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259" r:id="rId3"/>
    <p:sldId id="306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311" r:id="rId15"/>
    <p:sldId id="456" r:id="rId16"/>
    <p:sldId id="457" r:id="rId17"/>
    <p:sldId id="458" r:id="rId18"/>
    <p:sldId id="459" r:id="rId19"/>
    <p:sldId id="313" r:id="rId20"/>
    <p:sldId id="460" r:id="rId21"/>
    <p:sldId id="461" r:id="rId22"/>
    <p:sldId id="462" r:id="rId23"/>
    <p:sldId id="464" r:id="rId24"/>
    <p:sldId id="463" r:id="rId25"/>
    <p:sldId id="312" r:id="rId26"/>
    <p:sldId id="465" r:id="rId27"/>
    <p:sldId id="475" r:id="rId28"/>
    <p:sldId id="466" r:id="rId29"/>
    <p:sldId id="467" r:id="rId30"/>
    <p:sldId id="468" r:id="rId31"/>
    <p:sldId id="476" r:id="rId32"/>
    <p:sldId id="469" r:id="rId33"/>
    <p:sldId id="477" r:id="rId34"/>
    <p:sldId id="470" r:id="rId35"/>
    <p:sldId id="471" r:id="rId36"/>
    <p:sldId id="472" r:id="rId37"/>
    <p:sldId id="478" r:id="rId38"/>
    <p:sldId id="473" r:id="rId39"/>
    <p:sldId id="479" r:id="rId40"/>
    <p:sldId id="314" r:id="rId41"/>
    <p:sldId id="445" r:id="rId4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CC"/>
    <a:srgbClr val="FFB7E0"/>
    <a:srgbClr val="FFFF00"/>
    <a:srgbClr val="FF0090"/>
    <a:srgbClr val="FF4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3B38E3-2CA0-9942-B60E-6655F7EC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99EF3-5512-4847-9F90-6077D0E7A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3E6D-9925-C848-84A0-015D27AF1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CCD1-692A-4747-904D-E679E4CC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7DFE2-F809-FA49-AA8A-65F4C6A7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C560-3EB2-184C-BE31-22A7C50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50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59AC-C092-CC4B-820C-2A1A361A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C8B5A-EE76-4843-BE9D-35225DF8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E511-B75B-4D43-B7E3-37C0C0D2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9488-EDC6-F644-BB9B-CED0443E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0CB4-49E0-2641-B9C1-5A2974D8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2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33BBE-FDD2-7F4B-8541-335E97935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3ED86-0E04-9F47-9247-A118FD575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4E06-D1E9-8048-97DA-1DE32949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7C13-815A-1449-8BF0-02820409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D389-613A-214C-B317-452ABD88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94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1219200" y="0"/>
            <a:ext cx="103632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219200" y="1600201"/>
            <a:ext cx="5080000" cy="21891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1219200" y="3941763"/>
            <a:ext cx="5080000" cy="21891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95FC04-FFAD-4765-B599-298DEF779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E013562-D601-4596-9401-10F7CE41C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8982465-59E2-45B5-BA6C-67955D704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9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147D-04A9-4A43-BEB8-98C3A04A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355C-CA46-2E4F-AE62-49FC5B40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E2C7-0C90-9F40-956A-70162F7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DE96-DAD5-FA44-B152-86C632A3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9823-4F88-1543-945A-C2E5D92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2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D355-C8C6-ED46-898A-2310A812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5CED-99E8-9148-A7DE-82165279F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060F-AEAC-8D4C-AA6B-95791502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D8D5-0A4B-6440-8250-E3CB6D1B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6A13-2E5D-E847-88CD-B762A37F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97F8-409D-3748-ADC8-E186F0E4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376A-6CC2-3046-B3A0-E0BA2C2F5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3C82D-0689-CF4E-8FD9-02DAD197C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7FCC3-2886-A94D-BBE4-490E2DB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328F-1B97-A144-97A9-63F86493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9A84-9978-0E45-AD90-F8BE2C1F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6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AF6A-D761-E841-8E2B-A5327A3B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FB553-BC5B-654F-98EE-770AFC849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FA940-98C2-2749-97DF-7833FC3D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52F8A-BFFB-3A43-8191-F5EA31256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2C247-0E71-EB4F-A28C-B1ED88836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1504-9DB4-5040-8B7B-618077BB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7E728-71B2-0541-84FA-46B13EFB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148C6-2AAD-CC43-A1BE-60C5E0D6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3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F8AE-8093-F340-B5FB-82E90690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F7EED-20A2-364B-BE03-42607F2A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05CA0-2EAD-A94B-B1BF-187BC216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E901D-03A7-834A-A599-D5ABF440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6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AECCF-E44F-6E4C-AEF2-AD46F94A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C5FF2-B913-5242-A85E-2B15C9B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F4AEE-43E1-F940-A515-0EFF5B6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12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050C-FE9A-F64E-9ACF-20CE6265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601C-1769-9C4A-92D2-7EE20C61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33D42-1612-D247-8BB5-4A75DB33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F220-3D0A-5940-88ED-AF3B6DE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FE0E7-3A41-E248-AFB6-42886DCB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75AB6-404A-F146-AC25-6F0F1ACA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5F02-A13C-9244-873D-5D9C0A0E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E2E4D-AC7A-B94C-936B-4F8370A3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E1C47-D2AF-A043-B216-54003D7E4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4B18C-7B76-794B-9DBB-4455EEFC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6D13-A719-DF46-8767-3B572323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C4511-2480-5C43-AB12-DF41FBAD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4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644EC2-9093-0C45-996C-F04662D11E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AA9F-44B3-7146-A5F9-4D4B185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50"/>
            <a:ext cx="10515600" cy="954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96FB-3B28-2F47-9872-7F1EB957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582"/>
            <a:ext cx="10515600" cy="461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ACF9-04B2-8B47-A8FF-3ADF0736E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0F63-B62C-46BA-82B9-64F84CDF0D9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7015-AA59-CA4B-A9E2-ABCFCAC64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F4C3-AFE8-FA4C-8916-A143C70C0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EEA0-C34F-4E92-BC66-BF9797CCB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6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1F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183D-7D6D-EC45-929F-1DE8C89F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236" y="890833"/>
            <a:ext cx="9706710" cy="202318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Анализ данных о популярности книг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B492-C2B6-9641-946E-0E6B80BD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85" y="3379300"/>
            <a:ext cx="6013938" cy="1655762"/>
          </a:xfrm>
        </p:spPr>
        <p:txBody>
          <a:bodyPr>
            <a:normAutofit/>
          </a:bodyPr>
          <a:lstStyle/>
          <a:p>
            <a:pPr algn="l"/>
            <a:r>
              <a:rPr lang="ru-RU" sz="2000" dirty="0" err="1" smtClean="0">
                <a:latin typeface="Seravek" panose="020B0503040000020004" pitchFamily="34" charset="0"/>
              </a:rPr>
              <a:t>Сайранов</a:t>
            </a:r>
            <a:r>
              <a:rPr lang="ru-RU" sz="2000" dirty="0" smtClean="0">
                <a:latin typeface="Seravek" panose="020B0503040000020004" pitchFamily="34" charset="0"/>
              </a:rPr>
              <a:t> Тимур </a:t>
            </a:r>
            <a:r>
              <a:rPr lang="ru-RU" sz="2000" dirty="0" err="1" smtClean="0">
                <a:latin typeface="Seravek" panose="020B0503040000020004" pitchFamily="34" charset="0"/>
              </a:rPr>
              <a:t>Фанисович</a:t>
            </a:r>
            <a:endParaRPr lang="uk-UA" sz="2800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5289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5" y="1236807"/>
            <a:ext cx="105319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Запрос 8: Выведите количество книг с определенным рейтингом.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25" y="1944693"/>
            <a:ext cx="4114800" cy="264414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63440" y="1944693"/>
            <a:ext cx="3779520" cy="23622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63440" y="2380968"/>
            <a:ext cx="1927860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5289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5" y="1236807"/>
            <a:ext cx="105319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Запрос 9: Выведите список книг с наибольшим количеством оценок.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2587" y="1944693"/>
            <a:ext cx="5940425" cy="75946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2587" y="2904208"/>
            <a:ext cx="6906236" cy="3672438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624637" y="1944693"/>
            <a:ext cx="2371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5289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5" y="1236807"/>
            <a:ext cx="1053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Запрос 9: Выведите список книг с наибольшим количеством оценок</a:t>
            </a:r>
            <a:r>
              <a:rPr lang="ru-RU" sz="2700" b="1" dirty="0" smtClean="0">
                <a:solidFill>
                  <a:schemeClr val="bg1"/>
                </a:solidFill>
              </a:rPr>
              <a:t>.</a:t>
            </a:r>
            <a:endParaRPr lang="en-US" sz="2700" b="1" dirty="0" smtClean="0">
              <a:solidFill>
                <a:schemeClr val="bg1"/>
              </a:solidFill>
            </a:endParaRPr>
          </a:p>
          <a:p>
            <a:pPr lvl="0" algn="just"/>
            <a:r>
              <a:rPr lang="en-US" sz="2700" b="1" dirty="0" smtClean="0">
                <a:solidFill>
                  <a:schemeClr val="bg1"/>
                </a:solidFill>
              </a:rPr>
              <a:t>2 </a:t>
            </a:r>
            <a:r>
              <a:rPr lang="ru-RU" sz="2700" b="1" dirty="0">
                <a:solidFill>
                  <a:schemeClr val="bg1"/>
                </a:solidFill>
              </a:rPr>
              <a:t>Реализация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25" y="2329860"/>
            <a:ext cx="2867025" cy="10763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97215" y="2329860"/>
            <a:ext cx="2589461" cy="43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5289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5" y="1236807"/>
            <a:ext cx="11622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Запрос 10: Выведите средний рейтинг книг, выпущенных в определенном десятилетии (пользователь вводит десятилетие).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0172" y="2336238"/>
            <a:ext cx="5940425" cy="25723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70796" y="2336238"/>
            <a:ext cx="4371975" cy="3714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670796" y="2883814"/>
            <a:ext cx="22955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29172" y="541529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Триггер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302706" y="1351107"/>
            <a:ext cx="11514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Триггер 1: При добавлении нового продукта в базу данных, автоматически записывать в лог информацию о дате и времени добавления.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247" y="2376129"/>
            <a:ext cx="3495675" cy="14478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5247" y="3993466"/>
            <a:ext cx="5661673" cy="235633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26920" y="2418256"/>
            <a:ext cx="58578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29172" y="541529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Триггер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29172" y="1220130"/>
            <a:ext cx="11171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Триггер 2: При изменении рейтинга книги, автоматически обновлять ее описание в базе данных.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7332" y="2226660"/>
            <a:ext cx="5219406" cy="36048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5209" y="2822061"/>
            <a:ext cx="5318760" cy="27432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85449" y="2226660"/>
            <a:ext cx="5120640" cy="122682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2387232" y="5732586"/>
            <a:ext cx="9570307" cy="7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29172" y="541529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Триггер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302707" y="1351107"/>
            <a:ext cx="1053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Триггер 3: При удалении книги из базы данных, записывать в лог информацию о дате и времени удаления.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2707" y="2376129"/>
            <a:ext cx="5905500" cy="28575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77880" y="2376129"/>
            <a:ext cx="3649980" cy="83058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477880" y="3308401"/>
            <a:ext cx="5209320" cy="9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29171" y="257012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Триггер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29171" y="964898"/>
            <a:ext cx="1053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Триггер 4: При добавлении нового жанра, автоматически создавать таблицу для хранения информации о книгах этого жанра.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0884" y="1969477"/>
            <a:ext cx="4865370" cy="446766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92004" y="1969477"/>
            <a:ext cx="3299460" cy="84582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92004" y="3008727"/>
            <a:ext cx="6621573" cy="1072222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5292004" y="4274379"/>
            <a:ext cx="176784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37964" y="321722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Триггер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37964" y="1029608"/>
            <a:ext cx="11267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Триггер 5: При изменении информации об авторе, автоматически обновлять информацию о книге.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7964" y="2208386"/>
            <a:ext cx="5940425" cy="9048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53261" y="2208386"/>
            <a:ext cx="4244340" cy="99822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37964" y="3368709"/>
            <a:ext cx="3718560" cy="41148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237964" y="3965624"/>
            <a:ext cx="3352800" cy="8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58833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Процедура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58833" y="1078545"/>
            <a:ext cx="115788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Процедура 1: Возвращать список книг, соответствующих заданным критериям поиска (жанр, год выпуска, рейтинг, автор, издательство, язык издания, количество страниц).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248" y="2518336"/>
            <a:ext cx="6264398" cy="376816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00972" y="2052343"/>
            <a:ext cx="3209925" cy="12477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00972" y="3651124"/>
            <a:ext cx="5200528" cy="29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05148" y="420959"/>
            <a:ext cx="1002547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9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Описание </a:t>
            </a:r>
            <a:r>
              <a:rPr lang="ru-RU" sz="39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датасета</a:t>
            </a:r>
            <a:endParaRPr lang="ru-RU" sz="39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96990" y="1113456"/>
            <a:ext cx="105319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Название и список данных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3" y="1666656"/>
            <a:ext cx="10021168" cy="9525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23" y="2664608"/>
            <a:ext cx="4435224" cy="28653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401" y="2664608"/>
            <a:ext cx="4976291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58833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Процедура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58833" y="1078545"/>
            <a:ext cx="115788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Процедура 2: Вычислять средний рейтинг книг определенного жанра.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494" y="1786431"/>
            <a:ext cx="5940425" cy="317563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56838" y="1786431"/>
            <a:ext cx="5562600" cy="3333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356838" y="2319861"/>
            <a:ext cx="31146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58833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Процедура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58833" y="1078545"/>
            <a:ext cx="115788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Процедура 3: Определять топ 5 самых </a:t>
            </a:r>
            <a:r>
              <a:rPr lang="ru-RU" sz="2700" b="1" dirty="0" err="1">
                <a:solidFill>
                  <a:schemeClr val="bg1"/>
                </a:solidFill>
              </a:rPr>
              <a:t>высокооцененных</a:t>
            </a:r>
            <a:r>
              <a:rPr lang="ru-RU" sz="2700" b="1" dirty="0">
                <a:solidFill>
                  <a:schemeClr val="bg1"/>
                </a:solidFill>
              </a:rPr>
              <a:t> книг по рейтингу.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871" y="1687218"/>
            <a:ext cx="5940425" cy="285051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85871" y="4851180"/>
            <a:ext cx="5940425" cy="14814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379" y="1687218"/>
            <a:ext cx="4980628" cy="4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58833" y="137083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Процедура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58833" y="770815"/>
            <a:ext cx="11578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Процедура 4: Выводить статистику по книгам (количество книг по жанрам, годам выпуска, авторам) в виде таблицы.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833" y="1632599"/>
            <a:ext cx="7167076" cy="50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58833" y="137083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Процедура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58833" y="770815"/>
            <a:ext cx="11578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Процедура 4: Выводить статистику по книгам (количество книг по жанрам, годам выпуска, авторам) в виде таблицы.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4489" y="1694145"/>
            <a:ext cx="4734372" cy="389632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52819" y="2292089"/>
            <a:ext cx="3590925" cy="41052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8058435" y="2292089"/>
            <a:ext cx="3609975" cy="300990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158833" y="2327877"/>
            <a:ext cx="3679295" cy="38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58833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Процедура</a:t>
            </a:r>
            <a:endParaRPr lang="en-US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58833" y="1078545"/>
            <a:ext cx="11578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Процедура 5: Вычислять среднее количество оценок книг, выпущенных в определенном десятилетии.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03" y="2138997"/>
            <a:ext cx="5940425" cy="303720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49145" y="2138997"/>
            <a:ext cx="5648325" cy="3333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349145" y="2838449"/>
            <a:ext cx="3695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1: Постройте гистограмму распределения рейтингов книг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6" y="1651738"/>
            <a:ext cx="5067739" cy="20956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12" y="1651738"/>
            <a:ext cx="6607083" cy="408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2: С помощью диаграммы столбцов сравните количество книг по жанрам.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66" y="2135230"/>
            <a:ext cx="7498730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2: С помощью диаграммы столбцов сравните количество книг по жанрам.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52" y="1851793"/>
            <a:ext cx="6411409" cy="45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3: Создайте </a:t>
            </a:r>
            <a:r>
              <a:rPr lang="ru-RU" sz="2700" b="1" dirty="0" err="1">
                <a:solidFill>
                  <a:schemeClr val="bg1"/>
                </a:solidFill>
              </a:rPr>
              <a:t>scatter</a:t>
            </a:r>
            <a:r>
              <a:rPr lang="ru-RU" sz="2700" b="1" dirty="0">
                <a:solidFill>
                  <a:schemeClr val="bg1"/>
                </a:solidFill>
              </a:rPr>
              <a:t> </a:t>
            </a:r>
            <a:r>
              <a:rPr lang="ru-RU" sz="2700" b="1" dirty="0" err="1">
                <a:solidFill>
                  <a:schemeClr val="bg1"/>
                </a:solidFill>
              </a:rPr>
              <a:t>plot</a:t>
            </a:r>
            <a:r>
              <a:rPr lang="ru-RU" sz="2700" b="1" dirty="0">
                <a:solidFill>
                  <a:schemeClr val="bg1"/>
                </a:solidFill>
              </a:rPr>
              <a:t> зависимости рейтинга книги от количества оценок.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7" y="2116745"/>
            <a:ext cx="5745978" cy="25453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34" y="2067237"/>
            <a:ext cx="5546760" cy="35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4: Постройте </a:t>
            </a:r>
            <a:r>
              <a:rPr lang="ru-RU" sz="2700" b="1" dirty="0" err="1">
                <a:solidFill>
                  <a:schemeClr val="bg1"/>
                </a:solidFill>
              </a:rPr>
              <a:t>line</a:t>
            </a:r>
            <a:r>
              <a:rPr lang="ru-RU" sz="2700" b="1" dirty="0">
                <a:solidFill>
                  <a:schemeClr val="bg1"/>
                </a:solidFill>
              </a:rPr>
              <a:t> </a:t>
            </a:r>
            <a:r>
              <a:rPr lang="ru-RU" sz="2700" b="1" dirty="0" err="1">
                <a:solidFill>
                  <a:schemeClr val="bg1"/>
                </a:solidFill>
              </a:rPr>
              <a:t>chart</a:t>
            </a:r>
            <a:r>
              <a:rPr lang="ru-RU" sz="2700" b="1" dirty="0">
                <a:solidFill>
                  <a:schemeClr val="bg1"/>
                </a:solidFill>
              </a:rPr>
              <a:t> зависимости среднего рейтинга книг от времени.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3" y="2067237"/>
            <a:ext cx="5088473" cy="28476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72" y="1978268"/>
            <a:ext cx="6352408" cy="36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5289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5" y="1236807"/>
            <a:ext cx="105319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Запрос 1: Выведите список всех жанров книг в базе данных.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25" y="1944693"/>
            <a:ext cx="3078480" cy="250698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10694" y="1944693"/>
            <a:ext cx="3552825" cy="3143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7284146" y="1744638"/>
            <a:ext cx="1771930" cy="50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5: С помощью </a:t>
            </a:r>
            <a:r>
              <a:rPr lang="ru-RU" sz="2700" b="1" dirty="0" err="1">
                <a:solidFill>
                  <a:schemeClr val="bg1"/>
                </a:solidFill>
              </a:rPr>
              <a:t>box</a:t>
            </a:r>
            <a:r>
              <a:rPr lang="ru-RU" sz="2700" b="1" dirty="0">
                <a:solidFill>
                  <a:schemeClr val="bg1"/>
                </a:solidFill>
              </a:rPr>
              <a:t> </a:t>
            </a:r>
            <a:r>
              <a:rPr lang="ru-RU" sz="2700" b="1" dirty="0" err="1">
                <a:solidFill>
                  <a:schemeClr val="bg1"/>
                </a:solidFill>
              </a:rPr>
              <a:t>plot</a:t>
            </a:r>
            <a:r>
              <a:rPr lang="ru-RU" sz="2700" b="1" dirty="0">
                <a:solidFill>
                  <a:schemeClr val="bg1"/>
                </a:solidFill>
              </a:rPr>
              <a:t> сравните распределение рейтингов книг, написанных разными авторами.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31" y="2224651"/>
            <a:ext cx="8547621" cy="34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5: С помощью </a:t>
            </a:r>
            <a:r>
              <a:rPr lang="ru-RU" sz="2700" b="1" dirty="0" err="1">
                <a:solidFill>
                  <a:schemeClr val="bg1"/>
                </a:solidFill>
              </a:rPr>
              <a:t>box</a:t>
            </a:r>
            <a:r>
              <a:rPr lang="ru-RU" sz="2700" b="1" dirty="0">
                <a:solidFill>
                  <a:schemeClr val="bg1"/>
                </a:solidFill>
              </a:rPr>
              <a:t> </a:t>
            </a:r>
            <a:r>
              <a:rPr lang="ru-RU" sz="2700" b="1" dirty="0" err="1">
                <a:solidFill>
                  <a:schemeClr val="bg1"/>
                </a:solidFill>
              </a:rPr>
              <a:t>plot</a:t>
            </a:r>
            <a:r>
              <a:rPr lang="ru-RU" sz="2700" b="1" dirty="0">
                <a:solidFill>
                  <a:schemeClr val="bg1"/>
                </a:solidFill>
              </a:rPr>
              <a:t> сравните распределение рейтингов книг, написанных разными авторами.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55" y="2154116"/>
            <a:ext cx="6868101" cy="44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6: Создайте тепловую карту (</a:t>
            </a:r>
            <a:r>
              <a:rPr lang="ru-RU" sz="2700" b="1" dirty="0" err="1">
                <a:solidFill>
                  <a:schemeClr val="bg1"/>
                </a:solidFill>
              </a:rPr>
              <a:t>heatmap</a:t>
            </a:r>
            <a:r>
              <a:rPr lang="ru-RU" sz="2700" b="1" dirty="0">
                <a:solidFill>
                  <a:schemeClr val="bg1"/>
                </a:solidFill>
              </a:rPr>
              <a:t>) зависимости рейтинга книги от жанра и количества страниц.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765" y="1999751"/>
            <a:ext cx="7196512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6: Создайте тепловую карту (</a:t>
            </a:r>
            <a:r>
              <a:rPr lang="ru-RU" sz="2700" b="1" dirty="0" err="1">
                <a:solidFill>
                  <a:schemeClr val="bg1"/>
                </a:solidFill>
              </a:rPr>
              <a:t>heatmap</a:t>
            </a:r>
            <a:r>
              <a:rPr lang="ru-RU" sz="2700" b="1" dirty="0">
                <a:solidFill>
                  <a:schemeClr val="bg1"/>
                </a:solidFill>
              </a:rPr>
              <a:t>) зависимости рейтинга книги от жанра и количества страниц.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61" y="2306921"/>
            <a:ext cx="6553768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7: Постройте </a:t>
            </a:r>
            <a:r>
              <a:rPr lang="ru-RU" sz="2700" b="1" dirty="0" err="1">
                <a:solidFill>
                  <a:schemeClr val="bg1"/>
                </a:solidFill>
              </a:rPr>
              <a:t>bar</a:t>
            </a:r>
            <a:r>
              <a:rPr lang="ru-RU" sz="2700" b="1" dirty="0">
                <a:solidFill>
                  <a:schemeClr val="bg1"/>
                </a:solidFill>
              </a:rPr>
              <a:t> </a:t>
            </a:r>
            <a:r>
              <a:rPr lang="ru-RU" sz="2700" b="1" dirty="0" err="1">
                <a:solidFill>
                  <a:schemeClr val="bg1"/>
                </a:solidFill>
              </a:rPr>
              <a:t>chart</a:t>
            </a:r>
            <a:r>
              <a:rPr lang="ru-RU" sz="2700" b="1" dirty="0">
                <a:solidFill>
                  <a:schemeClr val="bg1"/>
                </a:solidFill>
              </a:rPr>
              <a:t>, сравнивающий количество книг, выпущенных в каждом десятилетии.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" y="2067237"/>
            <a:ext cx="4664956" cy="38411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03" y="2067237"/>
            <a:ext cx="7037757" cy="40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8: С помощью </a:t>
            </a:r>
            <a:r>
              <a:rPr lang="ru-RU" sz="2700" b="1" dirty="0" err="1">
                <a:solidFill>
                  <a:schemeClr val="bg1"/>
                </a:solidFill>
              </a:rPr>
              <a:t>scatter</a:t>
            </a:r>
            <a:r>
              <a:rPr lang="ru-RU" sz="2700" b="1" dirty="0">
                <a:solidFill>
                  <a:schemeClr val="bg1"/>
                </a:solidFill>
              </a:rPr>
              <a:t> </a:t>
            </a:r>
            <a:r>
              <a:rPr lang="ru-RU" sz="2700" b="1" dirty="0" err="1">
                <a:solidFill>
                  <a:schemeClr val="bg1"/>
                </a:solidFill>
              </a:rPr>
              <a:t>plot</a:t>
            </a:r>
            <a:r>
              <a:rPr lang="ru-RU" sz="2700" b="1" dirty="0">
                <a:solidFill>
                  <a:schemeClr val="bg1"/>
                </a:solidFill>
              </a:rPr>
              <a:t> визуализируйте зависимость рейтинга книги от количества просмотров.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6" y="2067236"/>
            <a:ext cx="5258256" cy="33576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29" y="2067236"/>
            <a:ext cx="6466551" cy="36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9: Создайте </a:t>
            </a:r>
            <a:r>
              <a:rPr lang="ru-RU" sz="2700" b="1" dirty="0" err="1">
                <a:solidFill>
                  <a:schemeClr val="bg1"/>
                </a:solidFill>
              </a:rPr>
              <a:t>word</a:t>
            </a:r>
            <a:r>
              <a:rPr lang="ru-RU" sz="2700" b="1" dirty="0">
                <a:solidFill>
                  <a:schemeClr val="bg1"/>
                </a:solidFill>
              </a:rPr>
              <a:t> </a:t>
            </a:r>
            <a:r>
              <a:rPr lang="ru-RU" sz="2700" b="1" dirty="0" err="1">
                <a:solidFill>
                  <a:schemeClr val="bg1"/>
                </a:solidFill>
              </a:rPr>
              <a:t>cloud</a:t>
            </a:r>
            <a:r>
              <a:rPr lang="ru-RU" sz="2700" b="1" dirty="0">
                <a:solidFill>
                  <a:schemeClr val="bg1"/>
                </a:solidFill>
              </a:rPr>
              <a:t>, отображающую самых популярных авторов книг.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5" y="2309934"/>
            <a:ext cx="10619523" cy="29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9: Создайте </a:t>
            </a:r>
            <a:r>
              <a:rPr lang="ru-RU" sz="2700" b="1" dirty="0" err="1">
                <a:solidFill>
                  <a:schemeClr val="bg1"/>
                </a:solidFill>
              </a:rPr>
              <a:t>word</a:t>
            </a:r>
            <a:r>
              <a:rPr lang="ru-RU" sz="2700" b="1" dirty="0">
                <a:solidFill>
                  <a:schemeClr val="bg1"/>
                </a:solidFill>
              </a:rPr>
              <a:t> </a:t>
            </a:r>
            <a:r>
              <a:rPr lang="ru-RU" sz="2700" b="1" dirty="0" err="1">
                <a:solidFill>
                  <a:schemeClr val="bg1"/>
                </a:solidFill>
              </a:rPr>
              <a:t>cloud</a:t>
            </a:r>
            <a:r>
              <a:rPr lang="ru-RU" sz="2700" b="1" dirty="0">
                <a:solidFill>
                  <a:schemeClr val="bg1"/>
                </a:solidFill>
              </a:rPr>
              <a:t>, отображающую самых популярных авторов книг.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07" y="2067237"/>
            <a:ext cx="8512278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10: Постройте гистограмму распределения количества оценок книг.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05" y="2277689"/>
            <a:ext cx="7053724" cy="33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141248" y="4360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Визуализация 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данных в </a:t>
            </a:r>
            <a:r>
              <a:rPr lang="ru-RU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Jupyter</a:t>
            </a:r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</a:t>
            </a:r>
            <a:r>
              <a:rPr lang="ru-RU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Notebook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141247" y="1143907"/>
            <a:ext cx="1109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Выборка </a:t>
            </a:r>
            <a:r>
              <a:rPr lang="ru-RU" sz="2700" b="1" dirty="0">
                <a:solidFill>
                  <a:schemeClr val="bg1"/>
                </a:solidFill>
              </a:rPr>
              <a:t>10: Постройте гистограмму распределения количества оценок книг.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87" y="1968127"/>
            <a:ext cx="8898520" cy="46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5289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5" y="1236807"/>
            <a:ext cx="1053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Запрос 2: Выведите количество книг, выпущенных в каждом году, отсортированное по убыванию.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2264" y="2261402"/>
            <a:ext cx="5940425" cy="93899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83631" y="1944692"/>
            <a:ext cx="3520954" cy="48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99508" y="471542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Развитие проекта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99508" y="1179428"/>
            <a:ext cx="115085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dirty="0" smtClean="0">
                <a:solidFill>
                  <a:schemeClr val="bg1"/>
                </a:solidFill>
              </a:rPr>
              <a:t>Можно добавить</a:t>
            </a:r>
            <a:r>
              <a:rPr lang="en-US" sz="2700" dirty="0" smtClean="0">
                <a:solidFill>
                  <a:schemeClr val="bg1"/>
                </a:solidFill>
              </a:rPr>
              <a:t>:</a:t>
            </a:r>
            <a:endParaRPr lang="ru-RU" sz="2700" dirty="0" smtClean="0">
              <a:solidFill>
                <a:schemeClr val="bg1"/>
              </a:solidFill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700" dirty="0" smtClean="0">
                <a:solidFill>
                  <a:schemeClr val="bg1"/>
                </a:solidFill>
              </a:rPr>
              <a:t>Новые метрики: </a:t>
            </a:r>
            <a:r>
              <a:rPr lang="ru-RU" sz="2700" dirty="0">
                <a:solidFill>
                  <a:schemeClr val="bg1"/>
                </a:solidFill>
              </a:rPr>
              <a:t>Например, информация о продажах, средняя цена, доступность в различных магазинах</a:t>
            </a:r>
            <a:r>
              <a:rPr lang="ru-RU" sz="2700" dirty="0" smtClean="0">
                <a:solidFill>
                  <a:schemeClr val="bg1"/>
                </a:solidFill>
              </a:rPr>
              <a:t>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700" dirty="0" smtClean="0">
                <a:solidFill>
                  <a:schemeClr val="bg1"/>
                </a:solidFill>
              </a:rPr>
              <a:t>Информацию </a:t>
            </a:r>
            <a:r>
              <a:rPr lang="ru-RU" sz="2700" dirty="0">
                <a:solidFill>
                  <a:schemeClr val="bg1"/>
                </a:solidFill>
              </a:rPr>
              <a:t>о читателях: Включение данных о читателях, таких как профили, предпочтения, и истории чтений</a:t>
            </a:r>
            <a:r>
              <a:rPr lang="ru-RU" sz="2700" dirty="0" smtClean="0">
                <a:solidFill>
                  <a:schemeClr val="bg1"/>
                </a:solidFill>
              </a:rPr>
              <a:t>.</a:t>
            </a:r>
          </a:p>
          <a:p>
            <a:pPr lvl="0" algn="just"/>
            <a:endParaRPr lang="ru-RU" sz="27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99508" y="3425804"/>
            <a:ext cx="115085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dirty="0">
                <a:solidFill>
                  <a:schemeClr val="bg1"/>
                </a:solidFill>
              </a:rPr>
              <a:t>Д</a:t>
            </a:r>
            <a:r>
              <a:rPr lang="ru-RU" sz="2700" dirty="0" smtClean="0">
                <a:solidFill>
                  <a:schemeClr val="bg1"/>
                </a:solidFill>
              </a:rPr>
              <a:t>анные </a:t>
            </a:r>
            <a:r>
              <a:rPr lang="ru-RU" sz="2700" dirty="0">
                <a:solidFill>
                  <a:schemeClr val="bg1"/>
                </a:solidFill>
              </a:rPr>
              <a:t>будут полезны для создания отчетов по продажам, популярности жанров и авторов, анализ трендов</a:t>
            </a:r>
            <a:r>
              <a:rPr lang="ru-RU" sz="27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sz="2700" dirty="0">
                <a:solidFill>
                  <a:schemeClr val="bg1"/>
                </a:solidFill>
              </a:rPr>
              <a:t>В дальнесрочной перспективе данные можно использовать, чтобы создать полноценную и удобную платформу для любителей книг, авторов, издателей и библиотек, предоставляя им широкий спектр возможностей для взаимодействия и анализа.</a:t>
            </a:r>
          </a:p>
          <a:p>
            <a:pPr lvl="0" algn="just"/>
            <a:endParaRPr lang="ru-RU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369847" y="726167"/>
            <a:ext cx="10025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Контакты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369847" y="1697822"/>
            <a:ext cx="11095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700" b="1" dirty="0" smtClean="0">
                <a:solidFill>
                  <a:schemeClr val="bg1"/>
                </a:solidFill>
              </a:rPr>
              <a:t>Telegram</a:t>
            </a:r>
            <a:r>
              <a:rPr lang="en-US" sz="2700" b="1" dirty="0">
                <a:solidFill>
                  <a:schemeClr val="bg1"/>
                </a:solidFill>
              </a:rPr>
              <a:t>: </a:t>
            </a:r>
            <a:r>
              <a:rPr lang="en-US" sz="2700" b="1" dirty="0" smtClean="0">
                <a:solidFill>
                  <a:schemeClr val="bg1"/>
                </a:solidFill>
              </a:rPr>
              <a:t>@</a:t>
            </a:r>
            <a:r>
              <a:rPr lang="en-US" sz="2700" b="1" dirty="0" err="1" smtClean="0">
                <a:solidFill>
                  <a:schemeClr val="bg1"/>
                </a:solidFill>
              </a:rPr>
              <a:t>timkawar</a:t>
            </a:r>
            <a:endParaRPr lang="ru-RU" sz="27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369846" y="2377761"/>
            <a:ext cx="11095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Электронная почта</a:t>
            </a:r>
            <a:r>
              <a:rPr lang="en-US" sz="2700" b="1" dirty="0">
                <a:solidFill>
                  <a:schemeClr val="bg1"/>
                </a:solidFill>
              </a:rPr>
              <a:t>: sayranov.timur@gmail.com</a:t>
            </a:r>
            <a:endParaRPr lang="ru-RU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5289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5" y="1236807"/>
            <a:ext cx="1053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Запрос 3: Выведите топ 10 самых </a:t>
            </a:r>
            <a:r>
              <a:rPr lang="ru-RU" sz="2700" b="1" dirty="0" err="1">
                <a:solidFill>
                  <a:schemeClr val="bg1"/>
                </a:solidFill>
              </a:rPr>
              <a:t>высокооцененных</a:t>
            </a:r>
            <a:r>
              <a:rPr lang="ru-RU" sz="2700" b="1" dirty="0">
                <a:solidFill>
                  <a:schemeClr val="bg1"/>
                </a:solidFill>
              </a:rPr>
              <a:t> книг по рейтингу.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25" y="2372723"/>
            <a:ext cx="3838575" cy="9906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22543" y="2372723"/>
            <a:ext cx="37623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432206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5" y="1078545"/>
            <a:ext cx="105319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Запрос 4: Выведите информацию о книгах, выпущенных в определенном году и имеющих рейтинг выше заданного значения (пользователь вводит год и рейтинг).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25" y="2417373"/>
            <a:ext cx="5613767" cy="409108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1535" y="2417373"/>
            <a:ext cx="5591175" cy="3333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036040" y="2919730"/>
            <a:ext cx="5940425" cy="33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5289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5" y="1236807"/>
            <a:ext cx="105319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Запрос 5: Выведите средний рейтинг книг по жанрам.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5762" y="1944693"/>
            <a:ext cx="5705475" cy="9525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90945" y="1935774"/>
            <a:ext cx="2461847" cy="43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5289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4" y="1236807"/>
            <a:ext cx="10889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>
                <a:solidFill>
                  <a:schemeClr val="bg1"/>
                </a:solidFill>
              </a:rPr>
              <a:t>Запрос 6: Выведите список книг, написанных определенным автором (пользователь вводит имя автора).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7418" y="2160137"/>
            <a:ext cx="5121397" cy="398997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26722" y="2160137"/>
            <a:ext cx="5229225" cy="3048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26722" y="2574339"/>
            <a:ext cx="5940425" cy="34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40D02-408E-4565-915C-FFF926CD764B}"/>
              </a:ext>
            </a:extLst>
          </p:cNvPr>
          <p:cNvSpPr/>
          <p:nvPr/>
        </p:nvSpPr>
        <p:spPr>
          <a:xfrm>
            <a:off x="281925" y="528921"/>
            <a:ext cx="108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SQL-</a:t>
            </a:r>
            <a:r>
              <a:rPr lang="ru-RU" sz="4000" i="0" u="none" strike="no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stk-f--b_family)"/>
              </a:rPr>
              <a:t> запрос</a:t>
            </a:r>
            <a:endParaRPr lang="ru-RU" sz="4000" i="0" u="none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ar(--stk-f_family)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EBBA9F-5B4D-480F-AED7-9375779CE1CF}"/>
              </a:ext>
            </a:extLst>
          </p:cNvPr>
          <p:cNvSpPr/>
          <p:nvPr/>
        </p:nvSpPr>
        <p:spPr>
          <a:xfrm>
            <a:off x="281924" y="1236807"/>
            <a:ext cx="10889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700" b="1" dirty="0" smtClean="0">
                <a:solidFill>
                  <a:schemeClr val="bg1"/>
                </a:solidFill>
              </a:rPr>
              <a:t>Запрос 7</a:t>
            </a:r>
            <a:r>
              <a:rPr lang="ru-RU" sz="2700" b="1" dirty="0">
                <a:solidFill>
                  <a:schemeClr val="bg1"/>
                </a:solidFill>
              </a:rPr>
              <a:t>: Выведите информацию о книгах, изданных определенным издательством (пользователь вводит название издательства).</a:t>
            </a:r>
            <a:endParaRPr lang="ru-RU" sz="27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6198" y="2160137"/>
            <a:ext cx="5940425" cy="324993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51575" y="2160137"/>
            <a:ext cx="5275140" cy="32131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251575" y="2639108"/>
            <a:ext cx="5767510" cy="31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Д_занятие 4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780"/>
      </a:accent1>
      <a:accent2>
        <a:srgbClr val="FD9F25"/>
      </a:accent2>
      <a:accent3>
        <a:srgbClr val="511B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АД_занятие 4</Template>
  <TotalTime>777</TotalTime>
  <Words>787</Words>
  <Application>Microsoft Office PowerPoint</Application>
  <PresentationFormat>Широкоэкранный</PresentationFormat>
  <Paragraphs>88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Seravek</vt:lpstr>
      <vt:lpstr>var(--stk-f_family)</vt:lpstr>
      <vt:lpstr>var(--stk-f--b_family)</vt:lpstr>
      <vt:lpstr>АД_занятие 4</vt:lpstr>
      <vt:lpstr>Анализ данных о популярности книг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Статистические гипотезы</dc:title>
  <dc:creator>Кривоносова Н.В.</dc:creator>
  <cp:lastModifiedBy>Omen</cp:lastModifiedBy>
  <cp:revision>88</cp:revision>
  <dcterms:created xsi:type="dcterms:W3CDTF">2024-05-08T13:58:09Z</dcterms:created>
  <dcterms:modified xsi:type="dcterms:W3CDTF">2024-07-23T09:33:10Z</dcterms:modified>
</cp:coreProperties>
</file>