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1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49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2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1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0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9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4DD2-52AA-4260-B354-CF137EA7A93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943D-15EA-40B3-AEE7-13B8E8C27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8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dirty="0" smtClean="0">
                <a:solidFill>
                  <a:srgbClr val="1B1B1B"/>
                </a:solidFill>
                <a:latin typeface="HK Grotesk Bold"/>
              </a:rPr>
              <a:t>ПАЙПЛАЙН РЕШЕНИЯ</a:t>
            </a:r>
            <a:endParaRPr lang="ru-RU" sz="2000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1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id="22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23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26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25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29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id="57" name="Group 3"/>
          <p:cNvGrpSpPr>
            <a:grpSpLocks noChangeAspect="1"/>
          </p:cNvGrpSpPr>
          <p:nvPr/>
        </p:nvGrpSpPr>
        <p:grpSpPr>
          <a:xfrm rot="10800000">
            <a:off x="1931715" y="-2466391"/>
            <a:ext cx="131196" cy="131196"/>
            <a:chOff x="0" y="0"/>
            <a:chExt cx="1708150" cy="1708150"/>
          </a:xfrm>
          <a:solidFill>
            <a:schemeClr val="tx1"/>
          </a:solidFill>
        </p:grpSpPr>
        <p:sp>
          <p:nvSpPr>
            <p:cNvPr id="58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5" name="Group 3"/>
          <p:cNvGrpSpPr>
            <a:grpSpLocks noChangeAspect="1"/>
          </p:cNvGrpSpPr>
          <p:nvPr/>
        </p:nvGrpSpPr>
        <p:grpSpPr>
          <a:xfrm rot="10800000">
            <a:off x="1385444" y="-2466391"/>
            <a:ext cx="131196" cy="131196"/>
            <a:chOff x="0" y="0"/>
            <a:chExt cx="1708150" cy="17081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3" name="Group 3"/>
          <p:cNvGrpSpPr>
            <a:grpSpLocks noChangeAspect="1"/>
          </p:cNvGrpSpPr>
          <p:nvPr/>
        </p:nvGrpSpPr>
        <p:grpSpPr>
          <a:xfrm rot="10800000">
            <a:off x="841311" y="-2465283"/>
            <a:ext cx="131196" cy="131196"/>
            <a:chOff x="0" y="0"/>
            <a:chExt cx="1708150" cy="1708150"/>
          </a:xfrm>
          <a:solidFill>
            <a:schemeClr val="bg1">
              <a:lumMod val="85000"/>
            </a:schemeClr>
          </a:solidFill>
        </p:grpSpPr>
        <p:sp>
          <p:nvSpPr>
            <p:cNvPr id="7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8" name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1" y="1127419"/>
            <a:ext cx="1161259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dirty="0" smtClean="0">
                <a:solidFill>
                  <a:srgbClr val="1B1B1B"/>
                </a:solidFill>
                <a:latin typeface="HK Grotesk Bold"/>
              </a:rPr>
              <a:t>ПРИМЕР ПРАГМАТИЧЕСКОЙ МОДЕЛИ</a:t>
            </a:r>
            <a:endParaRPr lang="ru-RU" sz="2000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57" name="Group 3"/>
          <p:cNvGrpSpPr>
            <a:grpSpLocks noChangeAspect="1"/>
          </p:cNvGrpSpPr>
          <p:nvPr/>
        </p:nvGrpSpPr>
        <p:grpSpPr>
          <a:xfrm rot="10800000">
            <a:off x="1931715" y="-2466391"/>
            <a:ext cx="131196" cy="131196"/>
            <a:chOff x="0" y="0"/>
            <a:chExt cx="1708150" cy="1708150"/>
          </a:xfrm>
          <a:solidFill>
            <a:schemeClr val="tx1"/>
          </a:solidFill>
        </p:grpSpPr>
        <p:sp>
          <p:nvSpPr>
            <p:cNvPr id="58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5" name="Group 3"/>
          <p:cNvGrpSpPr>
            <a:grpSpLocks noChangeAspect="1"/>
          </p:cNvGrpSpPr>
          <p:nvPr/>
        </p:nvGrpSpPr>
        <p:grpSpPr>
          <a:xfrm rot="10800000">
            <a:off x="1385444" y="-2466391"/>
            <a:ext cx="131196" cy="131196"/>
            <a:chOff x="0" y="0"/>
            <a:chExt cx="1708150" cy="17081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3" name="Group 3"/>
          <p:cNvGrpSpPr>
            <a:grpSpLocks noChangeAspect="1"/>
          </p:cNvGrpSpPr>
          <p:nvPr/>
        </p:nvGrpSpPr>
        <p:grpSpPr>
          <a:xfrm rot="10800000">
            <a:off x="841311" y="-2465283"/>
            <a:ext cx="131196" cy="131196"/>
            <a:chOff x="0" y="0"/>
            <a:chExt cx="1708150" cy="1708150"/>
          </a:xfrm>
          <a:solidFill>
            <a:schemeClr val="bg1">
              <a:lumMod val="85000"/>
            </a:schemeClr>
          </a:solidFill>
        </p:grpSpPr>
        <p:sp>
          <p:nvSpPr>
            <p:cNvPr id="7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9" name="TextBox 8"/>
          <p:cNvSpPr txBox="1"/>
          <p:nvPr/>
        </p:nvSpPr>
        <p:spPr>
          <a:xfrm>
            <a:off x="117396" y="5695154"/>
            <a:ext cx="768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Источники: ГОСТ 15845-80 Изделия кабельные. Термины и определения; ОКП (общероссийский классификатор продукции)</a:t>
            </a:r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6" y="1508951"/>
            <a:ext cx="11587664" cy="4099825"/>
          </a:xfrm>
          <a:prstGeom prst="rect">
            <a:avLst/>
          </a:prstGeom>
        </p:spPr>
      </p:pic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2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</p:spTree>
    <p:extLst>
      <p:ext uri="{BB962C8B-B14F-4D97-AF65-F5344CB8AC3E}">
        <p14:creationId xmlns:p14="http://schemas.microsoft.com/office/powerpoint/2010/main" val="21020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15" y="858242"/>
            <a:ext cx="7145824" cy="513394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dirty="0" smtClean="0">
                <a:solidFill>
                  <a:srgbClr val="1B1B1B"/>
                </a:solidFill>
                <a:latin typeface="HK Grotesk Bold"/>
              </a:rPr>
              <a:t>ПРИМЕР ПРАГМАТИЧЕСКОЙ МОДЕЛИ</a:t>
            </a:r>
            <a:endParaRPr lang="ru-RU" sz="2000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57" name="Group 3"/>
          <p:cNvGrpSpPr>
            <a:grpSpLocks noChangeAspect="1"/>
          </p:cNvGrpSpPr>
          <p:nvPr/>
        </p:nvGrpSpPr>
        <p:grpSpPr>
          <a:xfrm rot="10800000">
            <a:off x="1931715" y="-2466391"/>
            <a:ext cx="131196" cy="131196"/>
            <a:chOff x="0" y="0"/>
            <a:chExt cx="1708150" cy="1708150"/>
          </a:xfrm>
          <a:solidFill>
            <a:schemeClr val="tx1"/>
          </a:solidFill>
        </p:grpSpPr>
        <p:sp>
          <p:nvSpPr>
            <p:cNvPr id="58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5" name="Group 3"/>
          <p:cNvGrpSpPr>
            <a:grpSpLocks noChangeAspect="1"/>
          </p:cNvGrpSpPr>
          <p:nvPr/>
        </p:nvGrpSpPr>
        <p:grpSpPr>
          <a:xfrm rot="10800000">
            <a:off x="1385444" y="-2466391"/>
            <a:ext cx="131196" cy="131196"/>
            <a:chOff x="0" y="0"/>
            <a:chExt cx="1708150" cy="17081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3" name="Group 3"/>
          <p:cNvGrpSpPr>
            <a:grpSpLocks noChangeAspect="1"/>
          </p:cNvGrpSpPr>
          <p:nvPr/>
        </p:nvGrpSpPr>
        <p:grpSpPr>
          <a:xfrm rot="10800000">
            <a:off x="841311" y="-2465283"/>
            <a:ext cx="131196" cy="131196"/>
            <a:chOff x="0" y="0"/>
            <a:chExt cx="1708150" cy="1708150"/>
          </a:xfrm>
          <a:solidFill>
            <a:schemeClr val="bg1">
              <a:lumMod val="85000"/>
            </a:schemeClr>
          </a:solidFill>
        </p:grpSpPr>
        <p:sp>
          <p:nvSpPr>
            <p:cNvPr id="7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9" name="TextBox 8"/>
          <p:cNvSpPr txBox="1"/>
          <p:nvPr/>
        </p:nvSpPr>
        <p:spPr>
          <a:xfrm>
            <a:off x="117396" y="5556657"/>
            <a:ext cx="3397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Рынок кабельно-проводниковой продукции</a:t>
            </a:r>
          </a:p>
          <a:p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https://www.elec.ru/publications/analitika-rynka/6591/</a:t>
            </a:r>
            <a:endParaRPr lang="ru-RU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15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18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17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sp>
        <p:nvSpPr>
          <p:cNvPr id="19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3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id="22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23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26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25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</p:spTree>
    <p:extLst>
      <p:ext uri="{BB962C8B-B14F-4D97-AF65-F5344CB8AC3E}">
        <p14:creationId xmlns:p14="http://schemas.microsoft.com/office/powerpoint/2010/main" val="27271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dirty="0" smtClean="0">
                <a:solidFill>
                  <a:srgbClr val="1B1B1B"/>
                </a:solidFill>
                <a:latin typeface="HK Grotesk Bold"/>
              </a:rPr>
              <a:t>ПРИМЕР ОТЧЕТА</a:t>
            </a:r>
            <a:endParaRPr lang="ru-RU" sz="2000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57" name="Group 3"/>
          <p:cNvGrpSpPr>
            <a:grpSpLocks noChangeAspect="1"/>
          </p:cNvGrpSpPr>
          <p:nvPr/>
        </p:nvGrpSpPr>
        <p:grpSpPr>
          <a:xfrm rot="10800000">
            <a:off x="1931715" y="-2466391"/>
            <a:ext cx="131196" cy="131196"/>
            <a:chOff x="0" y="0"/>
            <a:chExt cx="1708150" cy="1708150"/>
          </a:xfrm>
          <a:solidFill>
            <a:schemeClr val="tx1"/>
          </a:solidFill>
        </p:grpSpPr>
        <p:sp>
          <p:nvSpPr>
            <p:cNvPr id="58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5" name="Group 3"/>
          <p:cNvGrpSpPr>
            <a:grpSpLocks noChangeAspect="1"/>
          </p:cNvGrpSpPr>
          <p:nvPr/>
        </p:nvGrpSpPr>
        <p:grpSpPr>
          <a:xfrm rot="10800000">
            <a:off x="1385444" y="-2466391"/>
            <a:ext cx="131196" cy="131196"/>
            <a:chOff x="0" y="0"/>
            <a:chExt cx="1708150" cy="17081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3" name="Group 3"/>
          <p:cNvGrpSpPr>
            <a:grpSpLocks noChangeAspect="1"/>
          </p:cNvGrpSpPr>
          <p:nvPr/>
        </p:nvGrpSpPr>
        <p:grpSpPr>
          <a:xfrm rot="10800000">
            <a:off x="841311" y="-2465283"/>
            <a:ext cx="131196" cy="131196"/>
            <a:chOff x="0" y="0"/>
            <a:chExt cx="1708150" cy="1708150"/>
          </a:xfrm>
          <a:solidFill>
            <a:schemeClr val="bg1">
              <a:lumMod val="85000"/>
            </a:schemeClr>
          </a:solidFill>
        </p:grpSpPr>
        <p:sp>
          <p:nvSpPr>
            <p:cNvPr id="7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7" y="790683"/>
            <a:ext cx="8916644" cy="5763429"/>
          </a:xfrm>
          <a:prstGeom prst="rect">
            <a:avLst/>
          </a:prstGeom>
        </p:spPr>
      </p:pic>
      <p:grpSp>
        <p:nvGrpSpPr>
          <p:cNvPr id="14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15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18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17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19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20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2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23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25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4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</p:spTree>
    <p:extLst>
      <p:ext uri="{BB962C8B-B14F-4D97-AF65-F5344CB8AC3E}">
        <p14:creationId xmlns:p14="http://schemas.microsoft.com/office/powerpoint/2010/main" val="18722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HK Grotesk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Самигулин</dc:creator>
  <cp:lastModifiedBy>Тимур Самигулин</cp:lastModifiedBy>
  <cp:revision>7</cp:revision>
  <dcterms:created xsi:type="dcterms:W3CDTF">2021-10-21T09:24:12Z</dcterms:created>
  <dcterms:modified xsi:type="dcterms:W3CDTF">2021-10-21T11:26:42Z</dcterms:modified>
</cp:coreProperties>
</file>