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F8B8-8DA0-4D10-9FBC-357A09DF63DD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DB19-9EAB-4168-9F82-7EA8385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6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F8B8-8DA0-4D10-9FBC-357A09DF63DD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DB19-9EAB-4168-9F82-7EA8385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46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F8B8-8DA0-4D10-9FBC-357A09DF63DD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DB19-9EAB-4168-9F82-7EA8385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19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F8B8-8DA0-4D10-9FBC-357A09DF63DD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DB19-9EAB-4168-9F82-7EA8385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3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F8B8-8DA0-4D10-9FBC-357A09DF63DD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DB19-9EAB-4168-9F82-7EA8385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26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F8B8-8DA0-4D10-9FBC-357A09DF63DD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DB19-9EAB-4168-9F82-7EA8385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86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F8B8-8DA0-4D10-9FBC-357A09DF63DD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DB19-9EAB-4168-9F82-7EA8385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62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F8B8-8DA0-4D10-9FBC-357A09DF63DD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DB19-9EAB-4168-9F82-7EA8385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94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F8B8-8DA0-4D10-9FBC-357A09DF63DD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DB19-9EAB-4168-9F82-7EA8385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36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F8B8-8DA0-4D10-9FBC-357A09DF63DD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DB19-9EAB-4168-9F82-7EA8385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F8B8-8DA0-4D10-9FBC-357A09DF63DD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DB19-9EAB-4168-9F82-7EA8385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1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F8B8-8DA0-4D10-9FBC-357A09DF63DD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DB19-9EAB-4168-9F82-7EA8385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20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1" y="960840"/>
            <a:ext cx="2129082" cy="169839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41310" y="205630"/>
            <a:ext cx="6959600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СТРУКТУРА СЕМАНТИЧЕСКОЙ МОДЕЛИ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 smtClean="0">
                <a:solidFill>
                  <a:srgbClr val="1B1B1B"/>
                </a:solidFill>
                <a:latin typeface="HK Grotesk Bold"/>
              </a:rPr>
              <a:t>1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794020" y="905242"/>
            <a:ext cx="2333433" cy="1810898"/>
          </a:xfrm>
          <a:prstGeom prst="rect">
            <a:avLst/>
          </a:prstGeom>
          <a:noFill/>
          <a:ln w="25400">
            <a:solidFill>
              <a:srgbClr val="D9D9D9"/>
            </a:solidFill>
          </a:ln>
          <a:effectLst/>
        </p:spPr>
        <p:txBody>
          <a:bodyPr wrap="none" anchor="ctr"/>
          <a:lstStyle/>
          <a:p>
            <a:pPr algn="ctr"/>
            <a:endParaRPr lang="ru-RU" altLang="ru-RU" sz="16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931716" y="1222743"/>
            <a:ext cx="910544" cy="735571"/>
          </a:xfrm>
          <a:prstGeom prst="rect">
            <a:avLst/>
          </a:prstGeom>
          <a:noFill/>
          <a:ln w="25400">
            <a:solidFill>
              <a:srgbClr val="A29EF4"/>
            </a:solidFill>
          </a:ln>
          <a:effectLst/>
        </p:spPr>
        <p:txBody>
          <a:bodyPr wrap="none" anchor="ctr"/>
          <a:lstStyle/>
          <a:p>
            <a:pPr algn="ctr"/>
            <a:endParaRPr lang="ru-RU" altLang="ru-RU" sz="16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168399" y="2819139"/>
            <a:ext cx="10058400" cy="2705622"/>
            <a:chOff x="1168399" y="2819139"/>
            <a:chExt cx="10058400" cy="2705622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399" y="2819139"/>
              <a:ext cx="10058400" cy="2705622"/>
            </a:xfrm>
            <a:prstGeom prst="rect">
              <a:avLst/>
            </a:prstGeom>
          </p:spPr>
        </p:pic>
        <p:sp>
          <p:nvSpPr>
            <p:cNvPr id="2" name="Прямоугольник 1"/>
            <p:cNvSpPr/>
            <p:nvPr/>
          </p:nvSpPr>
          <p:spPr>
            <a:xfrm>
              <a:off x="10629900" y="5162550"/>
              <a:ext cx="452438" cy="157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047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133808" y="1154834"/>
            <a:ext cx="10058400" cy="4547392"/>
            <a:chOff x="1931715" y="1332207"/>
            <a:chExt cx="10058400" cy="4547392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715" y="1332207"/>
              <a:ext cx="10058400" cy="4547392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/>
          </p:nvSpPr>
          <p:spPr>
            <a:xfrm>
              <a:off x="11434678" y="5529263"/>
              <a:ext cx="452438" cy="157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1" y="960840"/>
            <a:ext cx="2129082" cy="169839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41310" y="205630"/>
            <a:ext cx="6959600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СТРУКТУРА СЕМАНТИЧЕСКОЙ МОДЕЛИ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>
                <a:solidFill>
                  <a:srgbClr val="1B1B1B"/>
                </a:solidFill>
                <a:latin typeface="HK Grotesk Bold"/>
              </a:rPr>
              <a:t>2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794020" y="905242"/>
            <a:ext cx="2367153" cy="1810898"/>
          </a:xfrm>
          <a:prstGeom prst="rect">
            <a:avLst/>
          </a:prstGeom>
          <a:noFill/>
          <a:ln w="25400">
            <a:solidFill>
              <a:srgbClr val="D9D9D9"/>
            </a:solidFill>
          </a:ln>
          <a:effectLst/>
        </p:spPr>
        <p:txBody>
          <a:bodyPr wrap="none" anchor="ctr"/>
          <a:lstStyle/>
          <a:p>
            <a:pPr algn="ctr"/>
            <a:endParaRPr lang="ru-RU" altLang="ru-RU" sz="16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965961" y="1816612"/>
            <a:ext cx="1161492" cy="871076"/>
          </a:xfrm>
          <a:prstGeom prst="rect">
            <a:avLst/>
          </a:prstGeom>
          <a:noFill/>
          <a:ln w="25400">
            <a:solidFill>
              <a:srgbClr val="A29EF4"/>
            </a:solidFill>
          </a:ln>
          <a:effectLst/>
        </p:spPr>
        <p:txBody>
          <a:bodyPr wrap="none" anchor="ctr"/>
          <a:lstStyle/>
          <a:p>
            <a:pPr algn="ctr"/>
            <a:endParaRPr lang="ru-RU" altLang="ru-RU" sz="16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663409" y="2659236"/>
            <a:ext cx="10904905" cy="3089800"/>
            <a:chOff x="408538" y="2803530"/>
            <a:chExt cx="10904905" cy="30898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38" y="2803530"/>
              <a:ext cx="10904905" cy="30898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/>
          </p:nvSpPr>
          <p:spPr>
            <a:xfrm>
              <a:off x="10629900" y="5492750"/>
              <a:ext cx="452438" cy="157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1" y="960840"/>
            <a:ext cx="2129082" cy="169839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41310" y="205630"/>
            <a:ext cx="6959600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СТРУКТУРА СЕМАНТИЧЕСКОЙ МОДЕЛИ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 smtClean="0">
                <a:solidFill>
                  <a:srgbClr val="1B1B1B"/>
                </a:solidFill>
                <a:latin typeface="HK Grotesk Bold"/>
              </a:rPr>
              <a:t>3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794020" y="905242"/>
            <a:ext cx="2333433" cy="1810898"/>
          </a:xfrm>
          <a:prstGeom prst="rect">
            <a:avLst/>
          </a:prstGeom>
          <a:noFill/>
          <a:ln w="25400">
            <a:solidFill>
              <a:srgbClr val="D9D9D9"/>
            </a:solidFill>
          </a:ln>
          <a:effectLst/>
        </p:spPr>
        <p:txBody>
          <a:bodyPr wrap="none" anchor="ctr"/>
          <a:lstStyle/>
          <a:p>
            <a:pPr algn="ctr"/>
            <a:endParaRPr lang="ru-RU" altLang="ru-RU" sz="16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934711" y="938962"/>
            <a:ext cx="1163859" cy="871076"/>
          </a:xfrm>
          <a:prstGeom prst="rect">
            <a:avLst/>
          </a:prstGeom>
          <a:noFill/>
          <a:ln w="25400">
            <a:solidFill>
              <a:srgbClr val="A29EF4"/>
            </a:solidFill>
          </a:ln>
          <a:effectLst/>
        </p:spPr>
        <p:txBody>
          <a:bodyPr wrap="none" anchor="ctr"/>
          <a:lstStyle/>
          <a:p>
            <a:pPr algn="ctr"/>
            <a:endParaRPr lang="ru-RU" altLang="ru-RU" sz="16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779920" y="2700017"/>
            <a:ext cx="9595817" cy="3054199"/>
            <a:chOff x="1931715" y="2779288"/>
            <a:chExt cx="10058400" cy="3201432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715" y="2779288"/>
              <a:ext cx="10058400" cy="3201432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/>
          </p:nvSpPr>
          <p:spPr>
            <a:xfrm>
              <a:off x="11375737" y="5642837"/>
              <a:ext cx="452438" cy="157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1" y="960840"/>
            <a:ext cx="2129082" cy="169839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41310" y="205630"/>
            <a:ext cx="6959600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СТРУКТУРА СЕМАНТИЧЕСКОЙ МОДЕЛИ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 smtClean="0">
                <a:solidFill>
                  <a:srgbClr val="1B1B1B"/>
                </a:solidFill>
                <a:latin typeface="HK Grotesk Bold"/>
              </a:rPr>
              <a:t>4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794020" y="905242"/>
            <a:ext cx="2333433" cy="1810898"/>
          </a:xfrm>
          <a:prstGeom prst="rect">
            <a:avLst/>
          </a:prstGeom>
          <a:noFill/>
          <a:ln w="25400">
            <a:solidFill>
              <a:srgbClr val="D9D9D9"/>
            </a:solidFill>
          </a:ln>
          <a:effectLst/>
        </p:spPr>
        <p:txBody>
          <a:bodyPr wrap="none" anchor="ctr"/>
          <a:lstStyle/>
          <a:p>
            <a:pPr algn="ctr"/>
            <a:endParaRPr lang="ru-RU" altLang="ru-RU" sz="16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992601" y="1788160"/>
            <a:ext cx="1163859" cy="871076"/>
          </a:xfrm>
          <a:prstGeom prst="rect">
            <a:avLst/>
          </a:prstGeom>
          <a:noFill/>
          <a:ln w="25400">
            <a:solidFill>
              <a:srgbClr val="A29EF4"/>
            </a:solidFill>
          </a:ln>
          <a:effectLst/>
        </p:spPr>
        <p:txBody>
          <a:bodyPr wrap="none" anchor="ctr"/>
          <a:lstStyle/>
          <a:p>
            <a:pPr algn="ctr"/>
            <a:endParaRPr lang="ru-RU" altLang="ru-RU" sz="16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ДИАГРАММА ОБЪЕКТОВ МОДУЛЯ ПОИСКА РЕЛЕВАНТНЫХ ДОКУМЕНТОВ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>
                <a:solidFill>
                  <a:srgbClr val="1B1B1B"/>
                </a:solidFill>
                <a:latin typeface="HK Grotesk Bold"/>
              </a:rPr>
              <a:t>5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20" y="764689"/>
            <a:ext cx="8065757" cy="52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9176450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АНАЛИЗ СПИСКА ИСТОЧНИКОВ ЭТАЛОННЫХ МАТЕРИАЛОВ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smtClean="0">
                <a:solidFill>
                  <a:srgbClr val="1B1B1B"/>
                </a:solidFill>
                <a:latin typeface="HK Grotesk Bold"/>
              </a:rPr>
              <a:t>6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76958"/>
              </p:ext>
            </p:extLst>
          </p:nvPr>
        </p:nvGraphicFramePr>
        <p:xfrm>
          <a:off x="841310" y="1334765"/>
          <a:ext cx="4061332" cy="435864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4061332"/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Transparency Market Research</a:t>
                      </a:r>
                    </a:p>
                  </a:txBody>
                  <a:tcPr marL="108000" marR="22860" marT="15240" marB="15240" anchor="ctr"/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effectLst/>
                        </a:rPr>
                        <a:t>MetalBulletinResearch</a:t>
                      </a:r>
                      <a:endParaRPr lang="en-US" sz="1600" dirty="0">
                        <a:effectLst/>
                      </a:endParaRPr>
                    </a:p>
                  </a:txBody>
                  <a:tcPr marL="108000" marR="22860" marT="15240" marB="15240" anchor="ctr"/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ИК «Текарт»</a:t>
                      </a:r>
                    </a:p>
                  </a:txBody>
                  <a:tcPr marL="108000" marR="22860" marT="15240" marB="15240" anchor="ctr"/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Пикон ЛТД</a:t>
                      </a:r>
                    </a:p>
                  </a:txBody>
                  <a:tcPr marL="108000" marR="22860" marT="15240" marB="15240" anchor="ctr"/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AnalyticResearchGroup (ARG)</a:t>
                      </a:r>
                    </a:p>
                  </a:txBody>
                  <a:tcPr marL="108000" marR="22860" marT="15240" marB="15240" anchor="ctr"/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МА «Нужные </a:t>
                      </a:r>
                      <a:r>
                        <a:rPr lang="ru-RU" sz="1600" dirty="0" smtClean="0">
                          <a:effectLst/>
                        </a:rPr>
                        <a:t>люди</a:t>
                      </a:r>
                      <a:r>
                        <a:rPr lang="ru-RU" sz="1600" dirty="0">
                          <a:effectLst/>
                        </a:rPr>
                        <a:t>»</a:t>
                      </a:r>
                    </a:p>
                  </a:txBody>
                  <a:tcPr marL="108000" marR="22860" marT="15240" marB="15240" anchor="ctr"/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СПАРК </a:t>
                      </a:r>
                    </a:p>
                  </a:txBody>
                  <a:tcPr marL="108000" marR="22860" marT="15240" marB="15240" anchor="ctr"/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 smtClean="0">
                          <a:effectLst/>
                        </a:rPr>
                        <a:t>Fira</a:t>
                      </a:r>
                      <a:endParaRPr lang="en-US" sz="1600" dirty="0">
                        <a:effectLst/>
                      </a:endParaRPr>
                    </a:p>
                  </a:txBody>
                  <a:tcPr marL="108000" marR="22860" marT="15240" marB="15240" anchor="ctr"/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>
                          <a:effectLst/>
                        </a:rPr>
                        <a:t>Информационное агентство «Металл Эксперт»</a:t>
                      </a:r>
                    </a:p>
                  </a:txBody>
                  <a:tcPr marL="108000" marR="22860" marT="15240" marB="15240" anchor="ctr"/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Fortune Buisiness Insights</a:t>
                      </a:r>
                    </a:p>
                  </a:txBody>
                  <a:tcPr marL="108000" marR="22860" marT="15240" marB="15240" anchor="ctr"/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Grand View research</a:t>
                      </a:r>
                    </a:p>
                  </a:txBody>
                  <a:tcPr marL="108000" marR="22860" marT="15240" marB="15240" anchor="ctr"/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Global Market Insights</a:t>
                      </a:r>
                      <a:endParaRPr lang="en-US" sz="1600" b="0">
                        <a:effectLst/>
                        <a:latin typeface="Roboto"/>
                      </a:endParaRPr>
                    </a:p>
                  </a:txBody>
                  <a:tcPr marL="108000" marR="22860" marT="15240" marB="15240" anchor="ctr"/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capital iq</a:t>
                      </a:r>
                    </a:p>
                  </a:txBody>
                  <a:tcPr marL="108000" marR="22860" marT="15240" marB="15240" anchor="ctr"/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 smtClean="0">
                          <a:effectLst/>
                        </a:rPr>
                        <a:t>Tebiz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group</a:t>
                      </a:r>
                    </a:p>
                  </a:txBody>
                  <a:tcPr marL="108000" marR="22860" marT="15240" marB="15240" anchor="ctr"/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smtClean="0">
                          <a:effectLst/>
                        </a:rPr>
                        <a:t>Sap</a:t>
                      </a:r>
                      <a:r>
                        <a:rPr lang="ru-RU" sz="1600" dirty="0" smtClean="0">
                          <a:effectLst/>
                        </a:rPr>
                        <a:t> (внутренняя</a:t>
                      </a:r>
                      <a:r>
                        <a:rPr lang="ru-RU" sz="1600" baseline="0" dirty="0" smtClean="0">
                          <a:effectLst/>
                        </a:rPr>
                        <a:t> информация компании)</a:t>
                      </a:r>
                      <a:endParaRPr lang="en-US" sz="1600" dirty="0">
                        <a:effectLst/>
                      </a:endParaRPr>
                    </a:p>
                  </a:txBody>
                  <a:tcPr marL="108000" marR="22860" marT="15240" marB="15240"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9481"/>
              </p:ext>
            </p:extLst>
          </p:nvPr>
        </p:nvGraphicFramePr>
        <p:xfrm>
          <a:off x="5521037" y="1319097"/>
          <a:ext cx="5730114" cy="1119304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3881690"/>
                <a:gridCol w="1848424"/>
              </a:tblGrid>
              <a:tr h="279826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Всего источников</a:t>
                      </a:r>
                    </a:p>
                  </a:txBody>
                  <a:tcPr marL="108000" marR="22860" marT="15240" marB="152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dirty="0">
                          <a:effectLst/>
                        </a:rPr>
                        <a:t>25</a:t>
                      </a:r>
                    </a:p>
                  </a:txBody>
                  <a:tcPr marL="108000" marR="22860" marT="15240" marB="152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9826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Открытых источников</a:t>
                      </a:r>
                    </a:p>
                  </a:txBody>
                  <a:tcPr marL="108000" marR="22860" marT="15240" marB="152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dirty="0">
                          <a:effectLst/>
                        </a:rPr>
                        <a:t>9</a:t>
                      </a:r>
                    </a:p>
                  </a:txBody>
                  <a:tcPr marL="108000" marR="22860" marT="15240" marB="152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9826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Закрытых источников</a:t>
                      </a:r>
                    </a:p>
                  </a:txBody>
                  <a:tcPr marL="108000" marR="22860" marT="15240" marB="152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dirty="0">
                          <a:effectLst/>
                        </a:rPr>
                        <a:t>16</a:t>
                      </a:r>
                    </a:p>
                  </a:txBody>
                  <a:tcPr marL="108000" marR="22860" marT="15240" marB="152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9826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dirty="0">
                          <a:effectLst/>
                        </a:rPr>
                        <a:t>Процент закрытых источников</a:t>
                      </a:r>
                    </a:p>
                  </a:txBody>
                  <a:tcPr marL="108000" marR="22860" marT="15240" marB="1524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dirty="0">
                          <a:effectLst/>
                        </a:rPr>
                        <a:t>64</a:t>
                      </a:r>
                    </a:p>
                  </a:txBody>
                  <a:tcPr marL="108000" marR="22860" marT="15240" marB="1524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29535" y="945043"/>
            <a:ext cx="422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HK Grotesk Bold"/>
              </a:rPr>
              <a:t>Общая информация об источниках</a:t>
            </a:r>
            <a:endParaRPr lang="ru-RU" b="1" dirty="0">
              <a:latin typeface="HK Grotesk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224" y="945043"/>
            <a:ext cx="360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HK Grotesk Bold"/>
              </a:rPr>
              <a:t>Список закрытых источников</a:t>
            </a:r>
            <a:endParaRPr lang="ru-RU" b="1" dirty="0">
              <a:latin typeface="HK Grotesk Bold"/>
            </a:endParaRPr>
          </a:p>
        </p:txBody>
      </p:sp>
    </p:spTree>
    <p:extLst>
      <p:ext uri="{BB962C8B-B14F-4D97-AF65-F5344CB8AC3E}">
        <p14:creationId xmlns:p14="http://schemas.microsoft.com/office/powerpoint/2010/main" val="2190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101</Words>
  <Application>Microsoft Office PowerPoint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HK Grotesk Bold</vt:lpstr>
      <vt:lpstr>Lato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 Самигулин</dc:creator>
  <cp:lastModifiedBy>Учетная запись Майкрософт</cp:lastModifiedBy>
  <cp:revision>7</cp:revision>
  <dcterms:created xsi:type="dcterms:W3CDTF">2021-10-27T08:49:21Z</dcterms:created>
  <dcterms:modified xsi:type="dcterms:W3CDTF">2021-10-27T12:58:07Z</dcterms:modified>
</cp:coreProperties>
</file>