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F306-08B9-4B0E-BB15-0B8E3930F59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11B-640B-4798-8F46-006C17ACD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28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F306-08B9-4B0E-BB15-0B8E3930F59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11B-640B-4798-8F46-006C17ACD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39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F306-08B9-4B0E-BB15-0B8E3930F59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11B-640B-4798-8F46-006C17ACD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67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F306-08B9-4B0E-BB15-0B8E3930F59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11B-640B-4798-8F46-006C17ACD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52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F306-08B9-4B0E-BB15-0B8E3930F59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11B-640B-4798-8F46-006C17ACD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43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F306-08B9-4B0E-BB15-0B8E3930F59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11B-640B-4798-8F46-006C17ACD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4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F306-08B9-4B0E-BB15-0B8E3930F59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11B-640B-4798-8F46-006C17ACD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0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F306-08B9-4B0E-BB15-0B8E3930F59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11B-640B-4798-8F46-006C17ACD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7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F306-08B9-4B0E-BB15-0B8E3930F59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11B-640B-4798-8F46-006C17ACD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7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F306-08B9-4B0E-BB15-0B8E3930F59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11B-640B-4798-8F46-006C17ACD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7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F306-08B9-4B0E-BB15-0B8E3930F59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511B-640B-4798-8F46-006C17ACD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92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0F306-08B9-4B0E-BB15-0B8E3930F59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511B-640B-4798-8F46-006C17ACD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6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ИНФОРМАЦИЯ КОТОРУЮ МЫ ИЩЕМ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>
                <a:solidFill>
                  <a:srgbClr val="1B1B1B"/>
                </a:solidFill>
                <a:latin typeface="HK Grotesk Bold"/>
              </a:rPr>
              <a:t>5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3" name="TextBox 2"/>
          <p:cNvSpPr txBox="1"/>
          <p:nvPr/>
        </p:nvSpPr>
        <p:spPr>
          <a:xfrm>
            <a:off x="841310" y="900784"/>
            <a:ext cx="1071419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Кабель определение.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Классификация кабелей.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Совокупный мировой спрос на силовую кабельную продукцию.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Распределение спроса кабельной продукции по странам.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Крупнейшие мировые производители силового кабеля.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Российские производители силового кабеля.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Динамика производства силового кабеля в России.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Особенности рынка силового кабеля в России.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Баланс спроса и предложения силового кабеля в России.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Экспорт и импорт силового кабеля в России.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Отраслевая структура потребления силового кабеля в России.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Закупки силового кабеля в Газпром Нефть.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Контрафакт силового кабеля в России.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Меры противодействия контрафакту силового кабеля в России.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Котировки меди (LME), Котировки алюминия, Курс доллара к рублю.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Структура себестоимости кабельной продукции.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HK Grotesk Bold"/>
              </a:rPr>
              <a:t>Прогноз цены на силовой кабель.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4592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ПРИЧИНЫ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>
                <a:solidFill>
                  <a:srgbClr val="1B1B1B"/>
                </a:solidFill>
                <a:latin typeface="HK Grotesk Bold"/>
              </a:rPr>
              <a:t>5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3" name="TextBox 2"/>
          <p:cNvSpPr txBox="1"/>
          <p:nvPr/>
        </p:nvSpPr>
        <p:spPr>
          <a:xfrm>
            <a:off x="841310" y="900784"/>
            <a:ext cx="7117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3) 	Информация </a:t>
            </a:r>
            <a:r>
              <a:rPr lang="ru-RU" sz="2400" dirty="0"/>
              <a:t>из открытых источников сильно не </a:t>
            </a:r>
            <a:r>
              <a:rPr lang="ru-RU" sz="2400" dirty="0" smtClean="0"/>
              <a:t>структурирована. </a:t>
            </a:r>
          </a:p>
          <a:p>
            <a:r>
              <a:rPr lang="ru-RU" sz="2400" dirty="0" smtClean="0"/>
              <a:t>	В следствии прошлых причин, при извлечении фактов из текстов, мы извлекаем большое количество ненужной информации.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67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ПРИЧИНЫ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>
                <a:solidFill>
                  <a:srgbClr val="1B1B1B"/>
                </a:solidFill>
                <a:latin typeface="HK Grotesk Bold"/>
              </a:rPr>
              <a:t>5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3" name="TextBox 2"/>
          <p:cNvSpPr txBox="1"/>
          <p:nvPr/>
        </p:nvSpPr>
        <p:spPr>
          <a:xfrm>
            <a:off x="841310" y="900784"/>
            <a:ext cx="7117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  <a:r>
              <a:rPr lang="ru-RU" sz="2400" dirty="0" smtClean="0"/>
              <a:t>) 	Неактуальность информации. </a:t>
            </a:r>
          </a:p>
          <a:p>
            <a:r>
              <a:rPr lang="ru-RU" sz="2400" dirty="0" smtClean="0"/>
              <a:t>	Информация из отрытых источников по большей части датируется прошлыми годами и не актуальна на текущий день.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52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ВОЗМОЖНО ИЗВЛЕЧЬ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>
                <a:solidFill>
                  <a:srgbClr val="1B1B1B"/>
                </a:solidFill>
                <a:latin typeface="HK Grotesk Bold"/>
              </a:rPr>
              <a:t>5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3" name="TextBox 2"/>
          <p:cNvSpPr txBox="1"/>
          <p:nvPr/>
        </p:nvSpPr>
        <p:spPr>
          <a:xfrm>
            <a:off x="841310" y="1304872"/>
            <a:ext cx="71179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Информация о Российских организациях.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Информация об иностранных организациях.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Котировки металлов.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Курсы валют.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Определение кабельной продукции (ГОСТ).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Классификация кабельной продукции (окпд2).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841310" y="858464"/>
            <a:ext cx="7982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Это структурированная и слабо структурированная информация.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41310" y="3624951"/>
            <a:ext cx="58822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На основе этих данных, мы можем: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Провести оценку себестоимости кабеля.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Прогнозировать котировки металлов.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Оценивать благонадежность контрагентов.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264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РОССИЙСКИЕ ПРОИЗВОДИТЕЛИ КАБЕЛЬНОЙ ПРОДУКЦИИ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>
                <a:solidFill>
                  <a:srgbClr val="1B1B1B"/>
                </a:solidFill>
                <a:latin typeface="HK Grotesk Bold"/>
              </a:rPr>
              <a:t>5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10" y="1002999"/>
            <a:ext cx="9350550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ИНОСТРАННЫЕ ПРОИЗВОДИТЕЛИ КАБЕЛЬНОЙ ПРОДУКЦИИ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 smtClean="0">
                <a:solidFill>
                  <a:srgbClr val="1B1B1B"/>
                </a:solidFill>
                <a:latin typeface="HK Grotesk Bold"/>
              </a:rPr>
              <a:t>6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0" y="978227"/>
            <a:ext cx="5749990" cy="33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ОСНОВНАЯ ИНФОРМАЦИЯ О КАБЕЛЬНОЙ ПРОДУКЦИИ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 smtClean="0">
                <a:solidFill>
                  <a:srgbClr val="1B1B1B"/>
                </a:solidFill>
                <a:latin typeface="HK Grotesk Bold"/>
              </a:rPr>
              <a:t>7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0" y="999948"/>
            <a:ext cx="9103917" cy="46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КОТИРОВОКИ АЛЮМИНИЯ 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 smtClean="0">
                <a:solidFill>
                  <a:srgbClr val="1B1B1B"/>
                </a:solidFill>
                <a:latin typeface="HK Grotesk Bold"/>
              </a:rPr>
              <a:t>8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0" y="1796779"/>
            <a:ext cx="5092765" cy="310759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018" y="1731936"/>
            <a:ext cx="4491881" cy="32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ЧТО НЕ УДАЕТСЯ ПОЛНОСТЬЮ ИЛИ ЧАСТИЧНО ИЗВЛЕЧЬ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>
                <a:solidFill>
                  <a:srgbClr val="1B1B1B"/>
                </a:solidFill>
                <a:latin typeface="HK Grotesk Bold"/>
              </a:rPr>
              <a:t>5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3" name="TextBox 2"/>
          <p:cNvSpPr txBox="1"/>
          <p:nvPr/>
        </p:nvSpPr>
        <p:spPr>
          <a:xfrm>
            <a:off x="841310" y="900784"/>
            <a:ext cx="7117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Мировой спрос на кабельную продукцию</a:t>
            </a:r>
            <a:r>
              <a:rPr lang="ru-RU" sz="2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Спрос кабельной продукции по странам</a:t>
            </a:r>
            <a:r>
              <a:rPr lang="ru-RU" sz="2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Динамика производства силового кабеля в России</a:t>
            </a:r>
            <a:r>
              <a:rPr lang="ru-RU" sz="2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Баланс спроса и предложения силового кабеля в России</a:t>
            </a:r>
            <a:r>
              <a:rPr lang="ru-RU" sz="2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Экспорт и импорт силового кабеля в </a:t>
            </a:r>
            <a:r>
              <a:rPr lang="ru-RU" sz="2400" dirty="0" smtClean="0"/>
              <a:t>России.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Отраслевая структура потребления силового кабеля в </a:t>
            </a:r>
            <a:r>
              <a:rPr lang="ru-RU" sz="2400" dirty="0" smtClean="0"/>
              <a:t>России.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Закупки силового кабеля в Газпром </a:t>
            </a:r>
            <a:r>
              <a:rPr lang="ru-RU" sz="2400" dirty="0" smtClean="0"/>
              <a:t>Нефть.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Контрафакт силового кабеля в России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125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ПРИЧИНЫ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>
                <a:solidFill>
                  <a:srgbClr val="1B1B1B"/>
                </a:solidFill>
                <a:latin typeface="HK Grotesk Bold"/>
              </a:rPr>
              <a:t>5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3" name="TextBox 2"/>
          <p:cNvSpPr txBox="1"/>
          <p:nvPr/>
        </p:nvSpPr>
        <p:spPr>
          <a:xfrm>
            <a:off x="841309" y="900784"/>
            <a:ext cx="86164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1) 	Большую </a:t>
            </a:r>
            <a:r>
              <a:rPr lang="ru-RU" sz="2400" dirty="0"/>
              <a:t>часть информации невозможно найти в открытых источниках</a:t>
            </a:r>
            <a:r>
              <a:rPr lang="ru-RU" sz="2400" dirty="0" smtClean="0"/>
              <a:t>. </a:t>
            </a:r>
          </a:p>
          <a:p>
            <a:r>
              <a:rPr lang="ru-RU" sz="2400" dirty="0" smtClean="0"/>
              <a:t>	Были вручную протестированы различные комбинации поисковых запросов и большая часть информации найдена не была. В основном ссылки ведут на платные маркетинговые исследования или же на статьи от данных маркетинговых компаний, где содержатся только малая часть информации.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Вывод: части информации нет в открытых источниках, либо она находится на ресурсах, на которые проблематично попасть с помощью поисковых запросов.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76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ПРИЧИНЫ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>
                <a:solidFill>
                  <a:srgbClr val="1B1B1B"/>
                </a:solidFill>
                <a:latin typeface="HK Grotesk Bold"/>
              </a:rPr>
              <a:t>5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3" name="TextBox 2"/>
          <p:cNvSpPr txBox="1"/>
          <p:nvPr/>
        </p:nvSpPr>
        <p:spPr>
          <a:xfrm>
            <a:off x="841310" y="900784"/>
            <a:ext cx="7117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2) 	Информация, которая была представлена в эталонных презентациях, по большей части закрыта. У нас нет доступа к первоисточникам.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291</Words>
  <Application>Microsoft Office PowerPoint</Application>
  <PresentationFormat>Широкоэкранный</PresentationFormat>
  <Paragraphs>66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HK Grotesk 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11</cp:revision>
  <dcterms:created xsi:type="dcterms:W3CDTF">2021-11-17T08:46:32Z</dcterms:created>
  <dcterms:modified xsi:type="dcterms:W3CDTF">2021-11-17T11:39:16Z</dcterms:modified>
</cp:coreProperties>
</file>