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4258-B64D-4D64-956B-A6F53367A45E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CDE2-9B97-4C9C-A287-B0CE9DE33A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4512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4258-B64D-4D64-956B-A6F53367A45E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CDE2-9B97-4C9C-A287-B0CE9DE33A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6558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4258-B64D-4D64-956B-A6F53367A45E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CDE2-9B97-4C9C-A287-B0CE9DE33A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274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4258-B64D-4D64-956B-A6F53367A45E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CDE2-9B97-4C9C-A287-B0CE9DE33A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119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4258-B64D-4D64-956B-A6F53367A45E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CDE2-9B97-4C9C-A287-B0CE9DE33A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4445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4258-B64D-4D64-956B-A6F53367A45E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CDE2-9B97-4C9C-A287-B0CE9DE33A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273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4258-B64D-4D64-956B-A6F53367A45E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CDE2-9B97-4C9C-A287-B0CE9DE33A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16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4258-B64D-4D64-956B-A6F53367A45E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CDE2-9B97-4C9C-A287-B0CE9DE33A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4896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4258-B64D-4D64-956B-A6F53367A45E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CDE2-9B97-4C9C-A287-B0CE9DE33A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9528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4258-B64D-4D64-956B-A6F53367A45E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CDE2-9B97-4C9C-A287-B0CE9DE33A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5715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4258-B64D-4D64-956B-A6F53367A45E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CDE2-9B97-4C9C-A287-B0CE9DE33A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8376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74258-B64D-4D64-956B-A6F53367A45E}" type="datetimeFigureOut">
              <a:rPr lang="ru-RU" smtClean="0"/>
              <a:t>10.11.2021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3CDE2-9B97-4C9C-A287-B0CE9DE33A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0490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/>
          <p:cNvSpPr txBox="1"/>
          <p:nvPr/>
        </p:nvSpPr>
        <p:spPr>
          <a:xfrm>
            <a:off x="841310" y="205630"/>
            <a:ext cx="10350898" cy="4431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ru-RU" sz="2000" b="1" dirty="0" smtClean="0">
                <a:solidFill>
                  <a:srgbClr val="1B1B1B"/>
                </a:solidFill>
                <a:latin typeface="HK Grotesk Bold"/>
              </a:rPr>
              <a:t>ДИАГРАММА </a:t>
            </a:r>
            <a:r>
              <a:rPr lang="ru-RU" sz="2000" b="1" dirty="0" smtClean="0">
                <a:solidFill>
                  <a:srgbClr val="1B1B1B"/>
                </a:solidFill>
                <a:latin typeface="HK Grotesk Bold"/>
              </a:rPr>
              <a:t>ПАКЕТОВ (МОДУЛЕЙ)</a:t>
            </a:r>
            <a:endParaRPr lang="ru-RU" sz="2000" b="1" dirty="0">
              <a:solidFill>
                <a:srgbClr val="1B1B1B"/>
              </a:solidFill>
              <a:latin typeface="HK Grotesk Bold"/>
            </a:endParaRPr>
          </a:p>
        </p:txBody>
      </p:sp>
      <p:sp>
        <p:nvSpPr>
          <p:cNvPr id="21" name="AutoShape 9"/>
          <p:cNvSpPr/>
          <p:nvPr/>
        </p:nvSpPr>
        <p:spPr>
          <a:xfrm>
            <a:off x="-117204" y="689546"/>
            <a:ext cx="12426407" cy="14817"/>
          </a:xfrm>
          <a:prstGeom prst="rect">
            <a:avLst/>
          </a:prstGeom>
          <a:solidFill>
            <a:srgbClr val="1B1B1B"/>
          </a:solidFill>
        </p:spPr>
      </p:sp>
      <p:sp>
        <p:nvSpPr>
          <p:cNvPr id="27" name="AutoShape 7"/>
          <p:cNvSpPr/>
          <p:nvPr/>
        </p:nvSpPr>
        <p:spPr>
          <a:xfrm rot="-10800000">
            <a:off x="2063096" y="6043143"/>
            <a:ext cx="8065807" cy="30479"/>
          </a:xfrm>
          <a:prstGeom prst="rect">
            <a:avLst/>
          </a:prstGeom>
          <a:solidFill>
            <a:schemeClr val="tx1"/>
          </a:solidFill>
        </p:spPr>
      </p:sp>
      <p:sp>
        <p:nvSpPr>
          <p:cNvPr id="30" name="AutoShape 9"/>
          <p:cNvSpPr/>
          <p:nvPr/>
        </p:nvSpPr>
        <p:spPr>
          <a:xfrm>
            <a:off x="-15604" y="6152697"/>
            <a:ext cx="12426407" cy="14817"/>
          </a:xfrm>
          <a:prstGeom prst="rect">
            <a:avLst/>
          </a:prstGeom>
          <a:solidFill>
            <a:srgbClr val="1B1B1B"/>
          </a:solidFill>
        </p:spPr>
      </p:sp>
      <p:sp>
        <p:nvSpPr>
          <p:cNvPr id="32" name="TextBox 12"/>
          <p:cNvSpPr txBox="1"/>
          <p:nvPr/>
        </p:nvSpPr>
        <p:spPr>
          <a:xfrm>
            <a:off x="685800" y="6363935"/>
            <a:ext cx="613602" cy="17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40"/>
              </a:lnSpc>
            </a:pPr>
            <a:r>
              <a:rPr lang="en-US" sz="1200" dirty="0" smtClean="0">
                <a:solidFill>
                  <a:srgbClr val="1B1B1B"/>
                </a:solidFill>
                <a:latin typeface="HK Grotesk Bold"/>
              </a:rPr>
              <a:t>0</a:t>
            </a:r>
            <a:r>
              <a:rPr lang="ru-RU" sz="1200" dirty="0" smtClean="0">
                <a:solidFill>
                  <a:srgbClr val="1B1B1B"/>
                </a:solidFill>
                <a:latin typeface="HK Grotesk Bold"/>
              </a:rPr>
              <a:t>1</a:t>
            </a:r>
            <a:endParaRPr lang="en-US" sz="1200" dirty="0">
              <a:solidFill>
                <a:srgbClr val="1B1B1B"/>
              </a:solidFill>
              <a:latin typeface="HK Grotesk Bold"/>
            </a:endParaRPr>
          </a:p>
        </p:txBody>
      </p:sp>
      <p:grpSp>
        <p:nvGrpSpPr>
          <p:cNvPr id="33" name="Group 2"/>
          <p:cNvGrpSpPr/>
          <p:nvPr/>
        </p:nvGrpSpPr>
        <p:grpSpPr>
          <a:xfrm>
            <a:off x="11191665" y="6331057"/>
            <a:ext cx="243557" cy="243557"/>
            <a:chOff x="0" y="0"/>
            <a:chExt cx="487114" cy="487114"/>
          </a:xfrm>
        </p:grpSpPr>
        <p:grpSp>
          <p:nvGrpSpPr>
            <p:cNvPr id="34" name="Group 3"/>
            <p:cNvGrpSpPr/>
            <p:nvPr/>
          </p:nvGrpSpPr>
          <p:grpSpPr>
            <a:xfrm>
              <a:off x="0" y="0"/>
              <a:ext cx="487114" cy="487114"/>
              <a:chOff x="0" y="0"/>
              <a:chExt cx="6350000" cy="6350000"/>
            </a:xfrm>
          </p:grpSpPr>
          <p:sp>
            <p:nvSpPr>
              <p:cNvPr id="37" name="Freeform 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" name="Group 5"/>
            <p:cNvGrpSpPr/>
            <p:nvPr/>
          </p:nvGrpSpPr>
          <p:grpSpPr>
            <a:xfrm>
              <a:off x="118971" y="192757"/>
              <a:ext cx="249171" cy="101600"/>
              <a:chOff x="0" y="0"/>
              <a:chExt cx="1052748" cy="429260"/>
            </a:xfrm>
          </p:grpSpPr>
          <p:sp>
            <p:nvSpPr>
              <p:cNvPr id="36" name="Freeform 6"/>
              <p:cNvSpPr/>
              <p:nvPr/>
            </p:nvSpPr>
            <p:spPr>
              <a:xfrm>
                <a:off x="0" y="-5080"/>
                <a:ext cx="1052749" cy="434340"/>
              </a:xfrm>
              <a:custGeom>
                <a:avLst/>
                <a:gdLst/>
                <a:ahLst/>
                <a:cxnLst/>
                <a:rect l="l" t="t" r="r" b="b"/>
                <a:pathLst>
                  <a:path w="1052749" h="434340">
                    <a:moveTo>
                      <a:pt x="1034969" y="187960"/>
                    </a:moveTo>
                    <a:lnTo>
                      <a:pt x="773349" y="11430"/>
                    </a:lnTo>
                    <a:cubicBezTo>
                      <a:pt x="755569" y="0"/>
                      <a:pt x="732709" y="3810"/>
                      <a:pt x="720009" y="21590"/>
                    </a:cubicBezTo>
                    <a:cubicBezTo>
                      <a:pt x="708579" y="39370"/>
                      <a:pt x="712389" y="62230"/>
                      <a:pt x="730169" y="74930"/>
                    </a:cubicBezTo>
                    <a:lnTo>
                      <a:pt x="888919" y="181610"/>
                    </a:lnTo>
                    <a:lnTo>
                      <a:pt x="0" y="181610"/>
                    </a:lnTo>
                    <a:lnTo>
                      <a:pt x="0" y="257810"/>
                    </a:lnTo>
                    <a:lnTo>
                      <a:pt x="888919" y="257810"/>
                    </a:lnTo>
                    <a:lnTo>
                      <a:pt x="730169" y="364490"/>
                    </a:lnTo>
                    <a:cubicBezTo>
                      <a:pt x="712389" y="375920"/>
                      <a:pt x="708579" y="400050"/>
                      <a:pt x="720009" y="417830"/>
                    </a:cubicBezTo>
                    <a:cubicBezTo>
                      <a:pt x="727629" y="429260"/>
                      <a:pt x="739059" y="434340"/>
                      <a:pt x="751759" y="434340"/>
                    </a:cubicBezTo>
                    <a:cubicBezTo>
                      <a:pt x="759379" y="434340"/>
                      <a:pt x="766999" y="431800"/>
                      <a:pt x="773349" y="427990"/>
                    </a:cubicBezTo>
                    <a:lnTo>
                      <a:pt x="1036239" y="251460"/>
                    </a:lnTo>
                    <a:cubicBezTo>
                      <a:pt x="1046399" y="243840"/>
                      <a:pt x="1052749" y="232410"/>
                      <a:pt x="1052749" y="219710"/>
                    </a:cubicBezTo>
                    <a:cubicBezTo>
                      <a:pt x="1052749" y="207010"/>
                      <a:pt x="1046399" y="195580"/>
                      <a:pt x="1034969" y="187960"/>
                    </a:cubicBezTo>
                    <a:close/>
                  </a:path>
                </a:pathLst>
              </a:custGeom>
              <a:solidFill>
                <a:srgbClr val="F7F7F7"/>
              </a:solidFill>
            </p:spPr>
          </p:sp>
        </p:grpSp>
      </p:grpSp>
      <p:grpSp>
        <p:nvGrpSpPr>
          <p:cNvPr id="38" name="Group 2"/>
          <p:cNvGrpSpPr/>
          <p:nvPr/>
        </p:nvGrpSpPr>
        <p:grpSpPr>
          <a:xfrm rot="-10800000">
            <a:off x="663116" y="5980720"/>
            <a:ext cx="314870" cy="131196"/>
            <a:chOff x="0" y="0"/>
            <a:chExt cx="629740" cy="262392"/>
          </a:xfrm>
          <a:solidFill>
            <a:schemeClr val="tx1"/>
          </a:solidFill>
        </p:grpSpPr>
        <p:grpSp>
          <p:nvGrpSpPr>
            <p:cNvPr id="39" name="Group 3"/>
            <p:cNvGrpSpPr>
              <a:grpSpLocks noChangeAspect="1"/>
            </p:cNvGrpSpPr>
            <p:nvPr/>
          </p:nvGrpSpPr>
          <p:grpSpPr>
            <a:xfrm>
              <a:off x="0" y="0"/>
              <a:ext cx="262392" cy="262392"/>
              <a:chOff x="0" y="0"/>
              <a:chExt cx="1708150" cy="1708150"/>
            </a:xfrm>
            <a:grpFill/>
          </p:grpSpPr>
          <p:sp>
            <p:nvSpPr>
              <p:cNvPr id="42" name="Freeform 4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40" name="Group 5"/>
            <p:cNvGrpSpPr/>
            <p:nvPr/>
          </p:nvGrpSpPr>
          <p:grpSpPr>
            <a:xfrm>
              <a:off x="367348" y="0"/>
              <a:ext cx="262392" cy="262392"/>
              <a:chOff x="0" y="0"/>
              <a:chExt cx="6350000" cy="6350000"/>
            </a:xfrm>
            <a:grpFill/>
          </p:grpSpPr>
          <p:sp>
            <p:nvSpPr>
              <p:cNvPr id="41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grpFill/>
            </p:spPr>
          </p:sp>
        </p:grpSp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01" y="1188279"/>
            <a:ext cx="10058400" cy="415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9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/>
          <p:cNvSpPr txBox="1"/>
          <p:nvPr/>
        </p:nvSpPr>
        <p:spPr>
          <a:xfrm>
            <a:off x="841310" y="205630"/>
            <a:ext cx="10350898" cy="5129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ru-RU" sz="2000" b="1" dirty="0" smtClean="0">
                <a:solidFill>
                  <a:srgbClr val="1B1B1B"/>
                </a:solidFill>
                <a:latin typeface="HK Grotesk Bold"/>
              </a:rPr>
              <a:t>ДИАГРАММА ОБЪЕКТОВ МОДУЛЯ ПОИСКА РЕЛЕВАНТНЫХ ДОКУМЕНТОВ</a:t>
            </a:r>
            <a:endParaRPr lang="ru-RU" sz="2000" b="1" dirty="0">
              <a:solidFill>
                <a:srgbClr val="1B1B1B"/>
              </a:solidFill>
              <a:latin typeface="HK Grotesk Bold"/>
            </a:endParaRPr>
          </a:p>
        </p:txBody>
      </p:sp>
      <p:sp>
        <p:nvSpPr>
          <p:cNvPr id="21" name="AutoShape 9"/>
          <p:cNvSpPr/>
          <p:nvPr/>
        </p:nvSpPr>
        <p:spPr>
          <a:xfrm>
            <a:off x="-117204" y="689546"/>
            <a:ext cx="12426407" cy="14817"/>
          </a:xfrm>
          <a:prstGeom prst="rect">
            <a:avLst/>
          </a:prstGeom>
          <a:solidFill>
            <a:srgbClr val="1B1B1B"/>
          </a:solidFill>
        </p:spPr>
      </p:sp>
      <p:sp>
        <p:nvSpPr>
          <p:cNvPr id="27" name="AutoShape 7"/>
          <p:cNvSpPr/>
          <p:nvPr/>
        </p:nvSpPr>
        <p:spPr>
          <a:xfrm rot="-10800000">
            <a:off x="2063096" y="6043143"/>
            <a:ext cx="8065807" cy="30479"/>
          </a:xfrm>
          <a:prstGeom prst="rect">
            <a:avLst/>
          </a:prstGeom>
          <a:solidFill>
            <a:schemeClr val="tx1"/>
          </a:solidFill>
        </p:spPr>
      </p:sp>
      <p:sp>
        <p:nvSpPr>
          <p:cNvPr id="30" name="AutoShape 9"/>
          <p:cNvSpPr/>
          <p:nvPr/>
        </p:nvSpPr>
        <p:spPr>
          <a:xfrm>
            <a:off x="-15604" y="6152697"/>
            <a:ext cx="12426407" cy="14817"/>
          </a:xfrm>
          <a:prstGeom prst="rect">
            <a:avLst/>
          </a:prstGeom>
          <a:solidFill>
            <a:srgbClr val="1B1B1B"/>
          </a:solidFill>
        </p:spPr>
      </p:sp>
      <p:sp>
        <p:nvSpPr>
          <p:cNvPr id="32" name="TextBox 12"/>
          <p:cNvSpPr txBox="1"/>
          <p:nvPr/>
        </p:nvSpPr>
        <p:spPr>
          <a:xfrm>
            <a:off x="685800" y="6363935"/>
            <a:ext cx="613602" cy="17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40"/>
              </a:lnSpc>
            </a:pPr>
            <a:r>
              <a:rPr lang="en-US" sz="1200" dirty="0" smtClean="0">
                <a:solidFill>
                  <a:srgbClr val="1B1B1B"/>
                </a:solidFill>
                <a:latin typeface="HK Grotesk Bold"/>
              </a:rPr>
              <a:t>0</a:t>
            </a:r>
            <a:r>
              <a:rPr lang="ru-RU" sz="1200" dirty="0" smtClean="0">
                <a:solidFill>
                  <a:srgbClr val="1B1B1B"/>
                </a:solidFill>
                <a:latin typeface="HK Grotesk Bold"/>
              </a:rPr>
              <a:t>2</a:t>
            </a:r>
            <a:endParaRPr lang="en-US" sz="1200" dirty="0">
              <a:solidFill>
                <a:srgbClr val="1B1B1B"/>
              </a:solidFill>
              <a:latin typeface="HK Grotesk Bold"/>
            </a:endParaRPr>
          </a:p>
        </p:txBody>
      </p:sp>
      <p:grpSp>
        <p:nvGrpSpPr>
          <p:cNvPr id="33" name="Group 2"/>
          <p:cNvGrpSpPr/>
          <p:nvPr/>
        </p:nvGrpSpPr>
        <p:grpSpPr>
          <a:xfrm>
            <a:off x="11191665" y="6331057"/>
            <a:ext cx="243557" cy="243557"/>
            <a:chOff x="0" y="0"/>
            <a:chExt cx="487114" cy="487114"/>
          </a:xfrm>
        </p:grpSpPr>
        <p:grpSp>
          <p:nvGrpSpPr>
            <p:cNvPr id="34" name="Group 3"/>
            <p:cNvGrpSpPr/>
            <p:nvPr/>
          </p:nvGrpSpPr>
          <p:grpSpPr>
            <a:xfrm>
              <a:off x="0" y="0"/>
              <a:ext cx="487114" cy="487114"/>
              <a:chOff x="0" y="0"/>
              <a:chExt cx="6350000" cy="6350000"/>
            </a:xfrm>
          </p:grpSpPr>
          <p:sp>
            <p:nvSpPr>
              <p:cNvPr id="37" name="Freeform 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" name="Group 5"/>
            <p:cNvGrpSpPr/>
            <p:nvPr/>
          </p:nvGrpSpPr>
          <p:grpSpPr>
            <a:xfrm>
              <a:off x="118971" y="192757"/>
              <a:ext cx="249171" cy="101600"/>
              <a:chOff x="0" y="0"/>
              <a:chExt cx="1052748" cy="429260"/>
            </a:xfrm>
          </p:grpSpPr>
          <p:sp>
            <p:nvSpPr>
              <p:cNvPr id="36" name="Freeform 6"/>
              <p:cNvSpPr/>
              <p:nvPr/>
            </p:nvSpPr>
            <p:spPr>
              <a:xfrm>
                <a:off x="0" y="-5080"/>
                <a:ext cx="1052749" cy="434340"/>
              </a:xfrm>
              <a:custGeom>
                <a:avLst/>
                <a:gdLst/>
                <a:ahLst/>
                <a:cxnLst/>
                <a:rect l="l" t="t" r="r" b="b"/>
                <a:pathLst>
                  <a:path w="1052749" h="434340">
                    <a:moveTo>
                      <a:pt x="1034969" y="187960"/>
                    </a:moveTo>
                    <a:lnTo>
                      <a:pt x="773349" y="11430"/>
                    </a:lnTo>
                    <a:cubicBezTo>
                      <a:pt x="755569" y="0"/>
                      <a:pt x="732709" y="3810"/>
                      <a:pt x="720009" y="21590"/>
                    </a:cubicBezTo>
                    <a:cubicBezTo>
                      <a:pt x="708579" y="39370"/>
                      <a:pt x="712389" y="62230"/>
                      <a:pt x="730169" y="74930"/>
                    </a:cubicBezTo>
                    <a:lnTo>
                      <a:pt x="888919" y="181610"/>
                    </a:lnTo>
                    <a:lnTo>
                      <a:pt x="0" y="181610"/>
                    </a:lnTo>
                    <a:lnTo>
                      <a:pt x="0" y="257810"/>
                    </a:lnTo>
                    <a:lnTo>
                      <a:pt x="888919" y="257810"/>
                    </a:lnTo>
                    <a:lnTo>
                      <a:pt x="730169" y="364490"/>
                    </a:lnTo>
                    <a:cubicBezTo>
                      <a:pt x="712389" y="375920"/>
                      <a:pt x="708579" y="400050"/>
                      <a:pt x="720009" y="417830"/>
                    </a:cubicBezTo>
                    <a:cubicBezTo>
                      <a:pt x="727629" y="429260"/>
                      <a:pt x="739059" y="434340"/>
                      <a:pt x="751759" y="434340"/>
                    </a:cubicBezTo>
                    <a:cubicBezTo>
                      <a:pt x="759379" y="434340"/>
                      <a:pt x="766999" y="431800"/>
                      <a:pt x="773349" y="427990"/>
                    </a:cubicBezTo>
                    <a:lnTo>
                      <a:pt x="1036239" y="251460"/>
                    </a:lnTo>
                    <a:cubicBezTo>
                      <a:pt x="1046399" y="243840"/>
                      <a:pt x="1052749" y="232410"/>
                      <a:pt x="1052749" y="219710"/>
                    </a:cubicBezTo>
                    <a:cubicBezTo>
                      <a:pt x="1052749" y="207010"/>
                      <a:pt x="1046399" y="195580"/>
                      <a:pt x="1034969" y="187960"/>
                    </a:cubicBezTo>
                    <a:close/>
                  </a:path>
                </a:pathLst>
              </a:custGeom>
              <a:solidFill>
                <a:srgbClr val="F7F7F7"/>
              </a:solidFill>
            </p:spPr>
          </p:sp>
        </p:grpSp>
      </p:grpSp>
      <p:grpSp>
        <p:nvGrpSpPr>
          <p:cNvPr id="38" name="Group 2"/>
          <p:cNvGrpSpPr/>
          <p:nvPr/>
        </p:nvGrpSpPr>
        <p:grpSpPr>
          <a:xfrm rot="-10800000">
            <a:off x="663116" y="5980720"/>
            <a:ext cx="314870" cy="131196"/>
            <a:chOff x="0" y="0"/>
            <a:chExt cx="629740" cy="262392"/>
          </a:xfrm>
          <a:solidFill>
            <a:schemeClr val="tx1"/>
          </a:solidFill>
        </p:grpSpPr>
        <p:grpSp>
          <p:nvGrpSpPr>
            <p:cNvPr id="39" name="Group 3"/>
            <p:cNvGrpSpPr>
              <a:grpSpLocks noChangeAspect="1"/>
            </p:cNvGrpSpPr>
            <p:nvPr/>
          </p:nvGrpSpPr>
          <p:grpSpPr>
            <a:xfrm>
              <a:off x="0" y="0"/>
              <a:ext cx="262392" cy="262392"/>
              <a:chOff x="0" y="0"/>
              <a:chExt cx="1708150" cy="1708150"/>
            </a:xfrm>
            <a:grpFill/>
          </p:grpSpPr>
          <p:sp>
            <p:nvSpPr>
              <p:cNvPr id="42" name="Freeform 4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40" name="Group 5"/>
            <p:cNvGrpSpPr/>
            <p:nvPr/>
          </p:nvGrpSpPr>
          <p:grpSpPr>
            <a:xfrm>
              <a:off x="367348" y="0"/>
              <a:ext cx="262392" cy="262392"/>
              <a:chOff x="0" y="0"/>
              <a:chExt cx="6350000" cy="6350000"/>
            </a:xfrm>
            <a:grpFill/>
          </p:grpSpPr>
          <p:sp>
            <p:nvSpPr>
              <p:cNvPr id="41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grpFill/>
            </p:spPr>
          </p:sp>
        </p:grpSp>
      </p:grp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720" y="764689"/>
            <a:ext cx="8065757" cy="529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5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/>
          <p:cNvSpPr txBox="1"/>
          <p:nvPr/>
        </p:nvSpPr>
        <p:spPr>
          <a:xfrm>
            <a:off x="841310" y="205630"/>
            <a:ext cx="10350898" cy="4431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ru-RU" sz="2000" b="1" dirty="0" smtClean="0">
                <a:solidFill>
                  <a:srgbClr val="1B1B1B"/>
                </a:solidFill>
                <a:latin typeface="HK Grotesk Bold"/>
              </a:rPr>
              <a:t>ДИАГРАММА ОБЪЕКТОВ МОДУЛЯ </a:t>
            </a:r>
            <a:r>
              <a:rPr lang="ru-RU" sz="2000" b="1" dirty="0" smtClean="0">
                <a:solidFill>
                  <a:srgbClr val="1B1B1B"/>
                </a:solidFill>
                <a:latin typeface="HK Grotesk Bold"/>
              </a:rPr>
              <a:t>ИЗВЛЕЧЕНИЯ ИНФОРМАЦИИ ИЗ ТЕКСТА</a:t>
            </a:r>
            <a:endParaRPr lang="ru-RU" sz="2000" b="1" dirty="0">
              <a:solidFill>
                <a:srgbClr val="1B1B1B"/>
              </a:solidFill>
              <a:latin typeface="HK Grotesk Bold"/>
            </a:endParaRPr>
          </a:p>
        </p:txBody>
      </p:sp>
      <p:sp>
        <p:nvSpPr>
          <p:cNvPr id="21" name="AutoShape 9"/>
          <p:cNvSpPr/>
          <p:nvPr/>
        </p:nvSpPr>
        <p:spPr>
          <a:xfrm>
            <a:off x="-117204" y="689546"/>
            <a:ext cx="12426407" cy="14817"/>
          </a:xfrm>
          <a:prstGeom prst="rect">
            <a:avLst/>
          </a:prstGeom>
          <a:solidFill>
            <a:srgbClr val="1B1B1B"/>
          </a:solidFill>
        </p:spPr>
      </p:sp>
      <p:sp>
        <p:nvSpPr>
          <p:cNvPr id="27" name="AutoShape 7"/>
          <p:cNvSpPr/>
          <p:nvPr/>
        </p:nvSpPr>
        <p:spPr>
          <a:xfrm rot="-10800000">
            <a:off x="2063096" y="6043143"/>
            <a:ext cx="8065807" cy="30479"/>
          </a:xfrm>
          <a:prstGeom prst="rect">
            <a:avLst/>
          </a:prstGeom>
          <a:solidFill>
            <a:schemeClr val="tx1"/>
          </a:solidFill>
        </p:spPr>
      </p:sp>
      <p:sp>
        <p:nvSpPr>
          <p:cNvPr id="30" name="AutoShape 9"/>
          <p:cNvSpPr/>
          <p:nvPr/>
        </p:nvSpPr>
        <p:spPr>
          <a:xfrm>
            <a:off x="-15604" y="6152697"/>
            <a:ext cx="12426407" cy="14817"/>
          </a:xfrm>
          <a:prstGeom prst="rect">
            <a:avLst/>
          </a:prstGeom>
          <a:solidFill>
            <a:srgbClr val="1B1B1B"/>
          </a:solidFill>
        </p:spPr>
      </p:sp>
      <p:sp>
        <p:nvSpPr>
          <p:cNvPr id="32" name="TextBox 12"/>
          <p:cNvSpPr txBox="1"/>
          <p:nvPr/>
        </p:nvSpPr>
        <p:spPr>
          <a:xfrm>
            <a:off x="685800" y="6363935"/>
            <a:ext cx="613602" cy="17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40"/>
              </a:lnSpc>
            </a:pPr>
            <a:r>
              <a:rPr lang="en-US" sz="1200" dirty="0" smtClean="0">
                <a:solidFill>
                  <a:srgbClr val="1B1B1B"/>
                </a:solidFill>
                <a:latin typeface="HK Grotesk Bold"/>
              </a:rPr>
              <a:t>0</a:t>
            </a:r>
            <a:r>
              <a:rPr lang="ru-RU" sz="1200" dirty="0" smtClean="0">
                <a:solidFill>
                  <a:srgbClr val="1B1B1B"/>
                </a:solidFill>
                <a:latin typeface="HK Grotesk Bold"/>
              </a:rPr>
              <a:t>3</a:t>
            </a:r>
            <a:endParaRPr lang="en-US" sz="1200" dirty="0">
              <a:solidFill>
                <a:srgbClr val="1B1B1B"/>
              </a:solidFill>
              <a:latin typeface="HK Grotesk Bold"/>
            </a:endParaRPr>
          </a:p>
        </p:txBody>
      </p:sp>
      <p:grpSp>
        <p:nvGrpSpPr>
          <p:cNvPr id="33" name="Group 2"/>
          <p:cNvGrpSpPr/>
          <p:nvPr/>
        </p:nvGrpSpPr>
        <p:grpSpPr>
          <a:xfrm>
            <a:off x="11191665" y="6331057"/>
            <a:ext cx="243557" cy="243557"/>
            <a:chOff x="0" y="0"/>
            <a:chExt cx="487114" cy="487114"/>
          </a:xfrm>
        </p:grpSpPr>
        <p:grpSp>
          <p:nvGrpSpPr>
            <p:cNvPr id="34" name="Group 3"/>
            <p:cNvGrpSpPr/>
            <p:nvPr/>
          </p:nvGrpSpPr>
          <p:grpSpPr>
            <a:xfrm>
              <a:off x="0" y="0"/>
              <a:ext cx="487114" cy="487114"/>
              <a:chOff x="0" y="0"/>
              <a:chExt cx="6350000" cy="6350000"/>
            </a:xfrm>
          </p:grpSpPr>
          <p:sp>
            <p:nvSpPr>
              <p:cNvPr id="37" name="Freeform 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" name="Group 5"/>
            <p:cNvGrpSpPr/>
            <p:nvPr/>
          </p:nvGrpSpPr>
          <p:grpSpPr>
            <a:xfrm>
              <a:off x="118971" y="192757"/>
              <a:ext cx="249171" cy="101600"/>
              <a:chOff x="0" y="0"/>
              <a:chExt cx="1052748" cy="429260"/>
            </a:xfrm>
          </p:grpSpPr>
          <p:sp>
            <p:nvSpPr>
              <p:cNvPr id="36" name="Freeform 6"/>
              <p:cNvSpPr/>
              <p:nvPr/>
            </p:nvSpPr>
            <p:spPr>
              <a:xfrm>
                <a:off x="0" y="-5080"/>
                <a:ext cx="1052749" cy="434340"/>
              </a:xfrm>
              <a:custGeom>
                <a:avLst/>
                <a:gdLst/>
                <a:ahLst/>
                <a:cxnLst/>
                <a:rect l="l" t="t" r="r" b="b"/>
                <a:pathLst>
                  <a:path w="1052749" h="434340">
                    <a:moveTo>
                      <a:pt x="1034969" y="187960"/>
                    </a:moveTo>
                    <a:lnTo>
                      <a:pt x="773349" y="11430"/>
                    </a:lnTo>
                    <a:cubicBezTo>
                      <a:pt x="755569" y="0"/>
                      <a:pt x="732709" y="3810"/>
                      <a:pt x="720009" y="21590"/>
                    </a:cubicBezTo>
                    <a:cubicBezTo>
                      <a:pt x="708579" y="39370"/>
                      <a:pt x="712389" y="62230"/>
                      <a:pt x="730169" y="74930"/>
                    </a:cubicBezTo>
                    <a:lnTo>
                      <a:pt x="888919" y="181610"/>
                    </a:lnTo>
                    <a:lnTo>
                      <a:pt x="0" y="181610"/>
                    </a:lnTo>
                    <a:lnTo>
                      <a:pt x="0" y="257810"/>
                    </a:lnTo>
                    <a:lnTo>
                      <a:pt x="888919" y="257810"/>
                    </a:lnTo>
                    <a:lnTo>
                      <a:pt x="730169" y="364490"/>
                    </a:lnTo>
                    <a:cubicBezTo>
                      <a:pt x="712389" y="375920"/>
                      <a:pt x="708579" y="400050"/>
                      <a:pt x="720009" y="417830"/>
                    </a:cubicBezTo>
                    <a:cubicBezTo>
                      <a:pt x="727629" y="429260"/>
                      <a:pt x="739059" y="434340"/>
                      <a:pt x="751759" y="434340"/>
                    </a:cubicBezTo>
                    <a:cubicBezTo>
                      <a:pt x="759379" y="434340"/>
                      <a:pt x="766999" y="431800"/>
                      <a:pt x="773349" y="427990"/>
                    </a:cubicBezTo>
                    <a:lnTo>
                      <a:pt x="1036239" y="251460"/>
                    </a:lnTo>
                    <a:cubicBezTo>
                      <a:pt x="1046399" y="243840"/>
                      <a:pt x="1052749" y="232410"/>
                      <a:pt x="1052749" y="219710"/>
                    </a:cubicBezTo>
                    <a:cubicBezTo>
                      <a:pt x="1052749" y="207010"/>
                      <a:pt x="1046399" y="195580"/>
                      <a:pt x="1034969" y="187960"/>
                    </a:cubicBezTo>
                    <a:close/>
                  </a:path>
                </a:pathLst>
              </a:custGeom>
              <a:solidFill>
                <a:srgbClr val="F7F7F7"/>
              </a:solidFill>
            </p:spPr>
          </p:sp>
        </p:grpSp>
      </p:grpSp>
      <p:grpSp>
        <p:nvGrpSpPr>
          <p:cNvPr id="38" name="Group 2"/>
          <p:cNvGrpSpPr/>
          <p:nvPr/>
        </p:nvGrpSpPr>
        <p:grpSpPr>
          <a:xfrm rot="-10800000">
            <a:off x="663116" y="5980720"/>
            <a:ext cx="314870" cy="131196"/>
            <a:chOff x="0" y="0"/>
            <a:chExt cx="629740" cy="262392"/>
          </a:xfrm>
          <a:solidFill>
            <a:schemeClr val="tx1"/>
          </a:solidFill>
        </p:grpSpPr>
        <p:grpSp>
          <p:nvGrpSpPr>
            <p:cNvPr id="39" name="Group 3"/>
            <p:cNvGrpSpPr>
              <a:grpSpLocks noChangeAspect="1"/>
            </p:cNvGrpSpPr>
            <p:nvPr/>
          </p:nvGrpSpPr>
          <p:grpSpPr>
            <a:xfrm>
              <a:off x="0" y="0"/>
              <a:ext cx="262392" cy="262392"/>
              <a:chOff x="0" y="0"/>
              <a:chExt cx="1708150" cy="1708150"/>
            </a:xfrm>
            <a:grpFill/>
          </p:grpSpPr>
          <p:sp>
            <p:nvSpPr>
              <p:cNvPr id="42" name="Freeform 4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40" name="Group 5"/>
            <p:cNvGrpSpPr/>
            <p:nvPr/>
          </p:nvGrpSpPr>
          <p:grpSpPr>
            <a:xfrm>
              <a:off x="367348" y="0"/>
              <a:ext cx="262392" cy="262392"/>
              <a:chOff x="0" y="0"/>
              <a:chExt cx="6350000" cy="6350000"/>
            </a:xfrm>
            <a:grpFill/>
          </p:grpSpPr>
          <p:sp>
            <p:nvSpPr>
              <p:cNvPr id="41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grpFill/>
            </p:spPr>
          </p:sp>
        </p:grpSp>
      </p:grp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781" y="1363475"/>
            <a:ext cx="8489122" cy="370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81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/>
          <p:cNvSpPr txBox="1"/>
          <p:nvPr/>
        </p:nvSpPr>
        <p:spPr>
          <a:xfrm>
            <a:off x="841310" y="205630"/>
            <a:ext cx="10350898" cy="4431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ru-RU" sz="2000" b="1" dirty="0" smtClean="0">
                <a:solidFill>
                  <a:srgbClr val="1B1B1B"/>
                </a:solidFill>
                <a:latin typeface="HK Grotesk Bold"/>
              </a:rPr>
              <a:t>АНАЛИЗ ИСТОЧНИКОВ</a:t>
            </a:r>
            <a:endParaRPr lang="ru-RU" sz="2000" b="1" dirty="0">
              <a:solidFill>
                <a:srgbClr val="1B1B1B"/>
              </a:solidFill>
              <a:latin typeface="HK Grotesk Bold"/>
            </a:endParaRPr>
          </a:p>
        </p:txBody>
      </p:sp>
      <p:sp>
        <p:nvSpPr>
          <p:cNvPr id="21" name="AutoShape 9"/>
          <p:cNvSpPr/>
          <p:nvPr/>
        </p:nvSpPr>
        <p:spPr>
          <a:xfrm>
            <a:off x="-117204" y="689546"/>
            <a:ext cx="12426407" cy="14817"/>
          </a:xfrm>
          <a:prstGeom prst="rect">
            <a:avLst/>
          </a:prstGeom>
          <a:solidFill>
            <a:srgbClr val="1B1B1B"/>
          </a:solidFill>
        </p:spPr>
      </p:sp>
      <p:sp>
        <p:nvSpPr>
          <p:cNvPr id="27" name="AutoShape 7"/>
          <p:cNvSpPr/>
          <p:nvPr/>
        </p:nvSpPr>
        <p:spPr>
          <a:xfrm rot="-10800000">
            <a:off x="2063096" y="6043143"/>
            <a:ext cx="8065807" cy="30479"/>
          </a:xfrm>
          <a:prstGeom prst="rect">
            <a:avLst/>
          </a:prstGeom>
          <a:solidFill>
            <a:schemeClr val="tx1"/>
          </a:solidFill>
        </p:spPr>
      </p:sp>
      <p:sp>
        <p:nvSpPr>
          <p:cNvPr id="30" name="AutoShape 9"/>
          <p:cNvSpPr/>
          <p:nvPr/>
        </p:nvSpPr>
        <p:spPr>
          <a:xfrm>
            <a:off x="-15604" y="6152697"/>
            <a:ext cx="12426407" cy="14817"/>
          </a:xfrm>
          <a:prstGeom prst="rect">
            <a:avLst/>
          </a:prstGeom>
          <a:solidFill>
            <a:srgbClr val="1B1B1B"/>
          </a:solidFill>
        </p:spPr>
      </p:sp>
      <p:sp>
        <p:nvSpPr>
          <p:cNvPr id="32" name="TextBox 12"/>
          <p:cNvSpPr txBox="1"/>
          <p:nvPr/>
        </p:nvSpPr>
        <p:spPr>
          <a:xfrm>
            <a:off x="685800" y="6363935"/>
            <a:ext cx="613602" cy="17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40"/>
              </a:lnSpc>
            </a:pPr>
            <a:r>
              <a:rPr lang="en-US" sz="1200" dirty="0" smtClean="0">
                <a:solidFill>
                  <a:srgbClr val="1B1B1B"/>
                </a:solidFill>
                <a:latin typeface="HK Grotesk Bold"/>
              </a:rPr>
              <a:t>0</a:t>
            </a:r>
            <a:r>
              <a:rPr lang="ru-RU" sz="1200" dirty="0" smtClean="0">
                <a:solidFill>
                  <a:srgbClr val="1B1B1B"/>
                </a:solidFill>
                <a:latin typeface="HK Grotesk Bold"/>
              </a:rPr>
              <a:t>4</a:t>
            </a:r>
            <a:endParaRPr lang="en-US" sz="1200" dirty="0">
              <a:solidFill>
                <a:srgbClr val="1B1B1B"/>
              </a:solidFill>
              <a:latin typeface="HK Grotesk Bold"/>
            </a:endParaRPr>
          </a:p>
        </p:txBody>
      </p:sp>
      <p:grpSp>
        <p:nvGrpSpPr>
          <p:cNvPr id="33" name="Group 2"/>
          <p:cNvGrpSpPr/>
          <p:nvPr/>
        </p:nvGrpSpPr>
        <p:grpSpPr>
          <a:xfrm>
            <a:off x="11191665" y="6331057"/>
            <a:ext cx="243557" cy="243557"/>
            <a:chOff x="0" y="0"/>
            <a:chExt cx="487114" cy="487114"/>
          </a:xfrm>
        </p:grpSpPr>
        <p:grpSp>
          <p:nvGrpSpPr>
            <p:cNvPr id="34" name="Group 3"/>
            <p:cNvGrpSpPr/>
            <p:nvPr/>
          </p:nvGrpSpPr>
          <p:grpSpPr>
            <a:xfrm>
              <a:off x="0" y="0"/>
              <a:ext cx="487114" cy="487114"/>
              <a:chOff x="0" y="0"/>
              <a:chExt cx="6350000" cy="6350000"/>
            </a:xfrm>
          </p:grpSpPr>
          <p:sp>
            <p:nvSpPr>
              <p:cNvPr id="37" name="Freeform 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" name="Group 5"/>
            <p:cNvGrpSpPr/>
            <p:nvPr/>
          </p:nvGrpSpPr>
          <p:grpSpPr>
            <a:xfrm>
              <a:off x="118971" y="192757"/>
              <a:ext cx="249171" cy="101600"/>
              <a:chOff x="0" y="0"/>
              <a:chExt cx="1052748" cy="429260"/>
            </a:xfrm>
          </p:grpSpPr>
          <p:sp>
            <p:nvSpPr>
              <p:cNvPr id="36" name="Freeform 6"/>
              <p:cNvSpPr/>
              <p:nvPr/>
            </p:nvSpPr>
            <p:spPr>
              <a:xfrm>
                <a:off x="0" y="-5080"/>
                <a:ext cx="1052749" cy="434340"/>
              </a:xfrm>
              <a:custGeom>
                <a:avLst/>
                <a:gdLst/>
                <a:ahLst/>
                <a:cxnLst/>
                <a:rect l="l" t="t" r="r" b="b"/>
                <a:pathLst>
                  <a:path w="1052749" h="434340">
                    <a:moveTo>
                      <a:pt x="1034969" y="187960"/>
                    </a:moveTo>
                    <a:lnTo>
                      <a:pt x="773349" y="11430"/>
                    </a:lnTo>
                    <a:cubicBezTo>
                      <a:pt x="755569" y="0"/>
                      <a:pt x="732709" y="3810"/>
                      <a:pt x="720009" y="21590"/>
                    </a:cubicBezTo>
                    <a:cubicBezTo>
                      <a:pt x="708579" y="39370"/>
                      <a:pt x="712389" y="62230"/>
                      <a:pt x="730169" y="74930"/>
                    </a:cubicBezTo>
                    <a:lnTo>
                      <a:pt x="888919" y="181610"/>
                    </a:lnTo>
                    <a:lnTo>
                      <a:pt x="0" y="181610"/>
                    </a:lnTo>
                    <a:lnTo>
                      <a:pt x="0" y="257810"/>
                    </a:lnTo>
                    <a:lnTo>
                      <a:pt x="888919" y="257810"/>
                    </a:lnTo>
                    <a:lnTo>
                      <a:pt x="730169" y="364490"/>
                    </a:lnTo>
                    <a:cubicBezTo>
                      <a:pt x="712389" y="375920"/>
                      <a:pt x="708579" y="400050"/>
                      <a:pt x="720009" y="417830"/>
                    </a:cubicBezTo>
                    <a:cubicBezTo>
                      <a:pt x="727629" y="429260"/>
                      <a:pt x="739059" y="434340"/>
                      <a:pt x="751759" y="434340"/>
                    </a:cubicBezTo>
                    <a:cubicBezTo>
                      <a:pt x="759379" y="434340"/>
                      <a:pt x="766999" y="431800"/>
                      <a:pt x="773349" y="427990"/>
                    </a:cubicBezTo>
                    <a:lnTo>
                      <a:pt x="1036239" y="251460"/>
                    </a:lnTo>
                    <a:cubicBezTo>
                      <a:pt x="1046399" y="243840"/>
                      <a:pt x="1052749" y="232410"/>
                      <a:pt x="1052749" y="219710"/>
                    </a:cubicBezTo>
                    <a:cubicBezTo>
                      <a:pt x="1052749" y="207010"/>
                      <a:pt x="1046399" y="195580"/>
                      <a:pt x="1034969" y="187960"/>
                    </a:cubicBezTo>
                    <a:close/>
                  </a:path>
                </a:pathLst>
              </a:custGeom>
              <a:solidFill>
                <a:srgbClr val="F7F7F7"/>
              </a:solidFill>
            </p:spPr>
          </p:sp>
        </p:grpSp>
      </p:grpSp>
      <p:grpSp>
        <p:nvGrpSpPr>
          <p:cNvPr id="38" name="Group 2"/>
          <p:cNvGrpSpPr/>
          <p:nvPr/>
        </p:nvGrpSpPr>
        <p:grpSpPr>
          <a:xfrm rot="-10800000">
            <a:off x="663116" y="5980720"/>
            <a:ext cx="314870" cy="131196"/>
            <a:chOff x="0" y="0"/>
            <a:chExt cx="629740" cy="262392"/>
          </a:xfrm>
          <a:solidFill>
            <a:schemeClr val="tx1"/>
          </a:solidFill>
        </p:grpSpPr>
        <p:grpSp>
          <p:nvGrpSpPr>
            <p:cNvPr id="39" name="Group 3"/>
            <p:cNvGrpSpPr>
              <a:grpSpLocks noChangeAspect="1"/>
            </p:cNvGrpSpPr>
            <p:nvPr/>
          </p:nvGrpSpPr>
          <p:grpSpPr>
            <a:xfrm>
              <a:off x="0" y="0"/>
              <a:ext cx="262392" cy="262392"/>
              <a:chOff x="0" y="0"/>
              <a:chExt cx="1708150" cy="1708150"/>
            </a:xfrm>
            <a:grpFill/>
          </p:grpSpPr>
          <p:sp>
            <p:nvSpPr>
              <p:cNvPr id="42" name="Freeform 4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40" name="Group 5"/>
            <p:cNvGrpSpPr/>
            <p:nvPr/>
          </p:nvGrpSpPr>
          <p:grpSpPr>
            <a:xfrm>
              <a:off x="367348" y="0"/>
              <a:ext cx="262392" cy="262392"/>
              <a:chOff x="0" y="0"/>
              <a:chExt cx="6350000" cy="6350000"/>
            </a:xfrm>
            <a:grpFill/>
          </p:grpSpPr>
          <p:sp>
            <p:nvSpPr>
              <p:cNvPr id="41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grpFill/>
            </p:spPr>
          </p:sp>
        </p:grpSp>
      </p:grp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119017"/>
              </p:ext>
            </p:extLst>
          </p:nvPr>
        </p:nvGraphicFramePr>
        <p:xfrm>
          <a:off x="1952759" y="926873"/>
          <a:ext cx="8128000" cy="148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Всего</a:t>
                      </a:r>
                      <a:r>
                        <a:rPr lang="ru-RU" baseline="0" dirty="0" smtClean="0"/>
                        <a:t> собранно источников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527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Из них - интернет</a:t>
                      </a:r>
                      <a:r>
                        <a:rPr lang="ru-RU" baseline="0" dirty="0" smtClean="0"/>
                        <a:t> магазинов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103 (20%)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Нерелевантных источников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114 </a:t>
                      </a:r>
                      <a:r>
                        <a:rPr lang="ru-RU" dirty="0" smtClean="0"/>
                        <a:t>(22%)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Подходящих источников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310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4118" y="2632742"/>
            <a:ext cx="115555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Источники собираются путем поисковых запросов в </a:t>
            </a:r>
            <a:r>
              <a:rPr lang="en-US" dirty="0" smtClean="0"/>
              <a:t>Google </a:t>
            </a:r>
            <a:r>
              <a:rPr lang="ru-RU" dirty="0" smtClean="0"/>
              <a:t>и Яндекс.</a:t>
            </a:r>
          </a:p>
          <a:p>
            <a:r>
              <a:rPr lang="ru-RU" b="1" dirty="0" smtClean="0"/>
              <a:t>Список поисковых запросов</a:t>
            </a:r>
            <a:r>
              <a:rPr lang="ru-RU" dirty="0" smtClean="0"/>
              <a:t>: Кабель определение, Классификация кабелей, Совокупный мировой спрос на силовую кабельную продукцию, Распределение спроса кабельной продукции по странам, Крупнейшие мировые производители силового кабеля, Российские производители силового кабеля, Динамика производства силового кабеля в России, Особенности рынка силового кабеля в России, Баланс спроса и предложения силового кабеля в России, Экспорт и импорт силового кабеля в России, Отраслевая структура потребления силового кабеля в России, Закупки силового кабеля в Газпром Нефть, Контрафакт силового кабеля в России, Меры противодействия контрафакту силового кабеля в России, Котировки меди (LME), Котировки алюминия, Курс доллара к рублю, Структура себестоимости кабельной продукции, Прогноз цены на силовой кабель, Стратегия закупки силового кабеля.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27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/>
          <p:cNvSpPr txBox="1"/>
          <p:nvPr/>
        </p:nvSpPr>
        <p:spPr>
          <a:xfrm>
            <a:off x="841310" y="205630"/>
            <a:ext cx="10350898" cy="4431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ru-RU" sz="2000" b="1" dirty="0" smtClean="0">
                <a:solidFill>
                  <a:srgbClr val="1B1B1B"/>
                </a:solidFill>
                <a:latin typeface="HK Grotesk Bold"/>
              </a:rPr>
              <a:t>РОССИЙСКИЕ ПРОИЗВОДИТЕЛИ КАБЕЛЬНОЙ ПРОДУКЦИИ</a:t>
            </a:r>
            <a:endParaRPr lang="ru-RU" sz="2000" b="1" dirty="0">
              <a:solidFill>
                <a:srgbClr val="1B1B1B"/>
              </a:solidFill>
              <a:latin typeface="HK Grotesk Bold"/>
            </a:endParaRPr>
          </a:p>
        </p:txBody>
      </p:sp>
      <p:sp>
        <p:nvSpPr>
          <p:cNvPr id="21" name="AutoShape 9"/>
          <p:cNvSpPr/>
          <p:nvPr/>
        </p:nvSpPr>
        <p:spPr>
          <a:xfrm>
            <a:off x="-117204" y="689546"/>
            <a:ext cx="12426407" cy="14817"/>
          </a:xfrm>
          <a:prstGeom prst="rect">
            <a:avLst/>
          </a:prstGeom>
          <a:solidFill>
            <a:srgbClr val="1B1B1B"/>
          </a:solidFill>
        </p:spPr>
      </p:sp>
      <p:sp>
        <p:nvSpPr>
          <p:cNvPr id="27" name="AutoShape 7"/>
          <p:cNvSpPr/>
          <p:nvPr/>
        </p:nvSpPr>
        <p:spPr>
          <a:xfrm rot="-10800000">
            <a:off x="2063096" y="6043143"/>
            <a:ext cx="8065807" cy="30479"/>
          </a:xfrm>
          <a:prstGeom prst="rect">
            <a:avLst/>
          </a:prstGeom>
          <a:solidFill>
            <a:schemeClr val="tx1"/>
          </a:solidFill>
        </p:spPr>
      </p:sp>
      <p:sp>
        <p:nvSpPr>
          <p:cNvPr id="30" name="AutoShape 9"/>
          <p:cNvSpPr/>
          <p:nvPr/>
        </p:nvSpPr>
        <p:spPr>
          <a:xfrm>
            <a:off x="-15604" y="6152697"/>
            <a:ext cx="12426407" cy="14817"/>
          </a:xfrm>
          <a:prstGeom prst="rect">
            <a:avLst/>
          </a:prstGeom>
          <a:solidFill>
            <a:srgbClr val="1B1B1B"/>
          </a:solidFill>
        </p:spPr>
      </p:sp>
      <p:sp>
        <p:nvSpPr>
          <p:cNvPr id="32" name="TextBox 12"/>
          <p:cNvSpPr txBox="1"/>
          <p:nvPr/>
        </p:nvSpPr>
        <p:spPr>
          <a:xfrm>
            <a:off x="685800" y="6363935"/>
            <a:ext cx="613602" cy="17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40"/>
              </a:lnSpc>
            </a:pPr>
            <a:r>
              <a:rPr lang="en-US" sz="1200" dirty="0" smtClean="0">
                <a:solidFill>
                  <a:srgbClr val="1B1B1B"/>
                </a:solidFill>
                <a:latin typeface="HK Grotesk Bold"/>
              </a:rPr>
              <a:t>0</a:t>
            </a:r>
            <a:r>
              <a:rPr lang="ru-RU" sz="1200" dirty="0">
                <a:solidFill>
                  <a:srgbClr val="1B1B1B"/>
                </a:solidFill>
                <a:latin typeface="HK Grotesk Bold"/>
              </a:rPr>
              <a:t>5</a:t>
            </a:r>
            <a:endParaRPr lang="en-US" sz="1200" dirty="0">
              <a:solidFill>
                <a:srgbClr val="1B1B1B"/>
              </a:solidFill>
              <a:latin typeface="HK Grotesk Bold"/>
            </a:endParaRPr>
          </a:p>
        </p:txBody>
      </p:sp>
      <p:grpSp>
        <p:nvGrpSpPr>
          <p:cNvPr id="33" name="Group 2"/>
          <p:cNvGrpSpPr/>
          <p:nvPr/>
        </p:nvGrpSpPr>
        <p:grpSpPr>
          <a:xfrm>
            <a:off x="11191665" y="6331057"/>
            <a:ext cx="243557" cy="243557"/>
            <a:chOff x="0" y="0"/>
            <a:chExt cx="487114" cy="487114"/>
          </a:xfrm>
        </p:grpSpPr>
        <p:grpSp>
          <p:nvGrpSpPr>
            <p:cNvPr id="34" name="Group 3"/>
            <p:cNvGrpSpPr/>
            <p:nvPr/>
          </p:nvGrpSpPr>
          <p:grpSpPr>
            <a:xfrm>
              <a:off x="0" y="0"/>
              <a:ext cx="487114" cy="487114"/>
              <a:chOff x="0" y="0"/>
              <a:chExt cx="6350000" cy="6350000"/>
            </a:xfrm>
          </p:grpSpPr>
          <p:sp>
            <p:nvSpPr>
              <p:cNvPr id="37" name="Freeform 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" name="Group 5"/>
            <p:cNvGrpSpPr/>
            <p:nvPr/>
          </p:nvGrpSpPr>
          <p:grpSpPr>
            <a:xfrm>
              <a:off x="118971" y="192757"/>
              <a:ext cx="249171" cy="101600"/>
              <a:chOff x="0" y="0"/>
              <a:chExt cx="1052748" cy="429260"/>
            </a:xfrm>
          </p:grpSpPr>
          <p:sp>
            <p:nvSpPr>
              <p:cNvPr id="36" name="Freeform 6"/>
              <p:cNvSpPr/>
              <p:nvPr/>
            </p:nvSpPr>
            <p:spPr>
              <a:xfrm>
                <a:off x="0" y="-5080"/>
                <a:ext cx="1052749" cy="434340"/>
              </a:xfrm>
              <a:custGeom>
                <a:avLst/>
                <a:gdLst/>
                <a:ahLst/>
                <a:cxnLst/>
                <a:rect l="l" t="t" r="r" b="b"/>
                <a:pathLst>
                  <a:path w="1052749" h="434340">
                    <a:moveTo>
                      <a:pt x="1034969" y="187960"/>
                    </a:moveTo>
                    <a:lnTo>
                      <a:pt x="773349" y="11430"/>
                    </a:lnTo>
                    <a:cubicBezTo>
                      <a:pt x="755569" y="0"/>
                      <a:pt x="732709" y="3810"/>
                      <a:pt x="720009" y="21590"/>
                    </a:cubicBezTo>
                    <a:cubicBezTo>
                      <a:pt x="708579" y="39370"/>
                      <a:pt x="712389" y="62230"/>
                      <a:pt x="730169" y="74930"/>
                    </a:cubicBezTo>
                    <a:lnTo>
                      <a:pt x="888919" y="181610"/>
                    </a:lnTo>
                    <a:lnTo>
                      <a:pt x="0" y="181610"/>
                    </a:lnTo>
                    <a:lnTo>
                      <a:pt x="0" y="257810"/>
                    </a:lnTo>
                    <a:lnTo>
                      <a:pt x="888919" y="257810"/>
                    </a:lnTo>
                    <a:lnTo>
                      <a:pt x="730169" y="364490"/>
                    </a:lnTo>
                    <a:cubicBezTo>
                      <a:pt x="712389" y="375920"/>
                      <a:pt x="708579" y="400050"/>
                      <a:pt x="720009" y="417830"/>
                    </a:cubicBezTo>
                    <a:cubicBezTo>
                      <a:pt x="727629" y="429260"/>
                      <a:pt x="739059" y="434340"/>
                      <a:pt x="751759" y="434340"/>
                    </a:cubicBezTo>
                    <a:cubicBezTo>
                      <a:pt x="759379" y="434340"/>
                      <a:pt x="766999" y="431800"/>
                      <a:pt x="773349" y="427990"/>
                    </a:cubicBezTo>
                    <a:lnTo>
                      <a:pt x="1036239" y="251460"/>
                    </a:lnTo>
                    <a:cubicBezTo>
                      <a:pt x="1046399" y="243840"/>
                      <a:pt x="1052749" y="232410"/>
                      <a:pt x="1052749" y="219710"/>
                    </a:cubicBezTo>
                    <a:cubicBezTo>
                      <a:pt x="1052749" y="207010"/>
                      <a:pt x="1046399" y="195580"/>
                      <a:pt x="1034969" y="187960"/>
                    </a:cubicBezTo>
                    <a:close/>
                  </a:path>
                </a:pathLst>
              </a:custGeom>
              <a:solidFill>
                <a:srgbClr val="F7F7F7"/>
              </a:solidFill>
            </p:spPr>
          </p:sp>
        </p:grpSp>
      </p:grpSp>
      <p:grpSp>
        <p:nvGrpSpPr>
          <p:cNvPr id="38" name="Group 2"/>
          <p:cNvGrpSpPr/>
          <p:nvPr/>
        </p:nvGrpSpPr>
        <p:grpSpPr>
          <a:xfrm rot="-10800000">
            <a:off x="663116" y="5980720"/>
            <a:ext cx="314870" cy="131196"/>
            <a:chOff x="0" y="0"/>
            <a:chExt cx="629740" cy="262392"/>
          </a:xfrm>
          <a:solidFill>
            <a:schemeClr val="tx1"/>
          </a:solidFill>
        </p:grpSpPr>
        <p:grpSp>
          <p:nvGrpSpPr>
            <p:cNvPr id="39" name="Group 3"/>
            <p:cNvGrpSpPr>
              <a:grpSpLocks noChangeAspect="1"/>
            </p:cNvGrpSpPr>
            <p:nvPr/>
          </p:nvGrpSpPr>
          <p:grpSpPr>
            <a:xfrm>
              <a:off x="0" y="0"/>
              <a:ext cx="262392" cy="262392"/>
              <a:chOff x="0" y="0"/>
              <a:chExt cx="1708150" cy="1708150"/>
            </a:xfrm>
            <a:grpFill/>
          </p:grpSpPr>
          <p:sp>
            <p:nvSpPr>
              <p:cNvPr id="42" name="Freeform 4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40" name="Group 5"/>
            <p:cNvGrpSpPr/>
            <p:nvPr/>
          </p:nvGrpSpPr>
          <p:grpSpPr>
            <a:xfrm>
              <a:off x="367348" y="0"/>
              <a:ext cx="262392" cy="262392"/>
              <a:chOff x="0" y="0"/>
              <a:chExt cx="6350000" cy="6350000"/>
            </a:xfrm>
            <a:grpFill/>
          </p:grpSpPr>
          <p:sp>
            <p:nvSpPr>
              <p:cNvPr id="41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grpFill/>
            </p:spPr>
          </p:sp>
        </p:grpSp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324" y="947401"/>
            <a:ext cx="9350550" cy="467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29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/>
          <p:cNvSpPr txBox="1"/>
          <p:nvPr/>
        </p:nvSpPr>
        <p:spPr>
          <a:xfrm>
            <a:off x="841310" y="205630"/>
            <a:ext cx="10350898" cy="5129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ru-RU" sz="2000" b="1" dirty="0" smtClean="0">
                <a:solidFill>
                  <a:srgbClr val="1B1B1B"/>
                </a:solidFill>
                <a:latin typeface="HK Grotesk Bold"/>
              </a:rPr>
              <a:t>ИНОСТРАННЫЕ ПРОИЗВОДИТЕЛИ КАБЕЛЬНОЙ ПРОДУКЦИИ</a:t>
            </a:r>
            <a:endParaRPr lang="ru-RU" sz="2000" b="1" dirty="0">
              <a:solidFill>
                <a:srgbClr val="1B1B1B"/>
              </a:solidFill>
              <a:latin typeface="HK Grotesk Bold"/>
            </a:endParaRPr>
          </a:p>
        </p:txBody>
      </p:sp>
      <p:sp>
        <p:nvSpPr>
          <p:cNvPr id="21" name="AutoShape 9"/>
          <p:cNvSpPr/>
          <p:nvPr/>
        </p:nvSpPr>
        <p:spPr>
          <a:xfrm>
            <a:off x="-117204" y="689546"/>
            <a:ext cx="12426407" cy="14817"/>
          </a:xfrm>
          <a:prstGeom prst="rect">
            <a:avLst/>
          </a:prstGeom>
          <a:solidFill>
            <a:srgbClr val="1B1B1B"/>
          </a:solidFill>
        </p:spPr>
      </p:sp>
      <p:sp>
        <p:nvSpPr>
          <p:cNvPr id="27" name="AutoShape 7"/>
          <p:cNvSpPr/>
          <p:nvPr/>
        </p:nvSpPr>
        <p:spPr>
          <a:xfrm rot="-10800000">
            <a:off x="2063096" y="6043143"/>
            <a:ext cx="8065807" cy="30479"/>
          </a:xfrm>
          <a:prstGeom prst="rect">
            <a:avLst/>
          </a:prstGeom>
          <a:solidFill>
            <a:schemeClr val="tx1"/>
          </a:solidFill>
        </p:spPr>
      </p:sp>
      <p:sp>
        <p:nvSpPr>
          <p:cNvPr id="30" name="AutoShape 9"/>
          <p:cNvSpPr/>
          <p:nvPr/>
        </p:nvSpPr>
        <p:spPr>
          <a:xfrm>
            <a:off x="-15604" y="6152697"/>
            <a:ext cx="12426407" cy="14817"/>
          </a:xfrm>
          <a:prstGeom prst="rect">
            <a:avLst/>
          </a:prstGeom>
          <a:solidFill>
            <a:srgbClr val="1B1B1B"/>
          </a:solidFill>
        </p:spPr>
      </p:sp>
      <p:sp>
        <p:nvSpPr>
          <p:cNvPr id="32" name="TextBox 12"/>
          <p:cNvSpPr txBox="1"/>
          <p:nvPr/>
        </p:nvSpPr>
        <p:spPr>
          <a:xfrm>
            <a:off x="685800" y="6363935"/>
            <a:ext cx="613602" cy="17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40"/>
              </a:lnSpc>
            </a:pPr>
            <a:r>
              <a:rPr lang="en-US" sz="1200" dirty="0" smtClean="0">
                <a:solidFill>
                  <a:srgbClr val="1B1B1B"/>
                </a:solidFill>
                <a:latin typeface="HK Grotesk Bold"/>
              </a:rPr>
              <a:t>0</a:t>
            </a:r>
            <a:r>
              <a:rPr lang="ru-RU" sz="1200" dirty="0" smtClean="0">
                <a:solidFill>
                  <a:srgbClr val="1B1B1B"/>
                </a:solidFill>
                <a:latin typeface="HK Grotesk Bold"/>
              </a:rPr>
              <a:t>6</a:t>
            </a:r>
            <a:endParaRPr lang="en-US" sz="1200" dirty="0">
              <a:solidFill>
                <a:srgbClr val="1B1B1B"/>
              </a:solidFill>
              <a:latin typeface="HK Grotesk Bold"/>
            </a:endParaRPr>
          </a:p>
        </p:txBody>
      </p:sp>
      <p:grpSp>
        <p:nvGrpSpPr>
          <p:cNvPr id="33" name="Group 2"/>
          <p:cNvGrpSpPr/>
          <p:nvPr/>
        </p:nvGrpSpPr>
        <p:grpSpPr>
          <a:xfrm>
            <a:off x="11191665" y="6331057"/>
            <a:ext cx="243557" cy="243557"/>
            <a:chOff x="0" y="0"/>
            <a:chExt cx="487114" cy="487114"/>
          </a:xfrm>
        </p:grpSpPr>
        <p:grpSp>
          <p:nvGrpSpPr>
            <p:cNvPr id="34" name="Group 3"/>
            <p:cNvGrpSpPr/>
            <p:nvPr/>
          </p:nvGrpSpPr>
          <p:grpSpPr>
            <a:xfrm>
              <a:off x="0" y="0"/>
              <a:ext cx="487114" cy="487114"/>
              <a:chOff x="0" y="0"/>
              <a:chExt cx="6350000" cy="6350000"/>
            </a:xfrm>
          </p:grpSpPr>
          <p:sp>
            <p:nvSpPr>
              <p:cNvPr id="37" name="Freeform 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" name="Group 5"/>
            <p:cNvGrpSpPr/>
            <p:nvPr/>
          </p:nvGrpSpPr>
          <p:grpSpPr>
            <a:xfrm>
              <a:off x="118971" y="192757"/>
              <a:ext cx="249171" cy="101600"/>
              <a:chOff x="0" y="0"/>
              <a:chExt cx="1052748" cy="429260"/>
            </a:xfrm>
          </p:grpSpPr>
          <p:sp>
            <p:nvSpPr>
              <p:cNvPr id="36" name="Freeform 6"/>
              <p:cNvSpPr/>
              <p:nvPr/>
            </p:nvSpPr>
            <p:spPr>
              <a:xfrm>
                <a:off x="0" y="-5080"/>
                <a:ext cx="1052749" cy="434340"/>
              </a:xfrm>
              <a:custGeom>
                <a:avLst/>
                <a:gdLst/>
                <a:ahLst/>
                <a:cxnLst/>
                <a:rect l="l" t="t" r="r" b="b"/>
                <a:pathLst>
                  <a:path w="1052749" h="434340">
                    <a:moveTo>
                      <a:pt x="1034969" y="187960"/>
                    </a:moveTo>
                    <a:lnTo>
                      <a:pt x="773349" y="11430"/>
                    </a:lnTo>
                    <a:cubicBezTo>
                      <a:pt x="755569" y="0"/>
                      <a:pt x="732709" y="3810"/>
                      <a:pt x="720009" y="21590"/>
                    </a:cubicBezTo>
                    <a:cubicBezTo>
                      <a:pt x="708579" y="39370"/>
                      <a:pt x="712389" y="62230"/>
                      <a:pt x="730169" y="74930"/>
                    </a:cubicBezTo>
                    <a:lnTo>
                      <a:pt x="888919" y="181610"/>
                    </a:lnTo>
                    <a:lnTo>
                      <a:pt x="0" y="181610"/>
                    </a:lnTo>
                    <a:lnTo>
                      <a:pt x="0" y="257810"/>
                    </a:lnTo>
                    <a:lnTo>
                      <a:pt x="888919" y="257810"/>
                    </a:lnTo>
                    <a:lnTo>
                      <a:pt x="730169" y="364490"/>
                    </a:lnTo>
                    <a:cubicBezTo>
                      <a:pt x="712389" y="375920"/>
                      <a:pt x="708579" y="400050"/>
                      <a:pt x="720009" y="417830"/>
                    </a:cubicBezTo>
                    <a:cubicBezTo>
                      <a:pt x="727629" y="429260"/>
                      <a:pt x="739059" y="434340"/>
                      <a:pt x="751759" y="434340"/>
                    </a:cubicBezTo>
                    <a:cubicBezTo>
                      <a:pt x="759379" y="434340"/>
                      <a:pt x="766999" y="431800"/>
                      <a:pt x="773349" y="427990"/>
                    </a:cubicBezTo>
                    <a:lnTo>
                      <a:pt x="1036239" y="251460"/>
                    </a:lnTo>
                    <a:cubicBezTo>
                      <a:pt x="1046399" y="243840"/>
                      <a:pt x="1052749" y="232410"/>
                      <a:pt x="1052749" y="219710"/>
                    </a:cubicBezTo>
                    <a:cubicBezTo>
                      <a:pt x="1052749" y="207010"/>
                      <a:pt x="1046399" y="195580"/>
                      <a:pt x="1034969" y="187960"/>
                    </a:cubicBezTo>
                    <a:close/>
                  </a:path>
                </a:pathLst>
              </a:custGeom>
              <a:solidFill>
                <a:srgbClr val="F7F7F7"/>
              </a:solidFill>
            </p:spPr>
          </p:sp>
        </p:grpSp>
      </p:grpSp>
      <p:grpSp>
        <p:nvGrpSpPr>
          <p:cNvPr id="38" name="Group 2"/>
          <p:cNvGrpSpPr/>
          <p:nvPr/>
        </p:nvGrpSpPr>
        <p:grpSpPr>
          <a:xfrm rot="-10800000">
            <a:off x="663116" y="5980720"/>
            <a:ext cx="314870" cy="131196"/>
            <a:chOff x="0" y="0"/>
            <a:chExt cx="629740" cy="262392"/>
          </a:xfrm>
          <a:solidFill>
            <a:schemeClr val="tx1"/>
          </a:solidFill>
        </p:grpSpPr>
        <p:grpSp>
          <p:nvGrpSpPr>
            <p:cNvPr id="39" name="Group 3"/>
            <p:cNvGrpSpPr>
              <a:grpSpLocks noChangeAspect="1"/>
            </p:cNvGrpSpPr>
            <p:nvPr/>
          </p:nvGrpSpPr>
          <p:grpSpPr>
            <a:xfrm>
              <a:off x="0" y="0"/>
              <a:ext cx="262392" cy="262392"/>
              <a:chOff x="0" y="0"/>
              <a:chExt cx="1708150" cy="1708150"/>
            </a:xfrm>
            <a:grpFill/>
          </p:grpSpPr>
          <p:sp>
            <p:nvSpPr>
              <p:cNvPr id="42" name="Freeform 4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40" name="Group 5"/>
            <p:cNvGrpSpPr/>
            <p:nvPr/>
          </p:nvGrpSpPr>
          <p:grpSpPr>
            <a:xfrm>
              <a:off x="367348" y="0"/>
              <a:ext cx="262392" cy="262392"/>
              <a:chOff x="0" y="0"/>
              <a:chExt cx="6350000" cy="6350000"/>
            </a:xfrm>
            <a:grpFill/>
          </p:grpSpPr>
          <p:sp>
            <p:nvSpPr>
              <p:cNvPr id="41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grpFill/>
            </p:spPr>
          </p:sp>
        </p:grpSp>
      </p:grp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123" y="978227"/>
            <a:ext cx="6249272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14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/>
          <p:cNvSpPr txBox="1"/>
          <p:nvPr/>
        </p:nvSpPr>
        <p:spPr>
          <a:xfrm>
            <a:off x="841310" y="205630"/>
            <a:ext cx="10350898" cy="4431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ru-RU" sz="2000" b="1" dirty="0" smtClean="0">
                <a:solidFill>
                  <a:srgbClr val="1B1B1B"/>
                </a:solidFill>
                <a:latin typeface="HK Grotesk Bold"/>
              </a:rPr>
              <a:t>ОСНОВНАЯ ИНФОРМАЦИЯ О КАБЕЛЬНОЙ ПРОДУКЦИИ</a:t>
            </a:r>
            <a:endParaRPr lang="ru-RU" sz="2000" b="1" dirty="0">
              <a:solidFill>
                <a:srgbClr val="1B1B1B"/>
              </a:solidFill>
              <a:latin typeface="HK Grotesk Bold"/>
            </a:endParaRPr>
          </a:p>
        </p:txBody>
      </p:sp>
      <p:sp>
        <p:nvSpPr>
          <p:cNvPr id="21" name="AutoShape 9"/>
          <p:cNvSpPr/>
          <p:nvPr/>
        </p:nvSpPr>
        <p:spPr>
          <a:xfrm>
            <a:off x="-117204" y="689546"/>
            <a:ext cx="12426407" cy="14817"/>
          </a:xfrm>
          <a:prstGeom prst="rect">
            <a:avLst/>
          </a:prstGeom>
          <a:solidFill>
            <a:srgbClr val="1B1B1B"/>
          </a:solidFill>
        </p:spPr>
      </p:sp>
      <p:sp>
        <p:nvSpPr>
          <p:cNvPr id="27" name="AutoShape 7"/>
          <p:cNvSpPr/>
          <p:nvPr/>
        </p:nvSpPr>
        <p:spPr>
          <a:xfrm rot="-10800000">
            <a:off x="2063096" y="6043143"/>
            <a:ext cx="8065807" cy="30479"/>
          </a:xfrm>
          <a:prstGeom prst="rect">
            <a:avLst/>
          </a:prstGeom>
          <a:solidFill>
            <a:schemeClr val="tx1"/>
          </a:solidFill>
        </p:spPr>
      </p:sp>
      <p:sp>
        <p:nvSpPr>
          <p:cNvPr id="30" name="AutoShape 9"/>
          <p:cNvSpPr/>
          <p:nvPr/>
        </p:nvSpPr>
        <p:spPr>
          <a:xfrm>
            <a:off x="-15604" y="6152697"/>
            <a:ext cx="12426407" cy="14817"/>
          </a:xfrm>
          <a:prstGeom prst="rect">
            <a:avLst/>
          </a:prstGeom>
          <a:solidFill>
            <a:srgbClr val="1B1B1B"/>
          </a:solidFill>
        </p:spPr>
      </p:sp>
      <p:sp>
        <p:nvSpPr>
          <p:cNvPr id="32" name="TextBox 12"/>
          <p:cNvSpPr txBox="1"/>
          <p:nvPr/>
        </p:nvSpPr>
        <p:spPr>
          <a:xfrm>
            <a:off x="685800" y="6363935"/>
            <a:ext cx="613602" cy="17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40"/>
              </a:lnSpc>
            </a:pPr>
            <a:r>
              <a:rPr lang="en-US" sz="1200" dirty="0" smtClean="0">
                <a:solidFill>
                  <a:srgbClr val="1B1B1B"/>
                </a:solidFill>
                <a:latin typeface="HK Grotesk Bold"/>
              </a:rPr>
              <a:t>0</a:t>
            </a:r>
            <a:r>
              <a:rPr lang="ru-RU" sz="1200" dirty="0" smtClean="0">
                <a:solidFill>
                  <a:srgbClr val="1B1B1B"/>
                </a:solidFill>
                <a:latin typeface="HK Grotesk Bold"/>
              </a:rPr>
              <a:t>7</a:t>
            </a:r>
            <a:endParaRPr lang="en-US" sz="1200" dirty="0">
              <a:solidFill>
                <a:srgbClr val="1B1B1B"/>
              </a:solidFill>
              <a:latin typeface="HK Grotesk Bold"/>
            </a:endParaRPr>
          </a:p>
        </p:txBody>
      </p:sp>
      <p:grpSp>
        <p:nvGrpSpPr>
          <p:cNvPr id="33" name="Group 2"/>
          <p:cNvGrpSpPr/>
          <p:nvPr/>
        </p:nvGrpSpPr>
        <p:grpSpPr>
          <a:xfrm>
            <a:off x="11191665" y="6331057"/>
            <a:ext cx="243557" cy="243557"/>
            <a:chOff x="0" y="0"/>
            <a:chExt cx="487114" cy="487114"/>
          </a:xfrm>
        </p:grpSpPr>
        <p:grpSp>
          <p:nvGrpSpPr>
            <p:cNvPr id="34" name="Group 3"/>
            <p:cNvGrpSpPr/>
            <p:nvPr/>
          </p:nvGrpSpPr>
          <p:grpSpPr>
            <a:xfrm>
              <a:off x="0" y="0"/>
              <a:ext cx="487114" cy="487114"/>
              <a:chOff x="0" y="0"/>
              <a:chExt cx="6350000" cy="6350000"/>
            </a:xfrm>
          </p:grpSpPr>
          <p:sp>
            <p:nvSpPr>
              <p:cNvPr id="37" name="Freeform 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" name="Group 5"/>
            <p:cNvGrpSpPr/>
            <p:nvPr/>
          </p:nvGrpSpPr>
          <p:grpSpPr>
            <a:xfrm>
              <a:off x="118971" y="192757"/>
              <a:ext cx="249171" cy="101600"/>
              <a:chOff x="0" y="0"/>
              <a:chExt cx="1052748" cy="429260"/>
            </a:xfrm>
          </p:grpSpPr>
          <p:sp>
            <p:nvSpPr>
              <p:cNvPr id="36" name="Freeform 6"/>
              <p:cNvSpPr/>
              <p:nvPr/>
            </p:nvSpPr>
            <p:spPr>
              <a:xfrm>
                <a:off x="0" y="-5080"/>
                <a:ext cx="1052749" cy="434340"/>
              </a:xfrm>
              <a:custGeom>
                <a:avLst/>
                <a:gdLst/>
                <a:ahLst/>
                <a:cxnLst/>
                <a:rect l="l" t="t" r="r" b="b"/>
                <a:pathLst>
                  <a:path w="1052749" h="434340">
                    <a:moveTo>
                      <a:pt x="1034969" y="187960"/>
                    </a:moveTo>
                    <a:lnTo>
                      <a:pt x="773349" y="11430"/>
                    </a:lnTo>
                    <a:cubicBezTo>
                      <a:pt x="755569" y="0"/>
                      <a:pt x="732709" y="3810"/>
                      <a:pt x="720009" y="21590"/>
                    </a:cubicBezTo>
                    <a:cubicBezTo>
                      <a:pt x="708579" y="39370"/>
                      <a:pt x="712389" y="62230"/>
                      <a:pt x="730169" y="74930"/>
                    </a:cubicBezTo>
                    <a:lnTo>
                      <a:pt x="888919" y="181610"/>
                    </a:lnTo>
                    <a:lnTo>
                      <a:pt x="0" y="181610"/>
                    </a:lnTo>
                    <a:lnTo>
                      <a:pt x="0" y="257810"/>
                    </a:lnTo>
                    <a:lnTo>
                      <a:pt x="888919" y="257810"/>
                    </a:lnTo>
                    <a:lnTo>
                      <a:pt x="730169" y="364490"/>
                    </a:lnTo>
                    <a:cubicBezTo>
                      <a:pt x="712389" y="375920"/>
                      <a:pt x="708579" y="400050"/>
                      <a:pt x="720009" y="417830"/>
                    </a:cubicBezTo>
                    <a:cubicBezTo>
                      <a:pt x="727629" y="429260"/>
                      <a:pt x="739059" y="434340"/>
                      <a:pt x="751759" y="434340"/>
                    </a:cubicBezTo>
                    <a:cubicBezTo>
                      <a:pt x="759379" y="434340"/>
                      <a:pt x="766999" y="431800"/>
                      <a:pt x="773349" y="427990"/>
                    </a:cubicBezTo>
                    <a:lnTo>
                      <a:pt x="1036239" y="251460"/>
                    </a:lnTo>
                    <a:cubicBezTo>
                      <a:pt x="1046399" y="243840"/>
                      <a:pt x="1052749" y="232410"/>
                      <a:pt x="1052749" y="219710"/>
                    </a:cubicBezTo>
                    <a:cubicBezTo>
                      <a:pt x="1052749" y="207010"/>
                      <a:pt x="1046399" y="195580"/>
                      <a:pt x="1034969" y="187960"/>
                    </a:cubicBezTo>
                    <a:close/>
                  </a:path>
                </a:pathLst>
              </a:custGeom>
              <a:solidFill>
                <a:srgbClr val="F7F7F7"/>
              </a:solidFill>
            </p:spPr>
          </p:sp>
        </p:grpSp>
      </p:grpSp>
      <p:grpSp>
        <p:nvGrpSpPr>
          <p:cNvPr id="38" name="Group 2"/>
          <p:cNvGrpSpPr/>
          <p:nvPr/>
        </p:nvGrpSpPr>
        <p:grpSpPr>
          <a:xfrm rot="-10800000">
            <a:off x="663116" y="5980720"/>
            <a:ext cx="314870" cy="131196"/>
            <a:chOff x="0" y="0"/>
            <a:chExt cx="629740" cy="262392"/>
          </a:xfrm>
          <a:solidFill>
            <a:schemeClr val="tx1"/>
          </a:solidFill>
        </p:grpSpPr>
        <p:grpSp>
          <p:nvGrpSpPr>
            <p:cNvPr id="39" name="Group 3"/>
            <p:cNvGrpSpPr>
              <a:grpSpLocks noChangeAspect="1"/>
            </p:cNvGrpSpPr>
            <p:nvPr/>
          </p:nvGrpSpPr>
          <p:grpSpPr>
            <a:xfrm>
              <a:off x="0" y="0"/>
              <a:ext cx="262392" cy="262392"/>
              <a:chOff x="0" y="0"/>
              <a:chExt cx="1708150" cy="1708150"/>
            </a:xfrm>
            <a:grpFill/>
          </p:grpSpPr>
          <p:sp>
            <p:nvSpPr>
              <p:cNvPr id="42" name="Freeform 4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40" name="Group 5"/>
            <p:cNvGrpSpPr/>
            <p:nvPr/>
          </p:nvGrpSpPr>
          <p:grpSpPr>
            <a:xfrm>
              <a:off x="367348" y="0"/>
              <a:ext cx="262392" cy="262392"/>
              <a:chOff x="0" y="0"/>
              <a:chExt cx="6350000" cy="6350000"/>
            </a:xfrm>
            <a:grpFill/>
          </p:grpSpPr>
          <p:sp>
            <p:nvSpPr>
              <p:cNvPr id="41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grpFill/>
            </p:spPr>
          </p:sp>
        </p:grpSp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402" y="900784"/>
            <a:ext cx="9103917" cy="468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87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/>
          <p:cNvSpPr txBox="1"/>
          <p:nvPr/>
        </p:nvSpPr>
        <p:spPr>
          <a:xfrm>
            <a:off x="841310" y="205630"/>
            <a:ext cx="10350898" cy="4431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ru-RU" sz="2000" b="1" dirty="0" smtClean="0">
                <a:solidFill>
                  <a:srgbClr val="1B1B1B"/>
                </a:solidFill>
                <a:latin typeface="HK Grotesk Bold"/>
              </a:rPr>
              <a:t>КОТИРОВОКИ АЛЮМИНИЯ </a:t>
            </a:r>
            <a:endParaRPr lang="ru-RU" sz="2000" b="1" dirty="0">
              <a:solidFill>
                <a:srgbClr val="1B1B1B"/>
              </a:solidFill>
              <a:latin typeface="HK Grotesk Bold"/>
            </a:endParaRPr>
          </a:p>
        </p:txBody>
      </p:sp>
      <p:sp>
        <p:nvSpPr>
          <p:cNvPr id="21" name="AutoShape 9"/>
          <p:cNvSpPr/>
          <p:nvPr/>
        </p:nvSpPr>
        <p:spPr>
          <a:xfrm>
            <a:off x="-117204" y="689546"/>
            <a:ext cx="12426407" cy="14817"/>
          </a:xfrm>
          <a:prstGeom prst="rect">
            <a:avLst/>
          </a:prstGeom>
          <a:solidFill>
            <a:srgbClr val="1B1B1B"/>
          </a:solidFill>
        </p:spPr>
      </p:sp>
      <p:sp>
        <p:nvSpPr>
          <p:cNvPr id="27" name="AutoShape 7"/>
          <p:cNvSpPr/>
          <p:nvPr/>
        </p:nvSpPr>
        <p:spPr>
          <a:xfrm rot="-10800000">
            <a:off x="2063096" y="6043143"/>
            <a:ext cx="8065807" cy="30479"/>
          </a:xfrm>
          <a:prstGeom prst="rect">
            <a:avLst/>
          </a:prstGeom>
          <a:solidFill>
            <a:schemeClr val="tx1"/>
          </a:solidFill>
        </p:spPr>
      </p:sp>
      <p:sp>
        <p:nvSpPr>
          <p:cNvPr id="30" name="AutoShape 9"/>
          <p:cNvSpPr/>
          <p:nvPr/>
        </p:nvSpPr>
        <p:spPr>
          <a:xfrm>
            <a:off x="-15604" y="6152697"/>
            <a:ext cx="12426407" cy="14817"/>
          </a:xfrm>
          <a:prstGeom prst="rect">
            <a:avLst/>
          </a:prstGeom>
          <a:solidFill>
            <a:srgbClr val="1B1B1B"/>
          </a:solidFill>
        </p:spPr>
      </p:sp>
      <p:sp>
        <p:nvSpPr>
          <p:cNvPr id="32" name="TextBox 12"/>
          <p:cNvSpPr txBox="1"/>
          <p:nvPr/>
        </p:nvSpPr>
        <p:spPr>
          <a:xfrm>
            <a:off x="685800" y="6363935"/>
            <a:ext cx="613602" cy="17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40"/>
              </a:lnSpc>
            </a:pPr>
            <a:r>
              <a:rPr lang="en-US" sz="1200" dirty="0" smtClean="0">
                <a:solidFill>
                  <a:srgbClr val="1B1B1B"/>
                </a:solidFill>
                <a:latin typeface="HK Grotesk Bold"/>
              </a:rPr>
              <a:t>0</a:t>
            </a:r>
            <a:r>
              <a:rPr lang="ru-RU" sz="1200" dirty="0" smtClean="0">
                <a:solidFill>
                  <a:srgbClr val="1B1B1B"/>
                </a:solidFill>
                <a:latin typeface="HK Grotesk Bold"/>
              </a:rPr>
              <a:t>8</a:t>
            </a:r>
            <a:endParaRPr lang="en-US" sz="1200" dirty="0">
              <a:solidFill>
                <a:srgbClr val="1B1B1B"/>
              </a:solidFill>
              <a:latin typeface="HK Grotesk Bold"/>
            </a:endParaRPr>
          </a:p>
        </p:txBody>
      </p:sp>
      <p:grpSp>
        <p:nvGrpSpPr>
          <p:cNvPr id="33" name="Group 2"/>
          <p:cNvGrpSpPr/>
          <p:nvPr/>
        </p:nvGrpSpPr>
        <p:grpSpPr>
          <a:xfrm>
            <a:off x="11191665" y="6331057"/>
            <a:ext cx="243557" cy="243557"/>
            <a:chOff x="0" y="0"/>
            <a:chExt cx="487114" cy="487114"/>
          </a:xfrm>
        </p:grpSpPr>
        <p:grpSp>
          <p:nvGrpSpPr>
            <p:cNvPr id="34" name="Group 3"/>
            <p:cNvGrpSpPr/>
            <p:nvPr/>
          </p:nvGrpSpPr>
          <p:grpSpPr>
            <a:xfrm>
              <a:off x="0" y="0"/>
              <a:ext cx="487114" cy="487114"/>
              <a:chOff x="0" y="0"/>
              <a:chExt cx="6350000" cy="6350000"/>
            </a:xfrm>
          </p:grpSpPr>
          <p:sp>
            <p:nvSpPr>
              <p:cNvPr id="37" name="Freeform 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grpSp>
          <p:nvGrpSpPr>
            <p:cNvPr id="35" name="Group 5"/>
            <p:cNvGrpSpPr/>
            <p:nvPr/>
          </p:nvGrpSpPr>
          <p:grpSpPr>
            <a:xfrm>
              <a:off x="118971" y="192757"/>
              <a:ext cx="249171" cy="101600"/>
              <a:chOff x="0" y="0"/>
              <a:chExt cx="1052748" cy="429260"/>
            </a:xfrm>
          </p:grpSpPr>
          <p:sp>
            <p:nvSpPr>
              <p:cNvPr id="36" name="Freeform 6"/>
              <p:cNvSpPr/>
              <p:nvPr/>
            </p:nvSpPr>
            <p:spPr>
              <a:xfrm>
                <a:off x="0" y="-5080"/>
                <a:ext cx="1052749" cy="434340"/>
              </a:xfrm>
              <a:custGeom>
                <a:avLst/>
                <a:gdLst/>
                <a:ahLst/>
                <a:cxnLst/>
                <a:rect l="l" t="t" r="r" b="b"/>
                <a:pathLst>
                  <a:path w="1052749" h="434340">
                    <a:moveTo>
                      <a:pt x="1034969" y="187960"/>
                    </a:moveTo>
                    <a:lnTo>
                      <a:pt x="773349" y="11430"/>
                    </a:lnTo>
                    <a:cubicBezTo>
                      <a:pt x="755569" y="0"/>
                      <a:pt x="732709" y="3810"/>
                      <a:pt x="720009" y="21590"/>
                    </a:cubicBezTo>
                    <a:cubicBezTo>
                      <a:pt x="708579" y="39370"/>
                      <a:pt x="712389" y="62230"/>
                      <a:pt x="730169" y="74930"/>
                    </a:cubicBezTo>
                    <a:lnTo>
                      <a:pt x="888919" y="181610"/>
                    </a:lnTo>
                    <a:lnTo>
                      <a:pt x="0" y="181610"/>
                    </a:lnTo>
                    <a:lnTo>
                      <a:pt x="0" y="257810"/>
                    </a:lnTo>
                    <a:lnTo>
                      <a:pt x="888919" y="257810"/>
                    </a:lnTo>
                    <a:lnTo>
                      <a:pt x="730169" y="364490"/>
                    </a:lnTo>
                    <a:cubicBezTo>
                      <a:pt x="712389" y="375920"/>
                      <a:pt x="708579" y="400050"/>
                      <a:pt x="720009" y="417830"/>
                    </a:cubicBezTo>
                    <a:cubicBezTo>
                      <a:pt x="727629" y="429260"/>
                      <a:pt x="739059" y="434340"/>
                      <a:pt x="751759" y="434340"/>
                    </a:cubicBezTo>
                    <a:cubicBezTo>
                      <a:pt x="759379" y="434340"/>
                      <a:pt x="766999" y="431800"/>
                      <a:pt x="773349" y="427990"/>
                    </a:cubicBezTo>
                    <a:lnTo>
                      <a:pt x="1036239" y="251460"/>
                    </a:lnTo>
                    <a:cubicBezTo>
                      <a:pt x="1046399" y="243840"/>
                      <a:pt x="1052749" y="232410"/>
                      <a:pt x="1052749" y="219710"/>
                    </a:cubicBezTo>
                    <a:cubicBezTo>
                      <a:pt x="1052749" y="207010"/>
                      <a:pt x="1046399" y="195580"/>
                      <a:pt x="1034969" y="187960"/>
                    </a:cubicBezTo>
                    <a:close/>
                  </a:path>
                </a:pathLst>
              </a:custGeom>
              <a:solidFill>
                <a:srgbClr val="F7F7F7"/>
              </a:solidFill>
            </p:spPr>
          </p:sp>
        </p:grpSp>
      </p:grpSp>
      <p:grpSp>
        <p:nvGrpSpPr>
          <p:cNvPr id="38" name="Group 2"/>
          <p:cNvGrpSpPr/>
          <p:nvPr/>
        </p:nvGrpSpPr>
        <p:grpSpPr>
          <a:xfrm rot="-10800000">
            <a:off x="663116" y="5980720"/>
            <a:ext cx="314870" cy="131196"/>
            <a:chOff x="0" y="0"/>
            <a:chExt cx="629740" cy="262392"/>
          </a:xfrm>
          <a:solidFill>
            <a:schemeClr val="tx1"/>
          </a:solidFill>
        </p:grpSpPr>
        <p:grpSp>
          <p:nvGrpSpPr>
            <p:cNvPr id="39" name="Group 3"/>
            <p:cNvGrpSpPr>
              <a:grpSpLocks noChangeAspect="1"/>
            </p:cNvGrpSpPr>
            <p:nvPr/>
          </p:nvGrpSpPr>
          <p:grpSpPr>
            <a:xfrm>
              <a:off x="0" y="0"/>
              <a:ext cx="262392" cy="262392"/>
              <a:chOff x="0" y="0"/>
              <a:chExt cx="1708150" cy="1708150"/>
            </a:xfrm>
            <a:grpFill/>
          </p:grpSpPr>
          <p:sp>
            <p:nvSpPr>
              <p:cNvPr id="42" name="Freeform 4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grpFill/>
            </p:spPr>
          </p:sp>
        </p:grpSp>
        <p:grpSp>
          <p:nvGrpSpPr>
            <p:cNvPr id="40" name="Group 5"/>
            <p:cNvGrpSpPr/>
            <p:nvPr/>
          </p:nvGrpSpPr>
          <p:grpSpPr>
            <a:xfrm>
              <a:off x="367348" y="0"/>
              <a:ext cx="262392" cy="262392"/>
              <a:chOff x="0" y="0"/>
              <a:chExt cx="6350000" cy="6350000"/>
            </a:xfrm>
            <a:grpFill/>
          </p:grpSpPr>
          <p:sp>
            <p:nvSpPr>
              <p:cNvPr id="41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grpFill/>
            </p:spPr>
          </p:sp>
        </p:grpSp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10" y="1551311"/>
            <a:ext cx="5792008" cy="353426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318" y="1454933"/>
            <a:ext cx="5048955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54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208</Words>
  <Application>Microsoft Office PowerPoint</Application>
  <PresentationFormat>Широкоэкранный</PresentationFormat>
  <Paragraphs>26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HK Grotesk Bold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Учетная запись Майкрософт</cp:lastModifiedBy>
  <cp:revision>8</cp:revision>
  <dcterms:created xsi:type="dcterms:W3CDTF">2021-11-10T09:15:17Z</dcterms:created>
  <dcterms:modified xsi:type="dcterms:W3CDTF">2021-11-10T13:08:04Z</dcterms:modified>
</cp:coreProperties>
</file>