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crdownload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4" r:id="rId7"/>
    <p:sldId id="261" r:id="rId8"/>
    <p:sldId id="260" r:id="rId9"/>
    <p:sldId id="263" r:id="rId10"/>
    <p:sldId id="269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1E672-1F1F-4356-BB02-6B8F12C45F96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9CD40-3682-47D9-A59D-D7856D6B5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65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solidFill>
                  <a:srgbClr val="333333"/>
                </a:solidFill>
                <a:latin typeface="Tahoma" panose="020B0604030504040204" pitchFamily="34" charset="0"/>
              </a:rPr>
              <a:t>Перевозчики и грузоотправители пренебрегают порядком крепления груза в соответствии с требованиями нормативно-правовых актов. Кроме того, постоянно фиксируются нарушения в процессе организации работы подразделений транспортной компании и предприятий других отраслей по обеспечению безопасного крепления и размещения груза.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/>
              <a:t/>
            </a:r>
            <a:br>
              <a:rPr lang="ru-RU" sz="1200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9CD40-3682-47D9-A59D-D7856D6B5C3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49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44B8-E519-4816-9EC5-4FF50092042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586-EB16-453C-8A9D-5C56EF06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9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44B8-E519-4816-9EC5-4FF50092042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586-EB16-453C-8A9D-5C56EF06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72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44B8-E519-4816-9EC5-4FF50092042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586-EB16-453C-8A9D-5C56EF06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15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44B8-E519-4816-9EC5-4FF50092042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586-EB16-453C-8A9D-5C56EF06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30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44B8-E519-4816-9EC5-4FF50092042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586-EB16-453C-8A9D-5C56EF06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97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44B8-E519-4816-9EC5-4FF50092042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586-EB16-453C-8A9D-5C56EF06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6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44B8-E519-4816-9EC5-4FF50092042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586-EB16-453C-8A9D-5C56EF06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98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44B8-E519-4816-9EC5-4FF50092042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586-EB16-453C-8A9D-5C56EF06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14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44B8-E519-4816-9EC5-4FF50092042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586-EB16-453C-8A9D-5C56EF06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03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44B8-E519-4816-9EC5-4FF50092042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586-EB16-453C-8A9D-5C56EF06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41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44B8-E519-4816-9EC5-4FF50092042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586-EB16-453C-8A9D-5C56EF06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91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44B8-E519-4816-9EC5-4FF50092042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9586-EB16-453C-8A9D-5C56EF06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crdownload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14" y="0"/>
            <a:ext cx="6380285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4623" y="2753555"/>
            <a:ext cx="5527431" cy="921789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Система мониторинга натяжения стяжных ремней крепления груза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4623" y="5528958"/>
            <a:ext cx="9144000" cy="907012"/>
          </a:xfrm>
        </p:spPr>
        <p:txBody>
          <a:bodyPr/>
          <a:lstStyle/>
          <a:p>
            <a:pPr algn="l"/>
            <a:r>
              <a:rPr lang="ru-RU" sz="1600" dirty="0" smtClean="0"/>
              <a:t>Исполнитель проекта: </a:t>
            </a:r>
            <a:r>
              <a:rPr lang="ru-RU" sz="1600" dirty="0"/>
              <a:t>Тюлегенов Т.В.</a:t>
            </a:r>
          </a:p>
          <a:p>
            <a:pPr algn="l"/>
            <a:r>
              <a:rPr lang="ru-RU" sz="1600" dirty="0"/>
              <a:t>Руководитель: Канашев Е.А.</a:t>
            </a:r>
          </a:p>
          <a:p>
            <a:pPr algn="l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4623" y="1213338"/>
            <a:ext cx="7798776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ru-RU" sz="6600" dirty="0" smtClean="0"/>
              <a:t>МОНИТОРИНГ</a:t>
            </a:r>
          </a:p>
          <a:p>
            <a:pPr>
              <a:lnSpc>
                <a:spcPct val="85000"/>
              </a:lnSpc>
            </a:pPr>
            <a:r>
              <a:rPr lang="ru-RU" sz="6600" dirty="0">
                <a:solidFill>
                  <a:schemeClr val="accent2">
                    <a:lumMod val="75000"/>
                  </a:schemeClr>
                </a:solidFill>
              </a:rPr>
              <a:t>НАТЯЖЕНИЯ</a:t>
            </a:r>
          </a:p>
          <a:p>
            <a:endParaRPr lang="ru-RU" sz="6600" dirty="0" smtClean="0"/>
          </a:p>
        </p:txBody>
      </p:sp>
    </p:spTree>
    <p:extLst>
      <p:ext uri="{BB962C8B-B14F-4D97-AF65-F5344CB8AC3E}">
        <p14:creationId xmlns:p14="http://schemas.microsoft.com/office/powerpoint/2010/main" val="38085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КОРПОРАТИВНЫЙ </a:t>
            </a:r>
            <a:b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МОНИТОРИНГ</a:t>
            </a:r>
            <a:r>
              <a:rPr lang="en-US" b="1" dirty="0" smtClean="0"/>
              <a:t> </a:t>
            </a:r>
            <a:r>
              <a:rPr lang="en-US" b="1" dirty="0"/>
              <a:t>|</a:t>
            </a:r>
            <a:r>
              <a:rPr lang="ru-RU" b="1" dirty="0"/>
              <a:t>РАЗВИТИЕ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53800" y="643185"/>
            <a:ext cx="492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ru-RU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82" y="3407055"/>
            <a:ext cx="1457057" cy="14570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25" y="5299641"/>
            <a:ext cx="946967" cy="94696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7271">
            <a:off x="1447260" y="5542782"/>
            <a:ext cx="289627" cy="28962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11" y="5299641"/>
            <a:ext cx="817992" cy="817992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64" y="5299641"/>
            <a:ext cx="946967" cy="946967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7271">
            <a:off x="3370499" y="5542782"/>
            <a:ext cx="289627" cy="289627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50" y="5299641"/>
            <a:ext cx="817992" cy="817992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3" y="5274676"/>
            <a:ext cx="946967" cy="946967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7271">
            <a:off x="5293738" y="5517817"/>
            <a:ext cx="289627" cy="289627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689" y="5274676"/>
            <a:ext cx="817992" cy="817992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07" y="2049872"/>
            <a:ext cx="1123006" cy="1123006"/>
          </a:xfrm>
          <a:prstGeom prst="rect">
            <a:avLst/>
          </a:prstGeom>
        </p:spPr>
      </p:pic>
      <p:cxnSp>
        <p:nvCxnSpPr>
          <p:cNvPr id="48" name="Соединительная линия уступом 47"/>
          <p:cNvCxnSpPr>
            <a:stCxn id="6" idx="0"/>
            <a:endCxn id="5" idx="1"/>
          </p:cNvCxnSpPr>
          <p:nvPr/>
        </p:nvCxnSpPr>
        <p:spPr>
          <a:xfrm rot="5400000" flipH="1" flipV="1">
            <a:off x="1664867" y="4177727"/>
            <a:ext cx="1164057" cy="10797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51"/>
          <p:cNvCxnSpPr>
            <a:stCxn id="40" idx="0"/>
            <a:endCxn id="5" idx="3"/>
          </p:cNvCxnSpPr>
          <p:nvPr/>
        </p:nvCxnSpPr>
        <p:spPr>
          <a:xfrm rot="16200000" flipV="1">
            <a:off x="4329117" y="4050306"/>
            <a:ext cx="1139092" cy="13096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endCxn id="5" idx="2"/>
          </p:cNvCxnSpPr>
          <p:nvPr/>
        </p:nvCxnSpPr>
        <p:spPr>
          <a:xfrm flipV="1">
            <a:off x="3515310" y="4864112"/>
            <a:ext cx="1" cy="435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" idx="0"/>
            <a:endCxn id="44" idx="2"/>
          </p:cNvCxnSpPr>
          <p:nvPr/>
        </p:nvCxnSpPr>
        <p:spPr>
          <a:xfrm flipH="1" flipV="1">
            <a:off x="3515310" y="3172878"/>
            <a:ext cx="1" cy="234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416762" y="2689801"/>
            <a:ext cx="4937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Удалённый мониторинг процесса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Сбор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Анализ больших данных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6676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ВНЕДРЕНИЕ</a:t>
            </a:r>
            <a:r>
              <a:rPr lang="en-US" b="1" dirty="0"/>
              <a:t> |</a:t>
            </a:r>
            <a:r>
              <a:rPr lang="ru-RU" b="1" dirty="0"/>
              <a:t>РАЗВИТИЕ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382957"/>
            <a:ext cx="6101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Статистика по транспортным компаниям в челябинской области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585438" y="1113947"/>
            <a:ext cx="1081454" cy="503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68241" y="2406019"/>
            <a:ext cx="2652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41</a:t>
            </a:r>
            <a:r>
              <a:rPr lang="ru-RU" sz="2000" dirty="0" smtClean="0"/>
              <a:t> представительства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703027" y="2421408"/>
            <a:ext cx="2652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232</a:t>
            </a:r>
            <a:r>
              <a:rPr lang="ru-RU" sz="2000" dirty="0" smtClean="0"/>
              <a:t> филиала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353800" y="643185"/>
            <a:ext cx="492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ru-RU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240" y="1113947"/>
            <a:ext cx="4514286" cy="5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8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ПРОБЛЕМА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3163" y="1690688"/>
            <a:ext cx="6465276" cy="4003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Повреждение груза в процессе перевозки</a:t>
            </a:r>
          </a:p>
          <a:p>
            <a:pPr marL="285750" indent="-285750"/>
            <a:r>
              <a:rPr lang="ru-RU" sz="2400" dirty="0"/>
              <a:t>По данным американского издания «</a:t>
            </a:r>
            <a:r>
              <a:rPr lang="en-US" sz="2400" dirty="0"/>
              <a:t>Packaging Digest</a:t>
            </a:r>
            <a:r>
              <a:rPr lang="ru-RU" sz="2400" dirty="0"/>
              <a:t>»</a:t>
            </a:r>
            <a:r>
              <a:rPr lang="en-US" sz="2400" dirty="0"/>
              <a:t> </a:t>
            </a:r>
            <a:r>
              <a:rPr lang="ru-RU" sz="2400" dirty="0"/>
              <a:t>до 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11% грузов</a:t>
            </a:r>
            <a:r>
              <a:rPr lang="ru-RU" sz="2400" dirty="0"/>
              <a:t>, прибывающих в распределительный центр, имеют 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тот или иной уровень повреждения коробки</a:t>
            </a:r>
          </a:p>
          <a:p>
            <a:pPr marL="285750" indent="-285750"/>
            <a:r>
              <a:rPr lang="ru-RU" sz="2400" dirty="0"/>
              <a:t>Повреждение груза в пути обходиться компаниям в 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миллионы долларов ежегодно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060" y="5964595"/>
            <a:ext cx="696793" cy="6892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15853" y="5964595"/>
            <a:ext cx="2576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Исследование издание </a:t>
            </a:r>
            <a:r>
              <a:rPr lang="en-US" dirty="0"/>
              <a:t>Packaging Digest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8611"/>
            <a:ext cx="4008686" cy="4003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02816" y="94893"/>
            <a:ext cx="1471246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ru-RU" sz="1400" dirty="0" smtClean="0"/>
              <a:t>МОНИТОРИНГ</a:t>
            </a:r>
          </a:p>
          <a:p>
            <a:pPr>
              <a:lnSpc>
                <a:spcPct val="85000"/>
              </a:lnSpc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</a:rPr>
              <a:t>НАТЯЖЕНИЯ</a:t>
            </a:r>
            <a:endParaRPr lang="ru-RU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81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ПРОБЛЕМА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73163" y="1690688"/>
            <a:ext cx="6465276" cy="4003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Водители грузовиков не имеют постоянного контроля за натяжением строп крепления. </a:t>
            </a:r>
          </a:p>
          <a:p>
            <a:pPr marL="285750" indent="-285750"/>
            <a:r>
              <a:rPr lang="ru-RU" sz="2400" dirty="0"/>
              <a:t>Приходиться постоянно останавливаться для проверки надежности крепления</a:t>
            </a:r>
            <a:r>
              <a:rPr lang="ru-RU" sz="2400" dirty="0" smtClean="0"/>
              <a:t>;</a:t>
            </a:r>
          </a:p>
          <a:p>
            <a:pPr marL="285750" indent="-285750"/>
            <a:r>
              <a:rPr lang="ru-RU" sz="2400" dirty="0"/>
              <a:t>Прицеп может быть опечатан, и проверить надежность крепления груза невозможно до прибытия к месту </a:t>
            </a:r>
            <a:r>
              <a:rPr lang="ru-RU" sz="2400" dirty="0" smtClean="0"/>
              <a:t>выгрузки;</a:t>
            </a:r>
            <a:endParaRPr lang="ru-RU" sz="2400" dirty="0"/>
          </a:p>
          <a:p>
            <a:pPr marL="285750" indent="-285750"/>
            <a:r>
              <a:rPr lang="ru-RU" sz="2400" dirty="0"/>
              <a:t>В процессе перевозки </a:t>
            </a:r>
            <a:r>
              <a:rPr lang="ru-RU" sz="2400" dirty="0" smtClean="0"/>
              <a:t>стяжные ремни </a:t>
            </a:r>
            <a:r>
              <a:rPr lang="ru-RU" sz="2400" dirty="0"/>
              <a:t>могут ослабнуть, что приведет к повреждению груза;</a:t>
            </a:r>
          </a:p>
          <a:p>
            <a:pPr marL="285750" indent="-285750"/>
            <a:r>
              <a:rPr lang="ru-RU" sz="2400" dirty="0"/>
              <a:t>При открепление крупногабаритного груза есть вероятность повреждение трака а также угроза жизни водителю и участникам дорожного </a:t>
            </a:r>
            <a:r>
              <a:rPr lang="ru-RU" sz="2400" dirty="0" smtClean="0"/>
              <a:t>движения.</a:t>
            </a:r>
            <a:endParaRPr lang="ru-RU" sz="2400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12" y="1691762"/>
            <a:ext cx="4095344" cy="27395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925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00ED1-ED3C-4413-B740-33AE0203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ПРОБЛЕМА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76" y="2190885"/>
            <a:ext cx="2403093" cy="29282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237" y="2190885"/>
            <a:ext cx="5205835" cy="29282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032" y="5156112"/>
            <a:ext cx="2743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Трасса «Ростов-Таганрог» залило вывалившимся из фуры подсолнечным маслом</a:t>
            </a: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611418" y="5119167"/>
            <a:ext cx="5107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г. </a:t>
            </a:r>
            <a:r>
              <a:rPr lang="ru-RU" b="1" dirty="0" err="1"/>
              <a:t>Астрас</a:t>
            </a:r>
            <a:r>
              <a:rPr lang="ru-RU" b="1" dirty="0"/>
              <a:t>, плохо закрепленный груз повредил кабину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817253" y="2190885"/>
            <a:ext cx="31490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Проблемы крепления груза </a:t>
            </a:r>
            <a:r>
              <a:rPr lang="ru-RU" sz="1400" b="1" dirty="0">
                <a:latin typeface="Calibri" panose="020F0502020204030204" pitchFamily="34" charset="0"/>
                <a:cs typeface="Calibri" panose="020F0502020204030204" pitchFamily="34" charset="0"/>
              </a:rPr>
              <a:t>с каждым годом всё обостряются, поскольку данному вопросу уделяется слишком мало внимания. </a:t>
            </a:r>
          </a:p>
        </p:txBody>
      </p:sp>
    </p:spTree>
    <p:extLst>
      <p:ext uri="{BB962C8B-B14F-4D97-AF65-F5344CB8AC3E}">
        <p14:creationId xmlns:p14="http://schemas.microsoft.com/office/powerpoint/2010/main" val="20801534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АНАЛОГИ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https://www.bcmsensor.com/wp-content/uploads/2019/11/191105_5716-integrated-in-TMRTS_BC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54" y="1849718"/>
            <a:ext cx="2625705" cy="207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bcmsensor.com/wp-content/uploads/2019/01/190104_WSN1000_BC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4197" y="2887147"/>
            <a:ext cx="3423838" cy="270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492" y="1498026"/>
            <a:ext cx="4418530" cy="3699407"/>
          </a:xfrm>
          <a:prstGeom prst="rect">
            <a:avLst/>
          </a:prstGeom>
        </p:spPr>
      </p:pic>
      <p:sp>
        <p:nvSpPr>
          <p:cNvPr id="4" name="AutoShape 2" descr="https://leaptechnology.com/sites/default/files/styles/xl/public/LEAP_Logo_NEG_WEB_0.webp?itok=EMEvpWf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259" y="4140986"/>
            <a:ext cx="1562318" cy="1209844"/>
          </a:xfrm>
          <a:prstGeom prst="rect">
            <a:avLst/>
          </a:prstGeom>
        </p:spPr>
      </p:pic>
      <p:pic>
        <p:nvPicPr>
          <p:cNvPr id="10" name="Picture 4" descr="https://www.bcmsensor.com/wp-content/uploads/2015/10/BCM_Logo_head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317" y="4347015"/>
            <a:ext cx="765875" cy="79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001000" y="1849717"/>
            <a:ext cx="4191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FF0000"/>
                </a:solidFill>
              </a:rPr>
              <a:t>Негде взять;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FF0000"/>
                </a:solidFill>
              </a:rPr>
              <a:t>Стоит дорого;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FF0000"/>
                </a:solidFill>
              </a:rPr>
              <a:t>Неудобно использовать;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4918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Решение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AutoShape 2" descr="https://leaptechnology.com/sites/default/files/styles/xl/public/LEAP_Logo_NEG_WEB_0.webp?itok=EMEvpWf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645134" y="1537586"/>
            <a:ext cx="60720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Непрерывный, удаленный мониторинг</a:t>
            </a:r>
            <a:r>
              <a:rPr lang="ru-RU" sz="3200" dirty="0"/>
              <a:t> натяжения </a:t>
            </a:r>
            <a:r>
              <a:rPr lang="ru-RU" sz="3200" dirty="0" smtClean="0"/>
              <a:t>стяжных ремней;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Своевременное реагирование</a:t>
            </a:r>
            <a:r>
              <a:rPr lang="ru-RU" sz="3200" dirty="0"/>
              <a:t> на аварийные ситуации;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Минимизация</a:t>
            </a:r>
            <a:r>
              <a:rPr lang="ru-RU" sz="3200" dirty="0"/>
              <a:t> </a:t>
            </a:r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возможности</a:t>
            </a:r>
            <a:r>
              <a:rPr lang="ru-RU" sz="3200" dirty="0"/>
              <a:t> </a:t>
            </a:r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повреждения</a:t>
            </a:r>
            <a:r>
              <a:rPr lang="ru-RU" sz="3200" dirty="0"/>
              <a:t> груза в процессе </a:t>
            </a:r>
            <a:r>
              <a:rPr lang="ru-RU" sz="3200" dirty="0" smtClean="0"/>
              <a:t>перевозки.</a:t>
            </a:r>
            <a:endParaRPr lang="en-US" sz="32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D4B76C7-865A-45B8-9F89-1516EA1AE4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50" y="1624703"/>
            <a:ext cx="2078856" cy="405681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F8934D8-3C23-4DA4-B533-6169409A78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375" y="1537586"/>
            <a:ext cx="2263805" cy="428232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74" y="3653111"/>
            <a:ext cx="4248202" cy="294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937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202D9-154C-4B75-AAE5-E26E4E6D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ФУНКЦИОНАЛЬНАЯ СХЕМА СИСТЕМЫ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254" y="2477755"/>
            <a:ext cx="7163800" cy="3010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FF5953-D972-4489-BB57-3F6E0D0B145F}"/>
              </a:ext>
            </a:extLst>
          </p:cNvPr>
          <p:cNvSpPr txBox="1"/>
          <p:nvPr/>
        </p:nvSpPr>
        <p:spPr>
          <a:xfrm>
            <a:off x="919834" y="2407417"/>
            <a:ext cx="2656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Базовая станция в кабине водителя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A6362A-87A3-46EA-AC6F-8BB438EC1114}"/>
              </a:ext>
            </a:extLst>
          </p:cNvPr>
          <p:cNvSpPr txBox="1"/>
          <p:nvPr/>
        </p:nvSpPr>
        <p:spPr>
          <a:xfrm>
            <a:off x="2886956" y="5488075"/>
            <a:ext cx="36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Датчик натяжения стяжного ремня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2EA418-EA25-42C9-AAAD-1AC799406C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3" y="3897190"/>
            <a:ext cx="1336710" cy="1336710"/>
          </a:xfrm>
          <a:prstGeom prst="rect">
            <a:avLst/>
          </a:prstGeom>
        </p:spPr>
      </p:pic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1860DF6C-9CD1-4397-AB5C-2097D912165C}"/>
              </a:ext>
            </a:extLst>
          </p:cNvPr>
          <p:cNvSpPr/>
          <p:nvPr/>
        </p:nvSpPr>
        <p:spPr>
          <a:xfrm>
            <a:off x="2121763" y="3852909"/>
            <a:ext cx="3000653" cy="667698"/>
          </a:xfrm>
          <a:custGeom>
            <a:avLst/>
            <a:gdLst>
              <a:gd name="connsiteX0" fmla="*/ 3000653 w 3000653"/>
              <a:gd name="connsiteY0" fmla="*/ 0 h 667698"/>
              <a:gd name="connsiteX1" fmla="*/ 1198486 w 3000653"/>
              <a:gd name="connsiteY1" fmla="*/ 186431 h 667698"/>
              <a:gd name="connsiteX2" fmla="*/ 0 w 3000653"/>
              <a:gd name="connsiteY2" fmla="*/ 665825 h 66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653" h="667698">
                <a:moveTo>
                  <a:pt x="3000653" y="0"/>
                </a:moveTo>
                <a:cubicBezTo>
                  <a:pt x="2349624" y="37730"/>
                  <a:pt x="1698595" y="75460"/>
                  <a:pt x="1198486" y="186431"/>
                </a:cubicBezTo>
                <a:cubicBezTo>
                  <a:pt x="698377" y="297402"/>
                  <a:pt x="11837" y="698376"/>
                  <a:pt x="0" y="66582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85899EA7-F66C-403F-B9E0-5581E54CFA22}"/>
              </a:ext>
            </a:extLst>
          </p:cNvPr>
          <p:cNvSpPr/>
          <p:nvPr/>
        </p:nvSpPr>
        <p:spPr>
          <a:xfrm rot="14452962">
            <a:off x="2115335" y="4409331"/>
            <a:ext cx="81710" cy="215283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4A3EDD-129B-430D-92AF-D9A438B9C280}"/>
              </a:ext>
            </a:extLst>
          </p:cNvPr>
          <p:cNvSpPr txBox="1"/>
          <p:nvPr/>
        </p:nvSpPr>
        <p:spPr>
          <a:xfrm>
            <a:off x="919834" y="5260250"/>
            <a:ext cx="125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Смартфон</a:t>
            </a:r>
          </a:p>
        </p:txBody>
      </p:sp>
    </p:spTree>
    <p:extLst>
      <p:ext uri="{BB962C8B-B14F-4D97-AF65-F5344CB8AC3E}">
        <p14:creationId xmlns:p14="http://schemas.microsoft.com/office/powerpoint/2010/main" val="261529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ПРИНЦИП ИЗМЕРЕНИЯ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F7A688-B084-474D-8F81-C7422D2D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58" y="1674674"/>
            <a:ext cx="4517142" cy="468183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C6CE62-C344-4CC0-9252-92E12DE0583B}"/>
              </a:ext>
            </a:extLst>
          </p:cNvPr>
          <p:cNvSpPr/>
          <p:nvPr/>
        </p:nvSpPr>
        <p:spPr>
          <a:xfrm>
            <a:off x="5632031" y="167467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 </a:t>
            </a:r>
            <a:r>
              <a:rPr lang="ru-RU" dirty="0"/>
              <a:t>7 одновременно подключенных устройств;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Дальность устройства 10-30 </a:t>
            </a:r>
            <a:r>
              <a:rPr lang="ru-RU" dirty="0" smtClean="0"/>
              <a:t>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Широкий диапазон измерений силы за счет оригинальной конструкции;</a:t>
            </a:r>
            <a:endParaRPr lang="ru-RU" dirty="0"/>
          </a:p>
        </p:txBody>
      </p:sp>
      <p:sp>
        <p:nvSpPr>
          <p:cNvPr id="6" name="Дуга 5">
            <a:extLst>
              <a:ext uri="{FF2B5EF4-FFF2-40B4-BE49-F238E27FC236}">
                <a16:creationId xmlns:a16="http://schemas.microsoft.com/office/drawing/2014/main" id="{9D598E19-2280-4869-9B60-C963BA6474AA}"/>
              </a:ext>
            </a:extLst>
          </p:cNvPr>
          <p:cNvSpPr/>
          <p:nvPr/>
        </p:nvSpPr>
        <p:spPr>
          <a:xfrm>
            <a:off x="3684234" y="3506680"/>
            <a:ext cx="435006" cy="399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уга 6">
            <a:extLst>
              <a:ext uri="{FF2B5EF4-FFF2-40B4-BE49-F238E27FC236}">
                <a16:creationId xmlns:a16="http://schemas.microsoft.com/office/drawing/2014/main" id="{4638AC52-4B09-474D-8718-DCB310B20EBD}"/>
              </a:ext>
            </a:extLst>
          </p:cNvPr>
          <p:cNvSpPr/>
          <p:nvPr/>
        </p:nvSpPr>
        <p:spPr>
          <a:xfrm>
            <a:off x="3582140" y="3429000"/>
            <a:ext cx="639194" cy="54859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уга 7">
            <a:extLst>
              <a:ext uri="{FF2B5EF4-FFF2-40B4-BE49-F238E27FC236}">
                <a16:creationId xmlns:a16="http://schemas.microsoft.com/office/drawing/2014/main" id="{75F5F854-38FC-4346-90C6-98963A364024}"/>
              </a:ext>
            </a:extLst>
          </p:cNvPr>
          <p:cNvSpPr/>
          <p:nvPr/>
        </p:nvSpPr>
        <p:spPr>
          <a:xfrm>
            <a:off x="3468950" y="3321150"/>
            <a:ext cx="865574" cy="7024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06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D4B76C7-865A-45B8-9F89-1516EA1AE4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23" y="2143449"/>
            <a:ext cx="2078856" cy="405681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B4A69EA-3681-4477-A2EB-BB1A0360A9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689" y="2143449"/>
            <a:ext cx="2073676" cy="40568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D48D46D-EA13-4009-8183-328781CDA0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4" y="2143449"/>
            <a:ext cx="2095129" cy="405681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CFA7B-48BA-407F-BE6C-B4805226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ИНТЕРФЕЙС ПОЛЬЗОВАТЕЛЯ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9FCE24-71FF-4D2F-AFE4-E1984D1C17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6332"/>
            <a:ext cx="2263805" cy="428232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86F447D-C483-42DA-BF59-FC06F74CA3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034" y="2056332"/>
            <a:ext cx="2263805" cy="428232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F8934D8-3C23-4DA4-B533-6169409A78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68" y="2056332"/>
            <a:ext cx="2263805" cy="42823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F76620-75ED-48DE-8ECD-9A5108524E8A}"/>
              </a:ext>
            </a:extLst>
          </p:cNvPr>
          <p:cNvSpPr txBox="1"/>
          <p:nvPr/>
        </p:nvSpPr>
        <p:spPr>
          <a:xfrm>
            <a:off x="877409" y="1411550"/>
            <a:ext cx="733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Мобильное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648916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310</Words>
  <Application>Microsoft Office PowerPoint</Application>
  <PresentationFormat>Широкоэкранный</PresentationFormat>
  <Paragraphs>52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Тема Office</vt:lpstr>
      <vt:lpstr>Система мониторинга натяжения стяжных ремней крепления груза</vt:lpstr>
      <vt:lpstr>ПРОБЛЕМА</vt:lpstr>
      <vt:lpstr>ПРОБЛЕМА</vt:lpstr>
      <vt:lpstr>ПРОБЛЕМА</vt:lpstr>
      <vt:lpstr>АНАЛОГИ</vt:lpstr>
      <vt:lpstr>Решение</vt:lpstr>
      <vt:lpstr>ФУНКЦИОНАЛЬНАЯ СХЕМА СИСТЕМЫ</vt:lpstr>
      <vt:lpstr>ПРИНЦИП ИЗМЕРЕНИЯ</vt:lpstr>
      <vt:lpstr>ИНТЕРФЕЙС ПОЛЬЗОВАТЕЛЯ</vt:lpstr>
      <vt:lpstr>КОРПОРАТИВНЫЙ  МОНИТОРИНГ |РАЗВИТИЕ</vt:lpstr>
      <vt:lpstr>ВНЕДРЕНИЕ |РАЗВИТИЕ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мониторинга натяжения строп груза</dc:title>
  <dc:creator>Tyulegenov</dc:creator>
  <cp:lastModifiedBy>Tyulegenov</cp:lastModifiedBy>
  <cp:revision>41</cp:revision>
  <dcterms:created xsi:type="dcterms:W3CDTF">2023-09-25T05:34:58Z</dcterms:created>
  <dcterms:modified xsi:type="dcterms:W3CDTF">2023-10-20T04:12:51Z</dcterms:modified>
</cp:coreProperties>
</file>