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1" r:id="rId1"/>
  </p:sldMasterIdLst>
  <p:notesMasterIdLst>
    <p:notesMasterId r:id="rId50"/>
  </p:notesMasterIdLst>
  <p:sldIdLst>
    <p:sldId id="256" r:id="rId2"/>
    <p:sldId id="478" r:id="rId3"/>
    <p:sldId id="270" r:id="rId4"/>
    <p:sldId id="309" r:id="rId5"/>
    <p:sldId id="412" r:id="rId6"/>
    <p:sldId id="421" r:id="rId7"/>
    <p:sldId id="414" r:id="rId8"/>
    <p:sldId id="416" r:id="rId9"/>
    <p:sldId id="415" r:id="rId10"/>
    <p:sldId id="413" r:id="rId11"/>
    <p:sldId id="419" r:id="rId12"/>
    <p:sldId id="420" r:id="rId13"/>
    <p:sldId id="422" r:id="rId14"/>
    <p:sldId id="417" r:id="rId15"/>
    <p:sldId id="411" r:id="rId16"/>
    <p:sldId id="423" r:id="rId17"/>
    <p:sldId id="257" r:id="rId18"/>
    <p:sldId id="427" r:id="rId19"/>
    <p:sldId id="425" r:id="rId20"/>
    <p:sldId id="426" r:id="rId21"/>
    <p:sldId id="486" r:id="rId22"/>
    <p:sldId id="428" r:id="rId23"/>
    <p:sldId id="430" r:id="rId24"/>
    <p:sldId id="424" r:id="rId25"/>
    <p:sldId id="429" r:id="rId26"/>
    <p:sldId id="432" r:id="rId27"/>
    <p:sldId id="480" r:id="rId28"/>
    <p:sldId id="433" r:id="rId29"/>
    <p:sldId id="488" r:id="rId30"/>
    <p:sldId id="410" r:id="rId31"/>
    <p:sldId id="436" r:id="rId32"/>
    <p:sldId id="489" r:id="rId33"/>
    <p:sldId id="437" r:id="rId34"/>
    <p:sldId id="438" r:id="rId35"/>
    <p:sldId id="431" r:id="rId36"/>
    <p:sldId id="481" r:id="rId37"/>
    <p:sldId id="434" r:id="rId38"/>
    <p:sldId id="435" r:id="rId39"/>
    <p:sldId id="439" r:id="rId40"/>
    <p:sldId id="482" r:id="rId41"/>
    <p:sldId id="483" r:id="rId42"/>
    <p:sldId id="442" r:id="rId43"/>
    <p:sldId id="440" r:id="rId44"/>
    <p:sldId id="484" r:id="rId45"/>
    <p:sldId id="485" r:id="rId46"/>
    <p:sldId id="444" r:id="rId47"/>
    <p:sldId id="443" r:id="rId48"/>
    <p:sldId id="48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685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475F-BF99-D94B-AC70-73EA4302339B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824A-E9BD-DB4B-9FD0-643672A8A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5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824A-E9BD-DB4B-9FD0-643672A8AD0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2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824A-E9BD-DB4B-9FD0-643672A8AD0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34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824A-E9BD-DB4B-9FD0-643672A8AD0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0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824A-E9BD-DB4B-9FD0-643672A8AD0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7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7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8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9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43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3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4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2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0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6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41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0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4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746D-7367-4E94-ABA4-4C5205DBC51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30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Ih0bL2Zp1c" TargetMode="External"/><Relationship Id="rId2" Type="http://schemas.openxmlformats.org/officeDocument/2006/relationships/hyperlink" Target="https://www.youtube.com/watch?v=RqZ9_Yq-ib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infostart.ru/journal/news/tekhnologii/novyy-protokol-http-3-bolshe-ne-budet-ispolzovat-tcp-na-ocheredi-quic_128407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B00A3-9EB4-45F0-ABFF-B7D53BC00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Протоколы </a:t>
            </a:r>
            <a:r>
              <a:rPr lang="en-US" dirty="0"/>
              <a:t>UDP </a:t>
            </a:r>
            <a:r>
              <a:rPr lang="ru-RU" dirty="0"/>
              <a:t>и </a:t>
            </a:r>
            <a:r>
              <a:rPr lang="en-US" dirty="0"/>
              <a:t>TCP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394528-FCFF-4E09-B898-5E26565C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Artem </a:t>
            </a:r>
            <a:r>
              <a:rPr lang="en-US" dirty="0" err="1"/>
              <a:t>Beresnev</a:t>
            </a:r>
            <a:endParaRPr lang="en-US" dirty="0"/>
          </a:p>
          <a:p>
            <a:r>
              <a:rPr lang="en-US" dirty="0"/>
              <a:t>t.me/</a:t>
            </a:r>
            <a:r>
              <a:rPr lang="en-US" dirty="0" err="1"/>
              <a:t>ITSMDao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54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Протокол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UDP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A2D4B-1D4E-44FA-9B22-731B89E1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UDP</a:t>
            </a:r>
            <a:endParaRPr lang="ru-RU" dirty="0"/>
          </a:p>
        </p:txBody>
      </p:sp>
      <p:pic>
        <p:nvPicPr>
          <p:cNvPr id="5" name="Рисунок 4" descr="Изображение выглядит как снимок экрана, вода, большой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A9B896B2-413F-4569-B4E4-7B2BE05B4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91" y="2287005"/>
            <a:ext cx="8254511" cy="283011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EB94AB-21B2-47B3-A2DF-62451EF64568}"/>
              </a:ext>
            </a:extLst>
          </p:cNvPr>
          <p:cNvSpPr/>
          <p:nvPr/>
        </p:nvSpPr>
        <p:spPr>
          <a:xfrm>
            <a:off x="2795537" y="5473728"/>
            <a:ext cx="552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Datagram Protocol, RFC-768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78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A2D4B-1D4E-44FA-9B22-731B89E1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UDP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2021-26ED-4B28-9528-63788E4D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51404" cy="388077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3200" dirty="0"/>
              <a:t>Заголовок UDP состоит из четырех 2-байтных полей:</a:t>
            </a:r>
          </a:p>
          <a:p>
            <a:pPr fontAlgn="base"/>
            <a:r>
              <a:rPr lang="ru-RU" sz="3200" dirty="0"/>
              <a:t>номер UDP-порта отправителя;</a:t>
            </a:r>
          </a:p>
          <a:p>
            <a:pPr fontAlgn="base"/>
            <a:r>
              <a:rPr lang="ru-RU" sz="3200" dirty="0"/>
              <a:t>номер UDP-порта получателя;</a:t>
            </a:r>
          </a:p>
          <a:p>
            <a:pPr fontAlgn="base"/>
            <a:r>
              <a:rPr lang="ru-RU" sz="3200" dirty="0"/>
              <a:t>контрольная сумма;</a:t>
            </a:r>
          </a:p>
          <a:p>
            <a:pPr fontAlgn="base"/>
            <a:r>
              <a:rPr lang="ru-RU" sz="3200" dirty="0"/>
              <a:t>длина дейтаграммы</a:t>
            </a:r>
          </a:p>
        </p:txBody>
      </p:sp>
    </p:spTree>
    <p:extLst>
      <p:ext uri="{BB962C8B-B14F-4D97-AF65-F5344CB8AC3E}">
        <p14:creationId xmlns:p14="http://schemas.microsoft.com/office/powerpoint/2010/main" val="149980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A2D4B-1D4E-44FA-9B22-731B89E1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UDP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2021-26ED-4B28-9528-63788E4D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51404" cy="3880773"/>
          </a:xfrm>
        </p:spPr>
        <p:txBody>
          <a:bodyPr>
            <a:normAutofit/>
          </a:bodyPr>
          <a:lstStyle/>
          <a:p>
            <a:pPr fontAlgn="base"/>
            <a:r>
              <a:rPr lang="ru-RU" sz="3600" dirty="0"/>
              <a:t>Контрольная сумма</a:t>
            </a:r>
          </a:p>
          <a:p>
            <a:pPr lvl="1" fontAlgn="base"/>
            <a:r>
              <a:rPr lang="ru-RU" sz="3200" dirty="0"/>
              <a:t>Служит для диагностики, но не для исправления.</a:t>
            </a:r>
          </a:p>
          <a:p>
            <a:pPr lvl="1" fontAlgn="base"/>
            <a:r>
              <a:rPr lang="ru-RU" sz="3200" dirty="0"/>
              <a:t>Поврежденную дейтаграмму UDP просто отбрасывает.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9310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Протокол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TCP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05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TCP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A1A7807-FBBE-4F28-8F8D-DA441F3E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11" y="1930400"/>
            <a:ext cx="9381066" cy="3880773"/>
          </a:xfrm>
        </p:spPr>
        <p:txBody>
          <a:bodyPr>
            <a:normAutofit/>
          </a:bodyPr>
          <a:lstStyle/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</a:t>
            </a:r>
            <a:r>
              <a:rPr lang="en-US" sz="2400" dirty="0"/>
              <a:t>Transmission Control Protocol </a:t>
            </a:r>
            <a:endParaRPr lang="ru-RU" sz="2400" dirty="0"/>
          </a:p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RFC: 793, 1323, 1644, 2018, 2581, 2582, 2861, -2873, 2883, 2923, 2988, 3465,3481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  <a:p>
            <a:pPr marL="760050" lvl="1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Устанавливает и контролирует соединение</a:t>
            </a:r>
          </a:p>
          <a:p>
            <a:pPr marL="760050" lvl="1" indent="1800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 </a:t>
            </a:r>
            <a:r>
              <a:rPr lang="ru-RU" sz="2400" dirty="0"/>
              <a:t>Делит данные прикладного уровня на части – сегменты</a:t>
            </a:r>
          </a:p>
          <a:p>
            <a:pPr marL="760050" lvl="1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Осуществляет передачу данных с уведомлением</a:t>
            </a:r>
          </a:p>
          <a:p>
            <a:pPr marL="760050" lvl="1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Вычисляет контрольные суммы по всему сегменту.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TCP</a:t>
            </a:r>
            <a:endParaRPr lang="ru-RU" dirty="0"/>
          </a:p>
        </p:txBody>
      </p:sp>
      <p:pic>
        <p:nvPicPr>
          <p:cNvPr id="2050" name="Picture 2" descr="http://book.itep.ru/4/44/tcp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2072" y="1719385"/>
            <a:ext cx="7231930" cy="40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0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TCP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642954F-9050-490A-B39C-BBC75F9E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621" y="2022231"/>
            <a:ext cx="5457248" cy="3737778"/>
          </a:xfrm>
        </p:spPr>
        <p:txBody>
          <a:bodyPr/>
          <a:lstStyle/>
          <a:p>
            <a:pPr fontAlgn="base"/>
            <a:r>
              <a:rPr lang="ru-RU" sz="3200" dirty="0"/>
              <a:t>Порт отправителя</a:t>
            </a:r>
          </a:p>
          <a:p>
            <a:pPr fontAlgn="base"/>
            <a:r>
              <a:rPr lang="ru-RU" sz="3200" dirty="0"/>
              <a:t>Порт получателя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8187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TCP</a:t>
            </a:r>
            <a:endParaRPr lang="ru-RU" dirty="0"/>
          </a:p>
        </p:txBody>
      </p:sp>
      <p:pic>
        <p:nvPicPr>
          <p:cNvPr id="2050" name="Picture 2" descr="http://book.itep.ru/4/44/tcp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2072" y="1719385"/>
            <a:ext cx="7231930" cy="40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63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TCP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642954F-9050-490A-B39C-BBC75F9E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1700"/>
            <a:ext cx="9345897" cy="25146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sz="2400" dirty="0"/>
              <a:t>Код позиции в сообщении (</a:t>
            </a:r>
            <a:r>
              <a:rPr lang="en-US" sz="2400" dirty="0"/>
              <a:t>sequence number</a:t>
            </a:r>
            <a:r>
              <a:rPr lang="ru-RU" sz="2400" dirty="0"/>
              <a:t>) - номер первого байта данных в сегменте. По сути это смещение сегмента относительно начала данных.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Номер октета, который должен прийти следующим</a:t>
            </a:r>
            <a:r>
              <a:rPr lang="en-US" sz="2400" dirty="0"/>
              <a:t> (acknowledgment number)</a:t>
            </a:r>
            <a:r>
              <a:rPr lang="ru-RU" sz="2400" dirty="0"/>
              <a:t> – число, которое на единицу больше номера последнего успешно принятого байта.</a:t>
            </a:r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82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62175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Транспортный уровень</a:t>
            </a:r>
            <a:endParaRPr lang="en-US" dirty="0"/>
          </a:p>
          <a:p>
            <a:r>
              <a:rPr lang="ru-RU" dirty="0"/>
              <a:t>Номера портов</a:t>
            </a:r>
          </a:p>
          <a:p>
            <a:r>
              <a:rPr lang="ru-RU" dirty="0"/>
              <a:t>Протокол </a:t>
            </a:r>
            <a:r>
              <a:rPr lang="en-US" dirty="0"/>
              <a:t>UDP</a:t>
            </a:r>
            <a:endParaRPr lang="ru-RU" dirty="0"/>
          </a:p>
          <a:p>
            <a:r>
              <a:rPr lang="ru-RU" dirty="0"/>
              <a:t>Протокол </a:t>
            </a:r>
            <a:r>
              <a:rPr lang="en-US" dirty="0"/>
              <a:t>TCP</a:t>
            </a:r>
          </a:p>
          <a:p>
            <a:r>
              <a:rPr lang="ru-RU" dirty="0"/>
              <a:t>Установление соединения в </a:t>
            </a:r>
            <a:r>
              <a:rPr lang="en-US" dirty="0"/>
              <a:t>TCP</a:t>
            </a:r>
          </a:p>
          <a:p>
            <a:r>
              <a:rPr lang="ru-RU" dirty="0"/>
              <a:t>Управление скоростью в </a:t>
            </a:r>
            <a:r>
              <a:rPr lang="en-US" dirty="0"/>
              <a:t>TCP</a:t>
            </a:r>
            <a:endParaRPr lang="ru-RU" dirty="0"/>
          </a:p>
          <a:p>
            <a:r>
              <a:rPr lang="ru-RU" dirty="0"/>
              <a:t>Будущее </a:t>
            </a:r>
            <a:r>
              <a:rPr lang="en-US"/>
              <a:t>TCP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B41AF0-496F-41F4-BE1D-B78BE8FA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90" y="-1"/>
            <a:ext cx="51455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5FBA855-5E0D-4943-A2FF-D7D168BE99F9}"/>
              </a:ext>
            </a:extLst>
          </p:cNvPr>
          <p:cNvCxnSpPr>
            <a:cxnSpLocks/>
          </p:cNvCxnSpPr>
          <p:nvPr/>
        </p:nvCxnSpPr>
        <p:spPr>
          <a:xfrm flipH="1" flipV="1">
            <a:off x="4702099" y="4109707"/>
            <a:ext cx="4933496" cy="1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TCP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642954F-9050-490A-B39C-BBC75F9E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38"/>
            <a:ext cx="9345897" cy="2514600"/>
          </a:xfrm>
        </p:spPr>
        <p:txBody>
          <a:bodyPr/>
          <a:lstStyle/>
          <a:p>
            <a:pPr fontAlgn="base"/>
            <a:r>
              <a:rPr lang="ru-RU" sz="2400" dirty="0"/>
              <a:t>Код позиции в сообщении (</a:t>
            </a:r>
            <a:r>
              <a:rPr lang="en-US" sz="2400" dirty="0"/>
              <a:t>sequence number</a:t>
            </a:r>
            <a:r>
              <a:rPr lang="ru-RU" sz="2400" dirty="0"/>
              <a:t>)</a:t>
            </a:r>
          </a:p>
          <a:p>
            <a:pPr fontAlgn="base"/>
            <a:r>
              <a:rPr lang="ru-RU" sz="2400" dirty="0"/>
              <a:t>Номер октета, который должен прийти следующим</a:t>
            </a:r>
            <a:r>
              <a:rPr lang="en-US" sz="2400" dirty="0"/>
              <a:t> (acknowledgment number)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613047-72CA-4B4B-B77A-1F1614A5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53923"/>
            <a:ext cx="2143125" cy="20478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703805-8ED0-4861-AF79-E98D068AC062}"/>
              </a:ext>
            </a:extLst>
          </p:cNvPr>
          <p:cNvSpPr/>
          <p:nvPr/>
        </p:nvSpPr>
        <p:spPr>
          <a:xfrm>
            <a:off x="5350282" y="3779979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BBC4FB-912E-4D14-917C-EA395EA2635B}"/>
              </a:ext>
            </a:extLst>
          </p:cNvPr>
          <p:cNvSpPr/>
          <p:nvPr/>
        </p:nvSpPr>
        <p:spPr>
          <a:xfrm>
            <a:off x="6357646" y="3779904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18E1D7-6397-4226-8261-BDB1C4397420}"/>
              </a:ext>
            </a:extLst>
          </p:cNvPr>
          <p:cNvSpPr/>
          <p:nvPr/>
        </p:nvSpPr>
        <p:spPr>
          <a:xfrm>
            <a:off x="7365010" y="3779829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E4B23D-5E29-495F-8121-20EC96C66028}"/>
              </a:ext>
            </a:extLst>
          </p:cNvPr>
          <p:cNvSpPr/>
          <p:nvPr/>
        </p:nvSpPr>
        <p:spPr>
          <a:xfrm>
            <a:off x="8372374" y="3779754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7B333-9312-424B-9E6A-5C62E40F3657}"/>
              </a:ext>
            </a:extLst>
          </p:cNvPr>
          <p:cNvSpPr txBox="1"/>
          <p:nvPr/>
        </p:nvSpPr>
        <p:spPr>
          <a:xfrm>
            <a:off x="5337261" y="3374865"/>
            <a:ext cx="560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SN=0          SN=A     SN=A+B     SN=A+B+C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CA67B18-E3ED-4721-8C8F-CDE9FA1D01A7}"/>
              </a:ext>
            </a:extLst>
          </p:cNvPr>
          <p:cNvCxnSpPr>
            <a:cxnSpLocks/>
          </p:cNvCxnSpPr>
          <p:nvPr/>
        </p:nvCxnSpPr>
        <p:spPr>
          <a:xfrm flipV="1">
            <a:off x="6145425" y="5587639"/>
            <a:ext cx="6130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FC0C4DA-860D-456D-9B6D-C923547DED1F}"/>
              </a:ext>
            </a:extLst>
          </p:cNvPr>
          <p:cNvSpPr/>
          <p:nvPr/>
        </p:nvSpPr>
        <p:spPr>
          <a:xfrm>
            <a:off x="5350282" y="5229708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FA28D-7D35-4E45-AD98-756F7FDA809E}"/>
              </a:ext>
            </a:extLst>
          </p:cNvPr>
          <p:cNvSpPr txBox="1"/>
          <p:nvPr/>
        </p:nvSpPr>
        <p:spPr>
          <a:xfrm>
            <a:off x="3079000" y="3494872"/>
            <a:ext cx="14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7B44C-214B-4D93-9A3B-51E8062429EA}"/>
              </a:ext>
            </a:extLst>
          </p:cNvPr>
          <p:cNvSpPr txBox="1"/>
          <p:nvPr/>
        </p:nvSpPr>
        <p:spPr>
          <a:xfrm>
            <a:off x="2967997" y="4816935"/>
            <a:ext cx="215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Подтверждение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066B46B7-41E9-48E4-A939-A430E5A299A2}"/>
              </a:ext>
            </a:extLst>
          </p:cNvPr>
          <p:cNvSpPr/>
          <p:nvPr/>
        </p:nvSpPr>
        <p:spPr>
          <a:xfrm>
            <a:off x="5625296" y="4405908"/>
            <a:ext cx="209059" cy="10526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81094-86CB-408D-87DF-DB775C6F451C}"/>
              </a:ext>
            </a:extLst>
          </p:cNvPr>
          <p:cNvSpPr txBox="1"/>
          <p:nvPr/>
        </p:nvSpPr>
        <p:spPr>
          <a:xfrm>
            <a:off x="5316165" y="5971288"/>
            <a:ext cx="11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AN=A+1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743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93A71-502D-4B94-8F2A-9001AADD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Восстановление потерянных сегментов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0582A-B88D-46AD-B17F-BCC2C0F3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sz="2600" dirty="0"/>
              <a:t>Реализации TCP используют два разных способа, чтобы получатель мог запросить один пакет.</a:t>
            </a:r>
          </a:p>
          <a:p>
            <a:pPr fontAlgn="base"/>
            <a:r>
              <a:rPr lang="ru-RU" sz="2600" dirty="0"/>
              <a:t>Тройное признание. Если получатель трижды подтверждает пакет, который предшествует последнему подтвержденному серийному номеру, отправитель предполагает, что получатель запрашивает повторную передачу пакета. </a:t>
            </a:r>
          </a:p>
          <a:p>
            <a:pPr fontAlgn="base"/>
            <a:r>
              <a:rPr lang="ru-RU" sz="2600" dirty="0"/>
              <a:t>Второй способ заключается в реализации выборочных подтверждений (SACK). SACK добавляет новое поле к подтверждению TCP, которое позволяет получателю подтвердить получение определенного набора серийных номеров.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92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TCP</a:t>
            </a:r>
            <a:endParaRPr lang="ru-RU" dirty="0"/>
          </a:p>
        </p:txBody>
      </p:sp>
      <p:pic>
        <p:nvPicPr>
          <p:cNvPr id="2050" name="Picture 2" descr="http://book.itep.ru/4/44/tcp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2072" y="1719385"/>
            <a:ext cx="7231930" cy="40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75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2E6B89-8141-4DC6-9D0F-61B21471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650923"/>
            <a:ext cx="8596668" cy="3880773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/>
              <a:t>HLEN - поле, определяющее размер заголовка пакета TCP в 4-байтных словах. Минимальный размер составляет 5 слов, а максимальный — 15, что составляет 20 и 60 байт соответственно. Смещение считается от начала заголовка TCP.</a:t>
            </a:r>
          </a:p>
          <a:p>
            <a:pPr fontAlgn="base"/>
            <a:r>
              <a:rPr lang="ru-RU" dirty="0"/>
              <a:t>Резерв - предназначенное для будущего использования (сейчас = 0) кроме 4 и 6 бита, где располагаются флаги управления перегрузкой</a:t>
            </a:r>
          </a:p>
          <a:p>
            <a:pPr fontAlgn="base"/>
            <a:r>
              <a:rPr lang="ru-RU" b="1" dirty="0"/>
              <a:t>Флаги (обсудим далее)</a:t>
            </a:r>
          </a:p>
          <a:p>
            <a:pPr fontAlgn="base"/>
            <a:r>
              <a:rPr lang="ru-RU" dirty="0"/>
              <a:t>Размер окна </a:t>
            </a:r>
            <a:r>
              <a:rPr lang="en-US" dirty="0"/>
              <a:t>- </a:t>
            </a:r>
            <a:r>
              <a:rPr lang="ru-RU" dirty="0"/>
              <a:t>определяет число сегментов, которые могут быть отправлены. </a:t>
            </a:r>
          </a:p>
          <a:p>
            <a:pPr fontAlgn="base"/>
            <a:r>
              <a:rPr lang="ru-RU" dirty="0"/>
              <a:t>Указатель важной информации - представляет собой указатель последнего байта, содержащий информацию, которая требует немедленного реагирования.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D4F4C4E-C53A-4B4F-B0E8-7A4BF945DD8A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Заголовок </a:t>
            </a:r>
            <a:r>
              <a:rPr lang="en-US"/>
              <a:t>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463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TCP</a:t>
            </a:r>
            <a:r>
              <a:rPr lang="ru-RU" dirty="0"/>
              <a:t>. Флаги.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642954F-9050-490A-B39C-BBC75F9E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3869"/>
            <a:ext cx="9051282" cy="4524531"/>
          </a:xfrm>
        </p:spPr>
        <p:txBody>
          <a:bodyPr/>
          <a:lstStyle/>
          <a:p>
            <a:pPr fontAlgn="base"/>
            <a:r>
              <a:rPr lang="ru-RU" sz="2400" dirty="0"/>
              <a:t>URG — срочное сообщение;</a:t>
            </a:r>
          </a:p>
          <a:p>
            <a:pPr fontAlgn="base"/>
            <a:r>
              <a:rPr lang="ru-RU" sz="2400" dirty="0"/>
              <a:t>АСК — квитанция на принятый сегмент;</a:t>
            </a:r>
          </a:p>
          <a:p>
            <a:pPr fontAlgn="base"/>
            <a:r>
              <a:rPr lang="ru-RU" sz="2400" dirty="0"/>
              <a:t>PSH — запрос на отправку сообщения без ожидания заполнения буфера;</a:t>
            </a:r>
          </a:p>
          <a:p>
            <a:pPr fontAlgn="base"/>
            <a:r>
              <a:rPr lang="ru-RU" sz="2400" dirty="0"/>
              <a:t>RST — запрос на восстановление соединения;</a:t>
            </a:r>
          </a:p>
          <a:p>
            <a:pPr fontAlgn="base"/>
            <a:r>
              <a:rPr lang="ru-RU" sz="2400" dirty="0"/>
              <a:t>SYN — сообщение, используемое для синхронизации счетчиков переданных данных при установлении соединения;</a:t>
            </a:r>
          </a:p>
          <a:p>
            <a:pPr fontAlgn="base"/>
            <a:r>
              <a:rPr lang="ru-RU" sz="2400" dirty="0"/>
              <a:t>FIN — признак достижения передающей стороной последнего байта в потоке передаваемых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515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TCP</a:t>
            </a:r>
            <a:r>
              <a:rPr lang="ru-RU" dirty="0"/>
              <a:t>. Флаги.</a:t>
            </a:r>
          </a:p>
        </p:txBody>
      </p:sp>
      <p:pic>
        <p:nvPicPr>
          <p:cNvPr id="2050" name="Picture 2" descr="http://book.itep.ru/4/44/tcp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0321" y="1659424"/>
            <a:ext cx="7231930" cy="40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4">
            <a:extLst>
              <a:ext uri="{FF2B5EF4-FFF2-40B4-BE49-F238E27FC236}">
                <a16:creationId xmlns:a16="http://schemas.microsoft.com/office/drawing/2014/main" id="{5B1CC3EB-5F76-46C1-98F5-B3C5F26BF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36" y="2404769"/>
            <a:ext cx="2965276" cy="2473377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/>
              <a:t>SYN</a:t>
            </a:r>
          </a:p>
          <a:p>
            <a:pPr fontAlgn="base"/>
            <a:r>
              <a:rPr lang="ru-RU" sz="2400" dirty="0"/>
              <a:t>АСК</a:t>
            </a:r>
          </a:p>
          <a:p>
            <a:pPr fontAlgn="base"/>
            <a:r>
              <a:rPr lang="ru-RU" sz="2400" dirty="0"/>
              <a:t>URG</a:t>
            </a:r>
          </a:p>
          <a:p>
            <a:pPr fontAlgn="base"/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37BEDAF-21B9-41A6-A0CE-38646B419938}"/>
              </a:ext>
            </a:extLst>
          </p:cNvPr>
          <p:cNvCxnSpPr>
            <a:cxnSpLocks/>
          </p:cNvCxnSpPr>
          <p:nvPr/>
        </p:nvCxnSpPr>
        <p:spPr>
          <a:xfrm>
            <a:off x="1953720" y="3641457"/>
            <a:ext cx="6125978" cy="38929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3E7E9D4-CF9A-4C36-8928-65CCFCC6F1A8}"/>
              </a:ext>
            </a:extLst>
          </p:cNvPr>
          <p:cNvCxnSpPr>
            <a:cxnSpLocks/>
          </p:cNvCxnSpPr>
          <p:nvPr/>
        </p:nvCxnSpPr>
        <p:spPr>
          <a:xfrm>
            <a:off x="1953720" y="3122630"/>
            <a:ext cx="3352798" cy="3819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30EC70E-6B64-43F3-AE8C-04C5089F6831}"/>
              </a:ext>
            </a:extLst>
          </p:cNvPr>
          <p:cNvCxnSpPr>
            <a:cxnSpLocks/>
          </p:cNvCxnSpPr>
          <p:nvPr/>
        </p:nvCxnSpPr>
        <p:spPr>
          <a:xfrm>
            <a:off x="1953720" y="2622901"/>
            <a:ext cx="3352798" cy="381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1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Подтверждение приема в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TCP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9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5FBA855-5E0D-4943-A2FF-D7D168BE99F9}"/>
              </a:ext>
            </a:extLst>
          </p:cNvPr>
          <p:cNvCxnSpPr>
            <a:cxnSpLocks/>
          </p:cNvCxnSpPr>
          <p:nvPr/>
        </p:nvCxnSpPr>
        <p:spPr>
          <a:xfrm flipH="1" flipV="1">
            <a:off x="4875719" y="4627087"/>
            <a:ext cx="4933496" cy="1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ru-RU" dirty="0"/>
              <a:t>Размер окна подтверждения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642954F-9050-490A-B39C-BBC75F9E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38"/>
            <a:ext cx="9345897" cy="2514600"/>
          </a:xfrm>
        </p:spPr>
        <p:txBody>
          <a:bodyPr/>
          <a:lstStyle/>
          <a:p>
            <a:pPr fontAlgn="base"/>
            <a:r>
              <a:rPr lang="ru-RU" sz="2400" dirty="0"/>
              <a:t>Размер окна = </a:t>
            </a:r>
            <a:r>
              <a:rPr lang="en-US" sz="2400" dirty="0"/>
              <a:t>A+B</a:t>
            </a:r>
            <a:r>
              <a:rPr lang="ru-RU" sz="2400" dirty="0"/>
              <a:t>+С</a:t>
            </a:r>
          </a:p>
          <a:p>
            <a:pPr fontAlgn="base"/>
            <a:r>
              <a:rPr lang="ru-RU" sz="2400" dirty="0"/>
              <a:t>Это значит, что отправитель может послать сегменты </a:t>
            </a:r>
            <a:r>
              <a:rPr lang="en-US" sz="2400" dirty="0"/>
              <a:t>A, B, C</a:t>
            </a:r>
            <a:r>
              <a:rPr lang="ru-RU" sz="2400" dirty="0"/>
              <a:t> до получения подтверждения на сегмент А</a:t>
            </a:r>
          </a:p>
          <a:p>
            <a:pPr fontAlgn="base"/>
            <a:r>
              <a:rPr lang="ru-RU" sz="2400" dirty="0"/>
              <a:t>После получения подтверждения А окно сдвигается вправо. Можно отпарить </a:t>
            </a:r>
            <a:r>
              <a:rPr lang="en-US" sz="2400" dirty="0"/>
              <a:t>D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613047-72CA-4B4B-B77A-1F1614A5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54" y="4071303"/>
            <a:ext cx="2143125" cy="20478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703805-8ED0-4861-AF79-E98D068AC062}"/>
              </a:ext>
            </a:extLst>
          </p:cNvPr>
          <p:cNvSpPr/>
          <p:nvPr/>
        </p:nvSpPr>
        <p:spPr>
          <a:xfrm>
            <a:off x="5523902" y="4297359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BBC4FB-912E-4D14-917C-EA395EA2635B}"/>
              </a:ext>
            </a:extLst>
          </p:cNvPr>
          <p:cNvSpPr/>
          <p:nvPr/>
        </p:nvSpPr>
        <p:spPr>
          <a:xfrm>
            <a:off x="6531266" y="4297284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18E1D7-6397-4226-8261-BDB1C4397420}"/>
              </a:ext>
            </a:extLst>
          </p:cNvPr>
          <p:cNvSpPr/>
          <p:nvPr/>
        </p:nvSpPr>
        <p:spPr>
          <a:xfrm>
            <a:off x="7538630" y="4297209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E4B23D-5E29-495F-8121-20EC96C66028}"/>
              </a:ext>
            </a:extLst>
          </p:cNvPr>
          <p:cNvSpPr/>
          <p:nvPr/>
        </p:nvSpPr>
        <p:spPr>
          <a:xfrm>
            <a:off x="8545994" y="4297134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7B333-9312-424B-9E6A-5C62E40F3657}"/>
              </a:ext>
            </a:extLst>
          </p:cNvPr>
          <p:cNvSpPr txBox="1"/>
          <p:nvPr/>
        </p:nvSpPr>
        <p:spPr>
          <a:xfrm>
            <a:off x="5510881" y="3892245"/>
            <a:ext cx="560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SN=0          SN=A     SN=A+B     SN=A+B+C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CA67B18-E3ED-4721-8C8F-CDE9FA1D01A7}"/>
              </a:ext>
            </a:extLst>
          </p:cNvPr>
          <p:cNvCxnSpPr>
            <a:cxnSpLocks/>
          </p:cNvCxnSpPr>
          <p:nvPr/>
        </p:nvCxnSpPr>
        <p:spPr>
          <a:xfrm flipV="1">
            <a:off x="7404281" y="5946574"/>
            <a:ext cx="6130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FC0C4DA-860D-456D-9B6D-C923547DED1F}"/>
              </a:ext>
            </a:extLst>
          </p:cNvPr>
          <p:cNvSpPr/>
          <p:nvPr/>
        </p:nvSpPr>
        <p:spPr>
          <a:xfrm>
            <a:off x="6609138" y="5588643"/>
            <a:ext cx="983848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FA28D-7D35-4E45-AD98-756F7FDA809E}"/>
              </a:ext>
            </a:extLst>
          </p:cNvPr>
          <p:cNvSpPr txBox="1"/>
          <p:nvPr/>
        </p:nvSpPr>
        <p:spPr>
          <a:xfrm>
            <a:off x="3252620" y="4012252"/>
            <a:ext cx="14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7B44C-214B-4D93-9A3B-51E8062429EA}"/>
              </a:ext>
            </a:extLst>
          </p:cNvPr>
          <p:cNvSpPr txBox="1"/>
          <p:nvPr/>
        </p:nvSpPr>
        <p:spPr>
          <a:xfrm>
            <a:off x="3141617" y="5334315"/>
            <a:ext cx="212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Подтверждение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066B46B7-41E9-48E4-A939-A430E5A299A2}"/>
              </a:ext>
            </a:extLst>
          </p:cNvPr>
          <p:cNvSpPr/>
          <p:nvPr/>
        </p:nvSpPr>
        <p:spPr>
          <a:xfrm rot="18754791">
            <a:off x="6048150" y="4870479"/>
            <a:ext cx="209059" cy="10526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81094-86CB-408D-87DF-DB775C6F451C}"/>
              </a:ext>
            </a:extLst>
          </p:cNvPr>
          <p:cNvSpPr txBox="1"/>
          <p:nvPr/>
        </p:nvSpPr>
        <p:spPr>
          <a:xfrm>
            <a:off x="6575021" y="6330223"/>
            <a:ext cx="11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AN=A+1</a:t>
            </a:r>
            <a:endParaRPr lang="ru-RU" dirty="0"/>
          </a:p>
        </p:txBody>
      </p:sp>
      <p:pic>
        <p:nvPicPr>
          <p:cNvPr id="10" name="Рисунок 9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E4B33DF3-8D4B-4E14-B737-7832EC9A4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9089" y="4755094"/>
            <a:ext cx="612869" cy="612869"/>
          </a:xfrm>
          <a:prstGeom prst="rect">
            <a:avLst/>
          </a:prstGeom>
        </p:spPr>
      </p:pic>
      <p:pic>
        <p:nvPicPr>
          <p:cNvPr id="16" name="Рисунок 15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F84E5550-BBAC-4ED4-9B98-96C84CD610A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1881" y="4755094"/>
            <a:ext cx="558017" cy="558017"/>
          </a:xfrm>
          <a:prstGeom prst="rect">
            <a:avLst/>
          </a:prstGeom>
        </p:spPr>
      </p:pic>
      <p:pic>
        <p:nvPicPr>
          <p:cNvPr id="22" name="Рисунок 21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77CD88F6-9CAA-4A07-B724-805300EB8E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877" y="4721632"/>
            <a:ext cx="558017" cy="558017"/>
          </a:xfrm>
          <a:prstGeom prst="rect">
            <a:avLst/>
          </a:prstGeom>
        </p:spPr>
      </p:pic>
      <p:pic>
        <p:nvPicPr>
          <p:cNvPr id="23" name="Рисунок 22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BDC42A1D-3660-44A1-B1AB-93BC8D50B3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3093" y="4765652"/>
            <a:ext cx="558017" cy="5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93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00B1E-F17A-49F8-BA3E-DB72D56D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Скользящее окно</a:t>
            </a:r>
          </a:p>
        </p:txBody>
      </p:sp>
      <p:pic>
        <p:nvPicPr>
          <p:cNvPr id="5" name="Объект 4" descr="Изображение выглядит как часы, улица, другой, счетчик&#10;&#10;Автоматически созданное описание">
            <a:extLst>
              <a:ext uri="{FF2B5EF4-FFF2-40B4-BE49-F238E27FC236}">
                <a16:creationId xmlns:a16="http://schemas.microsoft.com/office/drawing/2014/main" id="{18D36600-C5C8-40BD-A705-56D8ED64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341" y="1674160"/>
            <a:ext cx="8235661" cy="2915424"/>
          </a:xfrm>
        </p:spPr>
      </p:pic>
    </p:spTree>
    <p:extLst>
      <p:ext uri="{BB962C8B-B14F-4D97-AF65-F5344CB8AC3E}">
        <p14:creationId xmlns:p14="http://schemas.microsoft.com/office/powerpoint/2010/main" val="2038779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Установление соединения в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TCP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3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720080"/>
          </a:xfrm>
        </p:spPr>
        <p:txBody>
          <a:bodyPr>
            <a:normAutofit/>
          </a:bodyPr>
          <a:lstStyle/>
          <a:p>
            <a:r>
              <a:rPr lang="ru-RU" dirty="0"/>
              <a:t>Транспортный уровень </a:t>
            </a:r>
            <a:r>
              <a:rPr lang="en-US" dirty="0"/>
              <a:t>TCP\IP</a:t>
            </a:r>
            <a:endParaRPr lang="ru-RU" dirty="0"/>
          </a:p>
        </p:txBody>
      </p:sp>
      <p:pic>
        <p:nvPicPr>
          <p:cNvPr id="17410" name="Picture 2" descr="http://dit.isuct.ru/ivt/sitanov/Literatura/KompSeti/Pages/Glava12_1.files/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122" y="2021758"/>
            <a:ext cx="3626866" cy="3802360"/>
          </a:xfrm>
          <a:prstGeom prst="rect">
            <a:avLst/>
          </a:prstGeom>
          <a:noFill/>
        </p:spPr>
      </p:pic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8AD3B2A2-068F-4F98-B6E1-B91BCE4F23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96261" y="2233534"/>
            <a:ext cx="5786203" cy="2931571"/>
          </a:xfrm>
        </p:spPr>
        <p:txBody>
          <a:bodyPr>
            <a:normAutofit/>
          </a:bodyPr>
          <a:lstStyle/>
          <a:p>
            <a:r>
              <a:rPr lang="ru-RU" dirty="0"/>
              <a:t>Задачи:</a:t>
            </a:r>
          </a:p>
          <a:p>
            <a:pPr lvl="1"/>
            <a:r>
              <a:rPr lang="ru-RU" dirty="0"/>
              <a:t>Диспетчеризация данных между приложениями</a:t>
            </a:r>
          </a:p>
          <a:p>
            <a:pPr lvl="1"/>
            <a:r>
              <a:rPr lang="ru-RU" dirty="0"/>
              <a:t>Достоверность доставки (</a:t>
            </a:r>
            <a:r>
              <a:rPr lang="en-US" dirty="0"/>
              <a:t>TCP)</a:t>
            </a:r>
          </a:p>
          <a:p>
            <a:r>
              <a:rPr lang="ru-RU" dirty="0"/>
              <a:t>Адреса </a:t>
            </a:r>
            <a:r>
              <a:rPr lang="en-US" dirty="0"/>
              <a:t>TCP</a:t>
            </a:r>
            <a:r>
              <a:rPr lang="ru-RU" dirty="0"/>
              <a:t> и</a:t>
            </a:r>
            <a:r>
              <a:rPr lang="en-US" dirty="0"/>
              <a:t> UDP</a:t>
            </a:r>
            <a:r>
              <a:rPr lang="ru-RU" dirty="0"/>
              <a:t> – номера портов </a:t>
            </a:r>
          </a:p>
          <a:p>
            <a:r>
              <a:rPr lang="ru-RU" dirty="0"/>
              <a:t>Надежная доставка  - </a:t>
            </a:r>
            <a:r>
              <a:rPr lang="en-US" dirty="0"/>
              <a:t>TCP</a:t>
            </a:r>
            <a:endParaRPr lang="ru-RU" dirty="0"/>
          </a:p>
          <a:p>
            <a:r>
              <a:rPr lang="ru-RU" dirty="0"/>
              <a:t>Не надежная доставка – «чистый» </a:t>
            </a:r>
            <a:r>
              <a:rPr lang="en-US" dirty="0"/>
              <a:t>UDP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0979990-75A3-4FE2-9C88-8CD7E7672C4E}"/>
              </a:ext>
            </a:extLst>
          </p:cNvPr>
          <p:cNvSpPr/>
          <p:nvPr/>
        </p:nvSpPr>
        <p:spPr>
          <a:xfrm>
            <a:off x="1386624" y="2536917"/>
            <a:ext cx="4052775" cy="1139252"/>
          </a:xfrm>
          <a:prstGeom prst="rect">
            <a:avLst/>
          </a:prstGeom>
          <a:solidFill>
            <a:srgbClr val="90C22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FF6E8-3C56-43CB-BDA6-95F166CA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соединения в </a:t>
            </a:r>
            <a:r>
              <a:rPr lang="en-US" dirty="0"/>
              <a:t>TCP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4670D-98CE-4D0E-9AE4-0D37A70C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Клиент и сервер </a:t>
            </a:r>
            <a:r>
              <a:rPr lang="en-US" sz="2400" dirty="0"/>
              <a:t>TCP </a:t>
            </a:r>
            <a:r>
              <a:rPr lang="ru-RU" sz="2400" dirty="0"/>
              <a:t>проходят последовательно ряд состояний.</a:t>
            </a:r>
          </a:p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Переход между состояниями управляется получением\отправкой сегментов с определенными флагами и значениями полей.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5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ook.itep.ru/4/44/tcp_conn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25" y="1576800"/>
            <a:ext cx="6689778" cy="433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9F3CC3-15D0-4E4A-A445-93102280ED4D}"/>
              </a:ext>
            </a:extLst>
          </p:cNvPr>
          <p:cNvSpPr/>
          <p:nvPr/>
        </p:nvSpPr>
        <p:spPr>
          <a:xfrm>
            <a:off x="884420" y="519256"/>
            <a:ext cx="8568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Установление соединения в </a:t>
            </a:r>
            <a:r>
              <a:rPr lang="en-US" sz="4000" dirty="0">
                <a:solidFill>
                  <a:schemeClr val="accent1"/>
                </a:solidFill>
              </a:rPr>
              <a:t>TCP</a:t>
            </a:r>
            <a:endParaRPr lang="ru-RU" sz="4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C89A3E-6D7E-4FE1-B69E-AFCD78BCF5F2}"/>
              </a:ext>
            </a:extLst>
          </p:cNvPr>
          <p:cNvSpPr/>
          <p:nvPr/>
        </p:nvSpPr>
        <p:spPr>
          <a:xfrm>
            <a:off x="269821" y="1714192"/>
            <a:ext cx="4636287" cy="433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Тройное рукопожатие.</a:t>
            </a:r>
          </a:p>
          <a:p>
            <a:endParaRPr lang="ru-RU" dirty="0"/>
          </a:p>
          <a:p>
            <a:pPr marL="360000" indent="180000" algn="just">
              <a:lnSpc>
                <a:spcPct val="150000"/>
              </a:lnSpc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 посылает SYN-сегмент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</a:p>
          <a:p>
            <a:pPr marL="360000" indent="180000" algn="just">
              <a:lnSpc>
                <a:spcPct val="150000"/>
              </a:lnSpc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Сервер откликается, посылая свой SYN-сегмент, с  ISN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Sequence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 0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360000" indent="180000" algn="just">
              <a:lnSpc>
                <a:spcPct val="150000"/>
              </a:lnSpc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 отправляет подтверждение получения SYN-сегмента от сервера с идентификатором равным ISN (сервера)+1.</a:t>
            </a:r>
          </a:p>
        </p:txBody>
      </p:sp>
    </p:spTree>
    <p:extLst>
      <p:ext uri="{BB962C8B-B14F-4D97-AF65-F5344CB8AC3E}">
        <p14:creationId xmlns:p14="http://schemas.microsoft.com/office/powerpoint/2010/main" val="133761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52083-4194-18B7-B2CE-CB0F1BB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A4EFD-8F89-1A50-A52F-02D1E6AF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013162-1C38-8007-D8A0-55FC13C2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39" y="0"/>
            <a:ext cx="6807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21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2655D-2E62-4235-86C5-E7D7004A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Закрытие соединения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3B27D1-B471-4CE8-8938-272243F3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2334" y="1742546"/>
            <a:ext cx="6914447" cy="466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44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2655D-2E62-4235-86C5-E7D7004A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B6B9D6-0672-4A3B-B1A6-06EA2DA6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3" y="1697869"/>
            <a:ext cx="9834421" cy="27659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0B17E9-7680-420E-AE94-9DD186E1ED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049" y="4446708"/>
            <a:ext cx="9600854" cy="5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3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Регулирование скорости в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TCP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2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B812D-7D10-46F1-8728-4FD8375A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чего зависит скорость </a:t>
            </a:r>
            <a:r>
              <a:rPr lang="en-US" dirty="0"/>
              <a:t>TCP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F7849-45DD-4FC6-A234-EDDFB166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60589"/>
            <a:ext cx="9769032" cy="3880773"/>
          </a:xfrm>
        </p:spPr>
        <p:txBody>
          <a:bodyPr/>
          <a:lstStyle/>
          <a:p>
            <a:pPr marL="914400" algn="just">
              <a:lnSpc>
                <a:spcPct val="107000"/>
              </a:lnSpc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передачи данных по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равномерная. Она меняется в зависимости от:</a:t>
            </a:r>
          </a:p>
          <a:p>
            <a:pPr marL="1314450" lvl="1" algn="just">
              <a:lnSpc>
                <a:spcPct val="107000"/>
              </a:lnSpc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времени от начала передачи,</a:t>
            </a:r>
          </a:p>
          <a:p>
            <a:pPr marL="1314450" lvl="1" algn="just">
              <a:lnSpc>
                <a:spcPct val="107000"/>
              </a:lnSpc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успешности передачи,</a:t>
            </a:r>
          </a:p>
          <a:p>
            <a:pPr marL="1314450" lvl="1" algn="just">
              <a:lnSpc>
                <a:spcPct val="107000"/>
              </a:lnSpc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общих условий передачи.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171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00B1E-F17A-49F8-BA3E-DB72D56D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окна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7581D6-5148-4AC3-A4AA-102D8712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i="1" dirty="0"/>
              <a:t>W=RTT*B</a:t>
            </a:r>
            <a:endParaRPr lang="ru-RU" sz="2800" b="1" i="1" dirty="0"/>
          </a:p>
          <a:p>
            <a:r>
              <a:rPr lang="en-US" i="1" dirty="0"/>
              <a:t>W – </a:t>
            </a:r>
            <a:r>
              <a:rPr lang="ru-RU" i="1" dirty="0"/>
              <a:t>размер окна в </a:t>
            </a:r>
            <a:endParaRPr lang="en-US" i="1" dirty="0"/>
          </a:p>
          <a:p>
            <a:r>
              <a:rPr lang="en-US" i="1" dirty="0"/>
              <a:t>B - </a:t>
            </a:r>
            <a:r>
              <a:rPr lang="ru-RU" i="1" dirty="0"/>
              <a:t>Полоса пропускания (бит/сек) </a:t>
            </a:r>
            <a:endParaRPr lang="en-US" i="1" dirty="0"/>
          </a:p>
          <a:p>
            <a:r>
              <a:rPr lang="ru-RU" i="1" dirty="0"/>
              <a:t>RTT</a:t>
            </a:r>
            <a:r>
              <a:rPr lang="en-US" i="1" dirty="0"/>
              <a:t> </a:t>
            </a:r>
            <a:r>
              <a:rPr lang="ru-RU" dirty="0"/>
              <a:t>(</a:t>
            </a:r>
            <a:r>
              <a:rPr lang="ru-RU" i="1" dirty="0" err="1"/>
              <a:t>round-trip</a:t>
            </a:r>
            <a:r>
              <a:rPr lang="ru-RU" i="1" dirty="0"/>
              <a:t> </a:t>
            </a:r>
            <a:r>
              <a:rPr lang="ru-RU" i="1" dirty="0" err="1"/>
              <a:t>time</a:t>
            </a:r>
            <a:r>
              <a:rPr lang="ru-RU" dirty="0"/>
              <a:t>) — Время приема-передачи </a:t>
            </a:r>
            <a:r>
              <a:rPr lang="en-US" dirty="0"/>
              <a:t> - </a:t>
            </a:r>
            <a:r>
              <a:rPr lang="ru-RU" dirty="0"/>
              <a:t>это время на отправку сигнала + время на получение подтверждения.</a:t>
            </a:r>
            <a:endParaRPr lang="en-US" dirty="0"/>
          </a:p>
          <a:p>
            <a:endParaRPr lang="en-US" dirty="0"/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Размеры окон для обоих участников обмена могут быть разными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738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791E2-D955-4337-8435-65D5581B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интенсивности передачи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C5BC2B-1CC4-43F2-8E6A-FEA15D14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68" y="1778451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Трафик регулируется:</a:t>
            </a:r>
          </a:p>
          <a:p>
            <a:pPr lvl="1"/>
            <a:r>
              <a:rPr lang="ru-RU" dirty="0"/>
              <a:t>Со стороны получателя (контроль доставки) с помощью параметра </a:t>
            </a:r>
            <a:r>
              <a:rPr lang="ru-RU" dirty="0" err="1"/>
              <a:t>window</a:t>
            </a:r>
            <a:endParaRPr lang="ru-RU" dirty="0"/>
          </a:p>
          <a:p>
            <a:pPr lvl="1"/>
            <a:r>
              <a:rPr lang="ru-RU" dirty="0"/>
              <a:t>Со стороны отправителя (контроль перегрузки) с помощью окна перегрузки </a:t>
            </a:r>
            <a:r>
              <a:rPr lang="ru-RU" dirty="0" err="1"/>
              <a:t>cwnd</a:t>
            </a:r>
            <a:r>
              <a:rPr lang="ru-RU" dirty="0"/>
              <a:t> (</a:t>
            </a:r>
            <a:r>
              <a:rPr lang="ru-RU" dirty="0" err="1"/>
              <a:t>congestion</a:t>
            </a:r>
            <a:r>
              <a:rPr lang="ru-RU" dirty="0"/>
              <a:t> </a:t>
            </a:r>
            <a:r>
              <a:rPr lang="ru-RU" dirty="0" err="1"/>
              <a:t>window</a:t>
            </a:r>
            <a:r>
              <a:rPr lang="ru-RU" dirty="0"/>
              <a:t>) и порога медленного старта </a:t>
            </a:r>
            <a:r>
              <a:rPr lang="en-US" dirty="0" err="1"/>
              <a:t>ssthreth</a:t>
            </a:r>
            <a:r>
              <a:rPr lang="en-US" dirty="0"/>
              <a:t> (Slow start threshold)</a:t>
            </a:r>
            <a:r>
              <a:rPr lang="ru-RU" dirty="0"/>
              <a:t>.</a:t>
            </a:r>
          </a:p>
          <a:p>
            <a:r>
              <a:rPr lang="ru-RU" dirty="0"/>
              <a:t>Окно перегрузки (CWND) позволяет согласовать полную загрузку виртуального соединения и текущие возможности канала, минимизируя потери пакетов при перегрузке.</a:t>
            </a:r>
          </a:p>
          <a:p>
            <a:r>
              <a:rPr lang="ru-RU" dirty="0"/>
              <a:t>Увеличение окна перегрузки идет по мере успешной передачи</a:t>
            </a:r>
          </a:p>
          <a:p>
            <a:r>
              <a:rPr lang="ru-RU" dirty="0"/>
              <a:t>При неуспешной передаче окно </a:t>
            </a:r>
            <a:r>
              <a:rPr lang="ru-RU" dirty="0" err="1"/>
              <a:t>схлопывается</a:t>
            </a:r>
            <a:r>
              <a:rPr lang="ru-RU" dirty="0"/>
              <a:t> (при ошибках или таймауте).</a:t>
            </a:r>
          </a:p>
        </p:txBody>
      </p:sp>
    </p:spTree>
    <p:extLst>
      <p:ext uri="{BB962C8B-B14F-4D97-AF65-F5344CB8AC3E}">
        <p14:creationId xmlns:p14="http://schemas.microsoft.com/office/powerpoint/2010/main" val="3147749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A206-419B-43D3-80EB-418F799F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 Congestion Control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E6B42-FFDE-463E-B91A-02CBBB11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449" y="2160588"/>
            <a:ext cx="3560558" cy="3880773"/>
          </a:xfrm>
        </p:spPr>
        <p:txBody>
          <a:bodyPr>
            <a:normAutofit/>
          </a:bodyPr>
          <a:lstStyle/>
          <a:p>
            <a:r>
              <a:rPr lang="en-US" dirty="0"/>
              <a:t>BIC TCP</a:t>
            </a:r>
          </a:p>
          <a:p>
            <a:r>
              <a:rPr lang="en-US" dirty="0"/>
              <a:t>CUBIC TCP</a:t>
            </a:r>
          </a:p>
          <a:p>
            <a:r>
              <a:rPr lang="en-US" dirty="0"/>
              <a:t>Highspeed TCP</a:t>
            </a:r>
          </a:p>
          <a:p>
            <a:r>
              <a:rPr lang="en-US" dirty="0"/>
              <a:t>H-TCP</a:t>
            </a:r>
          </a:p>
          <a:p>
            <a:r>
              <a:rPr lang="en-US" dirty="0"/>
              <a:t>TCP </a:t>
            </a:r>
            <a:r>
              <a:rPr lang="en-US" dirty="0" err="1"/>
              <a:t>Hybla</a:t>
            </a:r>
            <a:endParaRPr lang="en-US" dirty="0"/>
          </a:p>
          <a:p>
            <a:r>
              <a:rPr lang="en-US" dirty="0"/>
              <a:t>TCP-Illinois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B9EC6E1-3436-4539-9080-5AD5A69B43BA}"/>
              </a:ext>
            </a:extLst>
          </p:cNvPr>
          <p:cNvSpPr txBox="1">
            <a:spLocks/>
          </p:cNvSpPr>
          <p:nvPr/>
        </p:nvSpPr>
        <p:spPr>
          <a:xfrm>
            <a:off x="5587007" y="2160588"/>
            <a:ext cx="35605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TCP Low Priority</a:t>
            </a:r>
          </a:p>
          <a:p>
            <a:r>
              <a:rPr lang="en-US" dirty="0"/>
              <a:t>TCP Vegas</a:t>
            </a:r>
          </a:p>
          <a:p>
            <a:r>
              <a:rPr lang="en-US" dirty="0"/>
              <a:t>TCP </a:t>
            </a:r>
            <a:r>
              <a:rPr lang="en-US" dirty="0" err="1"/>
              <a:t>NewReno</a:t>
            </a:r>
            <a:endParaRPr lang="en-US" dirty="0"/>
          </a:p>
          <a:p>
            <a:r>
              <a:rPr lang="en-US" dirty="0"/>
              <a:t>TCP </a:t>
            </a:r>
            <a:r>
              <a:rPr lang="en-US" dirty="0" err="1"/>
              <a:t>Veno</a:t>
            </a:r>
            <a:endParaRPr lang="en-US" dirty="0"/>
          </a:p>
          <a:p>
            <a:r>
              <a:rPr lang="en-US" dirty="0"/>
              <a:t>TCP Westwood+</a:t>
            </a:r>
          </a:p>
          <a:p>
            <a:r>
              <a:rPr lang="en-US" dirty="0" err="1"/>
              <a:t>YeAH</a:t>
            </a:r>
            <a:r>
              <a:rPr lang="en-US" dirty="0"/>
              <a:t>-TCP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74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Номера портов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66AC4-6C94-4774-9834-D8C94FB1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перегрузки 1</a:t>
            </a:r>
            <a:r>
              <a:rPr lang="en-US" dirty="0"/>
              <a:t>\</a:t>
            </a:r>
            <a:r>
              <a:rPr lang="ru-RU" dirty="0"/>
              <a:t>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D0ED5-E363-4693-BE5A-3A1AE5C3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261"/>
            <a:ext cx="8596668" cy="4606101"/>
          </a:xfrm>
        </p:spPr>
        <p:txBody>
          <a:bodyPr>
            <a:normAutofit/>
          </a:bodyPr>
          <a:lstStyle/>
          <a:p>
            <a:pPr marL="900430" algn="just">
              <a:lnSpc>
                <a:spcPct val="107000"/>
              </a:lnSpc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Сongestion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indow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окно перегрузки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00480" lvl="1" algn="just">
              <a:lnSpc>
                <a:spcPct val="107000"/>
              </a:lnSpc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Чаще всего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равно размеру окна передачи</a:t>
            </a:r>
          </a:p>
          <a:p>
            <a:pPr marL="1300480" lvl="1" algn="just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 размер буфера данных, доступных для передачи. </a:t>
            </a:r>
          </a:p>
          <a:p>
            <a:pPr marL="1300480" lvl="1" algn="just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поддерживается отправителем и является средством предотвращения перегрузки канала между отправителем и получателем из-за слишком большого объема трафика.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00480" lvl="1" algn="just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современных ОС может достигать максимального значения в 65535 </a:t>
            </a:r>
          </a:p>
          <a:p>
            <a:pPr marL="1300480" lvl="1" algn="just">
              <a:lnSpc>
                <a:spcPct val="107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5816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66AC4-6C94-4774-9834-D8C94FB1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перегрузки 2</a:t>
            </a:r>
            <a:r>
              <a:rPr lang="en-US" dirty="0"/>
              <a:t>\</a:t>
            </a:r>
            <a:r>
              <a:rPr lang="ru-RU" dirty="0"/>
              <a:t>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D0ED5-E363-4693-BE5A-3A1AE5C3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261"/>
            <a:ext cx="8596668" cy="4606101"/>
          </a:xfrm>
        </p:spPr>
        <p:txBody>
          <a:bodyPr>
            <a:normAutofit fontScale="77500" lnSpcReduction="20000"/>
          </a:bodyPr>
          <a:lstStyle/>
          <a:p>
            <a:pPr marL="900430" algn="just">
              <a:lnSpc>
                <a:spcPct val="107000"/>
              </a:lnSpc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соединение установлено: </a:t>
            </a:r>
          </a:p>
          <a:p>
            <a:pPr marL="1300480" lvl="1" algn="just">
              <a:lnSpc>
                <a:spcPct val="107000"/>
              </a:lnSpc>
            </a:pP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окно перегрузки независимо на каждом хосте, устанавливается на небольшое значение, кратное MSS (</a:t>
            </a:r>
            <a:r>
              <a:rPr lang="ru-R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разрешенному для этого соединения. </a:t>
            </a:r>
          </a:p>
          <a:p>
            <a:pPr marL="1300480" lvl="1" algn="just">
              <a:lnSpc>
                <a:spcPct val="107000"/>
              </a:lnSpc>
            </a:pP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дальнейшем, в зависимости от алгоритма управления перегрузкой, при условии, что все сегменты получены и подтверждения достигают отправителя вовремя, к размеру окна добавляется некоторая константа. </a:t>
            </a:r>
          </a:p>
          <a:p>
            <a:pPr marL="1300480" lvl="1" algn="just">
              <a:lnSpc>
                <a:spcPct val="107000"/>
              </a:lnSpc>
            </a:pP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окно достигает </a:t>
            </a:r>
            <a:r>
              <a:rPr lang="ru-R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ssthresh</a:t>
            </a: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окно перегрузки увеличивается линейно при каждом новом полученном подтверждении, </a:t>
            </a:r>
          </a:p>
          <a:p>
            <a:pPr marL="1300480" lvl="1" algn="just">
              <a:lnSpc>
                <a:spcPct val="107000"/>
              </a:lnSpc>
            </a:pP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окно перегрузки </a:t>
            </a:r>
            <a:r>
              <a:rPr lang="ru-R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схлопывается</a:t>
            </a: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 1 MSS (возможны другие варианты</a:t>
            </a:r>
            <a:r>
              <a:rPr lang="ru-R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например до половины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ssthresh</a:t>
            </a:r>
            <a:r>
              <a:rPr lang="ru-R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при обнаруженных проблемах передачи, выключая таймаут прихода подтверждения. </a:t>
            </a:r>
          </a:p>
        </p:txBody>
      </p:sp>
    </p:spTree>
    <p:extLst>
      <p:ext uri="{BB962C8B-B14F-4D97-AF65-F5344CB8AC3E}">
        <p14:creationId xmlns:p14="http://schemas.microsoft.com/office/powerpoint/2010/main" val="3217850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Критика</a:t>
            </a: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TCP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85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2DDF2-E8A7-4923-9B68-A247EFCD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</a:t>
            </a:r>
            <a:r>
              <a:rPr lang="en-US" dirty="0"/>
              <a:t>TCP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70C62-B800-41DB-A497-AC8A4F57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Проблема медленного открытия соединений (</a:t>
            </a:r>
            <a:r>
              <a:rPr lang="en-US" sz="2800" dirty="0"/>
              <a:t>TCP, TCP+TLC)</a:t>
            </a:r>
            <a:endParaRPr lang="ru-RU" sz="2800" dirty="0"/>
          </a:p>
          <a:p>
            <a:r>
              <a:rPr lang="ru-RU" sz="2800" dirty="0"/>
              <a:t>Проблема медленного старта</a:t>
            </a:r>
          </a:p>
          <a:p>
            <a:r>
              <a:rPr lang="ru-RU" sz="2800" dirty="0"/>
              <a:t>Слабая адаптация </a:t>
            </a:r>
            <a:r>
              <a:rPr lang="en-US" sz="2800" dirty="0"/>
              <a:t>TCP </a:t>
            </a:r>
            <a:r>
              <a:rPr lang="ru-RU" sz="2800" dirty="0"/>
              <a:t>к беспроводным сетям</a:t>
            </a:r>
          </a:p>
          <a:p>
            <a:r>
              <a:rPr lang="ru-RU" sz="2800" dirty="0"/>
              <a:t>Критическое влияние не пропускной способности канала, а задержки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A9D38-18CA-4D4F-8C08-A93FF488356F}"/>
              </a:ext>
            </a:extLst>
          </p:cNvPr>
          <p:cNvSpPr txBox="1"/>
          <p:nvPr/>
        </p:nvSpPr>
        <p:spPr>
          <a:xfrm>
            <a:off x="1166149" y="5446417"/>
            <a:ext cx="78852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https://www.youtube.com/watch?v=RqZ9_Yq-ibM</a:t>
            </a:r>
            <a:endParaRPr lang="ru-RU" dirty="0"/>
          </a:p>
          <a:p>
            <a:r>
              <a:rPr lang="en-US" dirty="0">
                <a:hlinkClick r:id="rId3"/>
              </a:rPr>
              <a:t>https://www.youtube.com/watch?v=1Ih0bL2Zp1c</a:t>
            </a:r>
            <a:endParaRPr lang="ru-RU" dirty="0"/>
          </a:p>
          <a:p>
            <a:endParaRPr lang="ru-RU" dirty="0"/>
          </a:p>
          <a:p>
            <a:r>
              <a:rPr lang="ru-RU" b="0" i="0" dirty="0">
                <a:effectLst/>
                <a:latin typeface="Roboto"/>
              </a:rPr>
              <a:t>Александр </a:t>
            </a:r>
            <a:r>
              <a:rPr lang="ru-RU" b="0" i="0" dirty="0" err="1">
                <a:effectLst/>
                <a:latin typeface="Roboto"/>
              </a:rPr>
              <a:t>Тоболь</a:t>
            </a:r>
            <a:r>
              <a:rPr lang="ru-RU" b="0" i="0" dirty="0">
                <a:effectLst/>
                <a:latin typeface="Roboto"/>
              </a:rPr>
              <a:t> </a:t>
            </a:r>
            <a:r>
              <a:rPr lang="en-US" b="0" i="0" dirty="0">
                <a:effectLst/>
                <a:latin typeface="Roboto"/>
              </a:rPr>
              <a:t>/ </a:t>
            </a:r>
            <a:r>
              <a:rPr lang="ru-RU" b="0" i="0" dirty="0">
                <a:effectLst/>
                <a:latin typeface="Roboto"/>
              </a:rPr>
              <a:t>Одноклассники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55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D742F-65B8-4A44-9915-7EC10B84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10" y="609600"/>
            <a:ext cx="8596668" cy="1320800"/>
          </a:xfrm>
        </p:spPr>
        <p:txBody>
          <a:bodyPr/>
          <a:lstStyle/>
          <a:p>
            <a:r>
              <a:rPr lang="ru-RU" dirty="0"/>
              <a:t>Медленный старт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9A1D87-B1BD-42A4-AFEA-B6FF43F7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0572" y="1171904"/>
            <a:ext cx="3831221" cy="4904805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9E118212-C5D8-4F66-8824-09BE9264EE53}"/>
              </a:ext>
            </a:extLst>
          </p:cNvPr>
          <p:cNvSpPr txBox="1">
            <a:spLocks/>
          </p:cNvSpPr>
          <p:nvPr/>
        </p:nvSpPr>
        <p:spPr>
          <a:xfrm>
            <a:off x="202772" y="1931064"/>
            <a:ext cx="48090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cwnd</a:t>
            </a:r>
            <a:r>
              <a:rPr lang="en-US" sz="2800" dirty="0"/>
              <a:t>=1 MSS</a:t>
            </a:r>
          </a:p>
          <a:p>
            <a:r>
              <a:rPr lang="ru-RU" sz="2800" dirty="0"/>
              <a:t>Пусть мы будем удваивать </a:t>
            </a:r>
            <a:r>
              <a:rPr lang="en-US" sz="2800" dirty="0" err="1"/>
              <a:t>cwnd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5180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231C-05A6-4641-B6F4-29EC0029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окном перегрузки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92C8E-ABFC-485E-9AFA-1691AD96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FE5BC-099A-40A5-A8A5-406CBF3A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77" y="1930400"/>
            <a:ext cx="74771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69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2DDF2-E8A7-4923-9B68-A247EFCD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7" y="410865"/>
            <a:ext cx="8596668" cy="1320800"/>
          </a:xfrm>
        </p:spPr>
        <p:txBody>
          <a:bodyPr/>
          <a:lstStyle/>
          <a:p>
            <a:r>
              <a:rPr lang="ru-RU" dirty="0"/>
              <a:t>Переход на </a:t>
            </a:r>
            <a:r>
              <a:rPr lang="en-US" dirty="0"/>
              <a:t>QUIC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AE937-1580-47E4-A726-2DB9897DCB1A}"/>
              </a:ext>
            </a:extLst>
          </p:cNvPr>
          <p:cNvSpPr txBox="1"/>
          <p:nvPr/>
        </p:nvSpPr>
        <p:spPr>
          <a:xfrm>
            <a:off x="362914" y="5985470"/>
            <a:ext cx="9501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https://infostart.ru/journal/news/tekhnologii/novyy-protokol-http-3-bolshe-ne-budet-ispolzovat-tcp-na-ocheredi-quic_1284071/</a:t>
            </a:r>
            <a:endParaRPr lang="ru-RU" dirty="0"/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1C34C22-CD0A-4150-9827-9096C4DBB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18" y="1214154"/>
            <a:ext cx="3049493" cy="44296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C3E43C7-635B-4D96-9921-C54C1E2C8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882" y="1128996"/>
            <a:ext cx="3028950" cy="45148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0A570AB-7B28-4D75-9BE4-66A62F78F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663" y="1128996"/>
            <a:ext cx="3095625" cy="44291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459EBF6-B1E3-45F3-B39E-22780219E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3986" y="5774948"/>
            <a:ext cx="2132397" cy="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67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9838C5F-C254-41F1-ADE8-550D7CE16057}"/>
              </a:ext>
            </a:extLst>
          </p:cNvPr>
          <p:cNvSpPr/>
          <p:nvPr/>
        </p:nvSpPr>
        <p:spPr>
          <a:xfrm>
            <a:off x="677334" y="1419367"/>
            <a:ext cx="10541126" cy="4829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2DDF2-E8A7-4923-9B68-A247EFCD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на </a:t>
            </a:r>
            <a:r>
              <a:rPr lang="en-US" dirty="0"/>
              <a:t>UDP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4951E9-52A5-4EB0-BBC2-A788FB57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7" y="1637731"/>
            <a:ext cx="10033804" cy="425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434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62175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Транспортный уровень</a:t>
            </a:r>
            <a:endParaRPr lang="en-US" dirty="0"/>
          </a:p>
          <a:p>
            <a:r>
              <a:rPr lang="ru-RU" dirty="0"/>
              <a:t>Номера портов</a:t>
            </a:r>
          </a:p>
          <a:p>
            <a:r>
              <a:rPr lang="ru-RU" dirty="0"/>
              <a:t>Протокол </a:t>
            </a:r>
            <a:r>
              <a:rPr lang="en-US" dirty="0"/>
              <a:t>UDP</a:t>
            </a:r>
            <a:endParaRPr lang="ru-RU" dirty="0"/>
          </a:p>
          <a:p>
            <a:r>
              <a:rPr lang="ru-RU" dirty="0"/>
              <a:t>Протокол </a:t>
            </a:r>
            <a:r>
              <a:rPr lang="en-US" dirty="0"/>
              <a:t>TCP</a:t>
            </a:r>
          </a:p>
          <a:p>
            <a:r>
              <a:rPr lang="ru-RU" dirty="0"/>
              <a:t>Установление соединения в </a:t>
            </a:r>
            <a:r>
              <a:rPr lang="en-US" dirty="0"/>
              <a:t>TCP</a:t>
            </a:r>
          </a:p>
          <a:p>
            <a:r>
              <a:rPr lang="ru-RU" dirty="0"/>
              <a:t>Управление скоростью в </a:t>
            </a:r>
            <a:r>
              <a:rPr lang="en-US" dirty="0"/>
              <a:t>TCP</a:t>
            </a:r>
            <a:endParaRPr lang="ru-RU" dirty="0"/>
          </a:p>
          <a:p>
            <a:r>
              <a:rPr lang="ru-RU" dirty="0"/>
              <a:t>Будущее </a:t>
            </a:r>
            <a:r>
              <a:rPr lang="en-US" dirty="0"/>
              <a:t>TCP</a:t>
            </a:r>
            <a:r>
              <a:rPr lang="ru-RU" dirty="0"/>
              <a:t> – постепенный переход на </a:t>
            </a:r>
            <a:r>
              <a:rPr lang="en-US" dirty="0"/>
              <a:t>QUIC </a:t>
            </a:r>
            <a:r>
              <a:rPr lang="ru-RU" dirty="0"/>
              <a:t>в ряде приложений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5660A-3DAC-4F2C-9A31-99F2A1A5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63" y="504669"/>
            <a:ext cx="9605918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Мультиплексирование и демультиплексирование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1568C6-BFB0-41A9-B71B-9FF99BD0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8922" y="1825469"/>
            <a:ext cx="65913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0527FA25-5A37-4680-A776-84AAB93E7F6E}"/>
              </a:ext>
            </a:extLst>
          </p:cNvPr>
          <p:cNvSpPr txBox="1">
            <a:spLocks/>
          </p:cNvSpPr>
          <p:nvPr/>
        </p:nvSpPr>
        <p:spPr>
          <a:xfrm>
            <a:off x="540796" y="1963214"/>
            <a:ext cx="3957402" cy="293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Порт «занимается» приложением, клиентом или сервером.</a:t>
            </a:r>
          </a:p>
          <a:p>
            <a:r>
              <a:rPr lang="ru-RU" dirty="0"/>
              <a:t>Модули протоколов </a:t>
            </a:r>
            <a:r>
              <a:rPr lang="en-US" dirty="0"/>
              <a:t>TCP </a:t>
            </a:r>
            <a:r>
              <a:rPr lang="ru-RU" dirty="0"/>
              <a:t>и </a:t>
            </a:r>
            <a:r>
              <a:rPr lang="en-US" dirty="0"/>
              <a:t>UDP </a:t>
            </a:r>
            <a:r>
              <a:rPr lang="ru-RU" dirty="0"/>
              <a:t>занимаются направлением инкапсулированных данных в нужный порт.</a:t>
            </a:r>
          </a:p>
          <a:p>
            <a:r>
              <a:rPr lang="ru-RU" dirty="0"/>
              <a:t>Номера портов для </a:t>
            </a:r>
            <a:r>
              <a:rPr lang="en-US" dirty="0"/>
              <a:t>UDP </a:t>
            </a:r>
            <a:r>
              <a:rPr lang="ru-RU" dirty="0"/>
              <a:t>и </a:t>
            </a:r>
            <a:r>
              <a:rPr lang="en-US" dirty="0"/>
              <a:t>TCP </a:t>
            </a:r>
            <a:r>
              <a:rPr lang="ru-RU" dirty="0"/>
              <a:t>могут быть одинаковыми.</a:t>
            </a:r>
          </a:p>
        </p:txBody>
      </p:sp>
    </p:spTree>
    <p:extLst>
      <p:ext uri="{BB962C8B-B14F-4D97-AF65-F5344CB8AC3E}">
        <p14:creationId xmlns:p14="http://schemas.microsoft.com/office/powerpoint/2010/main" val="263961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5660A-3DAC-4F2C-9A31-99F2A1A5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63" y="504669"/>
            <a:ext cx="9605918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Мультиплексирование и демультиплексирование</a:t>
            </a: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0527FA25-5A37-4680-A776-84AAB93E7F6E}"/>
              </a:ext>
            </a:extLst>
          </p:cNvPr>
          <p:cNvSpPr txBox="1">
            <a:spLocks/>
          </p:cNvSpPr>
          <p:nvPr/>
        </p:nvSpPr>
        <p:spPr>
          <a:xfrm>
            <a:off x="540796" y="1963214"/>
            <a:ext cx="3957402" cy="293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случае, если на хосте несколько </a:t>
            </a:r>
            <a:r>
              <a:rPr lang="en-US" dirty="0"/>
              <a:t>IP </a:t>
            </a:r>
            <a:r>
              <a:rPr lang="ru-RU" dirty="0"/>
              <a:t>адресов, то порт для разных приложений может совпадать. </a:t>
            </a:r>
          </a:p>
          <a:p>
            <a:r>
              <a:rPr lang="ru-RU" dirty="0"/>
              <a:t>Но различаются сокеты (!)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8FF699-D2D3-457A-A800-42CAEE190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7004" y="1963214"/>
            <a:ext cx="6934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8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5660A-3DAC-4F2C-9A31-99F2A1A5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63" y="504669"/>
            <a:ext cx="9605918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Значения номеров портов</a:t>
            </a: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ACF50F6F-4403-4BC4-B768-0887692622E3}"/>
              </a:ext>
            </a:extLst>
          </p:cNvPr>
          <p:cNvSpPr txBox="1">
            <a:spLocks/>
          </p:cNvSpPr>
          <p:nvPr/>
        </p:nvSpPr>
        <p:spPr>
          <a:xfrm>
            <a:off x="525806" y="1408578"/>
            <a:ext cx="10611886" cy="5217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Для сервера номер порта фиксирован, для клиента – произволен.</a:t>
            </a:r>
          </a:p>
          <a:p>
            <a:r>
              <a:rPr lang="ru-RU" sz="2800" dirty="0"/>
              <a:t>Для серверов:</a:t>
            </a:r>
          </a:p>
          <a:p>
            <a:pPr lvl="1"/>
            <a:r>
              <a:rPr lang="en-US" sz="2600" dirty="0"/>
              <a:t>RFC </a:t>
            </a:r>
            <a:r>
              <a:rPr lang="ru-RU" sz="2600" dirty="0"/>
              <a:t>порты (назначается </a:t>
            </a:r>
            <a:r>
              <a:rPr lang="en-US" sz="2600" dirty="0"/>
              <a:t>IANA RFC 6335</a:t>
            </a:r>
            <a:r>
              <a:rPr lang="ru-RU" sz="2600" dirty="0"/>
              <a:t>)</a:t>
            </a:r>
          </a:p>
          <a:p>
            <a:pPr lvl="1"/>
            <a:r>
              <a:rPr lang="ru-RU" sz="2600" dirty="0"/>
              <a:t>Не </a:t>
            </a:r>
            <a:r>
              <a:rPr lang="en-US" sz="2600" dirty="0"/>
              <a:t>RFC </a:t>
            </a:r>
            <a:r>
              <a:rPr lang="ru-RU" sz="2600" dirty="0"/>
              <a:t>порты</a:t>
            </a:r>
            <a:endParaRPr lang="en-US" sz="2600" dirty="0"/>
          </a:p>
          <a:p>
            <a:pPr lvl="1"/>
            <a:r>
              <a:rPr lang="ru-RU" sz="2600" dirty="0"/>
              <a:t>Пример: </a:t>
            </a:r>
          </a:p>
          <a:p>
            <a:pPr lvl="2"/>
            <a:r>
              <a:rPr lang="en-US" sz="2400" dirty="0"/>
              <a:t>80/TCP – HTTP </a:t>
            </a:r>
            <a:r>
              <a:rPr lang="ru-RU" sz="2400" dirty="0"/>
              <a:t>официально</a:t>
            </a:r>
          </a:p>
          <a:p>
            <a:pPr lvl="2"/>
            <a:r>
              <a:rPr lang="ru-RU" sz="2400" dirty="0"/>
              <a:t>81</a:t>
            </a:r>
            <a:r>
              <a:rPr lang="en-US" sz="2400" dirty="0"/>
              <a:t>/TCP – Tor </a:t>
            </a:r>
            <a:r>
              <a:rPr lang="ru-RU" sz="2400" dirty="0"/>
              <a:t>не официально</a:t>
            </a:r>
          </a:p>
          <a:p>
            <a:r>
              <a:rPr lang="ru-RU" sz="2800" dirty="0"/>
              <a:t>Клиентские порты  - выше 1024</a:t>
            </a:r>
            <a:r>
              <a:rPr lang="en-US" sz="2800" dirty="0"/>
              <a:t>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lvl="1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53188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5660A-3DAC-4F2C-9A31-99F2A1A5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63" y="504669"/>
            <a:ext cx="9605918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Значения номеров портов</a:t>
            </a: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ACF50F6F-4403-4BC4-B768-0887692622E3}"/>
              </a:ext>
            </a:extLst>
          </p:cNvPr>
          <p:cNvSpPr txBox="1">
            <a:spLocks/>
          </p:cNvSpPr>
          <p:nvPr/>
        </p:nvSpPr>
        <p:spPr>
          <a:xfrm>
            <a:off x="525806" y="1408578"/>
            <a:ext cx="8708135" cy="5217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Размер номера порта 16 бит, следовательно максимальное значение 65535.</a:t>
            </a:r>
          </a:p>
          <a:p>
            <a:endParaRPr lang="en-US" sz="2800" dirty="0"/>
          </a:p>
          <a:p>
            <a:r>
              <a:rPr lang="ru-RU" sz="2800" dirty="0"/>
              <a:t>Порт с номером 0 разрешен для использования в </a:t>
            </a:r>
            <a:r>
              <a:rPr lang="en-US" sz="2800" dirty="0"/>
              <a:t>UDP</a:t>
            </a:r>
            <a:r>
              <a:rPr lang="ru-RU" sz="2800" dirty="0"/>
              <a:t>, запрещен для </a:t>
            </a:r>
            <a:r>
              <a:rPr lang="en-US" sz="2800" dirty="0"/>
              <a:t>TCP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lvl="1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8933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5660A-3DAC-4F2C-9A31-99F2A1A5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63" y="504669"/>
            <a:ext cx="9605918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Безопасность и номера портов</a:t>
            </a: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ACF50F6F-4403-4BC4-B768-0887692622E3}"/>
              </a:ext>
            </a:extLst>
          </p:cNvPr>
          <p:cNvSpPr txBox="1">
            <a:spLocks/>
          </p:cNvSpPr>
          <p:nvPr/>
        </p:nvSpPr>
        <p:spPr>
          <a:xfrm>
            <a:off x="525806" y="1693888"/>
            <a:ext cx="10611886" cy="493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Сканирование портов (</a:t>
            </a:r>
            <a:r>
              <a:rPr lang="en-US" sz="2800" dirty="0" err="1"/>
              <a:t>nmap</a:t>
            </a:r>
            <a:r>
              <a:rPr lang="ru-RU" sz="2800" dirty="0"/>
              <a:t>)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Перенос служб на не </a:t>
            </a:r>
            <a:r>
              <a:rPr lang="en-US" sz="2800" dirty="0"/>
              <a:t>RFC </a:t>
            </a:r>
            <a:r>
              <a:rPr lang="ru-RU" sz="2800" dirty="0"/>
              <a:t>порты.</a:t>
            </a:r>
          </a:p>
          <a:p>
            <a:endParaRPr lang="ru-RU" sz="2400" dirty="0"/>
          </a:p>
          <a:p>
            <a:pPr lvl="1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7192565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1342</Words>
  <Application>Microsoft Office PowerPoint</Application>
  <PresentationFormat>Широкоэкранный</PresentationFormat>
  <Paragraphs>212</Paragraphs>
  <Slides>48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Roboto</vt:lpstr>
      <vt:lpstr>Trebuchet MS</vt:lpstr>
      <vt:lpstr>Wingdings 3</vt:lpstr>
      <vt:lpstr>Аспект</vt:lpstr>
      <vt:lpstr>Протоколы UDP и TCP</vt:lpstr>
      <vt:lpstr>План</vt:lpstr>
      <vt:lpstr>Транспортный уровень TCP\IP</vt:lpstr>
      <vt:lpstr>Номера портов</vt:lpstr>
      <vt:lpstr>Мультиплексирование и демультиплексирование</vt:lpstr>
      <vt:lpstr>Мультиплексирование и демультиплексирование</vt:lpstr>
      <vt:lpstr>Значения номеров портов</vt:lpstr>
      <vt:lpstr>Значения номеров портов</vt:lpstr>
      <vt:lpstr>Безопасность и номера портов</vt:lpstr>
      <vt:lpstr>Протокол UDP</vt:lpstr>
      <vt:lpstr>Заголовок UDP</vt:lpstr>
      <vt:lpstr>Заголовок UDP</vt:lpstr>
      <vt:lpstr>Заголовок UDP</vt:lpstr>
      <vt:lpstr>Протокол TCP</vt:lpstr>
      <vt:lpstr>Заголовок TCP</vt:lpstr>
      <vt:lpstr>Заголовок TCP</vt:lpstr>
      <vt:lpstr>Заголовок TCP</vt:lpstr>
      <vt:lpstr>Заголовок TCP</vt:lpstr>
      <vt:lpstr>Заголовок TCP</vt:lpstr>
      <vt:lpstr>Заголовок TCP</vt:lpstr>
      <vt:lpstr>Восстановление потерянных сегментов </vt:lpstr>
      <vt:lpstr>Заголовок TCP</vt:lpstr>
      <vt:lpstr>Презентация PowerPoint</vt:lpstr>
      <vt:lpstr>Заголовок TCP. Флаги.</vt:lpstr>
      <vt:lpstr>Заголовок TCP. Флаги.</vt:lpstr>
      <vt:lpstr>Подтверждение приема в TCP</vt:lpstr>
      <vt:lpstr>Размер окна подтверждения</vt:lpstr>
      <vt:lpstr>Скользящее окно</vt:lpstr>
      <vt:lpstr>Установление соединения в TCP</vt:lpstr>
      <vt:lpstr>Установление соединения в TCP</vt:lpstr>
      <vt:lpstr>Презентация PowerPoint</vt:lpstr>
      <vt:lpstr>Презентация PowerPoint</vt:lpstr>
      <vt:lpstr>Закрытие соединения</vt:lpstr>
      <vt:lpstr>netstat</vt:lpstr>
      <vt:lpstr>Регулирование скорости в TCP</vt:lpstr>
      <vt:lpstr>От чего зависит скорость TCP?</vt:lpstr>
      <vt:lpstr>Размер окна</vt:lpstr>
      <vt:lpstr>Определение интенсивности передачи</vt:lpstr>
      <vt:lpstr>TCP Congestion Control </vt:lpstr>
      <vt:lpstr>Окно перегрузки 1\2</vt:lpstr>
      <vt:lpstr>Окно перегрузки 2\2</vt:lpstr>
      <vt:lpstr>Критика TCP</vt:lpstr>
      <vt:lpstr>Критика TCP</vt:lpstr>
      <vt:lpstr>Медленный старт</vt:lpstr>
      <vt:lpstr>Управление окном перегрузки</vt:lpstr>
      <vt:lpstr>Переход на QUIC</vt:lpstr>
      <vt:lpstr>Переход на UDP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Artem Beresnev</dc:creator>
  <cp:lastModifiedBy>Artem Beresnev</cp:lastModifiedBy>
  <cp:revision>80</cp:revision>
  <dcterms:created xsi:type="dcterms:W3CDTF">2020-10-01T19:26:16Z</dcterms:created>
  <dcterms:modified xsi:type="dcterms:W3CDTF">2022-05-04T08:52:00Z</dcterms:modified>
</cp:coreProperties>
</file>