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1" r:id="rId1"/>
  </p:sldMasterIdLst>
  <p:notesMasterIdLst>
    <p:notesMasterId r:id="rId44"/>
  </p:notesMasterIdLst>
  <p:sldIdLst>
    <p:sldId id="256" r:id="rId2"/>
    <p:sldId id="445" r:id="rId3"/>
    <p:sldId id="489" r:id="rId4"/>
    <p:sldId id="258" r:id="rId5"/>
    <p:sldId id="447" r:id="rId6"/>
    <p:sldId id="261" r:id="rId7"/>
    <p:sldId id="262" r:id="rId8"/>
    <p:sldId id="454" r:id="rId9"/>
    <p:sldId id="453" r:id="rId10"/>
    <p:sldId id="455" r:id="rId11"/>
    <p:sldId id="457" r:id="rId12"/>
    <p:sldId id="259" r:id="rId13"/>
    <p:sldId id="456" r:id="rId14"/>
    <p:sldId id="459" r:id="rId15"/>
    <p:sldId id="460" r:id="rId16"/>
    <p:sldId id="461" r:id="rId17"/>
    <p:sldId id="260" r:id="rId18"/>
    <p:sldId id="268" r:id="rId19"/>
    <p:sldId id="271" r:id="rId20"/>
    <p:sldId id="269" r:id="rId21"/>
    <p:sldId id="446" r:id="rId22"/>
    <p:sldId id="470" r:id="rId23"/>
    <p:sldId id="471" r:id="rId24"/>
    <p:sldId id="462" r:id="rId25"/>
    <p:sldId id="263" r:id="rId26"/>
    <p:sldId id="463" r:id="rId27"/>
    <p:sldId id="464" r:id="rId28"/>
    <p:sldId id="466" r:id="rId29"/>
    <p:sldId id="467" r:id="rId30"/>
    <p:sldId id="468" r:id="rId31"/>
    <p:sldId id="265" r:id="rId32"/>
    <p:sldId id="475" r:id="rId33"/>
    <p:sldId id="469" r:id="rId34"/>
    <p:sldId id="264" r:id="rId35"/>
    <p:sldId id="472" r:id="rId36"/>
    <p:sldId id="458" r:id="rId37"/>
    <p:sldId id="473" r:id="rId38"/>
    <p:sldId id="474" r:id="rId39"/>
    <p:sldId id="490" r:id="rId40"/>
    <p:sldId id="491" r:id="rId41"/>
    <p:sldId id="492" r:id="rId42"/>
    <p:sldId id="47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45476B7-7F55-4158-8C17-FFF89E4EF21A}">
          <p14:sldIdLst>
            <p14:sldId id="256"/>
          </p14:sldIdLst>
        </p14:section>
        <p14:section name="Раздел по умолчанию" id="{67133783-841F-4B84-8D15-B4070B73132C}">
          <p14:sldIdLst>
            <p14:sldId id="445"/>
            <p14:sldId id="489"/>
            <p14:sldId id="258"/>
            <p14:sldId id="447"/>
            <p14:sldId id="261"/>
            <p14:sldId id="262"/>
            <p14:sldId id="454"/>
            <p14:sldId id="453"/>
            <p14:sldId id="455"/>
            <p14:sldId id="457"/>
            <p14:sldId id="259"/>
            <p14:sldId id="456"/>
            <p14:sldId id="459"/>
            <p14:sldId id="460"/>
            <p14:sldId id="461"/>
            <p14:sldId id="260"/>
            <p14:sldId id="268"/>
            <p14:sldId id="271"/>
            <p14:sldId id="269"/>
            <p14:sldId id="446"/>
            <p14:sldId id="470"/>
            <p14:sldId id="471"/>
            <p14:sldId id="462"/>
            <p14:sldId id="263"/>
            <p14:sldId id="463"/>
            <p14:sldId id="464"/>
            <p14:sldId id="466"/>
            <p14:sldId id="467"/>
            <p14:sldId id="468"/>
            <p14:sldId id="265"/>
            <p14:sldId id="475"/>
            <p14:sldId id="469"/>
            <p14:sldId id="264"/>
            <p14:sldId id="472"/>
            <p14:sldId id="458"/>
            <p14:sldId id="473"/>
            <p14:sldId id="474"/>
            <p14:sldId id="490"/>
            <p14:sldId id="491"/>
            <p14:sldId id="492"/>
            <p14:sldId id="476"/>
          </p14:sldIdLst>
        </p14:section>
        <p14:section name="Раздел без заголовка" id="{77E6A8B4-BD75-4964-BCE8-5F2FE6C2F45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685"/>
  </p:normalViewPr>
  <p:slideViewPr>
    <p:cSldViewPr snapToGrid="0">
      <p:cViewPr varScale="1"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475F-BF99-D94B-AC70-73EA4302339B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824A-E9BD-DB4B-9FD0-643672A8A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5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7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8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9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43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3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4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2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0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6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41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0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4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746D-7367-4E94-ABA4-4C5205DBC51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30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B00A3-9EB4-45F0-ABFF-B7D53BC00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394528-FCFF-4E09-B898-5E26565C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Artem </a:t>
            </a:r>
            <a:r>
              <a:rPr lang="en-US" dirty="0" err="1"/>
              <a:t>Beresnev</a:t>
            </a:r>
            <a:endParaRPr lang="en-US" dirty="0"/>
          </a:p>
          <a:p>
            <a:r>
              <a:rPr lang="en-US" dirty="0"/>
              <a:t>t.me/</a:t>
            </a:r>
            <a:r>
              <a:rPr lang="en-US" dirty="0" err="1"/>
              <a:t>ITSMDao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54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72206" y="1690557"/>
            <a:ext cx="8811440" cy="3880773"/>
          </a:xfrm>
        </p:spPr>
        <p:txBody>
          <a:bodyPr>
            <a:noAutofit/>
          </a:bodyPr>
          <a:lstStyle/>
          <a:p>
            <a:r>
              <a:rPr lang="ru-RU" sz="2800" dirty="0"/>
              <a:t>Зона - файл в котором описано соответствие хостов домена и их IP-адресов. За каждую зону DNS отвечает не менее двух серверов. </a:t>
            </a:r>
          </a:p>
          <a:p>
            <a:endParaRPr lang="ru-RU" sz="2800" dirty="0"/>
          </a:p>
          <a:p>
            <a:r>
              <a:rPr lang="ru-RU" sz="2800" dirty="0"/>
              <a:t>Ресурсная запись — единица хранения и передачи информации в DNS. Каждая ресурсная запись имеет имя (то есть привязана к определённому доменному имени, узлу в дереве имён), тип и поле данных, формат и содержание которого зависит от типа.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7688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72206" y="1690557"/>
            <a:ext cx="8811440" cy="3880773"/>
          </a:xfrm>
        </p:spPr>
        <p:txBody>
          <a:bodyPr>
            <a:noAutofit/>
          </a:bodyPr>
          <a:lstStyle/>
          <a:p>
            <a:r>
              <a:rPr lang="ru-RU" sz="2800" dirty="0"/>
              <a:t>Разрешение имени – процесс определение </a:t>
            </a:r>
            <a:r>
              <a:rPr lang="en-US" sz="2800" dirty="0"/>
              <a:t>IP </a:t>
            </a:r>
            <a:r>
              <a:rPr lang="ru-RU" sz="2800" dirty="0"/>
              <a:t>адреса по доменному имени (или наоборот), осуществляемы </a:t>
            </a:r>
            <a:r>
              <a:rPr lang="en-US" sz="2800" dirty="0"/>
              <a:t>DNS</a:t>
            </a:r>
            <a:r>
              <a:rPr lang="ru-RU" sz="2800" dirty="0"/>
              <a:t>-сервером в ответ на запрос </a:t>
            </a:r>
            <a:r>
              <a:rPr lang="en-US" sz="2800" dirty="0"/>
              <a:t>DNS</a:t>
            </a:r>
            <a:r>
              <a:rPr lang="ru-RU" sz="2800" dirty="0"/>
              <a:t>-клиента.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884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принципы и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Иерархическая древовидная структура</a:t>
            </a:r>
          </a:p>
          <a:p>
            <a:r>
              <a:rPr lang="ru-RU" sz="2800" dirty="0" err="1"/>
              <a:t>Распределённость</a:t>
            </a:r>
            <a:r>
              <a:rPr lang="ru-RU" sz="2800" dirty="0"/>
              <a:t> администрирования</a:t>
            </a:r>
          </a:p>
          <a:p>
            <a:r>
              <a:rPr lang="ru-RU" sz="2800" dirty="0" err="1"/>
              <a:t>Распределённость</a:t>
            </a:r>
            <a:r>
              <a:rPr lang="ru-RU" sz="2800" dirty="0"/>
              <a:t> хранения информации</a:t>
            </a:r>
            <a:r>
              <a:rPr lang="en-US" sz="2800" dirty="0"/>
              <a:t> </a:t>
            </a:r>
            <a:endParaRPr lang="ru-RU" sz="2800" dirty="0"/>
          </a:p>
          <a:p>
            <a:r>
              <a:rPr lang="ru-RU" sz="2800" dirty="0"/>
              <a:t>Резервирование </a:t>
            </a:r>
          </a:p>
          <a:p>
            <a:r>
              <a:rPr lang="ru-RU" sz="2800" dirty="0"/>
              <a:t>Кеширование информации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6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Распределённость</a:t>
            </a:r>
            <a:r>
              <a:rPr lang="ru-RU" dirty="0"/>
              <a:t> администрирования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72206" y="1690557"/>
            <a:ext cx="8811440" cy="3880773"/>
          </a:xfrm>
        </p:spPr>
        <p:txBody>
          <a:bodyPr>
            <a:noAutofit/>
          </a:bodyPr>
          <a:lstStyle/>
          <a:p>
            <a:pPr fontAlgn="base"/>
            <a:r>
              <a:rPr lang="ru-RU" sz="2800" dirty="0"/>
              <a:t>Администратор доменного имени — лицо или  организация на имя которого зарегистрирован домен. </a:t>
            </a:r>
          </a:p>
          <a:p>
            <a:pPr fontAlgn="base"/>
            <a:r>
              <a:rPr lang="ru-RU" sz="2800" dirty="0"/>
              <a:t>Администратор определяет порядок использования домена, несет ответственность за доменные имена самого домена и </a:t>
            </a:r>
            <a:r>
              <a:rPr lang="ru-RU" sz="2800" dirty="0" err="1"/>
              <a:t>поддоменов</a:t>
            </a:r>
            <a:r>
              <a:rPr lang="ru-RU" sz="2800" dirty="0"/>
              <a:t>.</a:t>
            </a:r>
          </a:p>
          <a:p>
            <a:pPr fontAlgn="base"/>
            <a:endParaRPr lang="ru-RU" sz="28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4447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Распределённость</a:t>
            </a:r>
            <a:r>
              <a:rPr lang="ru-RU" dirty="0"/>
              <a:t> хранения информации</a:t>
            </a:r>
            <a:r>
              <a:rPr lang="en-US" dirty="0"/>
              <a:t> </a:t>
            </a:r>
            <a:r>
              <a:rPr lang="ru-RU" dirty="0"/>
              <a:t>и</a:t>
            </a:r>
            <a:br>
              <a:rPr lang="ru-RU" dirty="0"/>
            </a:br>
            <a:r>
              <a:rPr lang="ru-RU" dirty="0"/>
              <a:t>Резервирование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Пространство имен </a:t>
            </a:r>
            <a:r>
              <a:rPr lang="en-US" sz="2800" dirty="0"/>
              <a:t>DNS</a:t>
            </a:r>
            <a:endParaRPr lang="ru-RU" sz="2800" dirty="0"/>
          </a:p>
          <a:p>
            <a:pPr lvl="1"/>
            <a:r>
              <a:rPr lang="ru-RU" sz="2600" dirty="0"/>
              <a:t>логическая целостность</a:t>
            </a:r>
          </a:p>
          <a:p>
            <a:pPr lvl="1"/>
            <a:r>
              <a:rPr lang="ru-RU" sz="2600" dirty="0"/>
              <a:t>Физическая </a:t>
            </a:r>
            <a:r>
              <a:rPr lang="ru-RU" sz="2600" dirty="0" err="1"/>
              <a:t>распределенность</a:t>
            </a:r>
            <a:endParaRPr lang="ru-RU" sz="2600" dirty="0"/>
          </a:p>
          <a:p>
            <a:r>
              <a:rPr lang="ru-RU" sz="2800" dirty="0"/>
              <a:t>Хранение зон</a:t>
            </a:r>
          </a:p>
          <a:p>
            <a:r>
              <a:rPr lang="ru-RU" sz="2800" dirty="0"/>
              <a:t>Резервирование (первичный </a:t>
            </a:r>
            <a:r>
              <a:rPr lang="en-US" sz="2800" dirty="0"/>
              <a:t>primary, </a:t>
            </a:r>
            <a:r>
              <a:rPr lang="ru-RU" sz="2800" dirty="0"/>
              <a:t>вторичный </a:t>
            </a:r>
            <a:r>
              <a:rPr lang="en-US" sz="2800" dirty="0"/>
              <a:t>secondary</a:t>
            </a:r>
            <a:r>
              <a:rPr lang="ru-RU" sz="2800" dirty="0"/>
              <a:t> сервер).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Кэширование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Кэш на клиентах</a:t>
            </a:r>
          </a:p>
          <a:p>
            <a:r>
              <a:rPr lang="ru-RU" sz="2800" dirty="0"/>
              <a:t>Кэш на серверах</a:t>
            </a:r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Проблема медленного </a:t>
            </a:r>
            <a:br>
              <a:rPr lang="ru-RU" sz="2800" dirty="0"/>
            </a:br>
            <a:r>
              <a:rPr lang="ru-RU" sz="2800" dirty="0"/>
              <a:t>обновления кэшей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A19E91-5D03-4BB8-989E-F703229C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803" y="816638"/>
            <a:ext cx="5267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Имена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DNS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63" y="1691391"/>
            <a:ext cx="8263839" cy="47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FQDN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FQDN (</a:t>
            </a:r>
            <a:r>
              <a:rPr lang="ru-RU" dirty="0"/>
              <a:t>англ. </a:t>
            </a:r>
            <a:r>
              <a:rPr lang="en-US" dirty="0"/>
              <a:t>Fully </a:t>
            </a:r>
            <a:r>
              <a:rPr lang="en-US" dirty="0" err="1"/>
              <a:t>Qualifed</a:t>
            </a:r>
            <a:r>
              <a:rPr lang="en-US" dirty="0"/>
              <a:t> Domain Name, </a:t>
            </a:r>
            <a:r>
              <a:rPr lang="ru-RU" dirty="0"/>
              <a:t>полностью определённое имя домена)</a:t>
            </a:r>
          </a:p>
          <a:p>
            <a:r>
              <a:rPr lang="ru-RU" dirty="0"/>
              <a:t> Максимальный размер FQDN — 255 байт, с ограничением в 63 байта на каждое имя домена.</a:t>
            </a:r>
          </a:p>
        </p:txBody>
      </p:sp>
    </p:spTree>
    <p:extLst>
      <p:ext uri="{BB962C8B-B14F-4D97-AF65-F5344CB8AC3E}">
        <p14:creationId xmlns:p14="http://schemas.microsoft.com/office/powerpoint/2010/main" val="53466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Зона обратного просмотра</a:t>
            </a:r>
          </a:p>
        </p:txBody>
      </p:sp>
      <p:pic>
        <p:nvPicPr>
          <p:cNvPr id="614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13" y="1319135"/>
            <a:ext cx="6270174" cy="54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7334" y="1930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aseline="-25000" dirty="0"/>
              <a:t>50.0.87.194.</a:t>
            </a:r>
            <a:r>
              <a:rPr lang="en-US" sz="4800" baseline="-25000" dirty="0"/>
              <a:t>in-</a:t>
            </a:r>
            <a:r>
              <a:rPr lang="en-US" sz="4800" baseline="-25000" dirty="0" err="1"/>
              <a:t>addr.arpa</a:t>
            </a:r>
            <a:r>
              <a:rPr lang="en-US" sz="4800" baseline="-25000" dirty="0"/>
              <a:t>.</a:t>
            </a:r>
            <a:endParaRPr lang="ru-RU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307938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42226" y="1650924"/>
            <a:ext cx="8596668" cy="3880773"/>
          </a:xfrm>
        </p:spPr>
        <p:txBody>
          <a:bodyPr/>
          <a:lstStyle/>
          <a:p>
            <a:r>
              <a:rPr lang="ru-RU" dirty="0"/>
              <a:t>История</a:t>
            </a:r>
            <a:r>
              <a:rPr lang="en-US" dirty="0"/>
              <a:t> </a:t>
            </a:r>
            <a:r>
              <a:rPr lang="ru-RU" dirty="0"/>
              <a:t>и архитектура </a:t>
            </a:r>
            <a:r>
              <a:rPr lang="en-US" dirty="0"/>
              <a:t>DNS</a:t>
            </a:r>
            <a:endParaRPr lang="ru-RU" dirty="0"/>
          </a:p>
          <a:p>
            <a:r>
              <a:rPr lang="ru-RU" dirty="0"/>
              <a:t>Основные понятия и принципы работы</a:t>
            </a:r>
          </a:p>
          <a:p>
            <a:r>
              <a:rPr lang="ru-RU" dirty="0"/>
              <a:t>Пространство имен</a:t>
            </a:r>
            <a:endParaRPr lang="en-US" dirty="0"/>
          </a:p>
          <a:p>
            <a:r>
              <a:rPr lang="ru-RU" dirty="0"/>
              <a:t>Типы записей </a:t>
            </a:r>
            <a:r>
              <a:rPr lang="en-US" dirty="0"/>
              <a:t>DNS</a:t>
            </a:r>
            <a:endParaRPr lang="ru-RU" dirty="0"/>
          </a:p>
          <a:p>
            <a:r>
              <a:rPr lang="ru-RU" dirty="0"/>
              <a:t>Разрешение имен</a:t>
            </a:r>
          </a:p>
          <a:p>
            <a:r>
              <a:rPr lang="ru-RU" dirty="0"/>
              <a:t>Регистрация имен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Домены первого уровня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ru-RU" dirty="0"/>
              <a:t>Национальные домены (</a:t>
            </a:r>
            <a:r>
              <a:rPr lang="en-US" dirty="0"/>
              <a:t>ISO 3166</a:t>
            </a:r>
            <a:r>
              <a:rPr lang="ru-RU" dirty="0"/>
              <a:t>)</a:t>
            </a:r>
          </a:p>
          <a:p>
            <a:r>
              <a:rPr lang="ru-RU" dirty="0"/>
              <a:t>Тематические домены (</a:t>
            </a:r>
            <a:r>
              <a:rPr lang="en-US" dirty="0"/>
              <a:t>aero, .arts, .biz, .com, .coop, .firm, .</a:t>
            </a:r>
            <a:r>
              <a:rPr lang="en-US" dirty="0" err="1"/>
              <a:t>gov</a:t>
            </a:r>
            <a:r>
              <a:rPr lang="en-US" dirty="0"/>
              <a:t>, .info, .org, .</a:t>
            </a:r>
            <a:r>
              <a:rPr lang="en-US" dirty="0" err="1"/>
              <a:t>edu</a:t>
            </a:r>
            <a:r>
              <a:rPr lang="en-US" dirty="0"/>
              <a:t>, .jobs, .mil, .</a:t>
            </a:r>
            <a:r>
              <a:rPr lang="en-US" dirty="0" err="1"/>
              <a:t>mobi</a:t>
            </a:r>
            <a:r>
              <a:rPr lang="en-US" dirty="0"/>
              <a:t>, .museum, .name, </a:t>
            </a:r>
            <a:r>
              <a:rPr lang="en-US" dirty="0" err="1"/>
              <a:t>.net</a:t>
            </a:r>
            <a:r>
              <a:rPr lang="en-US" dirty="0"/>
              <a:t>, .pro, .</a:t>
            </a:r>
            <a:r>
              <a:rPr lang="en-US" dirty="0" err="1"/>
              <a:t>int</a:t>
            </a:r>
            <a:r>
              <a:rPr lang="en-US" dirty="0"/>
              <a:t>, .rec, .</a:t>
            </a:r>
            <a:r>
              <a:rPr lang="en-US" dirty="0" err="1"/>
              <a:t>tel</a:t>
            </a:r>
            <a:r>
              <a:rPr lang="en-US" dirty="0"/>
              <a:t>, .travel, .</a:t>
            </a:r>
            <a:r>
              <a:rPr lang="en-US" dirty="0" err="1"/>
              <a:t>tv</a:t>
            </a:r>
            <a:r>
              <a:rPr lang="en-US" dirty="0"/>
              <a:t>, .</a:t>
            </a:r>
            <a:r>
              <a:rPr lang="en-US" dirty="0" err="1"/>
              <a:t>arpa</a:t>
            </a:r>
            <a:r>
              <a:rPr lang="en-US" dirty="0"/>
              <a:t>, .web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92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Зарезервированные имена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RFC 2606 (</a:t>
            </a:r>
            <a:r>
              <a:rPr lang="ru-RU" b="1" dirty="0" err="1"/>
              <a:t>Reserved</a:t>
            </a:r>
            <a:r>
              <a:rPr lang="ru-RU" b="1" dirty="0"/>
              <a:t> </a:t>
            </a:r>
            <a:r>
              <a:rPr lang="ru-RU" b="1" dirty="0" err="1"/>
              <a:t>Top</a:t>
            </a:r>
            <a:r>
              <a:rPr lang="ru-RU" b="1" dirty="0"/>
              <a:t> </a:t>
            </a:r>
            <a:r>
              <a:rPr lang="ru-RU" b="1" dirty="0" err="1"/>
              <a:t>Level</a:t>
            </a:r>
            <a:r>
              <a:rPr lang="ru-RU" b="1" dirty="0"/>
              <a:t> DNS </a:t>
            </a:r>
            <a:r>
              <a:rPr lang="ru-RU" b="1" dirty="0" err="1"/>
              <a:t>Names</a:t>
            </a:r>
            <a:r>
              <a:rPr lang="ru-RU" b="1" dirty="0"/>
              <a:t> </a:t>
            </a:r>
            <a:r>
              <a:rPr lang="ru-RU" dirty="0"/>
              <a:t>— Зарезервированные имена доменов верхнего уровня) </a:t>
            </a:r>
          </a:p>
          <a:p>
            <a:r>
              <a:rPr lang="ru-RU" dirty="0"/>
              <a:t> example.com, example.org, example.net, </a:t>
            </a:r>
          </a:p>
          <a:p>
            <a:r>
              <a:rPr lang="ru-RU" dirty="0" err="1"/>
              <a:t>test</a:t>
            </a:r>
            <a:r>
              <a:rPr lang="ru-RU" dirty="0"/>
              <a:t>, </a:t>
            </a:r>
            <a:r>
              <a:rPr lang="ru-RU" dirty="0" err="1"/>
              <a:t>invalid</a:t>
            </a:r>
            <a:r>
              <a:rPr lang="ru-RU" dirty="0"/>
              <a:t> и др. </a:t>
            </a:r>
          </a:p>
        </p:txBody>
      </p:sp>
    </p:spTree>
    <p:extLst>
      <p:ext uri="{BB962C8B-B14F-4D97-AF65-F5344CB8AC3E}">
        <p14:creationId xmlns:p14="http://schemas.microsoft.com/office/powerpoint/2010/main" val="46177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9444D-326E-4CAF-82CA-9573FC16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Корневые </a:t>
            </a:r>
            <a:r>
              <a:rPr lang="en-US" dirty="0"/>
              <a:t>DNS </a:t>
            </a:r>
            <a:r>
              <a:rPr lang="ru-RU" dirty="0"/>
              <a:t>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4770A-AE79-4914-B7B0-79D906D5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43"/>
            <a:ext cx="8596668" cy="3880773"/>
          </a:xfrm>
        </p:spPr>
        <p:txBody>
          <a:bodyPr/>
          <a:lstStyle/>
          <a:p>
            <a:r>
              <a:rPr lang="ru-RU" dirty="0"/>
              <a:t>Корневые серверы DNS — DNS-серверы, обеспечивающие работу корневой зоны DNS в сети Интернет. Позволяют получить список DNS-серверов для любого домена верхнего уровня.</a:t>
            </a:r>
          </a:p>
          <a:p>
            <a:r>
              <a:rPr lang="ru-RU" dirty="0"/>
              <a:t>Корневые серверы DNS управляются двенадцатью организациями. Их уполномочивает ICANN (Корпорация по управлению доменными именами и </a:t>
            </a:r>
            <a:r>
              <a:rPr lang="en-US" dirty="0"/>
              <a:t>IP-</a:t>
            </a:r>
            <a:r>
              <a:rPr lang="ru-RU" dirty="0"/>
              <a:t>адресами -</a:t>
            </a:r>
            <a:r>
              <a:rPr lang="en-US" dirty="0"/>
              <a:t>Internet Corporation for Assigned Names and Numbers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495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9444D-326E-4CAF-82CA-9573FC16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44" y="126469"/>
            <a:ext cx="8596668" cy="1320800"/>
          </a:xfrm>
        </p:spPr>
        <p:txBody>
          <a:bodyPr/>
          <a:lstStyle/>
          <a:p>
            <a:r>
              <a:rPr lang="ru-RU" dirty="0"/>
              <a:t>Корневые </a:t>
            </a:r>
            <a:r>
              <a:rPr lang="en-US" dirty="0"/>
              <a:t>DNS </a:t>
            </a:r>
            <a:r>
              <a:rPr lang="ru-RU" dirty="0"/>
              <a:t>сервера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3B5C6A2-262A-4D7B-B8D6-F45C793E58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2794" y="1093994"/>
          <a:ext cx="9890490" cy="5637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875">
                  <a:extLst>
                    <a:ext uri="{9D8B030D-6E8A-4147-A177-3AD203B41FA5}">
                      <a16:colId xmlns:a16="http://schemas.microsoft.com/office/drawing/2014/main" val="1444179848"/>
                    </a:ext>
                  </a:extLst>
                </a:gridCol>
                <a:gridCol w="4000785">
                  <a:extLst>
                    <a:ext uri="{9D8B030D-6E8A-4147-A177-3AD203B41FA5}">
                      <a16:colId xmlns:a16="http://schemas.microsoft.com/office/drawing/2014/main" val="1554139768"/>
                    </a:ext>
                  </a:extLst>
                </a:gridCol>
                <a:gridCol w="3296830">
                  <a:extLst>
                    <a:ext uri="{9D8B030D-6E8A-4147-A177-3AD203B41FA5}">
                      <a16:colId xmlns:a16="http://schemas.microsoft.com/office/drawing/2014/main" val="3616221027"/>
                    </a:ext>
                  </a:extLst>
                </a:gridCol>
              </a:tblGrid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Имя хоста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IP-адреса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Управляющая организация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20120188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198.41.0.4, 2001:503:ba3e::2:30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VeriSign, Inc.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97369174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b.root-servers.net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199.9.14.201, 2001:500:200::b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University of Southern California (ISI)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475187092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c.root-servers.net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192.33.4.12, 2001:500:2::c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Cogent Communications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21459021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d.root-servers.net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199.7.91.13, 2001:500:2d::d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University of Maryland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51746388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e.root-servers.net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192.203.230.10, 2001:500:a8::e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NASA (Ames Research Center)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572417762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f.root-servers.net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192.5.5.241, 2001:500:2f::f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Internet Systems Consortium, Inc.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28567161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g.root-servers.net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192.112.36.4, 2001:500:12::d0d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US Department of Defense (NIC)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19845887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h.root-servers.net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198.97.190.53, 2001:500:1::53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US Army (Research Lab)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33421470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i.root-servers.net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192.36.148.17, 2001:7fe::53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Netnod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72254409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j.root-servers.net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192.58.128.30, 2001:503:c27::2:30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VeriSign, Inc.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27611156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k.root-servers.net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193.0.14.129, 2001:7fd::1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RIPE NCC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093793179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199.7.83.42, 2001:500:9f::42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ICANN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16674994"/>
                  </a:ext>
                </a:extLst>
              </a:tr>
              <a:tr h="31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m.root-servers.net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202.12.27.33, 2001:dc3::35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WIDE </a:t>
                      </a:r>
                      <a:r>
                        <a:rPr lang="ru-RU" sz="1800" dirty="0" err="1">
                          <a:effectLst/>
                        </a:rPr>
                        <a:t>Project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402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60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Типы ресурсных записей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DNS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16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записей </a:t>
            </a:r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06839" y="1442803"/>
            <a:ext cx="9291404" cy="5415197"/>
          </a:xfrm>
        </p:spPr>
        <p:txBody>
          <a:bodyPr>
            <a:normAutofit fontScale="47500" lnSpcReduction="20000"/>
          </a:bodyPr>
          <a:lstStyle/>
          <a:p>
            <a:r>
              <a:rPr lang="en-US" sz="6400" dirty="0"/>
              <a:t>SOA (Start of Authority/</a:t>
            </a:r>
            <a:r>
              <a:rPr lang="ru-RU" sz="6400" dirty="0"/>
              <a:t>начальная запись зоны</a:t>
            </a:r>
            <a:r>
              <a:rPr lang="en-US" sz="6400" dirty="0"/>
              <a:t>) </a:t>
            </a:r>
            <a:endParaRPr lang="ru-RU" sz="6400" dirty="0"/>
          </a:p>
          <a:p>
            <a:r>
              <a:rPr lang="en-US" sz="6400" dirty="0"/>
              <a:t>A — (address record/</a:t>
            </a:r>
            <a:r>
              <a:rPr lang="ru-RU" sz="6400" dirty="0"/>
              <a:t>запись адреса</a:t>
            </a:r>
            <a:r>
              <a:rPr lang="en-US" sz="6400" dirty="0"/>
              <a:t>) </a:t>
            </a:r>
            <a:endParaRPr lang="ru-RU" sz="6400" dirty="0"/>
          </a:p>
          <a:p>
            <a:r>
              <a:rPr lang="en-US" sz="6400" dirty="0"/>
              <a:t>AAAA</a:t>
            </a:r>
            <a:r>
              <a:rPr lang="ru-RU" sz="6400" dirty="0"/>
              <a:t> (</a:t>
            </a:r>
            <a:r>
              <a:rPr lang="en-US" sz="6400" dirty="0" err="1"/>
              <a:t>IPv</a:t>
            </a:r>
            <a:r>
              <a:rPr lang="ru-RU" sz="6400" dirty="0"/>
              <a:t>6 </a:t>
            </a:r>
            <a:r>
              <a:rPr lang="en-US" sz="6400" dirty="0"/>
              <a:t>address record</a:t>
            </a:r>
            <a:r>
              <a:rPr lang="ru-RU" sz="6400" dirty="0"/>
              <a:t>) аналогична записи </a:t>
            </a:r>
            <a:r>
              <a:rPr lang="en-US" sz="6400" dirty="0"/>
              <a:t>A</a:t>
            </a:r>
            <a:r>
              <a:rPr lang="ru-RU" sz="6400" dirty="0"/>
              <a:t>, но для </a:t>
            </a:r>
            <a:r>
              <a:rPr lang="en-US" sz="6400" dirty="0" err="1"/>
              <a:t>IPv</a:t>
            </a:r>
            <a:r>
              <a:rPr lang="ru-RU" sz="6400" dirty="0"/>
              <a:t>6.</a:t>
            </a:r>
          </a:p>
          <a:p>
            <a:r>
              <a:rPr lang="en-US" sz="6400" dirty="0"/>
              <a:t>CNAME (canonical name record/</a:t>
            </a:r>
            <a:r>
              <a:rPr lang="ru-RU" sz="6400" dirty="0"/>
              <a:t>каноническая запись имени</a:t>
            </a:r>
            <a:r>
              <a:rPr lang="en-US" sz="6400" dirty="0"/>
              <a:t> (</a:t>
            </a:r>
            <a:r>
              <a:rPr lang="ru-RU" sz="6400" dirty="0"/>
              <a:t>псевдоним</a:t>
            </a:r>
            <a:r>
              <a:rPr lang="en-US" sz="6400" dirty="0"/>
              <a:t>)) </a:t>
            </a:r>
            <a:endParaRPr lang="ru-RU" sz="6400" dirty="0"/>
          </a:p>
          <a:p>
            <a:r>
              <a:rPr lang="en-US" sz="6400" dirty="0"/>
              <a:t>MX (mail exchange) </a:t>
            </a:r>
            <a:endParaRPr lang="ru-RU" sz="6400" dirty="0"/>
          </a:p>
          <a:p>
            <a:r>
              <a:rPr lang="en-US" sz="6400" dirty="0"/>
              <a:t>NS (name server/</a:t>
            </a:r>
            <a:r>
              <a:rPr lang="ru-RU" sz="6400" dirty="0"/>
              <a:t>сервер имён</a:t>
            </a:r>
            <a:r>
              <a:rPr lang="en-US" sz="6400" dirty="0"/>
              <a:t>) </a:t>
            </a:r>
            <a:endParaRPr lang="ru-RU" sz="6400" dirty="0"/>
          </a:p>
          <a:p>
            <a:r>
              <a:rPr lang="ru-RU" sz="6400" dirty="0"/>
              <a:t>PTR (</a:t>
            </a:r>
            <a:r>
              <a:rPr lang="ru-RU" sz="6400" dirty="0" err="1"/>
              <a:t>pointer</a:t>
            </a:r>
            <a:r>
              <a:rPr lang="ru-RU" sz="6400" dirty="0"/>
              <a:t>)</a:t>
            </a:r>
          </a:p>
          <a:p>
            <a:r>
              <a:rPr lang="ru-RU" sz="6400" dirty="0"/>
              <a:t>SRV (</a:t>
            </a:r>
            <a:r>
              <a:rPr lang="ru-RU" sz="6400" dirty="0" err="1"/>
              <a:t>server</a:t>
            </a:r>
            <a:r>
              <a:rPr lang="ru-RU" sz="6400" dirty="0"/>
              <a:t> </a:t>
            </a:r>
            <a:r>
              <a:rPr lang="ru-RU" sz="6400" dirty="0" err="1"/>
              <a:t>selection</a:t>
            </a:r>
            <a:r>
              <a:rPr lang="ru-RU" sz="6400" dirty="0"/>
              <a:t>)</a:t>
            </a:r>
          </a:p>
          <a:p>
            <a:r>
              <a:rPr lang="en-US" sz="6400" dirty="0"/>
              <a:t>TXT</a:t>
            </a:r>
            <a:endParaRPr lang="ru-RU" sz="6400" dirty="0"/>
          </a:p>
          <a:p>
            <a:endParaRPr lang="ru-RU" sz="6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63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D462-276D-4D5A-B0E6-0048512D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1299CE-020C-4607-BD8E-ED3037A9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84" y="2496048"/>
            <a:ext cx="8905929" cy="243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0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D462-276D-4D5A-B0E6-0048512D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5847B4-0520-4E2D-ACB0-A593601A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21" y="2768599"/>
            <a:ext cx="8251581" cy="98324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69808E-A3B7-42D7-9FC7-00A36451711D}"/>
              </a:ext>
            </a:extLst>
          </p:cNvPr>
          <p:cNvSpPr/>
          <p:nvPr/>
        </p:nvSpPr>
        <p:spPr>
          <a:xfrm>
            <a:off x="1022421" y="4465936"/>
            <a:ext cx="8798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NS – </a:t>
            </a:r>
            <a:r>
              <a:rPr lang="ru-RU" dirty="0">
                <a:latin typeface="Roboto"/>
              </a:rPr>
              <a:t>содержит ссылки на </a:t>
            </a:r>
            <a:r>
              <a:rPr lang="en-US" dirty="0">
                <a:latin typeface="Roboto"/>
              </a:rPr>
              <a:t>DNS </a:t>
            </a:r>
            <a:r>
              <a:rPr lang="ru-RU" dirty="0">
                <a:latin typeface="Roboto"/>
              </a:rPr>
              <a:t>сервера текущего домена. </a:t>
            </a:r>
          </a:p>
          <a:p>
            <a:r>
              <a:rPr lang="en-US" dirty="0">
                <a:latin typeface="Roboto"/>
              </a:rPr>
              <a:t>NS  -</a:t>
            </a:r>
            <a:r>
              <a:rPr lang="ru-RU" dirty="0">
                <a:latin typeface="Roboto"/>
              </a:rPr>
              <a:t>позволяет делегировать </a:t>
            </a:r>
            <a:r>
              <a:rPr lang="ru-RU" dirty="0" err="1">
                <a:latin typeface="Roboto"/>
              </a:rPr>
              <a:t>поддомены</a:t>
            </a:r>
            <a:r>
              <a:rPr lang="ru-RU" dirty="0">
                <a:latin typeface="Roboto"/>
              </a:rPr>
              <a:t>, поддерживая тем самым иерархию доменов системы доменных имен </a:t>
            </a:r>
            <a:r>
              <a:rPr lang="ru-RU" dirty="0" err="1">
                <a:latin typeface="Roboto"/>
              </a:rPr>
              <a:t>Internet</a:t>
            </a:r>
            <a:r>
              <a:rPr lang="ru-RU" dirty="0">
                <a:latin typeface="Roboto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12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D462-276D-4D5A-B0E6-0048512D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8819A7-8A65-40FC-9D79-F201F0B28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5"/>
          <a:stretch/>
        </p:blipFill>
        <p:spPr>
          <a:xfrm>
            <a:off x="860671" y="2347303"/>
            <a:ext cx="6646128" cy="108169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6ED9E08-CA6F-473F-9799-2DAE1C068939}"/>
              </a:ext>
            </a:extLst>
          </p:cNvPr>
          <p:cNvSpPr/>
          <p:nvPr/>
        </p:nvSpPr>
        <p:spPr>
          <a:xfrm>
            <a:off x="860671" y="4465936"/>
            <a:ext cx="8798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C4043"/>
                </a:solidFill>
                <a:latin typeface="Roboto"/>
              </a:rPr>
              <a:t>А – ресурсная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682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467E7-888F-4BA8-9022-A4FF4CB5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DDEB5D-1D04-437A-8271-E63CCE11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73" y="3160042"/>
            <a:ext cx="11018964" cy="14706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E3506A-3ECC-461E-9ED5-E74318526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02"/>
          <a:stretch/>
        </p:blipFill>
        <p:spPr>
          <a:xfrm>
            <a:off x="487973" y="2391508"/>
            <a:ext cx="9545782" cy="57113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718C25-52F0-409E-AB23-2782BA9820E6}"/>
              </a:ext>
            </a:extLst>
          </p:cNvPr>
          <p:cNvSpPr/>
          <p:nvPr/>
        </p:nvSpPr>
        <p:spPr>
          <a:xfrm>
            <a:off x="576323" y="5325070"/>
            <a:ext cx="8798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MX </a:t>
            </a:r>
            <a:r>
              <a:rPr lang="ru-RU" dirty="0">
                <a:latin typeface="Roboto"/>
              </a:rPr>
              <a:t>запись позволяет почтовому серверу определить адрес целевого почтового сервера по </a:t>
            </a:r>
            <a:r>
              <a:rPr lang="en-US" dirty="0">
                <a:latin typeface="Roboto"/>
              </a:rPr>
              <a:t>e-mail </a:t>
            </a:r>
            <a:r>
              <a:rPr lang="ru-RU" dirty="0">
                <a:latin typeface="Roboto"/>
              </a:rPr>
              <a:t>получателя.</a:t>
            </a:r>
          </a:p>
          <a:p>
            <a:r>
              <a:rPr lang="en-US" dirty="0">
                <a:latin typeface="Roboto"/>
              </a:rPr>
              <a:t>Preference – </a:t>
            </a:r>
            <a:r>
              <a:rPr lang="ru-RU" dirty="0">
                <a:latin typeface="Roboto"/>
              </a:rPr>
              <a:t>приоритет использования.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28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Обзор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DNS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467E7-888F-4BA8-9022-A4FF4CB5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CNAME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EFBD26-60F5-49B4-9353-92F4C7CC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3" y="2258706"/>
            <a:ext cx="7507319" cy="152198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A1DCE1-C3A2-431E-B3F5-A545530864D2}"/>
              </a:ext>
            </a:extLst>
          </p:cNvPr>
          <p:cNvSpPr/>
          <p:nvPr/>
        </p:nvSpPr>
        <p:spPr>
          <a:xfrm>
            <a:off x="925603" y="4465936"/>
            <a:ext cx="8798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CNAME служит для использования нескольких служб с одного IP-адреса. Каждая запись CNAME связывает сервис с доменным именем, а не с физическим IP-адресом.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901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77334" y="2160589"/>
            <a:ext cx="100287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</a:t>
            </a:r>
            <a:r>
              <a:rPr lang="en-US" sz="3200" dirty="0"/>
              <a:t>sip._</a:t>
            </a:r>
            <a:r>
              <a:rPr lang="en-US" sz="3200" dirty="0" err="1"/>
              <a:t>udp</a:t>
            </a:r>
            <a:r>
              <a:rPr lang="en-US" sz="3200" dirty="0"/>
              <a:t> SRV 0 5060 host.tld.ru</a:t>
            </a:r>
            <a:br>
              <a:rPr lang="en-US" sz="3200" dirty="0"/>
            </a:br>
            <a:endParaRPr lang="ru-RU" sz="3200" dirty="0"/>
          </a:p>
          <a:p>
            <a:pPr marL="0" indent="0">
              <a:buNone/>
            </a:pPr>
            <a:r>
              <a:rPr lang="en-US" sz="3200" dirty="0"/>
              <a:t>_</a:t>
            </a:r>
            <a:r>
              <a:rPr lang="en-US" sz="3200" dirty="0" err="1"/>
              <a:t>ldap</a:t>
            </a:r>
            <a:r>
              <a:rPr lang="en-US" sz="3200" dirty="0"/>
              <a:t>._</a:t>
            </a:r>
            <a:r>
              <a:rPr lang="en-US" sz="3200" dirty="0" err="1"/>
              <a:t>tcp.firm.loc</a:t>
            </a:r>
            <a:r>
              <a:rPr lang="en-US" sz="3200" dirty="0"/>
              <a:t> SRV 0 100 389 dc01.firm.loc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SRV  - </a:t>
            </a:r>
            <a:r>
              <a:rPr lang="ru-RU" sz="3200" dirty="0"/>
              <a:t>поиск сервисов.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10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77334" y="1765508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3000" dirty="0"/>
              <a:t>SPF - защищает от подделки домена и позволяет предотвратить попадание ваших писем в спам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v=spf1 </a:t>
            </a:r>
            <a:r>
              <a:rPr lang="en-US" sz="2800" dirty="0" err="1"/>
              <a:t>include:_spf.yandex.net</a:t>
            </a:r>
            <a:r>
              <a:rPr lang="en-US" sz="2800" dirty="0"/>
              <a:t> ~all</a:t>
            </a:r>
            <a:endParaRPr lang="ru-RU" sz="2800" dirty="0"/>
          </a:p>
          <a:p>
            <a:pPr lvl="1"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3000" dirty="0"/>
              <a:t>DKIM - подтверждает, что адрес, указанный в поле «От кого», является реальным адресом отправителя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v=DKIM1; k=</a:t>
            </a:r>
            <a:r>
              <a:rPr lang="en-US" sz="2800" dirty="0" err="1"/>
              <a:t>rsa</a:t>
            </a:r>
            <a:r>
              <a:rPr lang="en-US" sz="2800" dirty="0"/>
              <a:t>; p=</a:t>
            </a:r>
            <a:r>
              <a:rPr lang="en-US" sz="2800" dirty="0" err="1"/>
              <a:t>AIGf</a:t>
            </a:r>
            <a:r>
              <a:rPr lang="en-US" sz="2800" dirty="0"/>
              <a:t>…</a:t>
            </a:r>
            <a:r>
              <a:rPr lang="ru-RU" sz="2800" dirty="0"/>
              <a:t>открытый ключ для </a:t>
            </a:r>
            <a:r>
              <a:rPr lang="ru-RU" sz="2800" dirty="0" err="1"/>
              <a:t>пописи</a:t>
            </a:r>
            <a:r>
              <a:rPr lang="en-US" sz="2800" dirty="0"/>
              <a:t>..MA0</a:t>
            </a:r>
          </a:p>
          <a:p>
            <a:pPr lvl="1"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370753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Разрешение имен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9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разрешения имен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69823" y="165843"/>
            <a:ext cx="10145842" cy="44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Дизайнеру нарисовать постепенное появление стрелочек по номерам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57A3EF-CEEA-4804-B7C6-5F1931BA4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09" y="1930400"/>
            <a:ext cx="8897781" cy="41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68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Получение доменного имени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9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имени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72206" y="1690557"/>
            <a:ext cx="8811440" cy="3880773"/>
          </a:xfrm>
        </p:spPr>
        <p:txBody>
          <a:bodyPr>
            <a:noAutofit/>
          </a:bodyPr>
          <a:lstStyle/>
          <a:p>
            <a:r>
              <a:rPr lang="ru-RU" dirty="0"/>
              <a:t>Регистрация доменного имени — занесение регистратором в реестр информации о доменном имени и его администраторе. </a:t>
            </a:r>
          </a:p>
          <a:p>
            <a:r>
              <a:rPr lang="ru-RU" dirty="0"/>
              <a:t>Реестр — центральная база данных домена, содержащая информацию о зарегистрированных доменных именах, Администраторах доменов, иную информацию, необходимую для регистрации доменов</a:t>
            </a:r>
          </a:p>
          <a:p>
            <a:r>
              <a:rPr lang="ru-RU" dirty="0"/>
              <a:t>В реестр записи о домене заносятся Регистратором доменных имён — уполномоченным юридическим лицом. Для</a:t>
            </a:r>
            <a:r>
              <a:rPr lang="en-US" dirty="0"/>
              <a:t> </a:t>
            </a:r>
            <a:r>
              <a:rPr lang="ru-RU" dirty="0"/>
              <a:t>доменов </a:t>
            </a:r>
            <a:r>
              <a:rPr lang="en-US" dirty="0" err="1"/>
              <a:t>ru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, </a:t>
            </a:r>
            <a:r>
              <a:rPr lang="ru-RU" dirty="0"/>
              <a:t>РФ</a:t>
            </a:r>
            <a:r>
              <a:rPr lang="en-US" dirty="0"/>
              <a:t> – </a:t>
            </a:r>
            <a:r>
              <a:rPr lang="ru-RU" dirty="0"/>
              <a:t>38 регистраторов уполномочены АНО «Координационный центр национального домена сети Интернет».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36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Делегирование домена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72206" y="1690557"/>
            <a:ext cx="8811440" cy="3880773"/>
          </a:xfrm>
        </p:spPr>
        <p:txBody>
          <a:bodyPr>
            <a:noAutofit/>
          </a:bodyPr>
          <a:lstStyle/>
          <a:p>
            <a:r>
              <a:rPr lang="ru-RU" sz="2000" dirty="0"/>
              <a:t>Делегирование доменного имени — размещение и хранение информации о доменном имени и соответствующих ему серверах доменных имён (DNS) на корневых серверах DNS домена верхнего уровня, что обеспечивает функционирование домена в сети Интернет.</a:t>
            </a:r>
          </a:p>
          <a:p>
            <a:r>
              <a:rPr lang="ru-RU" sz="2000" dirty="0"/>
              <a:t>Технически это соответствует:</a:t>
            </a:r>
          </a:p>
          <a:p>
            <a:pPr lvl="1"/>
            <a:r>
              <a:rPr lang="ru-RU" sz="2000" dirty="0"/>
              <a:t>Занесением данных в реестр</a:t>
            </a:r>
          </a:p>
          <a:p>
            <a:pPr lvl="1"/>
            <a:r>
              <a:rPr lang="ru-RU" sz="2000" dirty="0"/>
              <a:t>Занесением записи в зону родительского домена.</a:t>
            </a:r>
          </a:p>
        </p:txBody>
      </p:sp>
    </p:spTree>
    <p:extLst>
      <p:ext uri="{BB962C8B-B14F-4D97-AF65-F5344CB8AC3E}">
        <p14:creationId xmlns:p14="http://schemas.microsoft.com/office/powerpoint/2010/main" val="3785211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информации </a:t>
            </a:r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72206" y="1690557"/>
            <a:ext cx="8811440" cy="3880773"/>
          </a:xfrm>
        </p:spPr>
        <p:txBody>
          <a:bodyPr>
            <a:noAutofit/>
          </a:bodyPr>
          <a:lstStyle/>
          <a:p>
            <a:r>
              <a:rPr lang="ru-RU" sz="2000" dirty="0"/>
              <a:t>Работа с </a:t>
            </a:r>
            <a:r>
              <a:rPr lang="en-US" sz="2000" dirty="0"/>
              <a:t>DNS </a:t>
            </a:r>
            <a:r>
              <a:rPr lang="ru-RU" sz="2000" dirty="0"/>
              <a:t>записями:</a:t>
            </a:r>
          </a:p>
          <a:p>
            <a:pPr lvl="1"/>
            <a:r>
              <a:rPr lang="en-US" sz="1800" dirty="0" err="1"/>
              <a:t>Nslookup</a:t>
            </a:r>
            <a:endParaRPr lang="en-US" sz="1800" dirty="0"/>
          </a:p>
          <a:p>
            <a:pPr lvl="1"/>
            <a:r>
              <a:rPr lang="en-US" sz="1800" dirty="0"/>
              <a:t>Dig</a:t>
            </a:r>
          </a:p>
          <a:p>
            <a:r>
              <a:rPr lang="ru-RU" sz="2000" dirty="0"/>
              <a:t>Работа с реестром:</a:t>
            </a:r>
          </a:p>
          <a:p>
            <a:pPr lvl="1"/>
            <a:r>
              <a:rPr lang="en-US" sz="1800" dirty="0" err="1"/>
              <a:t>whois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488641-396D-452C-8DA8-7914C32D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07" y="3011357"/>
            <a:ext cx="7458807" cy="34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65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Безопасность </a:t>
            </a:r>
            <a:r>
              <a:rPr lang="en-US" sz="4000" dirty="0"/>
              <a:t>DNS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77334" y="1672743"/>
            <a:ext cx="9171204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Задачи </a:t>
            </a:r>
            <a:r>
              <a:rPr lang="en-US" sz="2800" dirty="0"/>
              <a:t>DNS</a:t>
            </a:r>
          </a:p>
          <a:p>
            <a:r>
              <a:rPr lang="ru-RU" sz="2800" dirty="0"/>
              <a:t>Отображение двух пространств имен друг на друга</a:t>
            </a:r>
          </a:p>
          <a:p>
            <a:pPr lvl="1"/>
            <a:r>
              <a:rPr lang="ru-RU" sz="2400" dirty="0"/>
              <a:t>Пространства </a:t>
            </a:r>
            <a:r>
              <a:rPr lang="en-US" sz="2400" dirty="0"/>
              <a:t>IP </a:t>
            </a:r>
            <a:r>
              <a:rPr lang="ru-RU" sz="2400" dirty="0"/>
              <a:t>адресов</a:t>
            </a:r>
          </a:p>
          <a:p>
            <a:pPr lvl="1"/>
            <a:r>
              <a:rPr lang="ru-RU" sz="2400" dirty="0"/>
              <a:t>Пространства доменных имен</a:t>
            </a:r>
          </a:p>
          <a:p>
            <a:r>
              <a:rPr lang="ru-RU" sz="2800" dirty="0"/>
              <a:t>Обнаружение сервисов</a:t>
            </a:r>
          </a:p>
          <a:p>
            <a:r>
              <a:rPr lang="ru-RU" sz="2800" dirty="0"/>
              <a:t>Хранение конфигурационных данных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625050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72205" y="1690557"/>
            <a:ext cx="9406113" cy="4557843"/>
          </a:xfrm>
        </p:spPr>
        <p:txBody>
          <a:bodyPr>
            <a:noAutofit/>
          </a:bodyPr>
          <a:lstStyle/>
          <a:p>
            <a:r>
              <a:rPr lang="ru-RU" sz="2000" dirty="0"/>
              <a:t>подмена DNS или «отравление» кэша,</a:t>
            </a:r>
          </a:p>
          <a:p>
            <a:r>
              <a:rPr lang="ru-RU" sz="2000" dirty="0"/>
              <a:t>перехват DNS: перенаправление обычного трафика DNS на другой целевой DNS-сервер путем изменения регистратора домена</a:t>
            </a:r>
          </a:p>
          <a:p>
            <a:r>
              <a:rPr lang="ru-RU" sz="2000" dirty="0"/>
              <a:t>атака NXDOMAIN: проведение </a:t>
            </a:r>
            <a:r>
              <a:rPr lang="ru-RU" sz="2000" dirty="0" err="1"/>
              <a:t>DDoS</a:t>
            </a:r>
            <a:r>
              <a:rPr lang="ru-RU" sz="2000" dirty="0"/>
              <a:t>-атаки на авторитетный сервер DNS путем отправки неправомерных доменных запросов для получения принудительного ответа</a:t>
            </a:r>
          </a:p>
          <a:p>
            <a:r>
              <a:rPr lang="en-US" sz="2000" dirty="0"/>
              <a:t>DD</a:t>
            </a:r>
            <a:r>
              <a:rPr lang="ru-RU" sz="2000" dirty="0"/>
              <a:t>о</a:t>
            </a:r>
            <a:r>
              <a:rPr lang="en-US" sz="2000" dirty="0"/>
              <a:t>S </a:t>
            </a:r>
            <a:r>
              <a:rPr lang="ru-RU" sz="2000" dirty="0"/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1677788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Обеспечение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77334" y="1609535"/>
            <a:ext cx="8811440" cy="3880773"/>
          </a:xfrm>
        </p:spPr>
        <p:txBody>
          <a:bodyPr>
            <a:noAutofit/>
          </a:bodyPr>
          <a:lstStyle/>
          <a:p>
            <a:r>
              <a:rPr lang="ru-RU" sz="2000" dirty="0"/>
              <a:t>DNSSEC — модули безопасности службы доменных имен — используются для проверки записей DNS без необходимости знать общую информацию по каждому конкретному DNS-запросу.</a:t>
            </a:r>
          </a:p>
          <a:p>
            <a:r>
              <a:rPr lang="ru-RU" sz="2000" dirty="0"/>
              <a:t>Принцип работы DNSSEC: </a:t>
            </a:r>
          </a:p>
          <a:p>
            <a:pPr lvl="1"/>
            <a:r>
              <a:rPr lang="ru-RU" sz="1800" dirty="0"/>
              <a:t>Записи DNS подписываются парой закрытого и закрытого ключей</a:t>
            </a:r>
          </a:p>
          <a:p>
            <a:pPr lvl="1"/>
            <a:r>
              <a:rPr lang="ru-RU" sz="1800" dirty="0"/>
              <a:t>Ответы на запросы DNSSEC содержат запрошенную запись, а также подпись и сертификат с открытым </a:t>
            </a:r>
            <a:r>
              <a:rPr lang="ru-RU" sz="1800" dirty="0" err="1"/>
              <a:t>ключем</a:t>
            </a:r>
            <a:endParaRPr lang="ru-RU" sz="1800" dirty="0"/>
          </a:p>
          <a:p>
            <a:pPr lvl="1"/>
            <a:r>
              <a:rPr lang="ru-RU" sz="1800" dirty="0"/>
              <a:t>Затем открытый ключ используется для сравнения подлинности записи и подписи</a:t>
            </a:r>
          </a:p>
          <a:p>
            <a:r>
              <a:rPr lang="en-US" sz="2000" dirty="0"/>
              <a:t>DoT — DNS </a:t>
            </a:r>
            <a:r>
              <a:rPr lang="ru-RU" sz="2000" dirty="0"/>
              <a:t>поверх </a:t>
            </a:r>
            <a:r>
              <a:rPr lang="en-US" sz="2000" dirty="0"/>
              <a:t>TLS</a:t>
            </a:r>
            <a:endParaRPr lang="ru-RU" sz="2000" dirty="0"/>
          </a:p>
          <a:p>
            <a:r>
              <a:rPr lang="en-US" sz="2000" dirty="0" err="1"/>
              <a:t>DoH</a:t>
            </a:r>
            <a:r>
              <a:rPr lang="en-US" sz="2000" dirty="0"/>
              <a:t> — DNS </a:t>
            </a:r>
            <a:r>
              <a:rPr lang="ru-RU" sz="2000" dirty="0"/>
              <a:t>поверх </a:t>
            </a:r>
            <a:r>
              <a:rPr lang="en-US" sz="2000"/>
              <a:t>HTTPS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9592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42226" y="1650924"/>
            <a:ext cx="8596668" cy="3880773"/>
          </a:xfrm>
        </p:spPr>
        <p:txBody>
          <a:bodyPr/>
          <a:lstStyle/>
          <a:p>
            <a:r>
              <a:rPr lang="ru-RU" dirty="0"/>
              <a:t>История</a:t>
            </a:r>
            <a:r>
              <a:rPr lang="en-US" dirty="0"/>
              <a:t> </a:t>
            </a:r>
            <a:r>
              <a:rPr lang="ru-RU" dirty="0"/>
              <a:t>и архитектура </a:t>
            </a:r>
            <a:r>
              <a:rPr lang="en-US" dirty="0"/>
              <a:t>DNS</a:t>
            </a:r>
            <a:endParaRPr lang="ru-RU" dirty="0"/>
          </a:p>
          <a:p>
            <a:r>
              <a:rPr lang="ru-RU" dirty="0"/>
              <a:t>Основные понятия и принципы работы</a:t>
            </a:r>
          </a:p>
          <a:p>
            <a:r>
              <a:rPr lang="ru-RU" dirty="0"/>
              <a:t>Пространство имен</a:t>
            </a:r>
            <a:endParaRPr lang="en-US" dirty="0"/>
          </a:p>
          <a:p>
            <a:r>
              <a:rPr lang="ru-RU" dirty="0"/>
              <a:t>Типы записей </a:t>
            </a:r>
            <a:r>
              <a:rPr lang="en-US" dirty="0"/>
              <a:t>DNS</a:t>
            </a:r>
            <a:endParaRPr lang="ru-RU" dirty="0"/>
          </a:p>
          <a:p>
            <a:r>
              <a:rPr lang="ru-RU" dirty="0"/>
              <a:t>Разрешение имен</a:t>
            </a:r>
          </a:p>
          <a:p>
            <a:r>
              <a:rPr lang="ru-RU" dirty="0"/>
              <a:t>Регистрация имен</a:t>
            </a:r>
          </a:p>
        </p:txBody>
      </p:sp>
    </p:spTree>
    <p:extLst>
      <p:ext uri="{BB962C8B-B14F-4D97-AF65-F5344CB8AC3E}">
        <p14:creationId xmlns:p14="http://schemas.microsoft.com/office/powerpoint/2010/main" val="364741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DNS была описана Полом </a:t>
            </a:r>
            <a:r>
              <a:rPr lang="ru-RU" sz="2400" dirty="0" err="1"/>
              <a:t>Мокапетрисом</a:t>
            </a:r>
            <a:r>
              <a:rPr lang="ru-RU" sz="2400" dirty="0"/>
              <a:t> (</a:t>
            </a:r>
            <a:r>
              <a:rPr lang="ru-RU" sz="2400" dirty="0" err="1"/>
              <a:t>Paul</a:t>
            </a:r>
            <a:r>
              <a:rPr lang="ru-RU" sz="2400" dirty="0"/>
              <a:t> </a:t>
            </a:r>
            <a:r>
              <a:rPr lang="ru-RU" sz="2400" dirty="0" err="1"/>
              <a:t>Mockapetris</a:t>
            </a:r>
            <a:r>
              <a:rPr lang="ru-RU" sz="2400" dirty="0"/>
              <a:t> ) в 1984. Это два документа: RFC-882 и RFC-883 (Позже эти документы были заменены на RFC-1034 и RFC-1035). </a:t>
            </a:r>
            <a:br>
              <a:rPr lang="en-US" sz="2400" dirty="0"/>
            </a:br>
            <a:endParaRPr lang="en-US" sz="2400" dirty="0"/>
          </a:p>
          <a:p>
            <a:r>
              <a:rPr lang="ru-RU" sz="2400" dirty="0"/>
              <a:t>RFC-4032, -4034, -4035, -2137, -2052, -2136, -1996, -1918, -1793, -1712-13, -1706, -1664, -1611-12, -1536-37, -1401, -1383, -1183, -1101, -1034-35).</a:t>
            </a:r>
          </a:p>
        </p:txBody>
      </p:sp>
    </p:spTree>
    <p:extLst>
      <p:ext uri="{BB962C8B-B14F-4D97-AF65-F5344CB8AC3E}">
        <p14:creationId xmlns:p14="http://schemas.microsoft.com/office/powerpoint/2010/main" val="170422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Протоколы взаимодействия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72206" y="1488613"/>
            <a:ext cx="8596668" cy="3880773"/>
          </a:xfrm>
        </p:spPr>
        <p:txBody>
          <a:bodyPr/>
          <a:lstStyle/>
          <a:p>
            <a:r>
              <a:rPr lang="ru-RU" dirty="0"/>
              <a:t>Клиент – сервер </a:t>
            </a:r>
            <a:r>
              <a:rPr lang="en-US" dirty="0"/>
              <a:t>UDP:53</a:t>
            </a:r>
            <a:endParaRPr lang="ru-RU" dirty="0"/>
          </a:p>
          <a:p>
            <a:r>
              <a:rPr lang="ru-RU" dirty="0"/>
              <a:t>Сервер – Сервер </a:t>
            </a:r>
            <a:r>
              <a:rPr lang="en-US" dirty="0"/>
              <a:t>TCP:53</a:t>
            </a:r>
            <a:endParaRPr lang="ru-RU" dirty="0"/>
          </a:p>
        </p:txBody>
      </p:sp>
      <p:pic>
        <p:nvPicPr>
          <p:cNvPr id="4098" name="Picture 2" descr="http://book.itep.ru/4/44/dns_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46" y="1999575"/>
            <a:ext cx="5783705" cy="36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55001" y="579333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 сообщения </a:t>
            </a:r>
            <a:r>
              <a:rPr lang="en-US" dirty="0"/>
              <a:t>DNS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65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82265" y="1825468"/>
            <a:ext cx="8596668" cy="3880773"/>
          </a:xfrm>
        </p:spPr>
        <p:txBody>
          <a:bodyPr>
            <a:noAutofit/>
          </a:bodyPr>
          <a:lstStyle/>
          <a:p>
            <a:r>
              <a:rPr lang="ru-RU" sz="2800" dirty="0"/>
              <a:t>Домен</a:t>
            </a:r>
          </a:p>
          <a:p>
            <a:r>
              <a:rPr lang="ru-RU" sz="2800" dirty="0"/>
              <a:t>DNS-сервер </a:t>
            </a:r>
          </a:p>
          <a:p>
            <a:r>
              <a:rPr lang="ru-RU" sz="2800" dirty="0"/>
              <a:t>DNS-клиент </a:t>
            </a:r>
          </a:p>
          <a:p>
            <a:r>
              <a:rPr lang="ru-RU" sz="2800" dirty="0"/>
              <a:t>Ресурсная запись </a:t>
            </a:r>
          </a:p>
          <a:p>
            <a:r>
              <a:rPr lang="ru-RU" sz="2800" dirty="0"/>
              <a:t>Зона </a:t>
            </a:r>
          </a:p>
          <a:p>
            <a:r>
              <a:rPr lang="ru-RU" sz="2800" dirty="0"/>
              <a:t>Разрешение имени</a:t>
            </a:r>
          </a:p>
        </p:txBody>
      </p:sp>
    </p:spTree>
    <p:extLst>
      <p:ext uri="{BB962C8B-B14F-4D97-AF65-F5344CB8AC3E}">
        <p14:creationId xmlns:p14="http://schemas.microsoft.com/office/powerpoint/2010/main" val="173679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72206" y="1690557"/>
            <a:ext cx="8796450" cy="3880773"/>
          </a:xfrm>
        </p:spPr>
        <p:txBody>
          <a:bodyPr>
            <a:noAutofit/>
          </a:bodyPr>
          <a:lstStyle/>
          <a:p>
            <a:r>
              <a:rPr lang="ru-RU" sz="2800" dirty="0"/>
              <a:t>Домен (доменное имя) — область пространства иерархических имён сети Интернет, которая обозначается уникальным доменным именем, обслуживается набором серверов доменных имён (DNS) и централизованно администрируется.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88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295" y="369757"/>
            <a:ext cx="8596668" cy="13208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47201" y="1270833"/>
            <a:ext cx="8811440" cy="3880773"/>
          </a:xfrm>
        </p:spPr>
        <p:txBody>
          <a:bodyPr>
            <a:noAutofit/>
          </a:bodyPr>
          <a:lstStyle/>
          <a:p>
            <a:r>
              <a:rPr lang="ru-RU" sz="2400" dirty="0"/>
              <a:t>DNS-клиент – программа-клиент, которая по запросу приложений обращается к </a:t>
            </a:r>
            <a:r>
              <a:rPr lang="en-US" sz="2400" dirty="0"/>
              <a:t>DN</a:t>
            </a:r>
            <a:r>
              <a:rPr lang="ru-RU" sz="2400" dirty="0"/>
              <a:t>-серверу за разрешением имени.</a:t>
            </a:r>
          </a:p>
          <a:p>
            <a:r>
              <a:rPr lang="ru-RU" sz="2400" dirty="0"/>
              <a:t>DNS-сервер - программа-сервер предназначенная для:</a:t>
            </a:r>
          </a:p>
          <a:p>
            <a:pPr lvl="1"/>
            <a:r>
              <a:rPr lang="ru-RU" sz="2200" dirty="0"/>
              <a:t>Хранения данных о доменных именах</a:t>
            </a:r>
          </a:p>
          <a:p>
            <a:pPr lvl="1"/>
            <a:r>
              <a:rPr lang="ru-RU" sz="2400" dirty="0"/>
              <a:t>Разрешения доменных имен (определение </a:t>
            </a:r>
            <a:r>
              <a:rPr lang="en-US" sz="2400" dirty="0"/>
              <a:t>IP </a:t>
            </a:r>
            <a:r>
              <a:rPr lang="ru-RU" sz="2400" dirty="0"/>
              <a:t>адреса) по запросу клиентов</a:t>
            </a:r>
            <a:endParaRPr lang="en-US" sz="2400" dirty="0"/>
          </a:p>
          <a:p>
            <a:r>
              <a:rPr lang="en-US" sz="2600" dirty="0"/>
              <a:t>DNS</a:t>
            </a:r>
            <a:r>
              <a:rPr lang="ru-RU" sz="2600" dirty="0"/>
              <a:t> сервера бывают:</a:t>
            </a:r>
          </a:p>
          <a:p>
            <a:pPr lvl="1"/>
            <a:r>
              <a:rPr lang="ru-RU" sz="2400" dirty="0"/>
              <a:t>Основными и резервными</a:t>
            </a:r>
          </a:p>
          <a:p>
            <a:pPr lvl="1"/>
            <a:r>
              <a:rPr lang="ru-RU" sz="2400" dirty="0"/>
              <a:t>Рекурсивными и не рекурсивными</a:t>
            </a:r>
          </a:p>
          <a:p>
            <a:pPr lvl="1"/>
            <a:r>
              <a:rPr lang="ru-RU" sz="2400" dirty="0"/>
              <a:t>Кэширующими</a:t>
            </a:r>
          </a:p>
        </p:txBody>
      </p:sp>
    </p:spTree>
    <p:extLst>
      <p:ext uri="{BB962C8B-B14F-4D97-AF65-F5344CB8AC3E}">
        <p14:creationId xmlns:p14="http://schemas.microsoft.com/office/powerpoint/2010/main" val="6991757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1400</Words>
  <Application>Microsoft Office PowerPoint</Application>
  <PresentationFormat>Широкоэкранный</PresentationFormat>
  <Paragraphs>205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Roboto</vt:lpstr>
      <vt:lpstr>Trebuchet MS</vt:lpstr>
      <vt:lpstr>Wingdings 3</vt:lpstr>
      <vt:lpstr>Аспект</vt:lpstr>
      <vt:lpstr>Протокол DNS</vt:lpstr>
      <vt:lpstr>План</vt:lpstr>
      <vt:lpstr>Обзор DNS</vt:lpstr>
      <vt:lpstr>DNS</vt:lpstr>
      <vt:lpstr>DNS</vt:lpstr>
      <vt:lpstr>Протоколы взаимодействия</vt:lpstr>
      <vt:lpstr>Основные понятия</vt:lpstr>
      <vt:lpstr>Основные понятия</vt:lpstr>
      <vt:lpstr>Основные понятия</vt:lpstr>
      <vt:lpstr>Основные понятия</vt:lpstr>
      <vt:lpstr>Основные понятия</vt:lpstr>
      <vt:lpstr>Основные принципы и архитектура</vt:lpstr>
      <vt:lpstr>Распределённость администрирования</vt:lpstr>
      <vt:lpstr>Распределённость хранения информации и Резервирование</vt:lpstr>
      <vt:lpstr>Кэширование</vt:lpstr>
      <vt:lpstr>Имена DNS</vt:lpstr>
      <vt:lpstr>Пространство имен</vt:lpstr>
      <vt:lpstr>FQDN</vt:lpstr>
      <vt:lpstr>Зона обратного просмотра</vt:lpstr>
      <vt:lpstr>Домены первого уровня</vt:lpstr>
      <vt:lpstr>Зарезервированные имена</vt:lpstr>
      <vt:lpstr>Корневые DNS сервера</vt:lpstr>
      <vt:lpstr>Корневые DNS сервера</vt:lpstr>
      <vt:lpstr>Типы ресурсных записей DNS</vt:lpstr>
      <vt:lpstr>Типы записей DNS</vt:lpstr>
      <vt:lpstr>SOA</vt:lpstr>
      <vt:lpstr>NS</vt:lpstr>
      <vt:lpstr>A</vt:lpstr>
      <vt:lpstr>MX</vt:lpstr>
      <vt:lpstr>CNAME</vt:lpstr>
      <vt:lpstr>SRV</vt:lpstr>
      <vt:lpstr>TXT</vt:lpstr>
      <vt:lpstr>Разрешение имен</vt:lpstr>
      <vt:lpstr>Пример разрешения имен</vt:lpstr>
      <vt:lpstr>Получение доменного имени</vt:lpstr>
      <vt:lpstr>Регистрация имени</vt:lpstr>
      <vt:lpstr>Делегирование домена</vt:lpstr>
      <vt:lpstr>Получение информации DNS</vt:lpstr>
      <vt:lpstr>Безопасность DNS</vt:lpstr>
      <vt:lpstr>Атаки</vt:lpstr>
      <vt:lpstr>Обеспечение безопасности</vt:lpstr>
      <vt:lpstr>План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Artem Beresnev</dc:creator>
  <cp:lastModifiedBy>Artem Beresnev</cp:lastModifiedBy>
  <cp:revision>77</cp:revision>
  <dcterms:created xsi:type="dcterms:W3CDTF">2020-10-01T19:26:16Z</dcterms:created>
  <dcterms:modified xsi:type="dcterms:W3CDTF">2020-12-11T10:17:15Z</dcterms:modified>
</cp:coreProperties>
</file>