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63"/>
  </p:notesMasterIdLst>
  <p:sldIdLst>
    <p:sldId id="256" r:id="rId2"/>
    <p:sldId id="349" r:id="rId3"/>
    <p:sldId id="399" r:id="rId4"/>
    <p:sldId id="338" r:id="rId5"/>
    <p:sldId id="375" r:id="rId6"/>
    <p:sldId id="376" r:id="rId7"/>
    <p:sldId id="377" r:id="rId8"/>
    <p:sldId id="378" r:id="rId9"/>
    <p:sldId id="379" r:id="rId10"/>
    <p:sldId id="380" r:id="rId11"/>
    <p:sldId id="374" r:id="rId12"/>
    <p:sldId id="350" r:id="rId13"/>
    <p:sldId id="351" r:id="rId14"/>
    <p:sldId id="352" r:id="rId15"/>
    <p:sldId id="360" r:id="rId16"/>
    <p:sldId id="381" r:id="rId17"/>
    <p:sldId id="369" r:id="rId18"/>
    <p:sldId id="354" r:id="rId19"/>
    <p:sldId id="263" r:id="rId20"/>
    <p:sldId id="383" r:id="rId21"/>
    <p:sldId id="382" r:id="rId22"/>
    <p:sldId id="384" r:id="rId23"/>
    <p:sldId id="385" r:id="rId24"/>
    <p:sldId id="387" r:id="rId25"/>
    <p:sldId id="388" r:id="rId26"/>
    <p:sldId id="386" r:id="rId27"/>
    <p:sldId id="390" r:id="rId28"/>
    <p:sldId id="389" r:id="rId29"/>
    <p:sldId id="391" r:id="rId30"/>
    <p:sldId id="392" r:id="rId31"/>
    <p:sldId id="370" r:id="rId32"/>
    <p:sldId id="355" r:id="rId33"/>
    <p:sldId id="393" r:id="rId34"/>
    <p:sldId id="394" r:id="rId35"/>
    <p:sldId id="371" r:id="rId36"/>
    <p:sldId id="356" r:id="rId37"/>
    <p:sldId id="358" r:id="rId38"/>
    <p:sldId id="266" r:id="rId39"/>
    <p:sldId id="362" r:id="rId40"/>
    <p:sldId id="270" r:id="rId41"/>
    <p:sldId id="359" r:id="rId42"/>
    <p:sldId id="273" r:id="rId43"/>
    <p:sldId id="363" r:id="rId44"/>
    <p:sldId id="372" r:id="rId45"/>
    <p:sldId id="364" r:id="rId46"/>
    <p:sldId id="357" r:id="rId47"/>
    <p:sldId id="365" r:id="rId48"/>
    <p:sldId id="366" r:id="rId49"/>
    <p:sldId id="367" r:id="rId50"/>
    <p:sldId id="368" r:id="rId51"/>
    <p:sldId id="373" r:id="rId52"/>
    <p:sldId id="396" r:id="rId53"/>
    <p:sldId id="395" r:id="rId54"/>
    <p:sldId id="275" r:id="rId55"/>
    <p:sldId id="276" r:id="rId56"/>
    <p:sldId id="277" r:id="rId57"/>
    <p:sldId id="278" r:id="rId58"/>
    <p:sldId id="279" r:id="rId59"/>
    <p:sldId id="398" r:id="rId60"/>
    <p:sldId id="274" r:id="rId61"/>
    <p:sldId id="397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7133783-841F-4B84-8D15-B4070B73132C}">
          <p14:sldIdLst>
            <p14:sldId id="256"/>
            <p14:sldId id="349"/>
            <p14:sldId id="399"/>
            <p14:sldId id="338"/>
            <p14:sldId id="375"/>
            <p14:sldId id="376"/>
            <p14:sldId id="377"/>
            <p14:sldId id="378"/>
            <p14:sldId id="379"/>
            <p14:sldId id="380"/>
            <p14:sldId id="374"/>
            <p14:sldId id="350"/>
            <p14:sldId id="351"/>
            <p14:sldId id="352"/>
            <p14:sldId id="360"/>
            <p14:sldId id="381"/>
            <p14:sldId id="369"/>
            <p14:sldId id="354"/>
            <p14:sldId id="263"/>
            <p14:sldId id="383"/>
            <p14:sldId id="382"/>
            <p14:sldId id="384"/>
            <p14:sldId id="385"/>
            <p14:sldId id="387"/>
            <p14:sldId id="388"/>
            <p14:sldId id="386"/>
            <p14:sldId id="390"/>
            <p14:sldId id="389"/>
            <p14:sldId id="391"/>
            <p14:sldId id="392"/>
            <p14:sldId id="370"/>
            <p14:sldId id="355"/>
            <p14:sldId id="393"/>
            <p14:sldId id="394"/>
            <p14:sldId id="371"/>
            <p14:sldId id="356"/>
            <p14:sldId id="358"/>
            <p14:sldId id="266"/>
            <p14:sldId id="362"/>
            <p14:sldId id="270"/>
            <p14:sldId id="359"/>
            <p14:sldId id="273"/>
            <p14:sldId id="363"/>
            <p14:sldId id="372"/>
            <p14:sldId id="364"/>
            <p14:sldId id="357"/>
            <p14:sldId id="365"/>
            <p14:sldId id="366"/>
            <p14:sldId id="367"/>
            <p14:sldId id="368"/>
            <p14:sldId id="373"/>
            <p14:sldId id="396"/>
            <p14:sldId id="395"/>
            <p14:sldId id="275"/>
            <p14:sldId id="276"/>
            <p14:sldId id="277"/>
            <p14:sldId id="278"/>
            <p14:sldId id="279"/>
            <p14:sldId id="398"/>
            <p14:sldId id="274"/>
            <p14:sldId id="3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6028" autoAdjust="0"/>
  </p:normalViewPr>
  <p:slideViewPr>
    <p:cSldViewPr snapToGrid="0">
      <p:cViewPr varScale="1">
        <p:scale>
          <a:sx n="83" d="100"/>
          <a:sy n="83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5475F-BF99-D94B-AC70-73EA4302339B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824A-E9BD-DB4B-9FD0-643672A8A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95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9824A-E9BD-DB4B-9FD0-643672A8AD0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13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9824A-E9BD-DB4B-9FD0-643672A8AD0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8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4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7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78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99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435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23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948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2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20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16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6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41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3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00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04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7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746D-7367-4E94-ABA4-4C5205DBC51F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5F5444-8040-4F3D-86EA-1CE639B3B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30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ru-ru/windows/bb264763.aspx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B00A3-9EB4-45F0-ABFF-B7D53BC00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119" y="2404532"/>
            <a:ext cx="7766936" cy="1646302"/>
          </a:xfrm>
        </p:spPr>
        <p:txBody>
          <a:bodyPr/>
          <a:lstStyle/>
          <a:p>
            <a:r>
              <a:rPr lang="en-US" dirty="0" err="1"/>
              <a:t>WiFi</a:t>
            </a:r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DCF17688-1CF6-4B00-A18A-9365769EE26B}"/>
              </a:ext>
            </a:extLst>
          </p:cNvPr>
          <p:cNvSpPr txBox="1">
            <a:spLocks/>
          </p:cNvSpPr>
          <p:nvPr/>
        </p:nvSpPr>
        <p:spPr>
          <a:xfrm>
            <a:off x="2654300" y="4050834"/>
            <a:ext cx="5825202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Лекция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36D53-04CF-4907-A446-A0E3FCFAB5A7}"/>
              </a:ext>
            </a:extLst>
          </p:cNvPr>
          <p:cNvSpPr txBox="1"/>
          <p:nvPr/>
        </p:nvSpPr>
        <p:spPr>
          <a:xfrm>
            <a:off x="1524000" y="5451385"/>
            <a:ext cx="6099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1800" dirty="0"/>
              <a:t>Artem Beresnev</a:t>
            </a:r>
            <a:endParaRPr lang="ru-RU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t.me/</a:t>
            </a:r>
            <a:r>
              <a:rPr lang="en-US" sz="1800" dirty="0" err="1"/>
              <a:t>ITSMDao</a:t>
            </a:r>
            <a:endParaRPr lang="ru-RU" sz="1800" dirty="0"/>
          </a:p>
          <a:p>
            <a:pPr lvl="1">
              <a:lnSpc>
                <a:spcPct val="80000"/>
              </a:lnSpc>
            </a:pPr>
            <a:endParaRPr lang="ru-RU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t.me/</a:t>
            </a:r>
            <a:r>
              <a:rPr lang="en-US" sz="1800" dirty="0" err="1"/>
              <a:t>ITSMDaoChat</a:t>
            </a:r>
            <a:endParaRPr lang="ru-RU" sz="18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3FB1087-2920-4BBD-9D6E-C20BC4DC0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42" y="5638800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54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7515E-4FF6-44B8-BAF4-9D642A2B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Временные задержки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F9CDBB2-69C6-43B5-97D2-E8DF3A99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Выражаются в биении трафика и нестабильном </a:t>
            </a:r>
            <a:r>
              <a:rPr lang="en-US" dirty="0" err="1"/>
              <a:t>StDev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Jitter</a:t>
            </a:r>
            <a:endParaRPr lang="ru-RU" dirty="0"/>
          </a:p>
          <a:p>
            <a:r>
              <a:rPr lang="ru-RU" dirty="0"/>
              <a:t>Проблемы на уровне транспортных протоколов</a:t>
            </a:r>
          </a:p>
          <a:p>
            <a:r>
              <a:rPr lang="ru-RU" dirty="0"/>
              <a:t>Проблемы на уровне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280596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Обзор стандарта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Характеристика разделов </a:t>
            </a:r>
            <a:r>
              <a:rPr lang="en-US" dirty="0"/>
              <a:t>IEEE 802</a:t>
            </a:r>
            <a:endParaRPr lang="ru-RU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6257" y="1425146"/>
            <a:ext cx="4680520" cy="51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 err="1"/>
              <a:t>Wi-fi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77334" y="1469985"/>
            <a:ext cx="8596668" cy="50928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err="1"/>
              <a:t>Wi-Fi</a:t>
            </a:r>
            <a:r>
              <a:rPr lang="ru-RU" dirty="0"/>
              <a:t> был создан в 1991 году NCR </a:t>
            </a:r>
            <a:r>
              <a:rPr lang="ru-RU" dirty="0" err="1"/>
              <a:t>Corporation</a:t>
            </a:r>
            <a:r>
              <a:rPr lang="ru-RU" dirty="0"/>
              <a:t>/AT&amp;T (впоследствии — </a:t>
            </a:r>
            <a:r>
              <a:rPr lang="ru-RU" dirty="0" err="1"/>
              <a:t>Lucent</a:t>
            </a:r>
            <a:r>
              <a:rPr lang="ru-RU" dirty="0"/>
              <a:t> </a:t>
            </a:r>
            <a:r>
              <a:rPr lang="ru-RU" dirty="0" err="1"/>
              <a:t>Technologies</a:t>
            </a:r>
            <a:r>
              <a:rPr lang="ru-RU" dirty="0"/>
              <a:t> и </a:t>
            </a:r>
            <a:r>
              <a:rPr lang="ru-RU" dirty="0" err="1"/>
              <a:t>Agere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) в</a:t>
            </a:r>
            <a:r>
              <a:rPr lang="en-US" dirty="0"/>
              <a:t> </a:t>
            </a:r>
            <a:r>
              <a:rPr lang="ru-RU" dirty="0" err="1"/>
              <a:t>Ньивегейн</a:t>
            </a:r>
            <a:r>
              <a:rPr lang="ru-RU" dirty="0"/>
              <a:t>, Нидерланды. 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Изначально был разработан для систем кассового обслуживания. Под маркой </a:t>
            </a:r>
            <a:r>
              <a:rPr lang="ru-RU" dirty="0" err="1"/>
              <a:t>WaveLAN</a:t>
            </a:r>
            <a:r>
              <a:rPr lang="ru-RU" dirty="0"/>
              <a:t> был выеден на рынок и обеспечивал скорость передачи данных от 1 до 2 Мбит/с. 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Создатель </a:t>
            </a:r>
            <a:r>
              <a:rPr lang="ru-RU" dirty="0" err="1"/>
              <a:t>Wi-Fi</a:t>
            </a:r>
            <a:r>
              <a:rPr lang="ru-RU" dirty="0"/>
              <a:t> (</a:t>
            </a:r>
            <a:r>
              <a:rPr lang="en-US" dirty="0"/>
              <a:t>Wireless Fidelity</a:t>
            </a:r>
            <a:r>
              <a:rPr lang="ru-RU" dirty="0"/>
              <a:t>)  — </a:t>
            </a:r>
            <a:r>
              <a:rPr lang="ru-RU" b="1" dirty="0"/>
              <a:t>Вик </a:t>
            </a:r>
            <a:r>
              <a:rPr lang="ru-RU" b="1" dirty="0" err="1"/>
              <a:t>Хейз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ru-RU" i="1" dirty="0" err="1"/>
              <a:t>Vic</a:t>
            </a:r>
            <a:r>
              <a:rPr lang="ru-RU" i="1" dirty="0"/>
              <a:t> </a:t>
            </a:r>
            <a:r>
              <a:rPr lang="ru-RU" i="1" dirty="0" err="1"/>
              <a:t>Hayes</a:t>
            </a:r>
            <a:r>
              <a:rPr lang="ru-RU" dirty="0"/>
              <a:t>) находился в команде, по разработке таких стандартов, как: </a:t>
            </a:r>
          </a:p>
          <a:p>
            <a:pPr marL="292608" lvl="1" indent="0" algn="just"/>
            <a:r>
              <a:rPr lang="ru-RU" dirty="0"/>
              <a:t> IEEE 802.11b; </a:t>
            </a:r>
          </a:p>
          <a:p>
            <a:pPr marL="292608" lvl="1" indent="0" algn="just"/>
            <a:r>
              <a:rPr lang="ru-RU" dirty="0"/>
              <a:t> IEEE 802.11a; </a:t>
            </a:r>
          </a:p>
          <a:p>
            <a:pPr marL="292608" lvl="1" indent="0" algn="just"/>
            <a:r>
              <a:rPr lang="ru-RU" dirty="0"/>
              <a:t> IEEE 802.11g. 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В 2003 году Вик ушёл из </a:t>
            </a:r>
            <a:r>
              <a:rPr lang="ru-RU" dirty="0" err="1"/>
              <a:t>Agere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В 2004 году </a:t>
            </a:r>
            <a:r>
              <a:rPr lang="ru-RU" dirty="0" err="1"/>
              <a:t>Agere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 решила уйти с рынка </a:t>
            </a:r>
            <a:r>
              <a:rPr lang="ru-RU" dirty="0" err="1"/>
              <a:t>Wi-Fi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Стандарт IEEE 802.11n был утверждён 11 сентября 2009 года</a:t>
            </a:r>
          </a:p>
          <a:p>
            <a:pPr marL="0" indent="0" algn="just">
              <a:buNone/>
            </a:pPr>
            <a:r>
              <a:rPr lang="ru-RU" dirty="0"/>
              <a:t>Новые редакции стандарта </a:t>
            </a:r>
            <a:r>
              <a:rPr lang="en-US" dirty="0"/>
              <a:t>IEEE 802.11 </a:t>
            </a:r>
            <a:r>
              <a:rPr lang="ru-RU" dirty="0"/>
              <a:t>выходили в 2012, 2015 и 2019 году.</a:t>
            </a:r>
          </a:p>
          <a:p>
            <a:pPr marL="0" indent="0" algn="just"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стандартов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0E197F-F1A4-4E11-ADCD-227F22FB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23" y="1451394"/>
            <a:ext cx="8779042" cy="52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3F241-0FE9-4F35-8C77-02555B55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532" y="0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Сравнение</a:t>
            </a:r>
            <a:r>
              <a:rPr lang="en-US" sz="4800" dirty="0"/>
              <a:t> </a:t>
            </a:r>
            <a:r>
              <a:rPr lang="en-US" sz="4800" dirty="0" err="1"/>
              <a:t>стандартов</a:t>
            </a:r>
            <a:endParaRPr lang="en-US" sz="48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1D4EC22-FDFD-49D3-A64E-132EBC972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34173"/>
              </p:ext>
            </p:extLst>
          </p:nvPr>
        </p:nvGraphicFramePr>
        <p:xfrm>
          <a:off x="789977" y="1087656"/>
          <a:ext cx="8541349" cy="553170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189976">
                  <a:extLst>
                    <a:ext uri="{9D8B030D-6E8A-4147-A177-3AD203B41FA5}">
                      <a16:colId xmlns:a16="http://schemas.microsoft.com/office/drawing/2014/main" val="244264251"/>
                    </a:ext>
                  </a:extLst>
                </a:gridCol>
                <a:gridCol w="2580588">
                  <a:extLst>
                    <a:ext uri="{9D8B030D-6E8A-4147-A177-3AD203B41FA5}">
                      <a16:colId xmlns:a16="http://schemas.microsoft.com/office/drawing/2014/main" val="2229415339"/>
                    </a:ext>
                  </a:extLst>
                </a:gridCol>
                <a:gridCol w="935264">
                  <a:extLst>
                    <a:ext uri="{9D8B030D-6E8A-4147-A177-3AD203B41FA5}">
                      <a16:colId xmlns:a16="http://schemas.microsoft.com/office/drawing/2014/main" val="1955724472"/>
                    </a:ext>
                  </a:extLst>
                </a:gridCol>
                <a:gridCol w="1263747">
                  <a:extLst>
                    <a:ext uri="{9D8B030D-6E8A-4147-A177-3AD203B41FA5}">
                      <a16:colId xmlns:a16="http://schemas.microsoft.com/office/drawing/2014/main" val="3570930056"/>
                    </a:ext>
                  </a:extLst>
                </a:gridCol>
                <a:gridCol w="1571774">
                  <a:extLst>
                    <a:ext uri="{9D8B030D-6E8A-4147-A177-3AD203B41FA5}">
                      <a16:colId xmlns:a16="http://schemas.microsoft.com/office/drawing/2014/main" val="2597662683"/>
                    </a:ext>
                  </a:extLst>
                </a:gridCol>
              </a:tblGrid>
              <a:tr h="4169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500">
                          <a:effectLst/>
                        </a:rPr>
                        <a:t>IEEE Standard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Linkrate</a:t>
                      </a:r>
                      <a:endParaRPr lang="ru-RU" sz="15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500">
                          <a:effectLst/>
                        </a:rPr>
                        <a:t>Год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500">
                          <a:effectLst/>
                        </a:rPr>
                        <a:t>Частота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500">
                          <a:effectLst/>
                        </a:rPr>
                        <a:t>Дальность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9" marR="4759" marT="4759" marB="4759"/>
                </a:tc>
                <a:extLst>
                  <a:ext uri="{0D108BD9-81ED-4DB2-BD59-A6C34878D82A}">
                    <a16:rowId xmlns:a16="http://schemas.microsoft.com/office/drawing/2014/main" val="3476278318"/>
                  </a:ext>
                </a:extLst>
              </a:tr>
              <a:tr h="1019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500">
                          <a:effectLst/>
                        </a:rPr>
                        <a:t>Wi‑Fi 6 (</a:t>
                      </a:r>
                      <a:r>
                        <a:rPr lang="ru-RU" sz="1500" u="sng">
                          <a:effectLst/>
                        </a:rPr>
                        <a:t>802.11ax</a:t>
                      </a:r>
                      <a:r>
                        <a:rPr lang="ru-RU" sz="1500">
                          <a:effectLst/>
                        </a:rPr>
                        <a:t>)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500" u="sng">
                          <a:effectLst/>
                        </a:rPr>
                        <a:t>Half-duplex</a:t>
                      </a:r>
                      <a:r>
                        <a:rPr lang="ru-RU" sz="1500">
                          <a:effectLst/>
                        </a:rPr>
                        <a:t> 600–9608 Mbit/s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500">
                          <a:effectLst/>
                        </a:rPr>
                        <a:t>2019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500">
                          <a:effectLst/>
                        </a:rPr>
                        <a:t>2.4/5 GHz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500" dirty="0">
                          <a:effectLst/>
                        </a:rPr>
                        <a:t>100 м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9" marR="4759" marT="4759" marB="4759" anchor="ctr"/>
                </a:tc>
                <a:extLst>
                  <a:ext uri="{0D108BD9-81ED-4DB2-BD59-A6C34878D82A}">
                    <a16:rowId xmlns:a16="http://schemas.microsoft.com/office/drawing/2014/main" val="4288095558"/>
                  </a:ext>
                </a:extLst>
              </a:tr>
              <a:tr h="818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Wi‑Fi 5 (</a:t>
                      </a:r>
                      <a:r>
                        <a:rPr lang="ru-RU" sz="1500" u="sng">
                          <a:effectLst/>
                        </a:rPr>
                        <a:t>802.11ac</a:t>
                      </a:r>
                      <a:r>
                        <a:rPr lang="ru-RU" sz="1500">
                          <a:effectLst/>
                        </a:rPr>
                        <a:t>)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u="sng">
                          <a:effectLst/>
                        </a:rPr>
                        <a:t>Half-duplex</a:t>
                      </a:r>
                      <a:r>
                        <a:rPr lang="ru-RU" sz="1500">
                          <a:effectLst/>
                        </a:rPr>
                        <a:t> 433–6933 Mbit/s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2014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5 GHz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До 112-400 м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9" marR="4759" marT="4759" marB="4759" anchor="ctr"/>
                </a:tc>
                <a:extLst>
                  <a:ext uri="{0D108BD9-81ED-4DB2-BD59-A6C34878D82A}">
                    <a16:rowId xmlns:a16="http://schemas.microsoft.com/office/drawing/2014/main" val="512851912"/>
                  </a:ext>
                </a:extLst>
              </a:tr>
              <a:tr h="818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Wi‑Fi 4 (</a:t>
                      </a:r>
                      <a:r>
                        <a:rPr lang="ru-RU" sz="1500" u="sng">
                          <a:effectLst/>
                        </a:rPr>
                        <a:t>802.11n</a:t>
                      </a:r>
                      <a:r>
                        <a:rPr lang="ru-RU" sz="1500">
                          <a:effectLst/>
                        </a:rPr>
                        <a:t>)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u="sng">
                          <a:effectLst/>
                        </a:rPr>
                        <a:t>Half-duplex</a:t>
                      </a:r>
                      <a:r>
                        <a:rPr lang="ru-RU" sz="1500">
                          <a:effectLst/>
                        </a:rPr>
                        <a:t> 72–600 Mbit/s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2008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2.4/5 GHz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До 70-250 м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9" marR="4759" marT="4759" marB="4759" anchor="ctr"/>
                </a:tc>
                <a:extLst>
                  <a:ext uri="{0D108BD9-81ED-4DB2-BD59-A6C34878D82A}">
                    <a16:rowId xmlns:a16="http://schemas.microsoft.com/office/drawing/2014/main" val="1314772910"/>
                  </a:ext>
                </a:extLst>
              </a:tr>
              <a:tr h="818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Wi‑Fi 3 (</a:t>
                      </a:r>
                      <a:r>
                        <a:rPr lang="ru-RU" sz="1500" u="sng">
                          <a:effectLst/>
                        </a:rPr>
                        <a:t>802.11g</a:t>
                      </a:r>
                      <a:r>
                        <a:rPr lang="ru-RU" sz="1500">
                          <a:effectLst/>
                        </a:rPr>
                        <a:t>)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u="sng">
                          <a:effectLst/>
                        </a:rPr>
                        <a:t>Half-duplex</a:t>
                      </a:r>
                      <a:r>
                        <a:rPr lang="ru-RU" sz="1500">
                          <a:effectLst/>
                        </a:rPr>
                        <a:t> 3–54 Mbit/s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2003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2.4 GHz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До 38-140 м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9" marR="4759" marT="4759" marB="4759" anchor="ctr"/>
                </a:tc>
                <a:extLst>
                  <a:ext uri="{0D108BD9-81ED-4DB2-BD59-A6C34878D82A}">
                    <a16:rowId xmlns:a16="http://schemas.microsoft.com/office/drawing/2014/main" val="1148412775"/>
                  </a:ext>
                </a:extLst>
              </a:tr>
              <a:tr h="818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Wi‑Fi 2 (</a:t>
                      </a:r>
                      <a:r>
                        <a:rPr lang="ru-RU" sz="1500" u="sng">
                          <a:effectLst/>
                        </a:rPr>
                        <a:t>802.11a</a:t>
                      </a:r>
                      <a:r>
                        <a:rPr lang="ru-RU" sz="1500">
                          <a:effectLst/>
                        </a:rPr>
                        <a:t>)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u="sng">
                          <a:effectLst/>
                        </a:rPr>
                        <a:t>Half-duplex</a:t>
                      </a:r>
                      <a:r>
                        <a:rPr lang="en-US" sz="1500">
                          <a:effectLst/>
                        </a:rPr>
                        <a:t> 1.5 to 54 Mbit/s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1999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5 GHz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До 35-120 м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9" marR="4759" marT="4759" marB="4759" anchor="ctr"/>
                </a:tc>
                <a:extLst>
                  <a:ext uri="{0D108BD9-81ED-4DB2-BD59-A6C34878D82A}">
                    <a16:rowId xmlns:a16="http://schemas.microsoft.com/office/drawing/2014/main" val="1307234687"/>
                  </a:ext>
                </a:extLst>
              </a:tr>
              <a:tr h="818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Wi‑Fi 1 (</a:t>
                      </a:r>
                      <a:r>
                        <a:rPr lang="ru-RU" sz="1500" u="sng">
                          <a:effectLst/>
                        </a:rPr>
                        <a:t>802.11b</a:t>
                      </a:r>
                      <a:r>
                        <a:rPr lang="ru-RU" sz="1500">
                          <a:effectLst/>
                        </a:rPr>
                        <a:t>)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u="sng">
                          <a:effectLst/>
                        </a:rPr>
                        <a:t>Half-duplex</a:t>
                      </a:r>
                      <a:r>
                        <a:rPr lang="en-US" sz="1500">
                          <a:effectLst/>
                        </a:rPr>
                        <a:t> 1 to 11 Mbit/s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1999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2.4 GHz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53" marR="30453" marT="15226" marB="152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До 38-140 м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9" marR="4759" marT="4759" marB="4759" anchor="ctr"/>
                </a:tc>
                <a:extLst>
                  <a:ext uri="{0D108BD9-81ED-4DB2-BD59-A6C34878D82A}">
                    <a16:rowId xmlns:a16="http://schemas.microsoft.com/office/drawing/2014/main" val="3175742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78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определяют стандарты </a:t>
            </a:r>
            <a:r>
              <a:rPr lang="en-US" dirty="0"/>
              <a:t>Wi-Fi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77334" y="1469985"/>
            <a:ext cx="8596668" cy="50928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 </a:t>
            </a:r>
          </a:p>
          <a:p>
            <a:pPr marL="0" indent="-107442" algn="just"/>
            <a:r>
              <a:rPr lang="ru-RU" dirty="0"/>
              <a:t> Поддерживаемые полосы частот</a:t>
            </a:r>
          </a:p>
          <a:p>
            <a:pPr marL="0" indent="-107442" algn="just"/>
            <a:r>
              <a:rPr lang="ru-RU" dirty="0"/>
              <a:t> Ширину полос канала</a:t>
            </a:r>
          </a:p>
          <a:p>
            <a:pPr marL="0" indent="-107442" algn="just"/>
            <a:r>
              <a:rPr lang="ru-RU" dirty="0"/>
              <a:t> Расстояние между </a:t>
            </a:r>
            <a:r>
              <a:rPr lang="ru-RU" dirty="0" err="1"/>
              <a:t>поднесущими</a:t>
            </a:r>
            <a:r>
              <a:rPr lang="ru-RU" dirty="0"/>
              <a:t> частотами</a:t>
            </a:r>
          </a:p>
          <a:p>
            <a:pPr marL="0" indent="-107442" algn="just"/>
            <a:r>
              <a:rPr lang="ru-RU" dirty="0"/>
              <a:t> Мощностные характеристики</a:t>
            </a:r>
          </a:p>
          <a:p>
            <a:pPr marL="0" indent="-107442" algn="just"/>
            <a:r>
              <a:rPr lang="ru-RU" dirty="0"/>
              <a:t> Длительность символа</a:t>
            </a:r>
          </a:p>
          <a:p>
            <a:pPr marL="0" indent="-107442" algn="just"/>
            <a:r>
              <a:rPr lang="ru-RU" dirty="0"/>
              <a:t> Длительность защитного интервала </a:t>
            </a:r>
          </a:p>
          <a:p>
            <a:pPr marL="0" indent="-107442" algn="just"/>
            <a:r>
              <a:rPr lang="ru-RU" dirty="0"/>
              <a:t> Схему передачи (</a:t>
            </a:r>
            <a:r>
              <a:rPr lang="en-US" dirty="0"/>
              <a:t>OFDM OFDMA</a:t>
            </a:r>
            <a:r>
              <a:rPr lang="ru-RU" dirty="0"/>
              <a:t>) </a:t>
            </a:r>
          </a:p>
          <a:p>
            <a:pPr marL="0" indent="-107442" algn="just"/>
            <a:r>
              <a:rPr lang="ru-RU" dirty="0"/>
              <a:t> Схему модуляции</a:t>
            </a:r>
          </a:p>
          <a:p>
            <a:pPr marL="0" indent="-107442" algn="just"/>
            <a:r>
              <a:rPr lang="ru-RU" dirty="0"/>
              <a:t> Количество пространственных каналов (</a:t>
            </a:r>
            <a:r>
              <a:rPr lang="en-US" dirty="0"/>
              <a:t>MIMO</a:t>
            </a:r>
            <a:r>
              <a:rPr lang="ru-RU" dirty="0"/>
              <a:t>)</a:t>
            </a:r>
          </a:p>
          <a:p>
            <a:pPr marL="0" indent="-107442" algn="just"/>
            <a:endParaRPr lang="ru-RU" dirty="0"/>
          </a:p>
          <a:p>
            <a:pPr marL="0" indent="-107442" algn="just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32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Частоты передачи и каналы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2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Частотные каналы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77334" y="2160589"/>
            <a:ext cx="9346342" cy="388077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3500" dirty="0"/>
              <a:t>Существуют 2 частотных диапазона:</a:t>
            </a:r>
          </a:p>
          <a:p>
            <a:r>
              <a:rPr lang="ru-RU" sz="3500" dirty="0"/>
              <a:t>2,4 ГГц;</a:t>
            </a:r>
          </a:p>
          <a:p>
            <a:r>
              <a:rPr lang="ru-RU" sz="3500" dirty="0"/>
              <a:t>5ГГц.</a:t>
            </a:r>
          </a:p>
          <a:p>
            <a:pPr marL="0" indent="0" algn="just">
              <a:buNone/>
            </a:pPr>
            <a:endParaRPr lang="ru-RU" sz="3200" dirty="0"/>
          </a:p>
          <a:p>
            <a:pPr marL="0" indent="0" algn="just">
              <a:buNone/>
            </a:pPr>
            <a:r>
              <a:rPr lang="ru-RU" sz="3200" dirty="0"/>
              <a:t>Оба частотных диапазона разбиты на частотные каналы. Ширина каждого частотного канала составляет 20, 40, 80, 80+80 МГц.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Частотные каналы 2,4 ГГц</a:t>
            </a:r>
          </a:p>
        </p:txBody>
      </p:sp>
      <p:pic>
        <p:nvPicPr>
          <p:cNvPr id="4" name="Содержимое 3" descr="00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29888" y="1539434"/>
            <a:ext cx="8290666" cy="2246707"/>
          </a:xfrm>
        </p:spPr>
      </p:pic>
      <p:sp>
        <p:nvSpPr>
          <p:cNvPr id="5" name="Прямоугольник 4"/>
          <p:cNvSpPr/>
          <p:nvPr/>
        </p:nvSpPr>
        <p:spPr>
          <a:xfrm>
            <a:off x="1138554" y="3962400"/>
            <a:ext cx="838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Центральная частота первого канала — 2412МГц, второго — 2417МГц, третьего — 2422МГц. Все каналы смещены относительного центра предыдущего на 5МГц. Каждый последующий канал не перекрывается с предыдущим на 5МГц. Однако, есть «чистые» или «неперекрывающиеся» частотные каналы с номерами 1, 6, 11 и 14.</a:t>
            </a:r>
          </a:p>
          <a:p>
            <a:pPr algn="just"/>
            <a:r>
              <a:rPr lang="ru-RU" sz="2400" dirty="0"/>
              <a:t>В частотном диапазоне 5ГГц таких каналов 23</a:t>
            </a:r>
            <a:endParaRPr lang="ru-RU" sz="2400" b="1" dirty="0"/>
          </a:p>
          <a:p>
            <a:pPr algn="just"/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Wi-Fi</a:t>
            </a:r>
            <a:endParaRPr lang="ru-RU" dirty="0"/>
          </a:p>
          <a:p>
            <a:r>
              <a:rPr lang="ru-RU" dirty="0"/>
              <a:t>Стандарты </a:t>
            </a:r>
            <a:r>
              <a:rPr lang="en-US" dirty="0"/>
              <a:t>Wi-Fi</a:t>
            </a:r>
          </a:p>
          <a:p>
            <a:r>
              <a:rPr lang="ru-RU" dirty="0"/>
              <a:t>Безопасность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2FFE6-A8AC-4497-86DF-D3D4CD82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DE1A9-E123-4059-A3DD-C520C22B369F}"/>
              </a:ext>
            </a:extLst>
          </p:cNvPr>
          <p:cNvSpPr txBox="1"/>
          <p:nvPr/>
        </p:nvSpPr>
        <p:spPr>
          <a:xfrm>
            <a:off x="937549" y="1585234"/>
            <a:ext cx="87967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"OFDM (</a:t>
            </a:r>
            <a:r>
              <a:rPr lang="ru-RU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sz="2400" dirty="0"/>
              <a:t> </a:t>
            </a:r>
            <a:r>
              <a:rPr lang="ru-RU" sz="2400" dirty="0" err="1"/>
              <a:t>Orthogonal</a:t>
            </a:r>
            <a:r>
              <a:rPr lang="ru-RU" sz="2400" dirty="0"/>
              <a:t> </a:t>
            </a:r>
            <a:r>
              <a:rPr lang="ru-RU" sz="2400" dirty="0" err="1"/>
              <a:t>frequency-division</a:t>
            </a:r>
            <a:r>
              <a:rPr lang="ru-RU" sz="2400" dirty="0"/>
              <a:t> </a:t>
            </a:r>
            <a:r>
              <a:rPr lang="ru-RU" sz="2400" dirty="0" err="1"/>
              <a:t>multiplexing</a:t>
            </a:r>
            <a:r>
              <a:rPr lang="ru-RU" sz="2400" dirty="0"/>
              <a:t>) — мультиплексирование с ортогональным частотным разделением каналов, является цифровой схемой модуляции, которая использует большое количество близко расположенных ортогональных </a:t>
            </a:r>
            <a:r>
              <a:rPr lang="ru-RU" sz="2400" dirty="0" err="1"/>
              <a:t>поднесущих</a:t>
            </a:r>
            <a:r>
              <a:rPr lang="ru-RU" sz="2400" dirty="0"/>
              <a:t>. Каждая </a:t>
            </a:r>
            <a:r>
              <a:rPr lang="ru-RU" sz="2400" dirty="0" err="1"/>
              <a:t>поднесущая</a:t>
            </a:r>
            <a:r>
              <a:rPr lang="ru-RU" sz="2400" dirty="0"/>
              <a:t> модулируется по обычной схеме модуляции (например, квадратурная амплитудная модуляция) на низкой символьной скорости, сохраняя общую скорость передачи данных, как и у обычных схем модуляции одной несущей в той же полосе пропускания. На практике сигналы OFDM получаются путём использования БПФ (быстрое преобразование Фурье)".</a:t>
            </a:r>
          </a:p>
        </p:txBody>
      </p:sp>
    </p:spTree>
    <p:extLst>
      <p:ext uri="{BB962C8B-B14F-4D97-AF65-F5344CB8AC3E}">
        <p14:creationId xmlns:p14="http://schemas.microsoft.com/office/powerpoint/2010/main" val="167434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2FFE6-A8AC-4497-86DF-D3D4CD82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6FD3F2-4104-4A6F-9D94-B2621B24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503" y="1739398"/>
            <a:ext cx="7858881" cy="413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30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2FFE6-A8AC-4497-86DF-D3D4CD82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</a:t>
            </a:r>
            <a:endParaRPr lang="ru-RU" dirty="0"/>
          </a:p>
        </p:txBody>
      </p:sp>
      <p:pic>
        <p:nvPicPr>
          <p:cNvPr id="4" name="Рисунок 3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4FED5110-138A-4AC1-8A56-F06A077AB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8457" r="53176" b="62184"/>
          <a:stretch/>
        </p:blipFill>
        <p:spPr>
          <a:xfrm>
            <a:off x="889256" y="1446834"/>
            <a:ext cx="4504547" cy="186352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5754EBD-4C66-4EDC-B269-67A37260F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20" y="1446834"/>
            <a:ext cx="5495558" cy="401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2C26B0FA-58FE-4862-A37A-35C1758D6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2" t="8457" r="1454" b="62184"/>
          <a:stretch/>
        </p:blipFill>
        <p:spPr>
          <a:xfrm>
            <a:off x="914067" y="3547639"/>
            <a:ext cx="4449501" cy="19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7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2FFE6-A8AC-4497-86DF-D3D4CD82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2D14-1107-4EBC-A191-D5737AE46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7" y="1390650"/>
            <a:ext cx="698182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04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2FFE6-A8AC-4497-86DF-D3D4CD82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79C059A-4DAB-4D78-8BC9-C76D1605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681" y="1578679"/>
            <a:ext cx="86868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734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2FFE6-A8AC-4497-86DF-D3D4CD82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26AC43-1C56-461E-92C1-EC0EEEEC5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58" y="609600"/>
            <a:ext cx="8596668" cy="3796862"/>
          </a:xfrm>
          <a:prstGeom prst="rect">
            <a:avLst/>
          </a:prstGeom>
        </p:spPr>
      </p:pic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D7D8B799-244B-4CFC-BF1D-5FDAAA9AB9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77334" y="4596095"/>
            <a:ext cx="8596668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Информационные </a:t>
            </a:r>
            <a:r>
              <a:rPr lang="ru-RU" dirty="0" err="1"/>
              <a:t>поднесущие</a:t>
            </a:r>
            <a:r>
              <a:rPr lang="ru-RU" dirty="0"/>
              <a:t> – для передачи данных</a:t>
            </a:r>
          </a:p>
          <a:p>
            <a:r>
              <a:rPr lang="ru-RU" dirty="0"/>
              <a:t>Пилот-сигналы для синхронизации и измерений</a:t>
            </a:r>
          </a:p>
          <a:p>
            <a:r>
              <a:rPr lang="ru-RU" dirty="0" err="1"/>
              <a:t>Поднесущие</a:t>
            </a:r>
            <a:r>
              <a:rPr lang="ru-RU" dirty="0"/>
              <a:t> частоты для защитного интервала для предотвращения смешивания полезных </a:t>
            </a:r>
            <a:r>
              <a:rPr lang="ru-RU" dirty="0" err="1"/>
              <a:t>поднесущих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42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2FFE6-A8AC-4497-86DF-D3D4CD82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</a:t>
            </a:r>
            <a:endParaRPr lang="ru-RU" dirty="0"/>
          </a:p>
        </p:txBody>
      </p:sp>
      <p:pic>
        <p:nvPicPr>
          <p:cNvPr id="4" name="Рисунок 3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F6D5CFB2-A2E3-4CCE-81F1-8DAFEC8B4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520906" y="2047112"/>
            <a:ext cx="11150187" cy="34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897D5-E8CE-42B2-9531-ADAB6CEE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OFDMA (</a:t>
            </a:r>
            <a:r>
              <a:rPr lang="en-US" dirty="0" err="1"/>
              <a:t>WiFi</a:t>
            </a:r>
            <a:r>
              <a:rPr lang="en-US" dirty="0"/>
              <a:t> 6)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E8597-9187-432A-B0AD-2990F5DE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37" y="2240968"/>
            <a:ext cx="10121846" cy="3880773"/>
          </a:xfrm>
        </p:spPr>
        <p:txBody>
          <a:bodyPr/>
          <a:lstStyle/>
          <a:p>
            <a:r>
              <a:rPr lang="en-US" dirty="0"/>
              <a:t>Orthogonal frequency-division multiple access </a:t>
            </a:r>
          </a:p>
          <a:p>
            <a:r>
              <a:rPr lang="ru-RU" dirty="0"/>
              <a:t>По сути OFDMA представляет собой «многопользовательскую» вариацию старой технологии параллельной передачи данных с частотным разделением OFDM.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30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897D5-E8CE-42B2-9531-ADAB6CEE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OFDMA (</a:t>
            </a:r>
            <a:r>
              <a:rPr lang="en-US" dirty="0" err="1"/>
              <a:t>WiFi</a:t>
            </a:r>
            <a:r>
              <a:rPr lang="en-US" dirty="0"/>
              <a:t> 6)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E8597-9187-432A-B0AD-2990F5DE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0121846" cy="3880773"/>
          </a:xfrm>
        </p:spPr>
        <p:txBody>
          <a:bodyPr/>
          <a:lstStyle/>
          <a:p>
            <a:r>
              <a:rPr lang="ru-RU" dirty="0"/>
              <a:t>Точка доступа с </a:t>
            </a:r>
            <a:r>
              <a:rPr lang="ru-RU" dirty="0" err="1"/>
              <a:t>WiFi</a:t>
            </a:r>
            <a:r>
              <a:rPr lang="ru-RU" dirty="0"/>
              <a:t> 6 на канале 20 МГц может иметь до 256 </a:t>
            </a:r>
            <a:r>
              <a:rPr lang="ru-RU" dirty="0" err="1"/>
              <a:t>поднесущих</a:t>
            </a:r>
            <a:r>
              <a:rPr lang="ru-RU" dirty="0"/>
              <a:t>, тогда как </a:t>
            </a:r>
            <a:r>
              <a:rPr lang="ru-RU" dirty="0" err="1"/>
              <a:t>WiFi</a:t>
            </a:r>
            <a:r>
              <a:rPr lang="ru-RU" dirty="0"/>
              <a:t> 5 (802.11ac) — только до 64. Ортогональность позволяет приемнику выделить каждую </a:t>
            </a:r>
            <a:r>
              <a:rPr lang="ru-RU" dirty="0" err="1"/>
              <a:t>поднесущую</a:t>
            </a:r>
            <a:r>
              <a:rPr lang="ru-RU" dirty="0"/>
              <a:t> из множества, разделяя канал на так называемые единицы ресурса.</a:t>
            </a:r>
          </a:p>
          <a:p>
            <a:pPr marL="0" indent="0">
              <a:buNone/>
            </a:pPr>
            <a:r>
              <a:rPr lang="ru-RU" dirty="0"/>
              <a:t>.</a:t>
            </a:r>
            <a:endParaRPr lang="en-US" dirty="0"/>
          </a:p>
        </p:txBody>
      </p:sp>
      <p:pic>
        <p:nvPicPr>
          <p:cNvPr id="6146" name="Picture 2" descr="Сравнение поднесущих разных стандартов">
            <a:extLst>
              <a:ext uri="{FF2B5EF4-FFF2-40B4-BE49-F238E27FC236}">
                <a16:creationId xmlns:a16="http://schemas.microsoft.com/office/drawing/2014/main" id="{5887F792-E60D-4E8D-86AF-F81049662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8" b="8691"/>
          <a:stretch/>
        </p:blipFill>
        <p:spPr bwMode="auto">
          <a:xfrm>
            <a:off x="2580732" y="2610092"/>
            <a:ext cx="7400925" cy="40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291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897D5-E8CE-42B2-9531-ADAB6CEE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OFDMA (</a:t>
            </a:r>
            <a:r>
              <a:rPr lang="en-US" dirty="0" err="1"/>
              <a:t>WiFi</a:t>
            </a:r>
            <a:r>
              <a:rPr lang="en-US" dirty="0"/>
              <a:t> 6)</a:t>
            </a:r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1D59D32-DBFB-463E-86D2-4A9BE0F38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52" y="1536862"/>
            <a:ext cx="8736896" cy="49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64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D65A6-C6E5-4A3B-AC48-0CB141E1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36BACC-507C-4326-956B-734A81A7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61" y="506527"/>
            <a:ext cx="4176149" cy="574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85F00AB-1C6C-41E2-8157-2FAB9537E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3" r="8187"/>
          <a:stretch/>
        </p:blipFill>
        <p:spPr bwMode="auto">
          <a:xfrm>
            <a:off x="6377650" y="506526"/>
            <a:ext cx="4716341" cy="574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312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1EF03-6005-4290-9E2E-6EFDF594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 </a:t>
            </a:r>
            <a:r>
              <a:rPr lang="en-US" dirty="0" err="1"/>
              <a:t>WiFi</a:t>
            </a:r>
            <a:r>
              <a:rPr lang="en-US" dirty="0"/>
              <a:t> 6 </a:t>
            </a:r>
            <a:r>
              <a:rPr lang="ru-RU" dirty="0"/>
              <a:t>и </a:t>
            </a:r>
            <a:r>
              <a:rPr lang="ru-RU" dirty="0" err="1"/>
              <a:t>поднесущие</a:t>
            </a:r>
            <a:endParaRPr lang="ru-R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8FF0F18-DB22-4264-8713-D8A8DA40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22" y="2198889"/>
            <a:ext cx="74009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82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Модуляции сигнала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6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Модуляции сигнала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BPSK, </a:t>
            </a:r>
            <a:r>
              <a:rPr lang="ru-RU" dirty="0" err="1"/>
              <a:t>binary</a:t>
            </a:r>
            <a:r>
              <a:rPr lang="ru-RU" dirty="0"/>
              <a:t> </a:t>
            </a:r>
            <a:r>
              <a:rPr lang="ru-RU" dirty="0" err="1"/>
              <a:t>phase</a:t>
            </a:r>
            <a:r>
              <a:rPr lang="ru-RU" dirty="0"/>
              <a:t> </a:t>
            </a:r>
            <a:r>
              <a:rPr lang="ru-RU" dirty="0" err="1"/>
              <a:t>shift</a:t>
            </a:r>
            <a:r>
              <a:rPr lang="ru-RU" dirty="0"/>
              <a:t> </a:t>
            </a:r>
            <a:r>
              <a:rPr lang="ru-RU" dirty="0" err="1"/>
              <a:t>keying</a:t>
            </a:r>
            <a:r>
              <a:rPr lang="ru-RU" dirty="0"/>
              <a:t> (двоичная фазовая манипуляция) где «двоичный» относится к использованию двух фазовых смещений (одно для логической единицы и одно для логического нуля).</a:t>
            </a:r>
          </a:p>
          <a:p>
            <a:r>
              <a:rPr lang="en-US" dirty="0"/>
              <a:t>QPSK, quadrature phase shift keying, (</a:t>
            </a:r>
            <a:r>
              <a:rPr lang="ru-RU" dirty="0" err="1"/>
              <a:t>квадратурно</a:t>
            </a:r>
            <a:r>
              <a:rPr lang="ru-RU" dirty="0"/>
              <a:t> фазовая манипуляция</a:t>
            </a:r>
            <a:r>
              <a:rPr lang="en-US" dirty="0"/>
              <a:t>) </a:t>
            </a:r>
            <a:r>
              <a:rPr lang="ru-RU" dirty="0"/>
              <a:t>QPSK модуляция строится на основе кодирования двух бит передаваемой информации одним символом. </a:t>
            </a:r>
            <a:endParaRPr lang="en-US" dirty="0"/>
          </a:p>
          <a:p>
            <a:r>
              <a:rPr lang="en-US" dirty="0"/>
              <a:t>QAM</a:t>
            </a:r>
            <a:r>
              <a:rPr lang="ru-RU" dirty="0"/>
              <a:t> (Квадратурная амплитудная модуляция )</a:t>
            </a:r>
            <a:endParaRPr lang="en-US" dirty="0"/>
          </a:p>
          <a:p>
            <a:pPr lvl="1"/>
            <a:r>
              <a:rPr lang="ru-RU" dirty="0"/>
              <a:t>64</a:t>
            </a:r>
            <a:r>
              <a:rPr lang="en-US" dirty="0"/>
              <a:t>QAM (6 </a:t>
            </a:r>
            <a:r>
              <a:rPr lang="ru-RU" dirty="0"/>
              <a:t>бит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/>
              <a:t>256QAM</a:t>
            </a:r>
            <a:r>
              <a:rPr lang="ru-RU" dirty="0"/>
              <a:t> (8 бит)</a:t>
            </a:r>
            <a:endParaRPr lang="en-US" dirty="0"/>
          </a:p>
          <a:p>
            <a:pPr lvl="1"/>
            <a:r>
              <a:rPr lang="en-US" dirty="0"/>
              <a:t>1024QAM</a:t>
            </a:r>
            <a:r>
              <a:rPr lang="ru-RU" dirty="0"/>
              <a:t> (10 бит)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02C399B-2DC9-43B3-A08F-204E8492AD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416" y="4366551"/>
            <a:ext cx="2762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Доступ к передающей среде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10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 \ CA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err="1"/>
              <a:t>Carrier</a:t>
            </a:r>
            <a:r>
              <a:rPr lang="ru-RU" dirty="0"/>
              <a:t> </a:t>
            </a:r>
            <a:r>
              <a:rPr lang="ru-RU" dirty="0" err="1"/>
              <a:t>Sense</a:t>
            </a:r>
            <a:r>
              <a:rPr lang="ru-RU" dirty="0"/>
              <a:t> </a:t>
            </a:r>
            <a:r>
              <a:rPr lang="ru-RU" dirty="0" err="1"/>
              <a:t>Multiple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Collision</a:t>
            </a:r>
            <a:r>
              <a:rPr lang="ru-RU" dirty="0"/>
              <a:t> </a:t>
            </a:r>
            <a:r>
              <a:rPr lang="ru-RU" dirty="0" err="1"/>
              <a:t>Avoidance</a:t>
            </a:r>
            <a:r>
              <a:rPr lang="ru-RU" dirty="0"/>
              <a:t>  CSMA/CA - множественный доступ с контролем несущей и </a:t>
            </a:r>
            <a:r>
              <a:rPr lang="ru-RU" dirty="0" err="1"/>
              <a:t>избежанием</a:t>
            </a:r>
            <a:r>
              <a:rPr lang="ru-RU" dirty="0"/>
              <a:t> коллизий»— это сетевой протокол, в котором:</a:t>
            </a:r>
          </a:p>
          <a:p>
            <a:r>
              <a:rPr lang="ru-RU" dirty="0"/>
              <a:t> используется схема прослушивания несущей волны;</a:t>
            </a:r>
          </a:p>
          <a:p>
            <a:r>
              <a:rPr lang="ru-RU" dirty="0"/>
              <a:t> станция, которая собирается начать передачу, посылает </a:t>
            </a:r>
            <a:r>
              <a:rPr lang="ru-RU" dirty="0" err="1"/>
              <a:t>jam</a:t>
            </a:r>
            <a:r>
              <a:rPr lang="ru-RU" dirty="0"/>
              <a:t> </a:t>
            </a:r>
            <a:r>
              <a:rPr lang="ru-RU" dirty="0" err="1"/>
              <a:t>signal</a:t>
            </a:r>
            <a:r>
              <a:rPr lang="ru-RU" dirty="0"/>
              <a:t> (сигнал затора);</a:t>
            </a:r>
          </a:p>
          <a:p>
            <a:r>
              <a:rPr lang="ru-RU" dirty="0"/>
              <a:t> после продолжительного ожидания всех станций, которые могут послать </a:t>
            </a:r>
            <a:r>
              <a:rPr lang="ru-RU" dirty="0" err="1"/>
              <a:t>jam</a:t>
            </a:r>
            <a:r>
              <a:rPr lang="ru-RU" dirty="0"/>
              <a:t> </a:t>
            </a:r>
            <a:r>
              <a:rPr lang="ru-RU" dirty="0" err="1"/>
              <a:t>signal</a:t>
            </a:r>
            <a:r>
              <a:rPr lang="ru-RU" dirty="0"/>
              <a:t>, станция начинает передачу фрейма;</a:t>
            </a:r>
          </a:p>
          <a:p>
            <a:r>
              <a:rPr lang="ru-RU" dirty="0"/>
              <a:t> если во время передачи станция обнаруживает </a:t>
            </a:r>
            <a:r>
              <a:rPr lang="ru-RU" dirty="0" err="1"/>
              <a:t>jam</a:t>
            </a:r>
            <a:r>
              <a:rPr lang="ru-RU" dirty="0"/>
              <a:t> </a:t>
            </a:r>
            <a:r>
              <a:rPr lang="ru-RU" dirty="0" err="1"/>
              <a:t>signal</a:t>
            </a:r>
            <a:r>
              <a:rPr lang="ru-RU" dirty="0"/>
              <a:t> от другой станции, она останавливает передачу на отрезок времени случайной длины и затем повторяет попытку.</a:t>
            </a:r>
            <a:endParaRPr lang="en-US" dirty="0"/>
          </a:p>
          <a:p>
            <a:r>
              <a:rPr lang="ru-RU" dirty="0"/>
              <a:t>Подтверждается прием кадра;</a:t>
            </a:r>
          </a:p>
          <a:p>
            <a:r>
              <a:rPr lang="ru-RU" dirty="0"/>
              <a:t>CSMA/CA отличается от CSMA/CD тем, что коллизиям подвержены не пакеты данных, а только jam-сигналы.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729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Типовые топологии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51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работы оборудования: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AP;</a:t>
            </a:r>
            <a:endParaRPr lang="ru-RU" sz="3600" dirty="0"/>
          </a:p>
          <a:p>
            <a:r>
              <a:rPr lang="en-US" sz="3600" dirty="0"/>
              <a:t>Ad-Hoc;</a:t>
            </a:r>
            <a:endParaRPr lang="ru-RU" sz="3600" dirty="0"/>
          </a:p>
          <a:p>
            <a:r>
              <a:rPr lang="en-US" sz="3600" dirty="0"/>
              <a:t>Bridge;</a:t>
            </a:r>
          </a:p>
          <a:p>
            <a:r>
              <a:rPr lang="en-US" sz="3600" dirty="0"/>
              <a:t>WDS.</a:t>
            </a:r>
            <a:endParaRPr lang="ru-RU" sz="3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</a:t>
            </a:r>
            <a:r>
              <a:rPr lang="en-US" dirty="0"/>
              <a:t>Ad-Hoc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592635"/>
            <a:ext cx="6076392" cy="1756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/>
              <a:t>Данный режим позволяет объединить 2 компьютера во временную </a:t>
            </a:r>
            <a:r>
              <a:rPr lang="ru-RU" sz="2800" dirty="0" err="1"/>
              <a:t>одноранговую</a:t>
            </a:r>
            <a:r>
              <a:rPr lang="ru-RU" sz="2800" dirty="0"/>
              <a:t> сеть типа «компьютер-компьютер» и организовать обмен данными между ними всего за несколько минут.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6F9D02-78D4-450D-899F-65CDBE2D0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00" y="1600200"/>
            <a:ext cx="4876190" cy="516825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</a:t>
            </a:r>
            <a:r>
              <a:rPr lang="en-US" dirty="0"/>
              <a:t>AP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ADD7F2-70B2-4E6B-B430-61D1E232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36" y="609599"/>
            <a:ext cx="5569882" cy="590349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Режим </a:t>
            </a:r>
            <a:r>
              <a:rPr lang="en-US" dirty="0"/>
              <a:t>AP c </a:t>
            </a:r>
            <a:r>
              <a:rPr lang="ru-RU" dirty="0"/>
              <a:t>повторителем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591C83-AFB6-4E7A-A3B4-E6B62EE32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01" y="1476188"/>
            <a:ext cx="6933333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1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ru-RU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Проблемы </a:t>
            </a:r>
            <a:r>
              <a:rPr lang="ru-RU" sz="4000" dirty="0"/>
              <a:t>передачи цифрового сигнала по радиоканалу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37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Режим </a:t>
            </a:r>
            <a:r>
              <a:rPr lang="ru-RU" dirty="0" err="1"/>
              <a:t>Bridge</a:t>
            </a:r>
            <a:r>
              <a:rPr lang="ru-RU" dirty="0"/>
              <a:t> или режим </a:t>
            </a:r>
            <a:r>
              <a:rPr lang="ru-RU" dirty="0" err="1"/>
              <a:t>WiFi</a:t>
            </a:r>
            <a:r>
              <a:rPr lang="ru-RU" dirty="0"/>
              <a:t> моста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D656CB-3400-47B6-A3BF-1DFC11ED7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88" y="1930400"/>
            <a:ext cx="7885714" cy="398730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021" y="341870"/>
            <a:ext cx="8229600" cy="778768"/>
          </a:xfrm>
        </p:spPr>
        <p:txBody>
          <a:bodyPr/>
          <a:lstStyle/>
          <a:p>
            <a:r>
              <a:rPr lang="ru-RU" dirty="0"/>
              <a:t>Режим </a:t>
            </a:r>
            <a:r>
              <a:rPr lang="en-US" dirty="0"/>
              <a:t>WDS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2021" y="1488073"/>
            <a:ext cx="864096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Wireless Distribution system </a:t>
            </a:r>
            <a:r>
              <a:rPr lang="ru-RU" sz="3200" dirty="0"/>
              <a:t>позволяет воссоздать практически любую топологию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WDS </a:t>
            </a:r>
            <a:r>
              <a:rPr lang="ru-RU" sz="3200" dirty="0"/>
              <a:t>бывает нескольких видов:</a:t>
            </a:r>
          </a:p>
          <a:p>
            <a:pPr lvl="1"/>
            <a:r>
              <a:rPr lang="en-US" sz="2800" dirty="0"/>
              <a:t>WDS </a:t>
            </a:r>
            <a:r>
              <a:rPr lang="ru-RU" sz="2800" dirty="0"/>
              <a:t>типа «Точка-Точка» (</a:t>
            </a:r>
            <a:r>
              <a:rPr lang="en-US" sz="2800" dirty="0"/>
              <a:t>Point-to-Point)</a:t>
            </a:r>
          </a:p>
          <a:p>
            <a:pPr lvl="1"/>
            <a:r>
              <a:rPr lang="en-US" sz="2800" dirty="0"/>
              <a:t>WDS </a:t>
            </a:r>
            <a:r>
              <a:rPr lang="ru-RU" sz="2800" dirty="0"/>
              <a:t>типа «</a:t>
            </a:r>
            <a:r>
              <a:rPr lang="ru-RU" sz="2800" dirty="0" err="1"/>
              <a:t>Точка-Многоточка</a:t>
            </a:r>
            <a:r>
              <a:rPr lang="ru-RU" sz="2800" dirty="0"/>
              <a:t>» (</a:t>
            </a:r>
            <a:r>
              <a:rPr lang="en-US" sz="2800" dirty="0"/>
              <a:t>Point-to-Multi-Point)</a:t>
            </a:r>
          </a:p>
          <a:p>
            <a:pPr lvl="1"/>
            <a:r>
              <a:rPr lang="ru-RU" sz="2800" dirty="0"/>
              <a:t>Комбинация различных типов </a:t>
            </a:r>
            <a:r>
              <a:rPr lang="en-US" sz="2800" dirty="0"/>
              <a:t>WDS = </a:t>
            </a:r>
            <a:r>
              <a:rPr lang="ru-RU" sz="2800" dirty="0"/>
              <a:t>любая сетевая топология</a:t>
            </a:r>
            <a:r>
              <a:rPr lang="en-US" sz="2800" dirty="0"/>
              <a:t> </a:t>
            </a:r>
            <a:r>
              <a:rPr lang="ru-RU" sz="3200" dirty="0"/>
              <a:t>сети.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</a:t>
            </a:r>
            <a:r>
              <a:rPr lang="en-US" dirty="0"/>
              <a:t>WDS</a:t>
            </a:r>
            <a:endParaRPr lang="ru-RU" dirty="0"/>
          </a:p>
        </p:txBody>
      </p:sp>
      <p:pic>
        <p:nvPicPr>
          <p:cNvPr id="4" name="Picture 2" descr="WDS типа Точка-Точк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59520"/>
            <a:ext cx="2160240" cy="782022"/>
          </a:xfrm>
          <a:prstGeom prst="rect">
            <a:avLst/>
          </a:prstGeom>
          <a:noFill/>
        </p:spPr>
      </p:pic>
      <p:pic>
        <p:nvPicPr>
          <p:cNvPr id="5" name="Picture 4" descr="WDS типа Точка-Многоточка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1680" y="1811269"/>
            <a:ext cx="3083024" cy="3370331"/>
          </a:xfrm>
          <a:prstGeom prst="rect">
            <a:avLst/>
          </a:prstGeom>
          <a:noFill/>
        </p:spPr>
      </p:pic>
      <p:pic>
        <p:nvPicPr>
          <p:cNvPr id="6" name="Picture 6" descr="Комбинация различных типов WD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7921" y="3669269"/>
            <a:ext cx="3384376" cy="147971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76601" y="2819400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Point-to-Point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176121" y="5229200"/>
            <a:ext cx="2218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Point-to-Multi-Point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5181600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Комбинация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EB570-1BEC-4335-806B-4EE647FD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Альтернатива </a:t>
            </a:r>
            <a:r>
              <a:rPr lang="en-US" dirty="0"/>
              <a:t>WDS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E0CA54-7E17-49FC-B448-89C734375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30" y="1800617"/>
            <a:ext cx="7402070" cy="44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643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Оборудование </a:t>
            </a:r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WiFi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05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6F912-FFC0-4C5C-B6F5-28BEA4E3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Point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2E41FD2-D437-4B23-BAE2-29BCC1CCAE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C135EE-8B27-4AE9-BFFB-2B9A5776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1" y="0"/>
            <a:ext cx="7084939" cy="68580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2E262067-F3E4-482D-AF76-6D94B6E7B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17" y="5310"/>
            <a:ext cx="4932785" cy="492229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внутренний, мышь&#10;&#10;Автоматически созданное описание">
            <a:extLst>
              <a:ext uri="{FF2B5EF4-FFF2-40B4-BE49-F238E27FC236}">
                <a16:creationId xmlns:a16="http://schemas.microsoft.com/office/drawing/2014/main" id="{A059360A-2430-4E7A-9058-FFC507E2D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44" y="2982495"/>
            <a:ext cx="5186948" cy="38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01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352928" cy="778768"/>
          </a:xfrm>
        </p:spPr>
        <p:txBody>
          <a:bodyPr>
            <a:normAutofit/>
          </a:bodyPr>
          <a:lstStyle/>
          <a:p>
            <a:r>
              <a:rPr lang="ru-RU" sz="2800" dirty="0"/>
              <a:t>Разница между </a:t>
            </a:r>
            <a:r>
              <a:rPr lang="ru-RU" sz="2800" dirty="0" err="1"/>
              <a:t>WiFi</a:t>
            </a:r>
            <a:r>
              <a:rPr lang="ru-RU" sz="2800" dirty="0"/>
              <a:t> роутером и точкой доступа</a:t>
            </a:r>
          </a:p>
        </p:txBody>
      </p:sp>
      <p:pic>
        <p:nvPicPr>
          <p:cNvPr id="40962" name="Picture 2" descr="Визуальная разница между WiFi роутером и точкой доступа WiF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54" y="1844824"/>
            <a:ext cx="4991100" cy="4362451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28048" y="1649785"/>
            <a:ext cx="4721895" cy="237626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2000" dirty="0" err="1"/>
              <a:t>WiFi</a:t>
            </a:r>
            <a:r>
              <a:rPr lang="ru-RU" sz="2000" dirty="0"/>
              <a:t> роутеры и точки доступа выполняют одни и те же функции — создают </a:t>
            </a:r>
            <a:r>
              <a:rPr lang="ru-RU" sz="2000" dirty="0" err="1"/>
              <a:t>радиопокрытие</a:t>
            </a:r>
            <a:r>
              <a:rPr lang="ru-RU" sz="2000" dirty="0"/>
              <a:t> (режим AP), находясь в котором, любое устройство может подключиться к сети в режиме </a:t>
            </a:r>
            <a:r>
              <a:rPr lang="ru-RU" sz="2000" dirty="0" err="1"/>
              <a:t>AP-Client</a:t>
            </a:r>
            <a:r>
              <a:rPr lang="ru-RU" sz="2000" dirty="0"/>
              <a:t>. </a:t>
            </a:r>
            <a:endParaRPr lang="en-US" sz="2000" dirty="0"/>
          </a:p>
          <a:p>
            <a:pPr marL="0" indent="0" algn="just">
              <a:buNone/>
            </a:pPr>
            <a:r>
              <a:rPr lang="ru-RU" sz="2000" dirty="0"/>
              <a:t>Данные устройства различаются как визуально, так и структурно.</a:t>
            </a:r>
          </a:p>
          <a:p>
            <a:pPr marL="0" indent="0" algn="just">
              <a:buNone/>
            </a:pPr>
            <a:r>
              <a:rPr lang="ru-RU" sz="2000" dirty="0"/>
              <a:t>У классической точки доступа </a:t>
            </a:r>
            <a:r>
              <a:rPr lang="ru-RU" sz="2000" dirty="0" err="1"/>
              <a:t>WiFi</a:t>
            </a:r>
            <a:r>
              <a:rPr lang="ru-RU" sz="2000" dirty="0"/>
              <a:t> имеется только один Ethernet-порт.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528048" y="4221088"/>
            <a:ext cx="3960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err="1"/>
              <a:t>WiFi</a:t>
            </a:r>
            <a:r>
              <a:rPr lang="ru-RU" sz="1400" b="1" dirty="0"/>
              <a:t> роутер </a:t>
            </a:r>
            <a:r>
              <a:rPr lang="ru-RU" sz="1400" dirty="0"/>
              <a:t>— это более функциональное и универсальное устройство домашней </a:t>
            </a:r>
            <a:r>
              <a:rPr lang="ru-RU" sz="1400" dirty="0" err="1"/>
              <a:t>WiFi</a:t>
            </a:r>
            <a:r>
              <a:rPr lang="ru-RU" sz="1400" dirty="0"/>
              <a:t> сети или сети небольшого офиса. </a:t>
            </a:r>
            <a:endParaRPr lang="en-US" sz="1400" dirty="0"/>
          </a:p>
          <a:p>
            <a:r>
              <a:rPr lang="ru-RU" sz="1400" b="1" dirty="0"/>
              <a:t>Точки доступа</a:t>
            </a:r>
            <a:r>
              <a:rPr lang="ru-RU" sz="1400" dirty="0"/>
              <a:t>, имеющие более богатый функционал в плане различных настроек </a:t>
            </a:r>
            <a:r>
              <a:rPr lang="ru-RU" sz="1400" dirty="0" err="1"/>
              <a:t>WiFi</a:t>
            </a:r>
            <a:r>
              <a:rPr lang="ru-RU" sz="1400" dirty="0"/>
              <a:t> сети, чаще используются для создания сетей с большими площадями.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CCA3F-BB7E-432E-8F15-AC97F394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Внешние антенны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5990D53-2D1E-4A03-AEE9-B5DC68003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5475111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Изображение выглядит как забор, сидит, стойка&#10;&#10;Автоматически созданное описание">
            <a:extLst>
              <a:ext uri="{FF2B5EF4-FFF2-40B4-BE49-F238E27FC236}">
                <a16:creationId xmlns:a16="http://schemas.microsoft.com/office/drawing/2014/main" id="{D5DD9001-CA6E-40E9-9F62-C7AAF1ECF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5800"/>
            <a:ext cx="4679092" cy="467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22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CCA3F-BB7E-432E-8F15-AC97F394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Усилители сигнала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DB51CDF-5106-4221-AB8B-05D192B86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710" y="0"/>
            <a:ext cx="6269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6923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CCA3F-BB7E-432E-8F15-AC97F394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</a:t>
            </a:r>
            <a:br>
              <a:rPr lang="ru-RU" dirty="0"/>
            </a:br>
            <a:r>
              <a:rPr lang="ru-RU" dirty="0"/>
              <a:t>устройства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D3F9F78-9CB7-4E54-BC36-C11D0DA3F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68" y="1009622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1FF693-01CE-42AB-8057-ECAB88FAB2E5}"/>
              </a:ext>
            </a:extLst>
          </p:cNvPr>
          <p:cNvSpPr txBox="1"/>
          <p:nvPr/>
        </p:nvSpPr>
        <p:spPr>
          <a:xfrm>
            <a:off x="4201297" y="6154350"/>
            <a:ext cx="6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Cisco WLC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66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Проблемы </a:t>
            </a:r>
            <a:r>
              <a:rPr lang="ru-RU" sz="3600" dirty="0"/>
              <a:t>передачи цифрового сигнала в радиоканалу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Затухание сигнала</a:t>
            </a:r>
          </a:p>
          <a:p>
            <a:r>
              <a:rPr lang="ru-RU" dirty="0"/>
              <a:t>Теневые зоны</a:t>
            </a:r>
          </a:p>
          <a:p>
            <a:r>
              <a:rPr lang="ru-RU" dirty="0"/>
              <a:t>Многолучевое распространение сигналов</a:t>
            </a:r>
          </a:p>
          <a:p>
            <a:r>
              <a:rPr lang="ru-RU" dirty="0"/>
              <a:t>Замирания сигнала</a:t>
            </a:r>
          </a:p>
          <a:p>
            <a:r>
              <a:rPr lang="ru-RU" dirty="0"/>
              <a:t>Временные задержки</a:t>
            </a:r>
          </a:p>
        </p:txBody>
      </p:sp>
    </p:spTree>
    <p:extLst>
      <p:ext uri="{BB962C8B-B14F-4D97-AF65-F5344CB8AC3E}">
        <p14:creationId xmlns:p14="http://schemas.microsoft.com/office/powerpoint/2010/main" val="4208490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CCA3F-BB7E-432E-8F15-AC97F394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устройства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9B243-ADDE-4347-8DD6-1E308765C08B}"/>
              </a:ext>
            </a:extLst>
          </p:cNvPr>
          <p:cNvSpPr txBox="1"/>
          <p:nvPr/>
        </p:nvSpPr>
        <p:spPr>
          <a:xfrm>
            <a:off x="494271" y="2418996"/>
            <a:ext cx="868680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Управление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встроенный локальный сервер авторизации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Radius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(AAA) для пользовательских и гостевых учетных записей;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групповая установка/конфигурирование точек доступа;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групповая замена встроенной программы/перезагрузка точек доступа;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оптимизация канала/мощности/нагрузки;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Может содержать портал с СМС-авторизацией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2243086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/>
              <a:t>MIMO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882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CCA3F-BB7E-432E-8F15-AC97F394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MIMO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9B243-ADDE-4347-8DD6-1E308765C08B}"/>
              </a:ext>
            </a:extLst>
          </p:cNvPr>
          <p:cNvSpPr txBox="1"/>
          <p:nvPr/>
        </p:nvSpPr>
        <p:spPr>
          <a:xfrm>
            <a:off x="853086" y="1930400"/>
            <a:ext cx="8686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MIMO (англ.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Multiple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Multiple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— метод пространственного кодирования сигнала, позволяющий увеличить полосу пропускания канала, в котором передача данных и прием данных осуществляются системами из нескольких антенн.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D5EEB83-BAFB-4638-BD88-57C9BC88E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 t="14515" r="9219" b="18143"/>
          <a:stretch/>
        </p:blipFill>
        <p:spPr bwMode="auto">
          <a:xfrm>
            <a:off x="5741042" y="3669175"/>
            <a:ext cx="5751837" cy="284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603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7069-5CE4-40AF-B315-4AF73CA6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dirty="0"/>
              <a:t>Безопасность</a:t>
            </a:r>
            <a:r>
              <a:rPr lang="ru-RU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WiFi</a:t>
            </a: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964BB0-5B8F-4930-A3F0-5B3FD370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288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защиты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55589" y="2059460"/>
            <a:ext cx="8229600" cy="1755640"/>
          </a:xfrm>
        </p:spPr>
        <p:txBody>
          <a:bodyPr>
            <a:noAutofit/>
          </a:bodyPr>
          <a:lstStyle/>
          <a:p>
            <a:r>
              <a:rPr lang="en-US" sz="4800" dirty="0"/>
              <a:t>WEP;</a:t>
            </a:r>
          </a:p>
          <a:p>
            <a:r>
              <a:rPr lang="en-US" sz="4800" dirty="0"/>
              <a:t>802.1X;</a:t>
            </a:r>
          </a:p>
          <a:p>
            <a:r>
              <a:rPr lang="en-US" sz="4800" dirty="0"/>
              <a:t>WPA;</a:t>
            </a:r>
            <a:endParaRPr lang="ru-RU" sz="4800" dirty="0"/>
          </a:p>
          <a:p>
            <a:r>
              <a:rPr lang="en-US" sz="4800" dirty="0"/>
              <a:t>WPA2.</a:t>
            </a:r>
          </a:p>
          <a:p>
            <a:pPr>
              <a:buNone/>
            </a:pPr>
            <a:endParaRPr lang="ru-RU" sz="4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Данные шифруются по </a:t>
            </a:r>
            <a:r>
              <a:rPr lang="en-US" dirty="0"/>
              <a:t>RC4 </a:t>
            </a:r>
            <a:r>
              <a:rPr lang="ru-RU" dirty="0"/>
              <a:t>ключом с разрядностью от 40 до 104 бит. Но это не целый ключ, а только его статическая составляющая. Для усиления защиты применяется так называемый вектор инициализации </a:t>
            </a:r>
            <a:r>
              <a:rPr lang="ru-RU" dirty="0" err="1"/>
              <a:t>Initialization</a:t>
            </a:r>
            <a:r>
              <a:rPr lang="ru-RU" dirty="0"/>
              <a:t> </a:t>
            </a:r>
            <a:r>
              <a:rPr lang="ru-RU" dirty="0" err="1"/>
              <a:t>Vector</a:t>
            </a:r>
            <a:r>
              <a:rPr lang="ru-RU" dirty="0"/>
              <a:t> (IV), который предназначен для рандомизации дополнительной части ключа, что обеспечивает различные вариации шифра для разных пакетов данных. Данный вектор является 24-битным. Таким образом, в результате мы получаем общее шифрование с разрядностью от 64 (40+24) до 128 (104+24) бит. Идея очень здравая, поскольку при шифровании мы оперируем и постоянными, и случайно подобранными символами.</a:t>
            </a:r>
          </a:p>
          <a:p>
            <a:pPr marL="0" indent="0" algn="just">
              <a:buNone/>
            </a:pPr>
            <a:r>
              <a:rPr lang="ru-RU" dirty="0"/>
              <a:t>Но, как оказалось, взломать такую защиту можно — соответствующие утилиты присутствуют в Интернете (например, </a:t>
            </a:r>
            <a:r>
              <a:rPr lang="ru-RU" dirty="0" err="1"/>
              <a:t>AirSnort</a:t>
            </a:r>
            <a:r>
              <a:rPr lang="ru-RU" dirty="0"/>
              <a:t>, </a:t>
            </a:r>
            <a:r>
              <a:rPr lang="ru-RU" dirty="0" err="1"/>
              <a:t>WEPcrack</a:t>
            </a:r>
            <a:r>
              <a:rPr lang="ru-RU" dirty="0"/>
              <a:t>). 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Основное её слабое место — это вектор инициализации. Поскольку мы говорим о 24 битах, это подразумевает около 16 миллионов комбинаций (2 в 24 степени) — после использования этого количества ключ начинает повторяться.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8293" y="455271"/>
            <a:ext cx="8229600" cy="797024"/>
          </a:xfrm>
        </p:spPr>
        <p:txBody>
          <a:bodyPr>
            <a:normAutofit/>
          </a:bodyPr>
          <a:lstStyle/>
          <a:p>
            <a:r>
              <a:rPr lang="en-US" b="1" dirty="0"/>
              <a:t>802.1X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98293" y="1649389"/>
            <a:ext cx="8229600" cy="50177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/>
              <a:t>802.1X базируется на протоколе расширенной аутентификации 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Authentication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(EAP), протоколе защиты транспортного уровня </a:t>
            </a:r>
            <a:r>
              <a:rPr lang="ru-RU" dirty="0" err="1"/>
              <a:t>Transport</a:t>
            </a:r>
            <a:r>
              <a:rPr lang="ru-RU" dirty="0"/>
              <a:t> </a:t>
            </a:r>
            <a:r>
              <a:rPr lang="ru-RU" dirty="0" err="1"/>
              <a:t>Layer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 (TLS) и сервере доступа RADIUS (</a:t>
            </a:r>
            <a:r>
              <a:rPr lang="ru-RU" dirty="0" err="1"/>
              <a:t>Remote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Dial-in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). Плюс к этому стоит добавить новую организацию работы клиентов сети. После того, как пользователь прошёл этап аутентификации, ему высылается секретный ключ в зашифрованном виде на определённое незначительное время — </a:t>
            </a:r>
            <a:r>
              <a:rPr lang="ru-RU" dirty="0" err="1"/>
              <a:t>время</a:t>
            </a:r>
            <a:r>
              <a:rPr lang="ru-RU" dirty="0"/>
              <a:t> действующего на данный момент сеанса. По завершении этого сеанса генерируется новый ключ и опять высылается пользователю. Протокол защиты транспортного уровня TLS обеспечивает взаимную аутентификацию и целостность передачи данных. Все ключи являются 128-разрядными по умолчанию.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WPA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0401" y="1732006"/>
            <a:ext cx="8837369" cy="451639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u-RU" sz="3400" dirty="0"/>
              <a:t>WPA — это временный стандарт, о котором договорились производители оборудования, пока не вступил в силу IEEE 802.11i. По сути, WPA = 802.1X + EAP + TKIP + MIC, где:</a:t>
            </a:r>
          </a:p>
          <a:p>
            <a:r>
              <a:rPr lang="ru-RU" sz="3400" dirty="0"/>
              <a:t>WPA — технология защищённого доступа к беспроводным сетям (</a:t>
            </a:r>
            <a:r>
              <a:rPr lang="ru-RU" sz="3400" dirty="0" err="1"/>
              <a:t>Wi-Fi</a:t>
            </a:r>
            <a:r>
              <a:rPr lang="ru-RU" sz="3400" dirty="0"/>
              <a:t> </a:t>
            </a:r>
            <a:r>
              <a:rPr lang="ru-RU" sz="3400" dirty="0" err="1"/>
              <a:t>Protected</a:t>
            </a:r>
            <a:r>
              <a:rPr lang="ru-RU" sz="3400" dirty="0"/>
              <a:t> </a:t>
            </a:r>
            <a:r>
              <a:rPr lang="ru-RU" sz="3400" dirty="0" err="1"/>
              <a:t>Access</a:t>
            </a:r>
            <a:r>
              <a:rPr lang="ru-RU" sz="3400" dirty="0"/>
              <a:t>),</a:t>
            </a:r>
          </a:p>
          <a:p>
            <a:r>
              <a:rPr lang="ru-RU" sz="3400" dirty="0"/>
              <a:t>EAP — протокол расширенной аутентификации (</a:t>
            </a:r>
            <a:r>
              <a:rPr lang="ru-RU" sz="3400" dirty="0" err="1"/>
              <a:t>Extensible</a:t>
            </a:r>
            <a:r>
              <a:rPr lang="ru-RU" sz="3400" dirty="0"/>
              <a:t> </a:t>
            </a:r>
            <a:r>
              <a:rPr lang="ru-RU" sz="3400" dirty="0" err="1"/>
              <a:t>Authentication</a:t>
            </a:r>
            <a:r>
              <a:rPr lang="ru-RU" sz="3400" dirty="0"/>
              <a:t> </a:t>
            </a:r>
            <a:r>
              <a:rPr lang="ru-RU" sz="3400" dirty="0" err="1"/>
              <a:t>Protocol</a:t>
            </a:r>
            <a:r>
              <a:rPr lang="ru-RU" sz="3400" dirty="0"/>
              <a:t>),</a:t>
            </a:r>
          </a:p>
          <a:p>
            <a:r>
              <a:rPr lang="ru-RU" sz="3400" dirty="0"/>
              <a:t>TKIP — протокол интеграции временного ключа (</a:t>
            </a:r>
            <a:r>
              <a:rPr lang="ru-RU" sz="3400" dirty="0" err="1"/>
              <a:t>Temporal</a:t>
            </a:r>
            <a:r>
              <a:rPr lang="ru-RU" sz="3400" dirty="0"/>
              <a:t> </a:t>
            </a:r>
            <a:r>
              <a:rPr lang="ru-RU" sz="3400" dirty="0" err="1"/>
              <a:t>Key</a:t>
            </a:r>
            <a:r>
              <a:rPr lang="ru-RU" sz="3400" dirty="0"/>
              <a:t> </a:t>
            </a:r>
            <a:r>
              <a:rPr lang="ru-RU" sz="3400" dirty="0" err="1"/>
              <a:t>Integrity</a:t>
            </a:r>
            <a:r>
              <a:rPr lang="ru-RU" sz="3400" dirty="0"/>
              <a:t> </a:t>
            </a:r>
            <a:r>
              <a:rPr lang="ru-RU" sz="3400" dirty="0" err="1"/>
              <a:t>Protocol</a:t>
            </a:r>
            <a:r>
              <a:rPr lang="ru-RU" sz="3400" dirty="0"/>
              <a:t>),</a:t>
            </a:r>
          </a:p>
          <a:p>
            <a:r>
              <a:rPr lang="ru-RU" sz="3400" dirty="0"/>
              <a:t>MIC — технология проверки целостности сообщений (</a:t>
            </a:r>
            <a:r>
              <a:rPr lang="ru-RU" sz="3400" dirty="0" err="1"/>
              <a:t>Message</a:t>
            </a:r>
            <a:r>
              <a:rPr lang="ru-RU" sz="3400" dirty="0"/>
              <a:t> </a:t>
            </a:r>
            <a:r>
              <a:rPr lang="ru-RU" sz="3400" dirty="0" err="1"/>
              <a:t>Integrity</a:t>
            </a:r>
            <a:r>
              <a:rPr lang="ru-RU" sz="3400" dirty="0"/>
              <a:t> </a:t>
            </a:r>
            <a:r>
              <a:rPr lang="ru-RU" sz="3400" dirty="0" err="1"/>
              <a:t>Check</a:t>
            </a:r>
            <a:r>
              <a:rPr lang="ru-RU" sz="3400" dirty="0"/>
              <a:t>).</a:t>
            </a:r>
          </a:p>
          <a:p>
            <a:pPr>
              <a:buNone/>
            </a:pPr>
            <a:r>
              <a:rPr lang="ru-RU" sz="3400" dirty="0"/>
              <a:t>Ключевыми здесь являются новые модули TKIP и MIC. Стандарт TKIP использует автоматически подобранные 128-битные ключи, которые создаются непредсказуемым способом и общее число вариаций которых достигает 500 миллиардов. Сложная иерархическая система алгоритма подбора ключей и динамическая их замена через каждые 10 Кбайт (10 тыс. передаваемых пакетов) делают систему максимально защищённой.</a:t>
            </a:r>
          </a:p>
          <a:p>
            <a:pPr>
              <a:buNone/>
            </a:pPr>
            <a:r>
              <a:rPr lang="ru-RU" sz="3400" dirty="0"/>
              <a:t>От внешнего проникновения и изменения информации также обороняет технология проверки целостности сообщений (</a:t>
            </a:r>
            <a:r>
              <a:rPr lang="ru-RU" sz="3400" dirty="0" err="1"/>
              <a:t>Message</a:t>
            </a:r>
            <a:r>
              <a:rPr lang="ru-RU" sz="3400" dirty="0"/>
              <a:t> </a:t>
            </a:r>
            <a:r>
              <a:rPr lang="ru-RU" sz="3400" dirty="0" err="1"/>
              <a:t>Integrity</a:t>
            </a:r>
            <a:r>
              <a:rPr lang="ru-RU" sz="3400" dirty="0"/>
              <a:t> </a:t>
            </a:r>
            <a:r>
              <a:rPr lang="ru-RU" sz="3400" dirty="0" err="1"/>
              <a:t>Check</a:t>
            </a:r>
            <a:r>
              <a:rPr lang="ru-RU" sz="3400" dirty="0"/>
              <a:t>). Достаточно сложный математический алгоритм позволяет сверять отправленные в одной точке и полученные в другой данные. Если замечены изменения и результат сравнения не сходится, такие данные считаются ложными и выбрасываются.</a:t>
            </a:r>
          </a:p>
          <a:p>
            <a:pPr>
              <a:buNone/>
            </a:pPr>
            <a:r>
              <a:rPr lang="ru-RU" sz="3400" dirty="0"/>
              <a:t>Правда, TKIP сейчас не является лучшим в реализации шифрования, поскольку в силу вступают новые алгоритмы, основанные на технологии </a:t>
            </a:r>
            <a:r>
              <a:rPr lang="ru-RU" sz="3400" dirty="0" err="1"/>
              <a:t>Advanced</a:t>
            </a:r>
            <a:r>
              <a:rPr lang="ru-RU" sz="3400" dirty="0"/>
              <a:t> </a:t>
            </a:r>
            <a:r>
              <a:rPr lang="ru-RU" sz="3400" dirty="0" err="1"/>
              <a:t>Encryption</a:t>
            </a:r>
            <a:r>
              <a:rPr lang="ru-RU" sz="3400" dirty="0"/>
              <a:t> </a:t>
            </a:r>
            <a:r>
              <a:rPr lang="ru-RU" sz="3400" dirty="0" err="1"/>
              <a:t>Standard</a:t>
            </a:r>
            <a:r>
              <a:rPr lang="ru-RU" sz="3400" dirty="0"/>
              <a:t> (AES), которая, кстати говоря, уже давно используется в VPN.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WPA2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24574" y="1930400"/>
            <a:ext cx="8596668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WPA2 обеспечивает самый высокий уровень защиты данных и контроль доступа в беспроводную сеть для корпоративных (WPA2-Enterprise) и индивидуальных пользователей (WPA2-Personal).</a:t>
            </a:r>
          </a:p>
          <a:p>
            <a:pPr>
              <a:buNone/>
            </a:pPr>
            <a:r>
              <a:rPr lang="ru-RU" dirty="0"/>
              <a:t>WPA2 (</a:t>
            </a:r>
            <a:r>
              <a:rPr lang="ru-RU" dirty="0" err="1"/>
              <a:t>Wireless</a:t>
            </a:r>
            <a:r>
              <a:rPr lang="ru-RU" dirty="0"/>
              <a:t> </a:t>
            </a:r>
            <a:r>
              <a:rPr lang="ru-RU" dirty="0" err="1"/>
              <a:t>Protected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ver</a:t>
            </a:r>
            <a:r>
              <a:rPr lang="ru-RU" dirty="0"/>
              <a:t>. 2.0) – это вторая версия набора алгоритмов и протоколов обеспечивающих защиту данных в беспроводных сетях </a:t>
            </a:r>
            <a:r>
              <a:rPr lang="ru-RU" dirty="0" err="1"/>
              <a:t>Wi-Fi</a:t>
            </a:r>
            <a:r>
              <a:rPr lang="ru-RU" dirty="0"/>
              <a:t>. Как предполагается, WPA2 должен существенно повысить защищенность беспроводных сетей </a:t>
            </a:r>
            <a:r>
              <a:rPr lang="ru-RU" dirty="0" err="1"/>
              <a:t>Wi-Fi</a:t>
            </a:r>
            <a:r>
              <a:rPr lang="ru-RU" dirty="0"/>
              <a:t> по сравнению с прежними технологиями. Новый стандарт предусматривает, в частности, обязательное использование более мощного алгоритма шифрования AES (</a:t>
            </a:r>
            <a:r>
              <a:rPr lang="ru-RU" dirty="0" err="1"/>
              <a:t>Advanced</a:t>
            </a:r>
            <a:r>
              <a:rPr lang="ru-RU" dirty="0"/>
              <a:t> </a:t>
            </a:r>
            <a:r>
              <a:rPr lang="ru-RU" dirty="0" err="1"/>
              <a:t>Encryption</a:t>
            </a:r>
            <a:r>
              <a:rPr lang="ru-RU" dirty="0"/>
              <a:t> </a:t>
            </a:r>
            <a:r>
              <a:rPr lang="ru-RU" dirty="0" err="1"/>
              <a:t>Standard</a:t>
            </a:r>
            <a:r>
              <a:rPr lang="ru-RU" dirty="0"/>
              <a:t>) и аутентификации802.1X.</a:t>
            </a:r>
          </a:p>
          <a:p>
            <a:pPr>
              <a:buNone/>
            </a:pPr>
            <a:r>
              <a:rPr lang="ru-RU" dirty="0"/>
              <a:t>Протоколы WPA2 работают в двух режимах аутентификации: персональном (</a:t>
            </a:r>
            <a:r>
              <a:rPr lang="ru-RU" dirty="0" err="1"/>
              <a:t>Personal</a:t>
            </a:r>
            <a:r>
              <a:rPr lang="ru-RU" dirty="0"/>
              <a:t>) и корпоративном (</a:t>
            </a:r>
            <a:r>
              <a:rPr lang="ru-RU" dirty="0" err="1"/>
              <a:t>Enterprise</a:t>
            </a:r>
            <a:r>
              <a:rPr lang="ru-RU" dirty="0"/>
              <a:t>).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Wi-Fi</a:t>
            </a:r>
            <a:endParaRPr lang="ru-RU" dirty="0"/>
          </a:p>
          <a:p>
            <a:r>
              <a:rPr lang="ru-RU" dirty="0"/>
              <a:t>Стандарты </a:t>
            </a:r>
            <a:r>
              <a:rPr lang="en-US" dirty="0"/>
              <a:t>Wi-Fi</a:t>
            </a:r>
          </a:p>
          <a:p>
            <a:r>
              <a:rPr lang="ru-RU" dirty="0"/>
              <a:t>Безопасность </a:t>
            </a:r>
          </a:p>
        </p:txBody>
      </p:sp>
    </p:spTree>
    <p:extLst>
      <p:ext uri="{BB962C8B-B14F-4D97-AF65-F5344CB8AC3E}">
        <p14:creationId xmlns:p14="http://schemas.microsoft.com/office/powerpoint/2010/main" val="104674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69C75-C822-432E-B993-582CC00E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Затухание сигнала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A15B69-9988-4ED9-80F7-740ECFDA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Независимо от среды передачи первоначальная энергия сигнала, которая была на выходе передатчика будет уменьшаться (затухать). </a:t>
            </a:r>
          </a:p>
          <a:p>
            <a:r>
              <a:rPr lang="ru-RU" dirty="0"/>
              <a:t>Если энергия сигнала будет меньше некоего уровня (порога чувствительности приемника), то сигнал может быть принят с ошибкой.</a:t>
            </a:r>
          </a:p>
          <a:p>
            <a:r>
              <a:rPr lang="ru-RU" dirty="0"/>
              <a:t>Для радиоканала затухание вызывается:</a:t>
            </a:r>
          </a:p>
          <a:p>
            <a:pPr lvl="1"/>
            <a:r>
              <a:rPr lang="ru-RU" dirty="0"/>
              <a:t>рассеиванием энергии сигнала на тепло</a:t>
            </a:r>
          </a:p>
          <a:p>
            <a:pPr lvl="1"/>
            <a:r>
              <a:rPr lang="ru-RU" dirty="0"/>
              <a:t>поглощение радиоволн веществом</a:t>
            </a:r>
          </a:p>
          <a:p>
            <a:pPr lvl="1"/>
            <a:r>
              <a:rPr lang="ru-RU" dirty="0"/>
              <a:t>волновые эффекты</a:t>
            </a:r>
          </a:p>
        </p:txBody>
      </p:sp>
    </p:spTree>
    <p:extLst>
      <p:ext uri="{BB962C8B-B14F-4D97-AF65-F5344CB8AC3E}">
        <p14:creationId xmlns:p14="http://schemas.microsoft.com/office/powerpoint/2010/main" val="2823905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465" y="440724"/>
            <a:ext cx="8229600" cy="850776"/>
          </a:xfrm>
        </p:spPr>
        <p:txBody>
          <a:bodyPr/>
          <a:lstStyle/>
          <a:p>
            <a:r>
              <a:rPr lang="ru-RU" dirty="0"/>
              <a:t>Защита </a:t>
            </a:r>
            <a:r>
              <a:rPr lang="en-US" dirty="0" err="1"/>
              <a:t>Wi-fi</a:t>
            </a:r>
            <a:r>
              <a:rPr lang="en-US" dirty="0"/>
              <a:t> </a:t>
            </a:r>
            <a:r>
              <a:rPr lang="ru-RU" dirty="0"/>
              <a:t>сетей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36605" y="1577241"/>
            <a:ext cx="8229600" cy="5157192"/>
          </a:xfrm>
        </p:spPr>
        <p:txBody>
          <a:bodyPr>
            <a:normAutofit fontScale="92500"/>
          </a:bodyPr>
          <a:lstStyle/>
          <a:p>
            <a:r>
              <a:rPr lang="ru-RU" sz="1400" dirty="0"/>
              <a:t>В 1997 году вышел первый стандарт IEEE 802.11, безопасность которого, как оказалось, далека от идеала. Простой пароль SSID (</a:t>
            </a:r>
            <a:r>
              <a:rPr lang="ru-RU" sz="1400" dirty="0" err="1"/>
              <a:t>Server</a:t>
            </a:r>
            <a:r>
              <a:rPr lang="ru-RU" sz="1400" dirty="0"/>
              <a:t> </a:t>
            </a:r>
            <a:r>
              <a:rPr lang="ru-RU" sz="1400" dirty="0" err="1"/>
              <a:t>Set</a:t>
            </a:r>
            <a:r>
              <a:rPr lang="ru-RU" sz="1400" dirty="0"/>
              <a:t> ID) для доступа в локальную сеть по современным меркам нельзя считать защитой, особенно, учитывая факт, что к </a:t>
            </a:r>
            <a:r>
              <a:rPr lang="ru-RU" sz="1400" dirty="0" err="1"/>
              <a:t>Wi-Fi</a:t>
            </a:r>
            <a:r>
              <a:rPr lang="ru-RU" sz="1400" dirty="0"/>
              <a:t> не нужно физически подключаться.</a:t>
            </a:r>
          </a:p>
          <a:p>
            <a:r>
              <a:rPr lang="ru-RU" sz="1400" dirty="0"/>
              <a:t>Главной же защитой долгое время являлось использование цифровых ключей шифрования потоков данных с помощью функции </a:t>
            </a:r>
            <a:r>
              <a:rPr lang="ru-RU" sz="1400" dirty="0" err="1"/>
              <a:t>Wired</a:t>
            </a:r>
            <a:r>
              <a:rPr lang="ru-RU" sz="1400" dirty="0"/>
              <a:t> </a:t>
            </a:r>
            <a:r>
              <a:rPr lang="ru-RU" sz="1400" dirty="0" err="1"/>
              <a:t>Equivalent</a:t>
            </a:r>
            <a:r>
              <a:rPr lang="ru-RU" sz="1400" dirty="0"/>
              <a:t> </a:t>
            </a:r>
            <a:r>
              <a:rPr lang="ru-RU" sz="1400" dirty="0" err="1"/>
              <a:t>Privacy</a:t>
            </a:r>
            <a:r>
              <a:rPr lang="ru-RU" sz="1400" dirty="0"/>
              <a:t> (WEP). Сами ключи представляют из себя обыкновенные пароли с длиной от 5 до 13 символов ASCII, что соответствует 40 или 104-разрядному шифрованию на статическом уровне. Как показало время, WEP оказалась не самой надёжной технологией защиты. И, кстати, все основные атаки хакеров пришлись как </a:t>
            </a:r>
            <a:r>
              <a:rPr lang="ru-RU" sz="1400" dirty="0" err="1"/>
              <a:t>раз-таки</a:t>
            </a:r>
            <a:r>
              <a:rPr lang="ru-RU" sz="1400" dirty="0"/>
              <a:t> на эпоху внедрения WEP.</a:t>
            </a:r>
          </a:p>
          <a:p>
            <a:r>
              <a:rPr lang="ru-RU" sz="1400" dirty="0"/>
              <a:t>После 2001 года для проводных и беспроводных сетей был внедрён новый стандарт IEEE 802.1X, который использует вариант динамических 128-разрядных ключей шифрования, то есть периодически изменяющихся во времени. Таким образом, пользователи сети работают сеансами, по завершении которых им присылается новый ключ. Например, </a:t>
            </a:r>
            <a:r>
              <a:rPr lang="ru-RU" sz="1400" dirty="0" err="1">
                <a:hlinkClick r:id="rId2" tooltip="Посетите техцентр Windows XP"/>
              </a:rPr>
              <a:t>Windows</a:t>
            </a:r>
            <a:r>
              <a:rPr lang="ru-RU" sz="1400" dirty="0">
                <a:hlinkClick r:id="rId2" tooltip="Посетите техцентр Windows XP"/>
              </a:rPr>
              <a:t> XP</a:t>
            </a:r>
            <a:r>
              <a:rPr lang="ru-RU" sz="1400" dirty="0"/>
              <a:t> поддерживает данный стандарт, и по умолчанию время одного сеанса равно 30 минутам.</a:t>
            </a:r>
          </a:p>
          <a:p>
            <a:r>
              <a:rPr lang="ru-RU" sz="1400" dirty="0"/>
              <a:t>В конце 2003 года был внедрён стандарт </a:t>
            </a:r>
            <a:r>
              <a:rPr lang="ru-RU" sz="1400" dirty="0" err="1"/>
              <a:t>Wi-Fi</a:t>
            </a:r>
            <a:r>
              <a:rPr lang="ru-RU" sz="1400" dirty="0"/>
              <a:t> </a:t>
            </a:r>
            <a:r>
              <a:rPr lang="ru-RU" sz="1400" dirty="0" err="1"/>
              <a:t>Protected</a:t>
            </a:r>
            <a:r>
              <a:rPr lang="ru-RU" sz="1400" dirty="0"/>
              <a:t> </a:t>
            </a:r>
            <a:r>
              <a:rPr lang="ru-RU" sz="1400" dirty="0" err="1"/>
              <a:t>Access</a:t>
            </a:r>
            <a:r>
              <a:rPr lang="ru-RU" sz="1400" dirty="0"/>
              <a:t> (WPA), который совмещает преимущества динамического обновления ключей IEEE 802.1X с кодированием протокола интеграции временного ключа </a:t>
            </a:r>
            <a:r>
              <a:rPr lang="ru-RU" sz="1400" dirty="0" err="1"/>
              <a:t>Temporal</a:t>
            </a:r>
            <a:r>
              <a:rPr lang="ru-RU" sz="1400" dirty="0"/>
              <a:t> </a:t>
            </a:r>
            <a:r>
              <a:rPr lang="ru-RU" sz="1400" dirty="0" err="1"/>
              <a:t>Key</a:t>
            </a:r>
            <a:r>
              <a:rPr lang="ru-RU" sz="1400" dirty="0"/>
              <a:t> </a:t>
            </a:r>
            <a:r>
              <a:rPr lang="ru-RU" sz="1400" dirty="0" err="1"/>
              <a:t>Integrity</a:t>
            </a:r>
            <a:r>
              <a:rPr lang="ru-RU" sz="1400" dirty="0"/>
              <a:t> </a:t>
            </a:r>
            <a:r>
              <a:rPr lang="ru-RU" sz="1400" dirty="0" err="1"/>
              <a:t>Protocol</a:t>
            </a:r>
            <a:r>
              <a:rPr lang="ru-RU" sz="1400" dirty="0"/>
              <a:t> (TKIP), протоколом расширенной аутентификации </a:t>
            </a:r>
            <a:r>
              <a:rPr lang="ru-RU" sz="1400" dirty="0" err="1"/>
              <a:t>Extensible</a:t>
            </a:r>
            <a:r>
              <a:rPr lang="ru-RU" sz="1400" dirty="0"/>
              <a:t> </a:t>
            </a:r>
            <a:r>
              <a:rPr lang="ru-RU" sz="1400" dirty="0" err="1"/>
              <a:t>Authentication</a:t>
            </a:r>
            <a:r>
              <a:rPr lang="ru-RU" sz="1400" dirty="0"/>
              <a:t> </a:t>
            </a:r>
            <a:r>
              <a:rPr lang="ru-RU" sz="1400" dirty="0" err="1"/>
              <a:t>Protocol</a:t>
            </a:r>
            <a:r>
              <a:rPr lang="ru-RU" sz="1400" dirty="0"/>
              <a:t> (EAP) и технологией проверки целостности сообщений </a:t>
            </a:r>
            <a:r>
              <a:rPr lang="ru-RU" sz="1400" dirty="0" err="1"/>
              <a:t>Message</a:t>
            </a:r>
            <a:r>
              <a:rPr lang="ru-RU" sz="1400" dirty="0"/>
              <a:t> </a:t>
            </a:r>
            <a:r>
              <a:rPr lang="ru-RU" sz="1400" dirty="0" err="1"/>
              <a:t>Integrity</a:t>
            </a:r>
            <a:r>
              <a:rPr lang="ru-RU" sz="1400" dirty="0"/>
              <a:t> </a:t>
            </a:r>
            <a:r>
              <a:rPr lang="ru-RU" sz="1400" dirty="0" err="1"/>
              <a:t>Check</a:t>
            </a:r>
            <a:r>
              <a:rPr lang="ru-RU" sz="1400" dirty="0"/>
              <a:t> (MIC).</a:t>
            </a:r>
          </a:p>
          <a:p>
            <a:r>
              <a:rPr lang="ru-RU" sz="1400" dirty="0"/>
              <a:t>Помимо этого, параллельно развивается множество самостоятельных стандартов безопасности от различных разработчиков, в частности, в данном направлении преуспевают </a:t>
            </a:r>
            <a:r>
              <a:rPr lang="ru-RU" sz="1400" dirty="0" err="1"/>
              <a:t>Intel</a:t>
            </a:r>
            <a:r>
              <a:rPr lang="ru-RU" sz="1400" dirty="0"/>
              <a:t> и </a:t>
            </a:r>
            <a:r>
              <a:rPr lang="ru-RU" sz="1400" dirty="0" err="1"/>
              <a:t>Cisco</a:t>
            </a:r>
            <a:r>
              <a:rPr lang="ru-RU" sz="1400" dirty="0"/>
              <a:t>. В 2004 году появляется WPA2, или 802.11i, — максимально защищённый стандарт.</a:t>
            </a:r>
          </a:p>
          <a:p>
            <a:endParaRPr lang="ru-RU" sz="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6CC12-4021-4E21-9499-D4ABAEA6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B4860-A2FE-4F56-A4DC-0E0434E7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2BC718-8356-4F36-ACB5-65FD126D1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35" t="20759" r="8956" b="14599"/>
          <a:stretch/>
        </p:blipFill>
        <p:spPr>
          <a:xfrm>
            <a:off x="856526" y="269152"/>
            <a:ext cx="9421793" cy="63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8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69C75-C822-432E-B993-582CC00E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Теневые зоны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807269-6579-48F6-B951-C816063BF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45" y="2283268"/>
            <a:ext cx="8665939" cy="264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5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E6F43-0436-48D5-8CE4-22F0CEBC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Многолучевое распространение сигналов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D48B02-8E7E-4DAA-8A79-A4D79CFD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58" y="1706541"/>
            <a:ext cx="5996410" cy="46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1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7515E-4FF6-44B8-BAF4-9D642A2B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Замирания сигнала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AA610E-9946-48DA-8819-F066DE62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380" y="1831975"/>
            <a:ext cx="5195405" cy="441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9809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2150</Words>
  <Application>Microsoft Office PowerPoint</Application>
  <PresentationFormat>Широкоэкранный</PresentationFormat>
  <Paragraphs>223</Paragraphs>
  <Slides>61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7" baseType="lpstr">
      <vt:lpstr>-apple-system</vt:lpstr>
      <vt:lpstr>Arial</vt:lpstr>
      <vt:lpstr>Calibri</vt:lpstr>
      <vt:lpstr>Trebuchet MS</vt:lpstr>
      <vt:lpstr>Wingdings 3</vt:lpstr>
      <vt:lpstr>Аспект</vt:lpstr>
      <vt:lpstr>WiFi</vt:lpstr>
      <vt:lpstr>План</vt:lpstr>
      <vt:lpstr>Презентация PowerPoint</vt:lpstr>
      <vt:lpstr>Проблемы передачи цифрового сигнала по радиоканалу</vt:lpstr>
      <vt:lpstr>Проблемы передачи цифрового сигнала в радиоканалу</vt:lpstr>
      <vt:lpstr>Затухание сигнала</vt:lpstr>
      <vt:lpstr>Теневые зоны</vt:lpstr>
      <vt:lpstr>Многолучевое распространение сигналов </vt:lpstr>
      <vt:lpstr>Замирания сигнала</vt:lpstr>
      <vt:lpstr>Временные задержки</vt:lpstr>
      <vt:lpstr>Обзор стандарта</vt:lpstr>
      <vt:lpstr>Характеристика разделов IEEE 802</vt:lpstr>
      <vt:lpstr>История Wi-fi</vt:lpstr>
      <vt:lpstr>Сравнение стандартов</vt:lpstr>
      <vt:lpstr>Сравнение стандартов</vt:lpstr>
      <vt:lpstr>Что определяют стандарты Wi-Fi</vt:lpstr>
      <vt:lpstr>Частоты передачи и каналы</vt:lpstr>
      <vt:lpstr>Частотные каналы</vt:lpstr>
      <vt:lpstr>Частотные каналы 2,4 ГГц</vt:lpstr>
      <vt:lpstr>OFDM</vt:lpstr>
      <vt:lpstr>OFDM</vt:lpstr>
      <vt:lpstr>OFDM</vt:lpstr>
      <vt:lpstr>OFDM</vt:lpstr>
      <vt:lpstr>OFDM</vt:lpstr>
      <vt:lpstr>OFDM</vt:lpstr>
      <vt:lpstr>OFDM</vt:lpstr>
      <vt:lpstr>OFDMA (WiFi 6)</vt:lpstr>
      <vt:lpstr>OFDMA (WiFi 6)</vt:lpstr>
      <vt:lpstr>OFDMA (WiFi 6)</vt:lpstr>
      <vt:lpstr>Ресурсы WiFi 6 и поднесущие</vt:lpstr>
      <vt:lpstr>Модуляции сигнала</vt:lpstr>
      <vt:lpstr>Модуляции сигнала</vt:lpstr>
      <vt:lpstr>Доступ к передающей среде</vt:lpstr>
      <vt:lpstr>CSMA \ CA</vt:lpstr>
      <vt:lpstr>Типовые топологии</vt:lpstr>
      <vt:lpstr>Режимы работы оборудования:</vt:lpstr>
      <vt:lpstr>Режим Ad-Hoc</vt:lpstr>
      <vt:lpstr>Режим AP</vt:lpstr>
      <vt:lpstr>Режим AP c повторителем</vt:lpstr>
      <vt:lpstr>Режим Bridge или режим WiFi моста</vt:lpstr>
      <vt:lpstr>Режим WDS</vt:lpstr>
      <vt:lpstr>Режим WDS</vt:lpstr>
      <vt:lpstr>Альтернатива WDS</vt:lpstr>
      <vt:lpstr>Оборудование WiFi</vt:lpstr>
      <vt:lpstr>Access Point</vt:lpstr>
      <vt:lpstr>Разница между WiFi роутером и точкой доступа</vt:lpstr>
      <vt:lpstr>Внешние антенны</vt:lpstr>
      <vt:lpstr>Усилители сигнала</vt:lpstr>
      <vt:lpstr>Управляющие  устройства</vt:lpstr>
      <vt:lpstr>Управляющие устройства</vt:lpstr>
      <vt:lpstr>MIMO</vt:lpstr>
      <vt:lpstr>MIMO</vt:lpstr>
      <vt:lpstr>Безопасность WiFi</vt:lpstr>
      <vt:lpstr>Технологии защиты</vt:lpstr>
      <vt:lpstr>WEP</vt:lpstr>
      <vt:lpstr>802.1X</vt:lpstr>
      <vt:lpstr>WPA</vt:lpstr>
      <vt:lpstr>WPA2</vt:lpstr>
      <vt:lpstr>План</vt:lpstr>
      <vt:lpstr>Защита Wi-fi сетей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Artem Beresnev</dc:creator>
  <cp:lastModifiedBy>Береснев Артем Дмитриевич</cp:lastModifiedBy>
  <cp:revision>21</cp:revision>
  <dcterms:created xsi:type="dcterms:W3CDTF">2020-10-01T19:26:16Z</dcterms:created>
  <dcterms:modified xsi:type="dcterms:W3CDTF">2021-11-25T16:11:37Z</dcterms:modified>
</cp:coreProperties>
</file>