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9"/>
  </p:notesMasterIdLst>
  <p:sldIdLst>
    <p:sldId id="374" r:id="rId2"/>
    <p:sldId id="320" r:id="rId3"/>
    <p:sldId id="338" r:id="rId4"/>
    <p:sldId id="321" r:id="rId5"/>
    <p:sldId id="326" r:id="rId6"/>
    <p:sldId id="337" r:id="rId7"/>
    <p:sldId id="341" r:id="rId8"/>
    <p:sldId id="375" r:id="rId9"/>
    <p:sldId id="339" r:id="rId10"/>
    <p:sldId id="376" r:id="rId11"/>
    <p:sldId id="330" r:id="rId12"/>
    <p:sldId id="340" r:id="rId13"/>
    <p:sldId id="401" r:id="rId14"/>
    <p:sldId id="342" r:id="rId15"/>
    <p:sldId id="265" r:id="rId16"/>
    <p:sldId id="343" r:id="rId17"/>
    <p:sldId id="400" r:id="rId18"/>
    <p:sldId id="345" r:id="rId19"/>
    <p:sldId id="377" r:id="rId20"/>
    <p:sldId id="378" r:id="rId21"/>
    <p:sldId id="379" r:id="rId22"/>
    <p:sldId id="380" r:id="rId23"/>
    <p:sldId id="280" r:id="rId24"/>
    <p:sldId id="344" r:id="rId25"/>
    <p:sldId id="322" r:id="rId26"/>
    <p:sldId id="271" r:id="rId27"/>
    <p:sldId id="347" r:id="rId28"/>
    <p:sldId id="381" r:id="rId29"/>
    <p:sldId id="402" r:id="rId30"/>
    <p:sldId id="334" r:id="rId31"/>
    <p:sldId id="348" r:id="rId32"/>
    <p:sldId id="382" r:id="rId33"/>
    <p:sldId id="270" r:id="rId34"/>
    <p:sldId id="384" r:id="rId35"/>
    <p:sldId id="333" r:id="rId36"/>
    <p:sldId id="403" r:id="rId37"/>
    <p:sldId id="385" r:id="rId38"/>
    <p:sldId id="386" r:id="rId39"/>
    <p:sldId id="387" r:id="rId40"/>
    <p:sldId id="388" r:id="rId41"/>
    <p:sldId id="389" r:id="rId42"/>
    <p:sldId id="390" r:id="rId43"/>
    <p:sldId id="394" r:id="rId44"/>
    <p:sldId id="361" r:id="rId45"/>
    <p:sldId id="396" r:id="rId46"/>
    <p:sldId id="397" r:id="rId47"/>
    <p:sldId id="39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7133783-841F-4B84-8D15-B4070B73132C}">
          <p14:sldIdLst/>
        </p14:section>
        <p14:section name="Раздел по умолчанию" id="{90BA1F99-353E-460E-BD1B-C74EF587A459}">
          <p14:sldIdLst>
            <p14:sldId id="374"/>
            <p14:sldId id="320"/>
            <p14:sldId id="338"/>
            <p14:sldId id="321"/>
            <p14:sldId id="326"/>
            <p14:sldId id="337"/>
            <p14:sldId id="341"/>
            <p14:sldId id="375"/>
            <p14:sldId id="339"/>
            <p14:sldId id="376"/>
            <p14:sldId id="330"/>
            <p14:sldId id="340"/>
            <p14:sldId id="401"/>
            <p14:sldId id="342"/>
            <p14:sldId id="265"/>
            <p14:sldId id="343"/>
            <p14:sldId id="400"/>
            <p14:sldId id="345"/>
            <p14:sldId id="377"/>
            <p14:sldId id="378"/>
            <p14:sldId id="379"/>
            <p14:sldId id="380"/>
            <p14:sldId id="280"/>
            <p14:sldId id="344"/>
            <p14:sldId id="322"/>
            <p14:sldId id="271"/>
            <p14:sldId id="347"/>
            <p14:sldId id="381"/>
            <p14:sldId id="402"/>
            <p14:sldId id="334"/>
            <p14:sldId id="348"/>
            <p14:sldId id="382"/>
            <p14:sldId id="270"/>
            <p14:sldId id="384"/>
            <p14:sldId id="333"/>
            <p14:sldId id="403"/>
            <p14:sldId id="385"/>
            <p14:sldId id="386"/>
            <p14:sldId id="387"/>
            <p14:sldId id="388"/>
            <p14:sldId id="389"/>
            <p14:sldId id="390"/>
            <p14:sldId id="394"/>
            <p14:sldId id="361"/>
            <p14:sldId id="396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6685"/>
  </p:normalViewPr>
  <p:slideViewPr>
    <p:cSldViewPr snapToGrid="0">
      <p:cViewPr varScale="1">
        <p:scale>
          <a:sx n="84" d="100"/>
          <a:sy n="84" d="100"/>
        </p:scale>
        <p:origin x="15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5475F-BF99-D94B-AC70-73EA4302339B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824A-E9BD-DB4B-9FD0-643672A8A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95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9824A-E9BD-DB4B-9FD0-643672A8AD0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55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4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7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78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99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435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23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948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2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20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16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6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41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3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00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04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7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746D-7367-4E94-ABA4-4C5205DBC51F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30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retriev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B00A3-9EB4-45F0-ABFF-B7D53BC00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стека </a:t>
            </a:r>
            <a:r>
              <a:rPr lang="en-US" dirty="0"/>
              <a:t>TCP/IP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56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8E2DE3-28FC-4BD3-80F6-34E774C89783}"/>
              </a:ext>
            </a:extLst>
          </p:cNvPr>
          <p:cNvSpPr/>
          <p:nvPr/>
        </p:nvSpPr>
        <p:spPr>
          <a:xfrm>
            <a:off x="590307" y="1539535"/>
            <a:ext cx="4957010" cy="50211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720080"/>
          </a:xfrm>
        </p:spPr>
        <p:txBody>
          <a:bodyPr>
            <a:normAutofit/>
          </a:bodyPr>
          <a:lstStyle/>
          <a:p>
            <a:r>
              <a:rPr lang="ru-RU" dirty="0"/>
              <a:t>Поток данных по стеку</a:t>
            </a:r>
          </a:p>
        </p:txBody>
      </p:sp>
      <p:pic>
        <p:nvPicPr>
          <p:cNvPr id="17410" name="Picture 2" descr="http://dit.isuct.ru/ivt/sitanov/Literatura/KompSeti/Pages/Glava12_1.files/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315" y="2077795"/>
            <a:ext cx="3717763" cy="389765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E86E85-02B9-4AA5-9FF4-8A4F9541CA82}"/>
              </a:ext>
            </a:extLst>
          </p:cNvPr>
          <p:cNvSpPr txBox="1"/>
          <p:nvPr/>
        </p:nvSpPr>
        <p:spPr>
          <a:xfrm>
            <a:off x="6505114" y="2077795"/>
            <a:ext cx="311220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Прикладной уровень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</a:pP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Транспортный уровень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</a:pP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Сетевой уровень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</a:pP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Канальный уровень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077C76B9-7EDE-4221-A806-E1CF7392D810}"/>
              </a:ext>
            </a:extLst>
          </p:cNvPr>
          <p:cNvSpPr/>
          <p:nvPr/>
        </p:nvSpPr>
        <p:spPr>
          <a:xfrm>
            <a:off x="4968611" y="2234896"/>
            <a:ext cx="1235675" cy="166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297F1E1A-FDC8-482B-9ABA-4235180CC493}"/>
              </a:ext>
            </a:extLst>
          </p:cNvPr>
          <p:cNvSpPr/>
          <p:nvPr/>
        </p:nvSpPr>
        <p:spPr>
          <a:xfrm>
            <a:off x="4968609" y="3132563"/>
            <a:ext cx="1235675" cy="166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AC013CB8-44D8-4E6B-BDDA-626F4DE778B6}"/>
              </a:ext>
            </a:extLst>
          </p:cNvPr>
          <p:cNvSpPr/>
          <p:nvPr/>
        </p:nvSpPr>
        <p:spPr>
          <a:xfrm>
            <a:off x="4968607" y="4030230"/>
            <a:ext cx="1235675" cy="166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4B61024B-E7F9-4011-A4AE-1033CE1C20BB}"/>
              </a:ext>
            </a:extLst>
          </p:cNvPr>
          <p:cNvSpPr/>
          <p:nvPr/>
        </p:nvSpPr>
        <p:spPr>
          <a:xfrm>
            <a:off x="4929479" y="4991228"/>
            <a:ext cx="1235675" cy="166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01714-0BA8-4B9F-B3F0-8C2BB77A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 данных по стеку</a:t>
            </a:r>
          </a:p>
        </p:txBody>
      </p:sp>
      <p:pic>
        <p:nvPicPr>
          <p:cNvPr id="4" name="Picture 2" descr="TCP/IP Protocols at Stack Levels">
            <a:extLst>
              <a:ext uri="{FF2B5EF4-FFF2-40B4-BE49-F238E27FC236}">
                <a16:creationId xmlns:a16="http://schemas.microsoft.com/office/drawing/2014/main" id="{38BC0F7B-F857-4FC2-96D3-8FCD9E12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226" y="1885939"/>
            <a:ext cx="7265543" cy="4160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975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C42A7-CF3F-4A1F-94B3-FA3F5B49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Надежная и ненадежная доставка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0887CA-FCC5-468E-8EFD-72F3D1DC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/>
              <a:t>Дейтаграммная</a:t>
            </a:r>
            <a:r>
              <a:rPr lang="ru-RU" sz="2400" dirty="0"/>
              <a:t> передача</a:t>
            </a:r>
          </a:p>
          <a:p>
            <a:pPr lvl="1"/>
            <a:r>
              <a:rPr lang="en-US" sz="2000" dirty="0"/>
              <a:t>IP, UDP</a:t>
            </a:r>
          </a:p>
          <a:p>
            <a:r>
              <a:rPr lang="ru-RU" sz="2400" dirty="0"/>
              <a:t>Передача с установкой соединений</a:t>
            </a:r>
          </a:p>
          <a:p>
            <a:pPr lvl="1"/>
            <a:r>
              <a:rPr lang="en-US" sz="2000" dirty="0"/>
              <a:t>TCP</a:t>
            </a:r>
          </a:p>
          <a:p>
            <a:pPr lvl="1"/>
            <a:r>
              <a:rPr lang="en-US" sz="2000" dirty="0"/>
              <a:t>QUIC + UDP</a:t>
            </a:r>
            <a:endParaRPr lang="ru-RU" sz="20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6320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C42A7-CF3F-4A1F-94B3-FA3F5B49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(Request for Comments)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0887CA-FCC5-468E-8EFD-72F3D1DC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 - </a:t>
            </a:r>
            <a:r>
              <a:rPr lang="ru-RU" dirty="0"/>
              <a:t>документ из серии пронумерованных информационных документов Интернета, содержащих технические спецификации и стандарты</a:t>
            </a:r>
          </a:p>
          <a:p>
            <a:r>
              <a:rPr lang="ru-RU" dirty="0"/>
              <a:t>Публикацией документов RFC занимается IETF под эгидой открытой организации Общество Интернета (англ.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Society</a:t>
            </a:r>
            <a:r>
              <a:rPr lang="ru-RU" dirty="0"/>
              <a:t>, ISOC). Правами на RFC обладает именно Общество Интернета.</a:t>
            </a:r>
            <a:endParaRPr lang="en-US" dirty="0"/>
          </a:p>
          <a:p>
            <a:r>
              <a:rPr lang="ru-RU" dirty="0"/>
              <a:t>Очерк истории RFC за 50 лет с 1969 по 2019 гг. представлен в RFC 8700</a:t>
            </a:r>
          </a:p>
          <a:p>
            <a:r>
              <a:rPr lang="en-US" dirty="0">
                <a:hlinkClick r:id="rId2"/>
              </a:rPr>
              <a:t>https://www.rfc-editor.org/retrieve/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48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Адресная информация и установление соединения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5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5882" y="621611"/>
            <a:ext cx="8229600" cy="720080"/>
          </a:xfrm>
        </p:spPr>
        <p:txBody>
          <a:bodyPr>
            <a:normAutofit/>
          </a:bodyPr>
          <a:lstStyle/>
          <a:p>
            <a:r>
              <a:rPr lang="ru-RU" dirty="0"/>
              <a:t>Адресация на разных уровнях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ADA3D976-8ADD-4BBB-972E-8E58CBA3C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811095"/>
              </p:ext>
            </p:extLst>
          </p:nvPr>
        </p:nvGraphicFramePr>
        <p:xfrm>
          <a:off x="1265882" y="1967699"/>
          <a:ext cx="9231183" cy="2931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188">
                  <a:extLst>
                    <a:ext uri="{9D8B030D-6E8A-4147-A177-3AD203B41FA5}">
                      <a16:colId xmlns:a16="http://schemas.microsoft.com/office/drawing/2014/main" val="3054809632"/>
                    </a:ext>
                  </a:extLst>
                </a:gridCol>
                <a:gridCol w="3354860">
                  <a:extLst>
                    <a:ext uri="{9D8B030D-6E8A-4147-A177-3AD203B41FA5}">
                      <a16:colId xmlns:a16="http://schemas.microsoft.com/office/drawing/2014/main" val="1312477405"/>
                    </a:ext>
                  </a:extLst>
                </a:gridCol>
                <a:gridCol w="3676135">
                  <a:extLst>
                    <a:ext uri="{9D8B030D-6E8A-4147-A177-3AD203B41FA5}">
                      <a16:colId xmlns:a16="http://schemas.microsoft.com/office/drawing/2014/main" val="3951658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Уровень стека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Адрес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2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Прикладной уровень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DNS, X.500, WINS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условно</a:t>
                      </a:r>
                      <a:endParaRPr lang="ru-RU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www.ifmo.ru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4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Транспортный уровень 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Номер порта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TCP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UDP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43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Сетевой уровень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Ip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адрес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192.168.0.103</a:t>
                      </a:r>
                    </a:p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fe80::59e1:d46b:1bb:5169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4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Канальный уровень 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Media Access Control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MAC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BC:EE:7B:5B:E5:E5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789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8555350-B447-43B7-B259-95C5DF52DCD9}"/>
              </a:ext>
            </a:extLst>
          </p:cNvPr>
          <p:cNvSpPr txBox="1"/>
          <p:nvPr/>
        </p:nvSpPr>
        <p:spPr>
          <a:xfrm>
            <a:off x="1433384" y="5430795"/>
            <a:ext cx="49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Синтетические адреса: </a:t>
            </a:r>
            <a:r>
              <a:rPr lang="en-US" dirty="0"/>
              <a:t>URL</a:t>
            </a:r>
            <a:r>
              <a:rPr lang="ru-RU" dirty="0"/>
              <a:t>, </a:t>
            </a:r>
            <a:r>
              <a:rPr lang="en-US" dirty="0"/>
              <a:t>socket (</a:t>
            </a:r>
            <a:r>
              <a:rPr lang="en-US" dirty="0" err="1"/>
              <a:t>ip:port</a:t>
            </a:r>
            <a:r>
              <a:rPr lang="en-US" dirty="0"/>
              <a:t>) 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FB5BE-77A4-48F5-83DD-678BE0F0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Установление соединения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7FEB5-6936-41C1-A3C3-C668E871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165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Цель установить соединение между программой-клиентом и программой-сервером.</a:t>
            </a:r>
          </a:p>
          <a:p>
            <a:r>
              <a:rPr lang="ru-RU" dirty="0"/>
              <a:t>Первичная конфигурация:</a:t>
            </a:r>
          </a:p>
          <a:p>
            <a:pPr lvl="1"/>
            <a:r>
              <a:rPr lang="ru-RU" dirty="0"/>
              <a:t>Назначаем </a:t>
            </a:r>
            <a:r>
              <a:rPr lang="en-US" dirty="0"/>
              <a:t>IP </a:t>
            </a:r>
            <a:r>
              <a:rPr lang="ru-RU" dirty="0"/>
              <a:t>адреса для компьютеров (предполагаем что маршрутизация работает)</a:t>
            </a:r>
          </a:p>
          <a:p>
            <a:pPr lvl="1"/>
            <a:r>
              <a:rPr lang="ru-RU" dirty="0"/>
              <a:t>Программа сервер при запуске занимает порт (пусть </a:t>
            </a:r>
            <a:r>
              <a:rPr lang="en-US" dirty="0"/>
              <a:t>TCP</a:t>
            </a:r>
            <a:r>
              <a:rPr lang="ru-RU" dirty="0"/>
              <a:t>). Номер порта известен заранее.</a:t>
            </a:r>
          </a:p>
          <a:p>
            <a:pPr lvl="1"/>
            <a:r>
              <a:rPr lang="ru-RU" dirty="0"/>
              <a:t>Программа клиент при запуске занимает свободный порт выше 102</a:t>
            </a:r>
            <a:r>
              <a:rPr lang="en-US" dirty="0"/>
              <a:t>4.</a:t>
            </a:r>
          </a:p>
          <a:p>
            <a:pPr lvl="1"/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25860A-3FAE-4441-A0E8-05DD370E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55" y="4235724"/>
            <a:ext cx="5067300" cy="232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D36DF0-E74E-4EFA-8E6B-0BB2F8D62AFB}"/>
              </a:ext>
            </a:extLst>
          </p:cNvPr>
          <p:cNvSpPr txBox="1"/>
          <p:nvPr/>
        </p:nvSpPr>
        <p:spPr>
          <a:xfrm>
            <a:off x="7809442" y="4399472"/>
            <a:ext cx="1350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Web-server</a:t>
            </a:r>
            <a:br>
              <a:rPr lang="en-US" dirty="0"/>
            </a:br>
            <a:r>
              <a:rPr lang="en-US" dirty="0"/>
              <a:t>TCP 80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029EF-EFD9-4711-A7D3-5CF10A582ED5}"/>
              </a:ext>
            </a:extLst>
          </p:cNvPr>
          <p:cNvSpPr txBox="1"/>
          <p:nvPr/>
        </p:nvSpPr>
        <p:spPr>
          <a:xfrm>
            <a:off x="7869130" y="5784324"/>
            <a:ext cx="177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</a:t>
            </a:r>
            <a:br>
              <a:rPr lang="en-US" dirty="0"/>
            </a:br>
            <a:r>
              <a:rPr lang="en-US" dirty="0"/>
              <a:t>87.250.250.242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C9DB3-3C31-45FF-820E-59936FB83C7F}"/>
              </a:ext>
            </a:extLst>
          </p:cNvPr>
          <p:cNvSpPr txBox="1"/>
          <p:nvPr/>
        </p:nvSpPr>
        <p:spPr>
          <a:xfrm>
            <a:off x="790068" y="5784324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</a:t>
            </a:r>
            <a:br>
              <a:rPr lang="en-US" dirty="0"/>
            </a:br>
            <a:r>
              <a:rPr lang="en-US" dirty="0"/>
              <a:t>5.12.46.198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B443F-3057-476E-9B86-4A652DA4CE87}"/>
              </a:ext>
            </a:extLst>
          </p:cNvPr>
          <p:cNvSpPr txBox="1"/>
          <p:nvPr/>
        </p:nvSpPr>
        <p:spPr>
          <a:xfrm>
            <a:off x="977459" y="4480310"/>
            <a:ext cx="1533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Web-browser</a:t>
            </a:r>
            <a:br>
              <a:rPr lang="en-US" dirty="0"/>
            </a:br>
            <a:r>
              <a:rPr lang="en-US" dirty="0"/>
              <a:t>TCP 29384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869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FB5BE-77A4-48F5-83DD-678BE0F0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Установление соединения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25860A-3FAE-4441-A0E8-05DD370EF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455" y="4235724"/>
            <a:ext cx="5067300" cy="232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D36DF0-E74E-4EFA-8E6B-0BB2F8D62AFB}"/>
              </a:ext>
            </a:extLst>
          </p:cNvPr>
          <p:cNvSpPr txBox="1"/>
          <p:nvPr/>
        </p:nvSpPr>
        <p:spPr>
          <a:xfrm>
            <a:off x="7809442" y="4399472"/>
            <a:ext cx="1350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Web-server</a:t>
            </a:r>
            <a:br>
              <a:rPr lang="en-US" dirty="0"/>
            </a:br>
            <a:r>
              <a:rPr lang="en-US" dirty="0"/>
              <a:t>TCP 80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029EF-EFD9-4711-A7D3-5CF10A582ED5}"/>
              </a:ext>
            </a:extLst>
          </p:cNvPr>
          <p:cNvSpPr txBox="1"/>
          <p:nvPr/>
        </p:nvSpPr>
        <p:spPr>
          <a:xfrm>
            <a:off x="7869130" y="5784324"/>
            <a:ext cx="177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</a:t>
            </a:r>
            <a:br>
              <a:rPr lang="en-US" dirty="0"/>
            </a:br>
            <a:r>
              <a:rPr lang="en-US" dirty="0"/>
              <a:t>87.250.250.242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C9DB3-3C31-45FF-820E-59936FB83C7F}"/>
              </a:ext>
            </a:extLst>
          </p:cNvPr>
          <p:cNvSpPr txBox="1"/>
          <p:nvPr/>
        </p:nvSpPr>
        <p:spPr>
          <a:xfrm>
            <a:off x="790068" y="5784324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</a:t>
            </a:r>
            <a:br>
              <a:rPr lang="en-US" dirty="0"/>
            </a:br>
            <a:r>
              <a:rPr lang="en-US" dirty="0"/>
              <a:t>5.12.46.198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B443F-3057-476E-9B86-4A652DA4CE87}"/>
              </a:ext>
            </a:extLst>
          </p:cNvPr>
          <p:cNvSpPr txBox="1"/>
          <p:nvPr/>
        </p:nvSpPr>
        <p:spPr>
          <a:xfrm>
            <a:off x="977459" y="4480310"/>
            <a:ext cx="1533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Web-browser</a:t>
            </a:r>
            <a:br>
              <a:rPr lang="en-US" dirty="0"/>
            </a:br>
            <a:r>
              <a:rPr lang="en-US" dirty="0"/>
              <a:t>TCP 29384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53A62AE8-7CCF-453C-A59A-356FB4FFE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165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Программа клиент передает модулям </a:t>
            </a:r>
            <a:r>
              <a:rPr lang="en-US" dirty="0"/>
              <a:t>TCP </a:t>
            </a:r>
            <a:r>
              <a:rPr lang="ru-RU" dirty="0"/>
              <a:t>и </a:t>
            </a:r>
            <a:r>
              <a:rPr lang="en-US" dirty="0"/>
              <a:t>IP </a:t>
            </a:r>
            <a:r>
              <a:rPr lang="ru-RU" dirty="0"/>
              <a:t>информацию о номере порта и адресе назначения. </a:t>
            </a:r>
          </a:p>
          <a:p>
            <a:r>
              <a:rPr lang="ru-RU" dirty="0"/>
              <a:t>Передаются данные первого пакета (указывается номер порта отправителя и адрес отправителя). </a:t>
            </a:r>
          </a:p>
          <a:p>
            <a:r>
              <a:rPr lang="ru-RU" dirty="0"/>
              <a:t>Целевой компьютер получает информацию и отвечает на запрос.</a:t>
            </a:r>
          </a:p>
          <a:p>
            <a:r>
              <a:rPr lang="ru-RU" dirty="0"/>
              <a:t>Устанавливается соединение</a:t>
            </a:r>
          </a:p>
          <a:p>
            <a:r>
              <a:rPr lang="ru-RU" dirty="0"/>
              <a:t>Передаются данные.</a:t>
            </a:r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D98866D-A078-4340-8409-96A437CB8CD9}"/>
              </a:ext>
            </a:extLst>
          </p:cNvPr>
          <p:cNvSpPr/>
          <p:nvPr/>
        </p:nvSpPr>
        <p:spPr>
          <a:xfrm>
            <a:off x="3983603" y="3856383"/>
            <a:ext cx="2226366" cy="62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/>
              <a:t>5.12.46.198</a:t>
            </a:r>
          </a:p>
          <a:p>
            <a:pPr algn="r"/>
            <a:r>
              <a:rPr lang="en-US" sz="1200" dirty="0"/>
              <a:t>87.250.250.242</a:t>
            </a:r>
            <a:endParaRPr lang="ru-RU" sz="11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7C74EA-3EC9-4AFB-8629-0B7301C0EB8A}"/>
              </a:ext>
            </a:extLst>
          </p:cNvPr>
          <p:cNvSpPr/>
          <p:nvPr/>
        </p:nvSpPr>
        <p:spPr>
          <a:xfrm>
            <a:off x="4049698" y="3975652"/>
            <a:ext cx="951671" cy="423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/>
              <a:t>29384</a:t>
            </a:r>
          </a:p>
          <a:p>
            <a:pPr algn="r"/>
            <a:r>
              <a:rPr lang="en-US" sz="1100" dirty="0"/>
              <a:t>80</a:t>
            </a:r>
            <a:endParaRPr lang="ru-RU" sz="11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5AB3E6C-4E87-4F6B-928C-5D6F4E9BA584}"/>
              </a:ext>
            </a:extLst>
          </p:cNvPr>
          <p:cNvSpPr/>
          <p:nvPr/>
        </p:nvSpPr>
        <p:spPr>
          <a:xfrm>
            <a:off x="4118776" y="4031311"/>
            <a:ext cx="286246" cy="294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146C63FE-0621-4CF2-8259-7C3B10C97275}"/>
              </a:ext>
            </a:extLst>
          </p:cNvPr>
          <p:cNvSpPr/>
          <p:nvPr/>
        </p:nvSpPr>
        <p:spPr>
          <a:xfrm>
            <a:off x="6289482" y="4066139"/>
            <a:ext cx="437321" cy="204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7B47269-CB45-46C5-9677-EE60F45AB656}"/>
              </a:ext>
            </a:extLst>
          </p:cNvPr>
          <p:cNvSpPr/>
          <p:nvPr/>
        </p:nvSpPr>
        <p:spPr>
          <a:xfrm>
            <a:off x="3962238" y="4803475"/>
            <a:ext cx="2287220" cy="62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87.250.250.242</a:t>
            </a:r>
          </a:p>
          <a:p>
            <a:r>
              <a:rPr lang="en-US" sz="1100" dirty="0"/>
              <a:t>5.12.46.198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D9E5FF-C913-4E90-B210-D09817CCD972}"/>
              </a:ext>
            </a:extLst>
          </p:cNvPr>
          <p:cNvSpPr/>
          <p:nvPr/>
        </p:nvSpPr>
        <p:spPr>
          <a:xfrm>
            <a:off x="5247865" y="4920882"/>
            <a:ext cx="938254" cy="423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80</a:t>
            </a:r>
          </a:p>
          <a:p>
            <a:r>
              <a:rPr lang="en-US" sz="1100" dirty="0"/>
              <a:t>29384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04DBCC4-29E1-4251-B8EB-CC32DCE9E76B}"/>
              </a:ext>
            </a:extLst>
          </p:cNvPr>
          <p:cNvSpPr/>
          <p:nvPr/>
        </p:nvSpPr>
        <p:spPr>
          <a:xfrm>
            <a:off x="5804455" y="4966158"/>
            <a:ext cx="318053" cy="294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8CB93534-D2DD-4124-B8CD-E39274B228B8}"/>
              </a:ext>
            </a:extLst>
          </p:cNvPr>
          <p:cNvSpPr/>
          <p:nvPr/>
        </p:nvSpPr>
        <p:spPr>
          <a:xfrm flipH="1">
            <a:off x="3439135" y="5055234"/>
            <a:ext cx="437321" cy="204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49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FB5BE-77A4-48F5-83DD-678BE0F0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Установление соединения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7FEB5-6936-41C1-A3C3-C668E871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202" y="2108200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/>
              <a:t>У клиента случайный порт, а у севра заранее известный.</a:t>
            </a:r>
          </a:p>
          <a:p>
            <a:r>
              <a:rPr lang="ru-RU" dirty="0"/>
              <a:t>Соединение устанавливается со стороны клиента.</a:t>
            </a:r>
          </a:p>
          <a:p>
            <a:r>
              <a:rPr lang="ru-RU" dirty="0"/>
              <a:t>Соединение идентифицируется двумя сокетами.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731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Типы рассылок 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IP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9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62175" y="1488613"/>
            <a:ext cx="8596668" cy="3880773"/>
          </a:xfrm>
        </p:spPr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TCP\IP</a:t>
            </a:r>
            <a:endParaRPr lang="ru-RU" dirty="0"/>
          </a:p>
          <a:p>
            <a:r>
              <a:rPr lang="ru-RU" dirty="0"/>
              <a:t>Поток данных по стеку</a:t>
            </a:r>
          </a:p>
          <a:p>
            <a:r>
              <a:rPr lang="ru-RU" dirty="0"/>
              <a:t>Адресация на разных уровнях</a:t>
            </a:r>
          </a:p>
          <a:p>
            <a:r>
              <a:rPr lang="ru-RU" dirty="0"/>
              <a:t>Установление соединения</a:t>
            </a:r>
          </a:p>
          <a:p>
            <a:r>
              <a:rPr lang="ru-RU" dirty="0"/>
              <a:t>Протокол </a:t>
            </a:r>
            <a:r>
              <a:rPr lang="en-US" dirty="0"/>
              <a:t>IPv4 </a:t>
            </a:r>
            <a:endParaRPr lang="ru-RU" dirty="0"/>
          </a:p>
          <a:p>
            <a:r>
              <a:rPr lang="ru-RU" dirty="0"/>
              <a:t>Протокол </a:t>
            </a:r>
            <a:r>
              <a:rPr lang="en-US" dirty="0"/>
              <a:t>IPv6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792088"/>
          </a:xfrm>
        </p:spPr>
        <p:txBody>
          <a:bodyPr/>
          <a:lstStyle/>
          <a:p>
            <a:r>
              <a:rPr lang="ru-RU" u="sng" dirty="0"/>
              <a:t>Типы рассылок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5958" y="1855108"/>
            <a:ext cx="6359212" cy="415707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Помимо классов, IP-адреса делятся на категории, предназначенные для разных типов рассылок:</a:t>
            </a:r>
          </a:p>
          <a:p>
            <a:pPr marL="0" indent="457200" algn="just">
              <a:spcBef>
                <a:spcPts val="0"/>
              </a:spcBef>
            </a:pPr>
            <a:r>
              <a:rPr lang="ru-RU" sz="2400" dirty="0"/>
              <a:t>«один любому одному» </a:t>
            </a:r>
            <a:r>
              <a:rPr lang="en-US" sz="2400" dirty="0"/>
              <a:t>anycast</a:t>
            </a:r>
            <a:endParaRPr lang="ru-RU" sz="2400" dirty="0"/>
          </a:p>
          <a:p>
            <a:pPr marL="0" indent="457200" algn="just">
              <a:spcBef>
                <a:spcPts val="0"/>
              </a:spcBef>
            </a:pPr>
            <a:r>
              <a:rPr lang="ru-RU" sz="2400" dirty="0"/>
              <a:t>«один к одному»</a:t>
            </a:r>
            <a:r>
              <a:rPr lang="en-US" sz="2400" dirty="0"/>
              <a:t> unicast </a:t>
            </a:r>
            <a:r>
              <a:rPr lang="ru-RU" sz="2400" dirty="0"/>
              <a:t>;</a:t>
            </a:r>
          </a:p>
          <a:p>
            <a:pPr marL="0" indent="457200" algn="just">
              <a:spcBef>
                <a:spcPts val="0"/>
              </a:spcBef>
            </a:pPr>
            <a:r>
              <a:rPr lang="ru-RU" sz="2400" dirty="0"/>
              <a:t>«один ко многим»</a:t>
            </a:r>
            <a:r>
              <a:rPr lang="en-US" sz="2400" dirty="0"/>
              <a:t> multicast </a:t>
            </a:r>
            <a:r>
              <a:rPr lang="ru-RU" sz="2400" dirty="0"/>
              <a:t>; </a:t>
            </a:r>
          </a:p>
          <a:p>
            <a:pPr marL="0" indent="457200" algn="just">
              <a:spcBef>
                <a:spcPts val="0"/>
              </a:spcBef>
            </a:pPr>
            <a:r>
              <a:rPr lang="ru-RU" sz="2400" dirty="0"/>
              <a:t>«один ко всем»</a:t>
            </a:r>
            <a:r>
              <a:rPr lang="en-US" sz="2400" dirty="0"/>
              <a:t> broadcast</a:t>
            </a:r>
            <a:r>
              <a:rPr lang="ru-RU" sz="2400" dirty="0"/>
              <a:t>.</a:t>
            </a:r>
          </a:p>
          <a:p>
            <a:pPr marL="0" indent="457200" algn="just">
              <a:spcBef>
                <a:spcPts val="0"/>
              </a:spcBef>
            </a:pP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813D95-A8B1-44F1-B9AB-A67DB373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78" y="0"/>
            <a:ext cx="465442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864096"/>
          </a:xfrm>
        </p:spPr>
        <p:txBody>
          <a:bodyPr>
            <a:normAutofit/>
          </a:bodyPr>
          <a:lstStyle/>
          <a:p>
            <a:r>
              <a:rPr lang="ru-RU" u="sng" dirty="0"/>
              <a:t>Одноадресная рассылка</a:t>
            </a:r>
          </a:p>
        </p:txBody>
      </p:sp>
      <p:pic>
        <p:nvPicPr>
          <p:cNvPr id="30722" name="Picture 2" descr="http://itandlife.ru/wp-content/uploads/2011/09/%D0%9E%D0%B4%D0%BD%D0%BE%D0%B0%D0%B4%D1%80%D0%B5%D1%81%D0%BD%D0%B0%D1%8F-%D1%80%D0%B0%D1%81%D1%81%D1%8B%D0%BB%D0%BA%D0%B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9" y="1700809"/>
            <a:ext cx="8534209" cy="47593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792088"/>
          </a:xfrm>
        </p:spPr>
        <p:txBody>
          <a:bodyPr>
            <a:normAutofit/>
          </a:bodyPr>
          <a:lstStyle/>
          <a:p>
            <a:r>
              <a:rPr lang="ru-RU" u="sng" dirty="0"/>
              <a:t>Широковещательная рассылка</a:t>
            </a:r>
          </a:p>
        </p:txBody>
      </p:sp>
      <p:pic>
        <p:nvPicPr>
          <p:cNvPr id="32770" name="Picture 2" descr="http://itandlife.ru/wp-content/uploads/2011/09/%D0%A8%D0%B8%D1%80%D0%BE%D0%BA%D0%BE%D0%B2%D0%B5%D1%89%D0%B0%D1%82%D0%B5%D0%BB%D1%8C%D0%BD%D0%B0%D1%8F-%D1%80%D0%B0%D1%81%D1%81%D1%8B%D0%BB%D0%BA%D0%B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1556793"/>
            <a:ext cx="8246765" cy="48166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720080"/>
          </a:xfrm>
        </p:spPr>
        <p:txBody>
          <a:bodyPr>
            <a:normAutofit/>
          </a:bodyPr>
          <a:lstStyle/>
          <a:p>
            <a:r>
              <a:rPr lang="ru-RU" u="sng" dirty="0"/>
              <a:t>Многоадресная рассылка</a:t>
            </a:r>
          </a:p>
        </p:txBody>
      </p:sp>
      <p:pic>
        <p:nvPicPr>
          <p:cNvPr id="33794" name="Picture 2" descr="http://itandlife.ru/wp-content/uploads/2011/09/%D0%9C%D0%BD%D0%BE%D0%B3%D0%BE%D0%B0%D0%B4%D1%80%D0%B5%D1%81%D0%BD%D0%B0%D1%8F-%D1%80%D0%B0%D1%81%D1%81%D1%8B%D0%BB%D0%BA%D0%B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1412776"/>
            <a:ext cx="8436818" cy="5121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Адресация </a:t>
            </a:r>
            <a:r>
              <a:rPr lang="en-US" sz="4000" dirty="0"/>
              <a:t>IP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0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1157" y="692696"/>
            <a:ext cx="8229600" cy="720080"/>
          </a:xfrm>
        </p:spPr>
        <p:txBody>
          <a:bodyPr>
            <a:normAutofit/>
          </a:bodyPr>
          <a:lstStyle/>
          <a:p>
            <a:r>
              <a:rPr lang="en-US" dirty="0"/>
              <a:t>IP - </a:t>
            </a:r>
            <a:r>
              <a:rPr lang="ru-RU" dirty="0"/>
              <a:t>адресация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85654" y="1582458"/>
            <a:ext cx="8229600" cy="516176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IP-адрес</a:t>
            </a:r>
            <a:r>
              <a:rPr lang="en-US" b="1" dirty="0"/>
              <a:t> </a:t>
            </a:r>
            <a:r>
              <a:rPr lang="ru-RU" dirty="0"/>
              <a:t>– это уникальный числовой адрес, который однозначно идентифицирует узел, группу узлов или сеть.</a:t>
            </a:r>
            <a:endParaRPr lang="en-US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IP</a:t>
            </a:r>
            <a:r>
              <a:rPr lang="en-US" dirty="0"/>
              <a:t>v</a:t>
            </a:r>
            <a:r>
              <a:rPr lang="ru-RU" dirty="0"/>
              <a:t>4-адрес имеет длину 4 байта и обычно записывается в виде четырех чисел «</a:t>
            </a:r>
            <a:r>
              <a:rPr lang="ru-RU" b="1" dirty="0"/>
              <a:t>октетов</a:t>
            </a:r>
            <a:r>
              <a:rPr lang="ru-RU" dirty="0"/>
              <a:t>», разделенных точками – W.X.Y.Z</a:t>
            </a:r>
            <a:r>
              <a:rPr lang="en-US" dirty="0"/>
              <a:t> </a:t>
            </a:r>
            <a:r>
              <a:rPr lang="ru-RU" dirty="0"/>
              <a:t>Каждый октет может принимать значения в диапазоне от 0 до 255.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В протоколе IPv6 размер адреса составляет 128 бит. Предпочтительным является следующее представление адреса IPv6: x:x:x:x:x:x:x:x, где каждая буква x - это шестнадцатеричные значения шести 16-битных элементов адреса.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spcBef>
                <a:spcPts val="0"/>
              </a:spcBef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869" y="633044"/>
            <a:ext cx="8352928" cy="792088"/>
          </a:xfrm>
        </p:spPr>
        <p:txBody>
          <a:bodyPr>
            <a:normAutofit/>
          </a:bodyPr>
          <a:lstStyle/>
          <a:p>
            <a:r>
              <a:rPr lang="ru-RU" dirty="0"/>
              <a:t>Классовая и бесклассовая адресация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2684" y="1742143"/>
            <a:ext cx="8229600" cy="4752528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Классовая IP адресация</a:t>
            </a:r>
            <a:r>
              <a:rPr lang="ru-RU" dirty="0"/>
              <a:t> — это метод IP-адресации, который не позволяет рационально использовать ограниченный ресурс уникальных IP-адресов, т.к. не возможно использование различных масок подсетей. В классовом методе адресации используется фиксированная маска подсети, поэтому класс сети всегда можно идентифицировать по первым битам. </a:t>
            </a:r>
            <a:r>
              <a:rPr lang="ru-RU" i="1" dirty="0"/>
              <a:t>Не актуален.</a:t>
            </a:r>
          </a:p>
          <a:p>
            <a:pPr algn="just"/>
            <a:r>
              <a:rPr lang="ru-RU" b="1" dirty="0"/>
              <a:t>Бесклассовая IP адресация (</a:t>
            </a:r>
            <a:r>
              <a:rPr lang="ru-RU" b="1" i="1" dirty="0" err="1"/>
              <a:t>Classless</a:t>
            </a:r>
            <a:r>
              <a:rPr lang="ru-RU" b="1" i="1" dirty="0"/>
              <a:t> </a:t>
            </a:r>
            <a:r>
              <a:rPr lang="ru-RU" b="1" i="1" dirty="0" err="1"/>
              <a:t>Inter-Domain</a:t>
            </a:r>
            <a:r>
              <a:rPr lang="ru-RU" b="1" i="1" dirty="0"/>
              <a:t> </a:t>
            </a:r>
            <a:r>
              <a:rPr lang="ru-RU" b="1" i="1" dirty="0" err="1"/>
              <a:t>Routing</a:t>
            </a:r>
            <a:r>
              <a:rPr lang="ru-RU" b="1" i="1" dirty="0"/>
              <a:t> — CIDR)</a:t>
            </a:r>
            <a:r>
              <a:rPr lang="ru-RU" dirty="0"/>
              <a:t> — это метод IP-адресации, который позволяет рационально управлять пространством IP адресов. В бесклассовом методе адресации используются маски подсети переменной длины (</a:t>
            </a:r>
            <a:r>
              <a:rPr lang="ru-RU" i="1" dirty="0" err="1"/>
              <a:t>variable</a:t>
            </a:r>
            <a:r>
              <a:rPr lang="ru-RU" i="1" dirty="0"/>
              <a:t> </a:t>
            </a:r>
            <a:r>
              <a:rPr lang="ru-RU" i="1" dirty="0" err="1"/>
              <a:t>length</a:t>
            </a:r>
            <a:r>
              <a:rPr lang="ru-RU" i="1" dirty="0"/>
              <a:t> </a:t>
            </a:r>
            <a:r>
              <a:rPr lang="ru-RU" i="1" dirty="0" err="1"/>
              <a:t>subnet</a:t>
            </a:r>
            <a:r>
              <a:rPr lang="ru-RU" i="1" dirty="0"/>
              <a:t> </a:t>
            </a:r>
            <a:r>
              <a:rPr lang="ru-RU" i="1" dirty="0" err="1"/>
              <a:t>mask</a:t>
            </a:r>
            <a:r>
              <a:rPr lang="ru-RU" i="1" dirty="0"/>
              <a:t> </a:t>
            </a:r>
            <a:r>
              <a:rPr lang="ru-RU" dirty="0"/>
              <a:t>— </a:t>
            </a:r>
            <a:r>
              <a:rPr lang="ru-RU" i="1" dirty="0"/>
              <a:t>VLSM</a:t>
            </a:r>
            <a:r>
              <a:rPr lang="ru-RU" dirty="0"/>
              <a:t>). </a:t>
            </a:r>
            <a:r>
              <a:rPr lang="ru-RU" i="1" dirty="0"/>
              <a:t>Пока актуален.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2888F-4E7F-4B53-8DFB-43AD8D68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Деление адреса в </a:t>
            </a:r>
            <a:r>
              <a:rPr lang="en-US" dirty="0"/>
              <a:t>IPv4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E7328-8349-47E4-A1E8-F07783D2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Адреса делятся двумя способами:</a:t>
            </a:r>
          </a:p>
          <a:p>
            <a:pPr lvl="1"/>
            <a:r>
              <a:rPr lang="ru-RU" sz="2800" dirty="0"/>
              <a:t> классовая адресация</a:t>
            </a:r>
          </a:p>
          <a:p>
            <a:pPr lvl="1"/>
            <a:r>
              <a:rPr lang="ru-RU" sz="2800" dirty="0"/>
              <a:t>Бесклассовая адресация (с помощью масок)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2028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729" y="347311"/>
            <a:ext cx="8229600" cy="792088"/>
          </a:xfrm>
        </p:spPr>
        <p:txBody>
          <a:bodyPr>
            <a:normAutofit/>
          </a:bodyPr>
          <a:lstStyle/>
          <a:p>
            <a:r>
              <a:rPr lang="ru-RU" dirty="0"/>
              <a:t>Классы </a:t>
            </a:r>
            <a:r>
              <a:rPr lang="en-US" dirty="0"/>
              <a:t>IP-</a:t>
            </a:r>
            <a:r>
              <a:rPr lang="ru-RU" dirty="0"/>
              <a:t>адресов</a:t>
            </a:r>
          </a:p>
        </p:txBody>
      </p:sp>
      <p:pic>
        <p:nvPicPr>
          <p:cNvPr id="24578" name="Picture 2" descr="http://itandlife.ru/wp-content/uploads/2011/09/%D0%9A%D0%BB%D0%B0%D1%81%D1%81%D1%8B-IP-%D0%B0%D0%B4%D1%80%D0%B5%D1%81%D0%BE%D0%B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888" y="1139399"/>
            <a:ext cx="8245464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869" y="633044"/>
            <a:ext cx="8352928" cy="792088"/>
          </a:xfrm>
        </p:spPr>
        <p:txBody>
          <a:bodyPr>
            <a:normAutofit/>
          </a:bodyPr>
          <a:lstStyle/>
          <a:p>
            <a:r>
              <a:rPr lang="ru-RU" dirty="0"/>
              <a:t>Бесклассовая адресация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9726844-3DE7-47C9-B4FB-272B3007C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88590"/>
              </p:ext>
            </p:extLst>
          </p:nvPr>
        </p:nvGraphicFramePr>
        <p:xfrm>
          <a:off x="919893" y="2196185"/>
          <a:ext cx="8128000" cy="36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341301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0961079"/>
                    </a:ext>
                  </a:extLst>
                </a:gridCol>
              </a:tblGrid>
              <a:tr h="367728">
                <a:tc>
                  <a:txBody>
                    <a:bodyPr/>
                    <a:lstStyle/>
                    <a:p>
                      <a:r>
                        <a:rPr lang="ru-RU" dirty="0"/>
                        <a:t>Адрес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Адрес узла внутри сети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605945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74A988B-8036-4E95-BC50-F5F0E3E25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10682"/>
              </p:ext>
            </p:extLst>
          </p:nvPr>
        </p:nvGraphicFramePr>
        <p:xfrm>
          <a:off x="919893" y="3061272"/>
          <a:ext cx="8128000" cy="36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341301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0961079"/>
                    </a:ext>
                  </a:extLst>
                </a:gridCol>
              </a:tblGrid>
              <a:tr h="367728">
                <a:tc>
                  <a:txBody>
                    <a:bodyPr/>
                    <a:lstStyle/>
                    <a:p>
                      <a:r>
                        <a:rPr lang="ru-RU" dirty="0"/>
                        <a:t>1111…..11111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0000…000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605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CAAB90-8BF1-4471-80D0-12865111030A}"/>
              </a:ext>
            </a:extLst>
          </p:cNvPr>
          <p:cNvSpPr txBox="1"/>
          <p:nvPr/>
        </p:nvSpPr>
        <p:spPr>
          <a:xfrm>
            <a:off x="840260" y="182685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IP-</a:t>
            </a:r>
            <a:r>
              <a:rPr lang="ru-RU" dirty="0"/>
              <a:t>адрес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49C33-53E7-4771-B0B5-D6E3F6265ECB}"/>
              </a:ext>
            </a:extLst>
          </p:cNvPr>
          <p:cNvSpPr txBox="1"/>
          <p:nvPr/>
        </p:nvSpPr>
        <p:spPr>
          <a:xfrm>
            <a:off x="840259" y="269354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A3C7B-1240-4886-96F9-3E61002BE39B}"/>
              </a:ext>
            </a:extLst>
          </p:cNvPr>
          <p:cNvSpPr txBox="1"/>
          <p:nvPr/>
        </p:nvSpPr>
        <p:spPr>
          <a:xfrm>
            <a:off x="1019433" y="3986367"/>
            <a:ext cx="477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Запись:</a:t>
            </a:r>
            <a:endParaRPr lang="en-US" dirty="0"/>
          </a:p>
          <a:p>
            <a:r>
              <a:rPr lang="ru-RU" dirty="0"/>
              <a:t>192.168.0.200 </a:t>
            </a:r>
            <a:r>
              <a:rPr lang="en-US" dirty="0"/>
              <a:t>mask </a:t>
            </a:r>
            <a:r>
              <a:rPr lang="ru-RU" dirty="0"/>
              <a:t>255.255.255.0</a:t>
            </a:r>
            <a:endParaRPr lang="en-US" dirty="0"/>
          </a:p>
          <a:p>
            <a:r>
              <a:rPr lang="ru-RU" dirty="0"/>
              <a:t>или</a:t>
            </a:r>
          </a:p>
          <a:p>
            <a:r>
              <a:rPr lang="en-US" dirty="0"/>
              <a:t>192.168.0.200/24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74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Архитектура и общая характеристика стека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37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869" y="633044"/>
            <a:ext cx="8352928" cy="792088"/>
          </a:xfrm>
        </p:spPr>
        <p:txBody>
          <a:bodyPr>
            <a:normAutofit/>
          </a:bodyPr>
          <a:lstStyle/>
          <a:p>
            <a:r>
              <a:rPr lang="ru-RU" dirty="0"/>
              <a:t>Бесклассовая адресация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A3C7B-1240-4886-96F9-3E61002BE39B}"/>
              </a:ext>
            </a:extLst>
          </p:cNvPr>
          <p:cNvSpPr txBox="1"/>
          <p:nvPr/>
        </p:nvSpPr>
        <p:spPr>
          <a:xfrm>
            <a:off x="840259" y="1904254"/>
            <a:ext cx="890922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Зачем знать маску при установке адреса?</a:t>
            </a:r>
          </a:p>
          <a:p>
            <a:endParaRPr lang="ru-RU" sz="3200" dirty="0"/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определения границ адресов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формальной проверки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gateway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организации широковещания</a:t>
            </a:r>
          </a:p>
        </p:txBody>
      </p:sp>
      <p:pic>
        <p:nvPicPr>
          <p:cNvPr id="9" name="Рисунок 8" descr="Направленный вправо указательный палец, тыльная сторона руки ">
            <a:extLst>
              <a:ext uri="{FF2B5EF4-FFF2-40B4-BE49-F238E27FC236}">
                <a16:creationId xmlns:a16="http://schemas.microsoft.com/office/drawing/2014/main" id="{2A026864-B81E-4738-A792-11065158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H="1">
            <a:off x="705913" y="5076708"/>
            <a:ext cx="1194726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72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2B9F1-9B8E-4AA3-ACE1-14DB3516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Деление с помощью маски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8A5FC-6596-44C1-B52A-BBFF4355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40" y="1488613"/>
            <a:ext cx="8596668" cy="3880773"/>
          </a:xfrm>
        </p:spPr>
        <p:txBody>
          <a:bodyPr/>
          <a:lstStyle/>
          <a:p>
            <a:r>
              <a:rPr lang="ru-RU" dirty="0"/>
              <a:t>Пример 1 (192.168.0.0 </a:t>
            </a:r>
            <a:r>
              <a:rPr lang="en-US" dirty="0"/>
              <a:t>mask </a:t>
            </a:r>
            <a:r>
              <a:rPr lang="ru-RU" dirty="0"/>
              <a:t>255.255.255.0 или 192.168.0.0/24)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424E0C-E3D6-4546-B5C1-0C1B7F55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081212"/>
            <a:ext cx="71628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24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2B9F1-9B8E-4AA3-ACE1-14DB3516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Деление с помощью маски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8A5FC-6596-44C1-B52A-BBFF4355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40" y="1488613"/>
            <a:ext cx="8596668" cy="3880773"/>
          </a:xfrm>
        </p:spPr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2</a:t>
            </a:r>
            <a:r>
              <a:rPr lang="ru-RU" dirty="0"/>
              <a:t> (192.168.0.0 </a:t>
            </a:r>
            <a:r>
              <a:rPr lang="en-US" dirty="0"/>
              <a:t>mask </a:t>
            </a:r>
            <a:r>
              <a:rPr lang="ru-RU" dirty="0"/>
              <a:t>255.255.255.</a:t>
            </a:r>
            <a:r>
              <a:rPr lang="en-US" dirty="0"/>
              <a:t>252</a:t>
            </a:r>
            <a:r>
              <a:rPr lang="ru-RU" dirty="0"/>
              <a:t> или 192.168.0.0/</a:t>
            </a:r>
            <a:r>
              <a:rPr lang="en-US" dirty="0"/>
              <a:t>30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19018F-EE87-40ED-BBA8-F7BB5E76C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05025"/>
            <a:ext cx="87249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21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262" y="558904"/>
            <a:ext cx="8229600" cy="720080"/>
          </a:xfrm>
        </p:spPr>
        <p:txBody>
          <a:bodyPr/>
          <a:lstStyle/>
          <a:p>
            <a:r>
              <a:rPr lang="ru-RU" dirty="0"/>
              <a:t>Иерархическая адресация</a:t>
            </a:r>
          </a:p>
        </p:txBody>
      </p:sp>
      <p:pic>
        <p:nvPicPr>
          <p:cNvPr id="23554" name="Picture 2" descr="http://itandlife.ru/wp-content/uploads/2011/09/%D0%98%D0%B5%D1%80%D0%B0%D1%80%D1%85%D0%B8%D1%87%D0%B5%D1%81%D0%BA%D0%B8%D0%B5-IP-%D0%B0%D0%B4%D1%80%D0%B5%D1%81%D0%B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3706" y="1696762"/>
            <a:ext cx="8045156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294" y="460536"/>
            <a:ext cx="8229600" cy="720080"/>
          </a:xfrm>
        </p:spPr>
        <p:txBody>
          <a:bodyPr>
            <a:normAutofit/>
          </a:bodyPr>
          <a:lstStyle/>
          <a:p>
            <a:r>
              <a:rPr lang="ru-RU" b="1" dirty="0"/>
              <a:t>Публичные и частные </a:t>
            </a:r>
            <a:r>
              <a:rPr lang="en-US" b="1" dirty="0"/>
              <a:t>IP-</a:t>
            </a:r>
            <a:r>
              <a:rPr lang="ru-RU" b="1" dirty="0"/>
              <a:t>адреса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3294" y="1368704"/>
            <a:ext cx="8229600" cy="144016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В соответствии со стандартом RFC 1918 было зарезервировано несколько диапазонов адресов класса A, B и C.</a:t>
            </a:r>
          </a:p>
        </p:txBody>
      </p:sp>
      <p:pic>
        <p:nvPicPr>
          <p:cNvPr id="28674" name="Picture 2" descr="http://itandlife.ru/wp-content/uploads/2011/09/%D0%A7%D0%B0%D1%81%D1%82%D0%BD%D1%8B%D0%B5-IP-%D0%B0%D0%B4%D1%80%D0%B5%D1%81%D0%B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403" y="2448824"/>
            <a:ext cx="8604448" cy="3040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</a:t>
            </a:r>
            <a:r>
              <a:rPr lang="en-US" dirty="0"/>
              <a:t>IP </a:t>
            </a:r>
            <a:r>
              <a:rPr lang="ru-RU" dirty="0"/>
              <a:t>адреса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127.0.0.0 / </a:t>
            </a:r>
            <a:r>
              <a:rPr lang="en-US" sz="3200" dirty="0"/>
              <a:t>8</a:t>
            </a:r>
            <a:endParaRPr lang="ru-RU" sz="3200" dirty="0"/>
          </a:p>
          <a:p>
            <a:r>
              <a:rPr lang="ru-RU" sz="3200" dirty="0"/>
              <a:t>Адрес сети</a:t>
            </a:r>
          </a:p>
          <a:p>
            <a:r>
              <a:rPr lang="ru-RU" sz="3200" dirty="0"/>
              <a:t>Адрес широковещания</a:t>
            </a:r>
          </a:p>
          <a:p>
            <a:r>
              <a:rPr lang="ru-RU" sz="3200" dirty="0"/>
              <a:t>Особые адреса назначения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8DB6D-AAC4-4C17-99D0-422B8440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Mask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57373F7-AA8A-407D-8F30-3DB6CBA56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648831"/>
              </p:ext>
            </p:extLst>
          </p:nvPr>
        </p:nvGraphicFramePr>
        <p:xfrm>
          <a:off x="480060" y="3829082"/>
          <a:ext cx="11498580" cy="172994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526874">
                  <a:extLst>
                    <a:ext uri="{9D8B030D-6E8A-4147-A177-3AD203B41FA5}">
                      <a16:colId xmlns:a16="http://schemas.microsoft.com/office/drawing/2014/main" val="2059603672"/>
                    </a:ext>
                  </a:extLst>
                </a:gridCol>
                <a:gridCol w="6971706">
                  <a:extLst>
                    <a:ext uri="{9D8B030D-6E8A-4147-A177-3AD203B41FA5}">
                      <a16:colId xmlns:a16="http://schemas.microsoft.com/office/drawing/2014/main" val="3491881497"/>
                    </a:ext>
                  </a:extLst>
                </a:gridCol>
              </a:tblGrid>
              <a:tr h="628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192.168.0.127 –адрес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11000000.10101000.00000000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0111111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82142"/>
                  </a:ext>
                </a:extLst>
              </a:tr>
              <a:tr h="550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192.168.0.1 – адрес образец</a:t>
                      </a:r>
                      <a:endParaRPr lang="ru-RU" sz="200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11000000.10101000.00000000</a:t>
                      </a: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ru-RU" sz="2000" b="1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</a:t>
                      </a: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ru-RU" sz="2000" b="1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632102"/>
                  </a:ext>
                </a:extLst>
              </a:tr>
              <a:tr h="550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0.0.0.254 – 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wildcard mask</a:t>
                      </a:r>
                      <a:endParaRPr lang="ru-RU" sz="200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00000000.00000000.00000000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251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08990B-3E66-40EA-952A-8A732B21CBFE}"/>
              </a:ext>
            </a:extLst>
          </p:cNvPr>
          <p:cNvSpPr txBox="1"/>
          <p:nvPr/>
        </p:nvSpPr>
        <p:spPr>
          <a:xfrm>
            <a:off x="937260" y="1594254"/>
            <a:ext cx="7863840" cy="2279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ru-RU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123 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192.168.0.1 0.0.0.254 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access-list 123 permit </a:t>
            </a:r>
            <a:r>
              <a:rPr lang="en-US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ip</a:t>
            </a:r>
            <a:r>
              <a:rPr lang="en-US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any </a:t>
            </a:r>
            <a:r>
              <a:rPr lang="en-US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any</a:t>
            </a:r>
            <a:endParaRPr lang="en-US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int fa0/1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ip</a:t>
            </a:r>
            <a:r>
              <a:rPr lang="en-US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access-group 123 in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11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Адресация </a:t>
            </a:r>
            <a:r>
              <a:rPr lang="en-US" sz="4000" dirty="0"/>
              <a:t>IPv6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0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5B436-D5ED-4822-BACB-27A8288B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 </a:t>
            </a:r>
            <a:r>
              <a:rPr lang="en-US" dirty="0"/>
              <a:t>IPv6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5FE68-9E96-4048-8818-FA5B65FA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Формат</a:t>
            </a:r>
          </a:p>
          <a:p>
            <a:pPr marL="0" indent="0">
              <a:buNone/>
            </a:pPr>
            <a:r>
              <a:rPr lang="ru-RU" dirty="0"/>
              <a:t>В протоколе IPv6 размер адреса составляет 128 бит. Предпочтительным является следующее представление адреса IPv6: x:x:x:x:x:x:x:x, где каждая буква x - это </a:t>
            </a:r>
            <a:r>
              <a:rPr lang="ru-RU" dirty="0" err="1"/>
              <a:t>шестнадцатиричные</a:t>
            </a:r>
            <a:r>
              <a:rPr lang="ru-RU" dirty="0"/>
              <a:t> значения шести 16-битных элементов адреса. </a:t>
            </a:r>
          </a:p>
          <a:p>
            <a:pPr marL="0" indent="0">
              <a:buNone/>
            </a:pPr>
            <a:r>
              <a:rPr lang="ru-RU" dirty="0"/>
              <a:t>Диапазон адресов IPv6 составляет от 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0000:0000:0000:0000:0000:0000:0000:0000 </a:t>
            </a:r>
          </a:p>
          <a:p>
            <a:pPr marL="0" indent="0">
              <a:buNone/>
            </a:pPr>
            <a:r>
              <a:rPr lang="ru-RU" dirty="0"/>
              <a:t>до </a:t>
            </a:r>
          </a:p>
          <a:p>
            <a:pPr marL="0" indent="0">
              <a:buNone/>
            </a:pP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ffff:ffff:ffff:ffff:ffff:ffff:ffff:ffff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610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5B436-D5ED-4822-BACB-27A8288B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 </a:t>
            </a:r>
            <a:r>
              <a:rPr lang="en-US" dirty="0"/>
              <a:t>IPv6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5FE68-9E96-4048-8818-FA5B65FA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2001:0DB8: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AF:ABCD:0000:0000:0000:0034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/>
              <a:t>Правила сокращения при записи:</a:t>
            </a:r>
          </a:p>
          <a:p>
            <a:pPr lvl="1"/>
            <a:r>
              <a:rPr lang="ru-RU" dirty="0"/>
              <a:t>Убираем ведущие нули:</a:t>
            </a:r>
          </a:p>
          <a:p>
            <a:pPr marL="457200" lvl="1" indent="0" algn="ctr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2001:</a:t>
            </a:r>
            <a:r>
              <a:rPr lang="en-US" sz="2800" dirty="0">
                <a:highlight>
                  <a:srgbClr val="0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DB8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800" dirty="0">
                <a:highlight>
                  <a:srgbClr val="0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:ABCD:0000:0000:0000:</a:t>
            </a:r>
            <a:r>
              <a:rPr lang="en-US" sz="2800" dirty="0">
                <a:highlight>
                  <a:srgbClr val="0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endParaRPr lang="ru-RU" sz="2800" dirty="0">
              <a:highlight>
                <a:srgbClr val="0080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u-RU" dirty="0"/>
              <a:t>Убираем длинные последовательности нулей:</a:t>
            </a:r>
          </a:p>
          <a:p>
            <a:pPr marL="457200" lvl="1" indent="0" algn="ctr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2001:DB8:AF:ABCD</a:t>
            </a:r>
            <a:r>
              <a:rPr lang="en-US" sz="2800" dirty="0">
                <a:highlight>
                  <a:srgbClr val="0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38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620688"/>
            <a:ext cx="8229600" cy="701824"/>
          </a:xfrm>
        </p:spPr>
        <p:txBody>
          <a:bodyPr>
            <a:normAutofit/>
          </a:bodyPr>
          <a:lstStyle/>
          <a:p>
            <a:r>
              <a:rPr lang="ru-RU" dirty="0"/>
              <a:t>Стек </a:t>
            </a:r>
            <a:r>
              <a:rPr lang="en-US" dirty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9727" y="1322512"/>
            <a:ext cx="8229600" cy="523376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b="1" dirty="0"/>
              <a:t>Стек TCP/IP </a:t>
            </a:r>
            <a:r>
              <a:rPr lang="ru-RU" sz="2000" dirty="0"/>
              <a:t>– это набор  иерархически упорядоченных сетевых протоколов.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/>
              <a:t>Название стек получил по двум важнейшим протоколам:</a:t>
            </a:r>
          </a:p>
          <a:p>
            <a:pPr marL="360000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sz="2000" b="1" dirty="0"/>
              <a:t>TCP </a:t>
            </a:r>
            <a:r>
              <a:rPr lang="ru-RU" sz="2000" dirty="0"/>
              <a:t>(</a:t>
            </a:r>
            <a:r>
              <a:rPr lang="ru-RU" sz="2000" dirty="0" err="1"/>
              <a:t>Transmission</a:t>
            </a:r>
            <a:r>
              <a:rPr lang="ru-RU" sz="2000" dirty="0"/>
              <a:t> </a:t>
            </a:r>
            <a:r>
              <a:rPr lang="ru-RU" sz="2000" dirty="0" err="1"/>
              <a:t>Control</a:t>
            </a:r>
            <a:r>
              <a:rPr lang="ru-RU" sz="2000" dirty="0"/>
              <a:t> </a:t>
            </a:r>
            <a:r>
              <a:rPr lang="ru-RU" sz="2000" dirty="0" err="1"/>
              <a:t>Protocol</a:t>
            </a:r>
            <a:r>
              <a:rPr lang="ru-RU" sz="2000" dirty="0"/>
              <a:t>);</a:t>
            </a:r>
          </a:p>
          <a:p>
            <a:pPr marL="360000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sz="2000" b="1" dirty="0"/>
              <a:t>IP </a:t>
            </a:r>
            <a:r>
              <a:rPr lang="ru-RU" sz="2000" dirty="0"/>
              <a:t>(</a:t>
            </a:r>
            <a:r>
              <a:rPr lang="ru-RU" sz="2000" dirty="0" err="1"/>
              <a:t>Internet</a:t>
            </a:r>
            <a:r>
              <a:rPr lang="ru-RU" sz="2000" dirty="0"/>
              <a:t> </a:t>
            </a:r>
            <a:r>
              <a:rPr lang="ru-RU" sz="2000" dirty="0" err="1"/>
              <a:t>Protocol</a:t>
            </a:r>
            <a:r>
              <a:rPr lang="ru-RU" sz="2000" dirty="0"/>
              <a:t>).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/>
              <a:t>Стек протоколов TCP/IP обладает двумя важными свойствами:</a:t>
            </a:r>
          </a:p>
          <a:p>
            <a:pPr marL="360000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sz="2000" dirty="0" err="1"/>
              <a:t>платформонезависимость</a:t>
            </a:r>
            <a:r>
              <a:rPr lang="ru-RU" sz="2000" dirty="0"/>
              <a:t>;</a:t>
            </a:r>
          </a:p>
          <a:p>
            <a:pPr marL="360000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sz="2000" dirty="0"/>
              <a:t>открытость.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EF983-75F0-4396-BC20-737B47B6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адресов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E10BE-B419-4628-AABC-744C272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 err="1"/>
              <a:t>Unicast</a:t>
            </a:r>
            <a:r>
              <a:rPr lang="ru-RU" dirty="0"/>
              <a:t> адреса идентифицируют только один сетевой интерфейс. Протокол IPv6 доставляет пакеты, отправленные на такой адрес, на конкретный интерфейс.</a:t>
            </a:r>
          </a:p>
          <a:p>
            <a:pPr lvl="0"/>
            <a:r>
              <a:rPr lang="ru-RU" b="1" dirty="0" err="1"/>
              <a:t>Anycast</a:t>
            </a:r>
            <a:r>
              <a:rPr lang="ru-RU" dirty="0"/>
              <a:t> адреса назначаются группе интерфейсов, обычно принадлежащих различным узлам. Пакет, отправленный на такой адрес, доставляется на один из интерфейсов данной группы, как правило наиболее близкий к отправителю с точки зрения протокола маршрутизации.</a:t>
            </a:r>
          </a:p>
          <a:p>
            <a:pPr lvl="0"/>
            <a:r>
              <a:rPr lang="ru-RU" b="1" dirty="0" err="1"/>
              <a:t>Multicast</a:t>
            </a:r>
            <a:r>
              <a:rPr lang="ru-RU" dirty="0"/>
              <a:t> адрес также используется группой узлов, но пакет, отправленный на такой адрес, будет доставлен каждому узлу в группе.</a:t>
            </a:r>
          </a:p>
          <a:p>
            <a:r>
              <a:rPr lang="ru-RU" dirty="0" err="1"/>
              <a:t>Бродкаста</a:t>
            </a:r>
            <a:r>
              <a:rPr lang="ru-RU" dirty="0"/>
              <a:t> нет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38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5B81D-0A5C-4606-B582-387E7423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части адреса </a:t>
            </a:r>
            <a:r>
              <a:rPr lang="en-US" dirty="0"/>
              <a:t>IPv6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FDC2B7-2571-4A64-ACB6-04F155FBC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20" y="2183989"/>
            <a:ext cx="7767482" cy="32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982667-C25C-4E9C-BA6E-D3E88696F50D}"/>
              </a:ext>
            </a:extLst>
          </p:cNvPr>
          <p:cNvSpPr txBox="1"/>
          <p:nvPr/>
        </p:nvSpPr>
        <p:spPr>
          <a:xfrm>
            <a:off x="677334" y="1530290"/>
            <a:ext cx="919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Вместо масок сетей – префиксы от 0 до 128 (стандартно – 64)</a:t>
            </a:r>
          </a:p>
        </p:txBody>
      </p:sp>
    </p:spTree>
    <p:extLst>
      <p:ext uri="{BB962C8B-B14F-4D97-AF65-F5344CB8AC3E}">
        <p14:creationId xmlns:p14="http://schemas.microsoft.com/office/powerpoint/2010/main" val="2371175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8D17BA-2A60-4D43-84F9-9CEA6020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8438" t="24111" r="48437" b="47000"/>
          <a:stretch/>
        </p:blipFill>
        <p:spPr>
          <a:xfrm>
            <a:off x="1234439" y="1930400"/>
            <a:ext cx="7719939" cy="378714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6540D-5CFC-4F7A-904F-85E65566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Префиксы адреса</a:t>
            </a:r>
          </a:p>
        </p:txBody>
      </p:sp>
    </p:spTree>
    <p:extLst>
      <p:ext uri="{BB962C8B-B14F-4D97-AF65-F5344CB8AC3E}">
        <p14:creationId xmlns:p14="http://schemas.microsoft.com/office/powerpoint/2010/main" val="625312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E5FAA-D1FC-4837-9A98-D157A1C3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адреса</a:t>
            </a: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D0FF0002-0920-4F2B-AF84-7189A00D5A09}"/>
              </a:ext>
            </a:extLst>
          </p:cNvPr>
          <p:cNvGraphicFramePr>
            <a:graphicFrameLocks noGrp="1"/>
          </p:cNvGraphicFramePr>
          <p:nvPr/>
        </p:nvGraphicFramePr>
        <p:xfrm>
          <a:off x="1003286" y="2316480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594">
                  <a:extLst>
                    <a:ext uri="{9D8B030D-6E8A-4147-A177-3AD203B41FA5}">
                      <a16:colId xmlns:a16="http://schemas.microsoft.com/office/drawing/2014/main" val="1157628211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748797005"/>
                    </a:ext>
                  </a:extLst>
                </a:gridCol>
                <a:gridCol w="4292585">
                  <a:extLst>
                    <a:ext uri="{9D8B030D-6E8A-4147-A177-3AD203B41FA5}">
                      <a16:colId xmlns:a16="http://schemas.microsoft.com/office/drawing/2014/main" val="87917217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Префикс глобальной маршрутизации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Ид. подсети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Идентификатор </a:t>
                      </a:r>
                      <a:br>
                        <a:rPr lang="ru-RU" dirty="0"/>
                      </a:br>
                      <a:r>
                        <a:rPr lang="ru-RU" dirty="0"/>
                        <a:t>интерфейса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13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48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64 бита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54809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Префикс сети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Идентификатор интерфейса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41309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F1D7DEB-EBBE-435F-9DD6-0BDBE1B138CD}"/>
              </a:ext>
            </a:extLst>
          </p:cNvPr>
          <p:cNvSpPr/>
          <p:nvPr/>
        </p:nvSpPr>
        <p:spPr>
          <a:xfrm>
            <a:off x="1163306" y="4501634"/>
            <a:ext cx="57855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Префикс глобальной маршрутизации выдается </a:t>
            </a:r>
            <a:r>
              <a:rPr lang="en-US" dirty="0"/>
              <a:t>IANA</a:t>
            </a:r>
          </a:p>
          <a:p>
            <a:br>
              <a:rPr lang="ru-RU" dirty="0"/>
            </a:br>
            <a:r>
              <a:rPr lang="ru-RU" dirty="0"/>
              <a:t>Пример адреса: </a:t>
            </a:r>
            <a:r>
              <a:rPr lang="da-DK" dirty="0"/>
              <a:t>2001:DB8:AF:ABCD::34</a:t>
            </a:r>
          </a:p>
          <a:p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AB2376-FFD6-4404-A526-0C5D754BA901}"/>
              </a:ext>
            </a:extLst>
          </p:cNvPr>
          <p:cNvSpPr/>
          <p:nvPr/>
        </p:nvSpPr>
        <p:spPr>
          <a:xfrm>
            <a:off x="938040" y="1563886"/>
            <a:ext cx="4174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Global</a:t>
            </a:r>
            <a:r>
              <a:rPr lang="ru-RU" b="1" dirty="0"/>
              <a:t> </a:t>
            </a:r>
            <a:r>
              <a:rPr lang="ru-RU" b="1" dirty="0" err="1"/>
              <a:t>unicast</a:t>
            </a:r>
            <a:r>
              <a:rPr lang="ru-RU" b="1" dirty="0"/>
              <a:t> адрес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643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5B81D-0A5C-4606-B582-387E7423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структуры адреса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EB3305C-C225-4F89-8491-201464EBEA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1"/>
          <a:stretch/>
        </p:blipFill>
        <p:spPr>
          <a:xfrm>
            <a:off x="1378857" y="1993913"/>
            <a:ext cx="7872260" cy="31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90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E5FAA-D1FC-4837-9A98-D157A1C3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адреса</a:t>
            </a: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D0FF0002-0920-4F2B-AF84-7189A00D5A09}"/>
              </a:ext>
            </a:extLst>
          </p:cNvPr>
          <p:cNvGraphicFramePr>
            <a:graphicFrameLocks noGrp="1"/>
          </p:cNvGraphicFramePr>
          <p:nvPr/>
        </p:nvGraphicFramePr>
        <p:xfrm>
          <a:off x="1003286" y="2316480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34">
                  <a:extLst>
                    <a:ext uri="{9D8B030D-6E8A-4147-A177-3AD203B41FA5}">
                      <a16:colId xmlns:a16="http://schemas.microsoft.com/office/drawing/2014/main" val="1157628211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4125552912"/>
                    </a:ext>
                  </a:extLst>
                </a:gridCol>
                <a:gridCol w="4368785">
                  <a:extLst>
                    <a:ext uri="{9D8B030D-6E8A-4147-A177-3AD203B41FA5}">
                      <a16:colId xmlns:a16="http://schemas.microsoft.com/office/drawing/2014/main" val="87917217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Ид. подсети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Идентификатор </a:t>
                      </a:r>
                      <a:br>
                        <a:rPr lang="ru-RU" dirty="0"/>
                      </a:br>
                      <a:r>
                        <a:rPr lang="ru-RU" dirty="0"/>
                        <a:t>интерфейса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13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r>
                        <a:rPr lang="ru-RU" dirty="0"/>
                        <a:t>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4</a:t>
                      </a:r>
                      <a:r>
                        <a:rPr lang="en-US" dirty="0"/>
                        <a:t>8</a:t>
                      </a:r>
                      <a:r>
                        <a:rPr lang="ru-RU" dirty="0"/>
                        <a:t>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64 бита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54809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Префикс сети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Идентификатор интерфейса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41309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F1D7DEB-EBBE-435F-9DD6-0BDBE1B138CD}"/>
              </a:ext>
            </a:extLst>
          </p:cNvPr>
          <p:cNvSpPr/>
          <p:nvPr/>
        </p:nvSpPr>
        <p:spPr>
          <a:xfrm>
            <a:off x="1148066" y="5233154"/>
            <a:ext cx="4703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br>
              <a:rPr lang="ru-RU" dirty="0"/>
            </a:br>
            <a:r>
              <a:rPr lang="ru-RU" dirty="0"/>
              <a:t>Пример адреса: </a:t>
            </a:r>
            <a:r>
              <a:rPr lang="pt-BR" dirty="0"/>
              <a:t>fe80::59e1:d46b:1bb:5169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AB2376-FFD6-4404-A526-0C5D754BA901}"/>
              </a:ext>
            </a:extLst>
          </p:cNvPr>
          <p:cNvSpPr/>
          <p:nvPr/>
        </p:nvSpPr>
        <p:spPr>
          <a:xfrm>
            <a:off x="938040" y="1563886"/>
            <a:ext cx="4174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Link-local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909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3D0B2-54F1-41CD-A164-49F5E2D9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Особые адреса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795B0E-0AEF-46F8-AF8A-B58FA73E0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8438" t="24333" r="53500" b="53223"/>
          <a:stretch/>
        </p:blipFill>
        <p:spPr>
          <a:xfrm>
            <a:off x="1040218" y="1930400"/>
            <a:ext cx="4962695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43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62175" y="1488613"/>
            <a:ext cx="8596668" cy="3880773"/>
          </a:xfrm>
        </p:spPr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TCP\IP</a:t>
            </a:r>
            <a:endParaRPr lang="ru-RU" dirty="0"/>
          </a:p>
          <a:p>
            <a:r>
              <a:rPr lang="ru-RU" dirty="0"/>
              <a:t>Поток данных по стеку</a:t>
            </a:r>
          </a:p>
          <a:p>
            <a:r>
              <a:rPr lang="ru-RU" dirty="0"/>
              <a:t>Адресация на разных уровнях</a:t>
            </a:r>
          </a:p>
          <a:p>
            <a:r>
              <a:rPr lang="ru-RU" dirty="0"/>
              <a:t>Установление соединения</a:t>
            </a:r>
          </a:p>
          <a:p>
            <a:r>
              <a:rPr lang="ru-RU" dirty="0"/>
              <a:t>Протокол </a:t>
            </a:r>
            <a:r>
              <a:rPr lang="en-US" dirty="0"/>
              <a:t>IPv4 </a:t>
            </a:r>
            <a:endParaRPr lang="ru-RU" dirty="0"/>
          </a:p>
          <a:p>
            <a:r>
              <a:rPr lang="ru-RU" dirty="0"/>
              <a:t>Протокол </a:t>
            </a:r>
            <a:r>
              <a:rPr lang="en-US" dirty="0"/>
              <a:t>IPv6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48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7847" y="427480"/>
            <a:ext cx="8229600" cy="720080"/>
          </a:xfrm>
        </p:spPr>
        <p:txBody>
          <a:bodyPr>
            <a:normAutofit/>
          </a:bodyPr>
          <a:lstStyle/>
          <a:p>
            <a:r>
              <a:rPr lang="ru-RU" dirty="0"/>
              <a:t>История создания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6562" y="1340768"/>
            <a:ext cx="9166654" cy="508975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 1967 году Агентство по перспективным исследовательским проектам министерства обороны США  (ARPA – </a:t>
            </a:r>
            <a:r>
              <a:rPr lang="ru-RU" dirty="0" err="1"/>
              <a:t>Advanced</a:t>
            </a:r>
            <a:r>
              <a:rPr lang="ru-RU" dirty="0"/>
              <a:t> </a:t>
            </a:r>
            <a:r>
              <a:rPr lang="ru-RU" dirty="0" err="1"/>
              <a:t>Research</a:t>
            </a:r>
            <a:r>
              <a:rPr lang="ru-RU" dirty="0"/>
              <a:t> </a:t>
            </a:r>
            <a:r>
              <a:rPr lang="ru-RU" dirty="0" err="1"/>
              <a:t>Projects</a:t>
            </a:r>
            <a:r>
              <a:rPr lang="ru-RU" dirty="0"/>
              <a:t> </a:t>
            </a:r>
            <a:r>
              <a:rPr lang="ru-RU" dirty="0" err="1"/>
              <a:t>Agency</a:t>
            </a:r>
            <a:r>
              <a:rPr lang="ru-RU" dirty="0"/>
              <a:t>) инициировало разработку компьютерной сети, связывающей ряд университетов и научно-исследовательских центров, выполнявших заказы Агентства (ARPANET – в 1972 году соединяла 30 узлов). </a:t>
            </a:r>
          </a:p>
          <a:p>
            <a:pPr>
              <a:lnSpc>
                <a:spcPct val="120000"/>
              </a:lnSpc>
            </a:pPr>
            <a:r>
              <a:rPr lang="ru-RU" dirty="0"/>
              <a:t>В рамках проекта ARPANET были разработаны и в 1980–1981 годах опубликованы основные протоколы стека  TCP/IP – IP,  TCP и  UDP.  (Модель </a:t>
            </a:r>
            <a:r>
              <a:rPr lang="en-US" dirty="0"/>
              <a:t>OSI </a:t>
            </a:r>
            <a:r>
              <a:rPr lang="ru-RU" dirty="0"/>
              <a:t>утверждена в 1984).</a:t>
            </a:r>
          </a:p>
          <a:p>
            <a:pPr>
              <a:lnSpc>
                <a:spcPct val="120000"/>
              </a:lnSpc>
            </a:pPr>
            <a:r>
              <a:rPr lang="ru-RU" dirty="0"/>
              <a:t>1 января 1983 года ARPANET перешла на новый протокол. </a:t>
            </a:r>
          </a:p>
          <a:p>
            <a:pPr>
              <a:lnSpc>
                <a:spcPct val="120000"/>
              </a:lnSpc>
            </a:pPr>
            <a:r>
              <a:rPr lang="ru-RU" dirty="0"/>
              <a:t>Важным фактором распространения TCP/IP стала его реализация в операционной системе UNIX 4.2 BSD (1983) университетом Беркли.</a:t>
            </a:r>
          </a:p>
          <a:p>
            <a:pPr>
              <a:lnSpc>
                <a:spcPct val="120000"/>
              </a:lnSpc>
            </a:pPr>
            <a:r>
              <a:rPr lang="ru-RU" dirty="0"/>
              <a:t>К концу 80-х годов ARPANET стала называться Интернет  (</a:t>
            </a:r>
            <a:r>
              <a:rPr lang="ru-RU" dirty="0" err="1"/>
              <a:t>Interconnected</a:t>
            </a:r>
            <a:r>
              <a:rPr lang="ru-RU" dirty="0"/>
              <a:t> </a:t>
            </a:r>
            <a:r>
              <a:rPr lang="ru-RU" dirty="0" err="1"/>
              <a:t>networks</a:t>
            </a:r>
            <a:r>
              <a:rPr lang="ru-RU" dirty="0"/>
              <a:t> – связанные сети) и объединяла университеты и научные центры США, Канады и Европы.</a:t>
            </a:r>
          </a:p>
          <a:p>
            <a:pPr>
              <a:lnSpc>
                <a:spcPct val="120000"/>
              </a:lnSpc>
            </a:pPr>
            <a:r>
              <a:rPr lang="ru-RU" dirty="0"/>
              <a:t>1992. Появление новый сервис Интернет – WWW (</a:t>
            </a:r>
            <a:r>
              <a:rPr lang="ru-RU" dirty="0" err="1"/>
              <a:t>World</a:t>
            </a:r>
            <a:r>
              <a:rPr lang="ru-RU" dirty="0"/>
              <a:t> </a:t>
            </a:r>
            <a:r>
              <a:rPr lang="ru-RU" dirty="0" err="1"/>
              <a:t>Wide</a:t>
            </a:r>
            <a:r>
              <a:rPr lang="ru-RU" dirty="0"/>
              <a:t> </a:t>
            </a:r>
            <a:r>
              <a:rPr lang="ru-RU" dirty="0" err="1"/>
              <a:t>Web</a:t>
            </a:r>
            <a:r>
              <a:rPr lang="ru-RU" dirty="0"/>
              <a:t> – всемирная паутина), основанный на протоколе HTTP.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1400" dirty="0"/>
          </a:p>
        </p:txBody>
      </p:sp>
      <p:pic>
        <p:nvPicPr>
          <p:cNvPr id="8" name="Рисунок 7" descr="Торт">
            <a:extLst>
              <a:ext uri="{FF2B5EF4-FFF2-40B4-BE49-F238E27FC236}">
                <a16:creationId xmlns:a16="http://schemas.microsoft.com/office/drawing/2014/main" id="{2EE1CF13-CBEB-4591-8596-3F0149F4D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8167" y="3261628"/>
            <a:ext cx="624016" cy="6240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620688"/>
            <a:ext cx="8229600" cy="701824"/>
          </a:xfrm>
        </p:spPr>
        <p:txBody>
          <a:bodyPr>
            <a:normAutofit/>
          </a:bodyPr>
          <a:lstStyle/>
          <a:p>
            <a:r>
              <a:rPr lang="ru-RU" dirty="0"/>
              <a:t>Стек </a:t>
            </a:r>
            <a:r>
              <a:rPr lang="en-US" dirty="0"/>
              <a:t>TCP/IP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BB826F-208D-4475-9035-9AF15BE6B2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3" y="1889983"/>
            <a:ext cx="5882780" cy="33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5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884E7-DA7E-401E-BCF2-DB257EA9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TCP\IP </a:t>
            </a:r>
            <a:r>
              <a:rPr lang="ru-RU" dirty="0"/>
              <a:t>и </a:t>
            </a:r>
            <a:r>
              <a:rPr lang="en-US" dirty="0"/>
              <a:t>OSI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EC6716-70D1-4C70-927F-C3DCA6C149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3591766" y="268103"/>
            <a:ext cx="8215223" cy="632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7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720080"/>
          </a:xfrm>
        </p:spPr>
        <p:txBody>
          <a:bodyPr>
            <a:normAutofit/>
          </a:bodyPr>
          <a:lstStyle/>
          <a:p>
            <a:r>
              <a:rPr lang="ru-RU" dirty="0"/>
              <a:t>Протоколы стека </a:t>
            </a:r>
            <a:r>
              <a:rPr lang="en-US" dirty="0"/>
              <a:t>TCP/IP</a:t>
            </a:r>
            <a:endParaRPr lang="ru-RU" dirty="0"/>
          </a:p>
        </p:txBody>
      </p:sp>
      <p:pic>
        <p:nvPicPr>
          <p:cNvPr id="22530" name="Рисунок 0" descr="рис3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1366" y="1986390"/>
            <a:ext cx="782995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720080"/>
          </a:xfrm>
        </p:spPr>
        <p:txBody>
          <a:bodyPr>
            <a:normAutofit/>
          </a:bodyPr>
          <a:lstStyle/>
          <a:p>
            <a:r>
              <a:rPr lang="ru-RU" dirty="0"/>
              <a:t>Описание некоторых протоколов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51222" y="1493494"/>
            <a:ext cx="9669922" cy="50679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200" u="sng" dirty="0"/>
              <a:t>FTP</a:t>
            </a:r>
            <a:r>
              <a:rPr lang="en-US" sz="1200" dirty="0"/>
              <a:t> </a:t>
            </a:r>
            <a:r>
              <a:rPr lang="ru-RU" sz="1200" dirty="0"/>
              <a:t>(англ. </a:t>
            </a:r>
            <a:r>
              <a:rPr lang="en-US" sz="1200" dirty="0"/>
              <a:t>File Transfer Protocol</a:t>
            </a:r>
            <a:r>
              <a:rPr lang="ru-RU" sz="1200" dirty="0"/>
              <a:t> — протокол передачи файлов) – работает по протоколу </a:t>
            </a:r>
            <a:r>
              <a:rPr lang="en-US" sz="1200" dirty="0"/>
              <a:t>TCP</a:t>
            </a:r>
            <a:r>
              <a:rPr lang="ru-RU" sz="1200" dirty="0"/>
              <a:t>, порты 20 и 21. Предназначен для передачи файлов межу сервером и клиентом. Поддерживает авторизацию по имени пользователя и паролю. Не защищен. </a:t>
            </a:r>
          </a:p>
          <a:p>
            <a:pPr algn="just"/>
            <a:r>
              <a:rPr lang="en-US" sz="1200" u="sng" dirty="0"/>
              <a:t>SMTP</a:t>
            </a:r>
            <a:r>
              <a:rPr lang="en-US" sz="1200" dirty="0"/>
              <a:t> </a:t>
            </a:r>
            <a:r>
              <a:rPr lang="ru-RU" sz="1200" dirty="0"/>
              <a:t>(англ. </a:t>
            </a:r>
            <a:r>
              <a:rPr lang="en-US" sz="1200" dirty="0"/>
              <a:t>Simple Mail Transfer Protocol</a:t>
            </a:r>
            <a:r>
              <a:rPr lang="ru-RU" sz="1200" dirty="0"/>
              <a:t> — простой протокол передачи почты) – работает по 25 порту </a:t>
            </a:r>
            <a:r>
              <a:rPr lang="en-US" sz="1200" dirty="0"/>
              <a:t>TCP</a:t>
            </a:r>
            <a:r>
              <a:rPr lang="ru-RU" sz="1200" dirty="0"/>
              <a:t>, предназначен для передачи сообщений электронной почты между клиентским программным обеспечением и сервером, а также между серверами. Не содержит стандартных средств авторизации отправителя (кроме расширений </a:t>
            </a:r>
            <a:r>
              <a:rPr lang="en-US" sz="1200" dirty="0"/>
              <a:t>ESMTP</a:t>
            </a:r>
            <a:r>
              <a:rPr lang="ru-RU" sz="1200" dirty="0"/>
              <a:t> для авторизации клиента).</a:t>
            </a:r>
          </a:p>
          <a:p>
            <a:pPr algn="just"/>
            <a:r>
              <a:rPr lang="en-US" sz="1200" u="sng" dirty="0"/>
              <a:t>POP</a:t>
            </a:r>
            <a:r>
              <a:rPr lang="ru-RU" sz="1200" u="sng" dirty="0"/>
              <a:t>3</a:t>
            </a:r>
            <a:r>
              <a:rPr lang="ru-RU" sz="1200" dirty="0"/>
              <a:t> (англ. </a:t>
            </a:r>
            <a:r>
              <a:rPr lang="en-US" sz="1200" dirty="0"/>
              <a:t>Post Office Protocol Version</a:t>
            </a:r>
            <a:r>
              <a:rPr lang="ru-RU" sz="1200" dirty="0"/>
              <a:t> 3 - протокол почтового отделения, версия 3) – работает по 110 порту </a:t>
            </a:r>
            <a:r>
              <a:rPr lang="en-US" sz="1200" dirty="0"/>
              <a:t>TCP</a:t>
            </a:r>
            <a:r>
              <a:rPr lang="ru-RU" sz="1200" dirty="0"/>
              <a:t>. Предназначен для получения клиентом почтовых сообщений с сервера. Поддерживает авторизацию по имени пользователя и паролю. Не защищен.</a:t>
            </a:r>
          </a:p>
          <a:p>
            <a:pPr algn="just"/>
            <a:r>
              <a:rPr lang="en-US" sz="1200" u="sng" dirty="0"/>
              <a:t>HTTP</a:t>
            </a:r>
            <a:r>
              <a:rPr lang="ru-RU" sz="1200" dirty="0"/>
              <a:t> (сокр. от англ. </a:t>
            </a:r>
            <a:r>
              <a:rPr lang="en-US" sz="1200" dirty="0" err="1"/>
              <a:t>HyperText</a:t>
            </a:r>
            <a:r>
              <a:rPr lang="en-US" sz="1200" dirty="0"/>
              <a:t> Transfer Protocol</a:t>
            </a:r>
            <a:r>
              <a:rPr lang="ru-RU" sz="1200" dirty="0"/>
              <a:t> — протокол передачи гипертекста). Работает по портам 80, 8080 </a:t>
            </a:r>
            <a:r>
              <a:rPr lang="en-US" sz="1200" dirty="0"/>
              <a:t>TCP</a:t>
            </a:r>
            <a:r>
              <a:rPr lang="ru-RU" sz="1200" dirty="0"/>
              <a:t>. Предназначен для передачи текстовых и </a:t>
            </a:r>
            <a:r>
              <a:rPr lang="ru-RU" sz="1200" dirty="0" err="1"/>
              <a:t>мультимедийных</a:t>
            </a:r>
            <a:r>
              <a:rPr lang="ru-RU" sz="1200" dirty="0"/>
              <a:t> данных от сервера к клиенту по запросу последнего. В настоящее время используется как транспорт для других протоколов прикладного уровня.</a:t>
            </a:r>
          </a:p>
          <a:p>
            <a:pPr algn="just"/>
            <a:r>
              <a:rPr lang="en-US" sz="1200" u="sng" dirty="0"/>
              <a:t>SSH</a:t>
            </a:r>
            <a:r>
              <a:rPr lang="ru-RU" sz="1200" dirty="0"/>
              <a:t> (англ. </a:t>
            </a:r>
            <a:r>
              <a:rPr lang="en-US" sz="1200" dirty="0"/>
              <a:t>Secure </a:t>
            </a:r>
            <a:r>
              <a:rPr lang="en-US" sz="1200" dirty="0" err="1"/>
              <a:t>SHell</a:t>
            </a:r>
            <a:r>
              <a:rPr lang="ru-RU" sz="1200" dirty="0"/>
              <a:t> — «безопасная оболочка») — сетевой протокол сеансового уровня</a:t>
            </a:r>
          </a:p>
          <a:p>
            <a:pPr algn="just"/>
            <a:r>
              <a:rPr lang="en-US" sz="1200" u="sng" dirty="0"/>
              <a:t>Telnet</a:t>
            </a:r>
            <a:r>
              <a:rPr lang="ru-RU" sz="1200" dirty="0"/>
              <a:t> (англ.  </a:t>
            </a:r>
            <a:r>
              <a:rPr lang="en-US" sz="1200" dirty="0" err="1"/>
              <a:t>TErminaL</a:t>
            </a:r>
            <a:r>
              <a:rPr lang="en-US" sz="1200" dirty="0"/>
              <a:t> </a:t>
            </a:r>
            <a:r>
              <a:rPr lang="en-US" sz="1200" dirty="0" err="1"/>
              <a:t>NETwork</a:t>
            </a:r>
            <a:r>
              <a:rPr lang="ru-RU" sz="1200" dirty="0"/>
              <a:t> — протокол терминального сетевого доступа). Работает по 21 порту </a:t>
            </a:r>
            <a:r>
              <a:rPr lang="en-US" sz="1200" dirty="0"/>
              <a:t>TCP</a:t>
            </a:r>
            <a:r>
              <a:rPr lang="ru-RU" sz="1200" dirty="0"/>
              <a:t>. Предназначен для организации полнодуплексного сетевого терминала между клиентом и сервером. Команды выполняются на стороне сервера. Поддерживает авторизацию по имени пользователя и паролю. Не защищен. </a:t>
            </a:r>
          </a:p>
          <a:p>
            <a:pPr algn="just"/>
            <a:r>
              <a:rPr lang="en-US" sz="1200" u="sng" dirty="0"/>
              <a:t>DNS</a:t>
            </a:r>
            <a:r>
              <a:rPr lang="ru-RU" sz="1200" dirty="0"/>
              <a:t> (англ. </a:t>
            </a:r>
            <a:r>
              <a:rPr lang="en-US" sz="1200" dirty="0"/>
              <a:t>Domain Name System</a:t>
            </a:r>
            <a:r>
              <a:rPr lang="ru-RU" sz="1200" dirty="0"/>
              <a:t> — система доменных имён). Работает по портам 53 </a:t>
            </a:r>
            <a:r>
              <a:rPr lang="en-US" sz="1200" dirty="0"/>
              <a:t>UDP</a:t>
            </a:r>
            <a:r>
              <a:rPr lang="ru-RU" sz="1200" dirty="0"/>
              <a:t> для взаимодействия клиента и сервера и 53 </a:t>
            </a:r>
            <a:r>
              <a:rPr lang="en-US" sz="1200" dirty="0"/>
              <a:t>TCP</a:t>
            </a:r>
            <a:r>
              <a:rPr lang="ru-RU" sz="1200" dirty="0"/>
              <a:t> для </a:t>
            </a:r>
            <a:r>
              <a:rPr lang="en-US" sz="1200" dirty="0"/>
              <a:t>AFXR</a:t>
            </a:r>
            <a:r>
              <a:rPr lang="ru-RU" sz="1200" dirty="0"/>
              <a:t> запросов, поддерживающих обмен между  серверами. </a:t>
            </a:r>
            <a:r>
              <a:rPr lang="en-US" sz="1200" dirty="0"/>
              <a:t>DNS</a:t>
            </a:r>
            <a:r>
              <a:rPr lang="ru-RU" sz="1200" dirty="0"/>
              <a:t> – протокол поддерживающий работу одноименной распределённой системы, осуществляющей отображение множества доменных имен и множества </a:t>
            </a:r>
            <a:r>
              <a:rPr lang="en-US" sz="1200" dirty="0"/>
              <a:t>IP</a:t>
            </a:r>
            <a:r>
              <a:rPr lang="ru-RU" sz="1200" dirty="0"/>
              <a:t> адресов хостов.</a:t>
            </a:r>
          </a:p>
          <a:p>
            <a:pPr algn="just"/>
            <a:r>
              <a:rPr lang="en-US" sz="1200" u="sng" dirty="0"/>
              <a:t>TCP</a:t>
            </a:r>
            <a:r>
              <a:rPr lang="en-US" sz="1200" dirty="0"/>
              <a:t> (</a:t>
            </a:r>
            <a:r>
              <a:rPr lang="en-US" sz="1200" dirty="0" err="1"/>
              <a:t>анг</a:t>
            </a:r>
            <a:r>
              <a:rPr lang="en-US" sz="1200" dirty="0"/>
              <a:t>. Transmission Control Protocol</a:t>
            </a:r>
            <a:r>
              <a:rPr lang="en-US" sz="1200" b="1" dirty="0"/>
              <a:t> </a:t>
            </a:r>
            <a:r>
              <a:rPr lang="en-US" sz="1200" dirty="0"/>
              <a:t> - </a:t>
            </a:r>
            <a:r>
              <a:rPr lang="en-US" sz="1200" dirty="0" err="1"/>
              <a:t>протокол</a:t>
            </a:r>
            <a:r>
              <a:rPr lang="en-US" sz="1200" dirty="0"/>
              <a:t> </a:t>
            </a:r>
            <a:r>
              <a:rPr lang="en-US" sz="1200" dirty="0" err="1"/>
              <a:t>управления</a:t>
            </a:r>
            <a:r>
              <a:rPr lang="en-US" sz="1200" dirty="0"/>
              <a:t> </a:t>
            </a:r>
            <a:r>
              <a:rPr lang="en-US" sz="1200" dirty="0" err="1"/>
              <a:t>передачей</a:t>
            </a:r>
            <a:r>
              <a:rPr lang="en-US" sz="1200" dirty="0"/>
              <a:t>). </a:t>
            </a:r>
            <a:r>
              <a:rPr lang="ru-RU" sz="1200" dirty="0"/>
              <a:t>Протокол транспортного уровня, обеспечивающий установку двунаправленного соединения между процессами, идентифицирующимися по </a:t>
            </a:r>
            <a:r>
              <a:rPr lang="ru-RU" sz="1200" dirty="0" err="1"/>
              <a:t>сокету</a:t>
            </a:r>
            <a:r>
              <a:rPr lang="ru-RU" sz="1200" dirty="0"/>
              <a:t> (комбинации </a:t>
            </a:r>
            <a:r>
              <a:rPr lang="en-US" sz="1200" dirty="0"/>
              <a:t>IP</a:t>
            </a:r>
            <a:r>
              <a:rPr lang="ru-RU" sz="1200" dirty="0"/>
              <a:t> адреса и порта), передачу потока сегментов внутри соединения с подтверждением приема, управление  и завершение соединения. Сообщение </a:t>
            </a:r>
            <a:r>
              <a:rPr lang="en-US" sz="1200" dirty="0"/>
              <a:t>TCP</a:t>
            </a:r>
            <a:r>
              <a:rPr lang="ru-RU" sz="1200" dirty="0"/>
              <a:t> содержит в заголовке адреса сегментов в направленном потоке и контрольную сумму при расчете которой используется поле данных и заголовок. Для оптимизации передачи и предотвращения перегрузок сети используется механизм переменного окна, позволяющий вести передачу без получения подтверждения приема каждого сообщения. В качестве адресной информации использует порт.</a:t>
            </a:r>
          </a:p>
          <a:p>
            <a:pPr algn="just"/>
            <a:r>
              <a:rPr lang="en-US" sz="1200" u="sng" dirty="0"/>
              <a:t>UDP</a:t>
            </a:r>
            <a:r>
              <a:rPr lang="ru-RU" sz="1200" dirty="0"/>
              <a:t> (англ. </a:t>
            </a:r>
            <a:r>
              <a:rPr lang="en-US" sz="1200" dirty="0"/>
              <a:t>User Datagram Protocol</a:t>
            </a:r>
            <a:r>
              <a:rPr lang="ru-RU" sz="1200" dirty="0"/>
              <a:t> — протокол пользовательских дейтаграмм). Протокол транспортного уровня, обеспечивающий передачу сообщений между процессами, идентифицирующимися по </a:t>
            </a:r>
            <a:r>
              <a:rPr lang="ru-RU" sz="1200" dirty="0" err="1"/>
              <a:t>сокету</a:t>
            </a:r>
            <a:r>
              <a:rPr lang="ru-RU" sz="1200" dirty="0"/>
              <a:t> (комбинации </a:t>
            </a:r>
            <a:r>
              <a:rPr lang="en-US" sz="1200" dirty="0"/>
              <a:t>IP</a:t>
            </a:r>
            <a:r>
              <a:rPr lang="ru-RU" sz="1200" dirty="0"/>
              <a:t> адреса и порта). Сеанс не устанавливается, подтверждения приема не осуществляется. В качестве адресной информации использует порт.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1793</Words>
  <Application>Microsoft Office PowerPoint</Application>
  <PresentationFormat>Широкоэкранный</PresentationFormat>
  <Paragraphs>231</Paragraphs>
  <Slides>47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Courier New</vt:lpstr>
      <vt:lpstr>Trebuchet MS</vt:lpstr>
      <vt:lpstr>Wingdings 3</vt:lpstr>
      <vt:lpstr>Аспект</vt:lpstr>
      <vt:lpstr>Обзор стека TCP/IP</vt:lpstr>
      <vt:lpstr>План</vt:lpstr>
      <vt:lpstr>Архитектура и общая характеристика стека</vt:lpstr>
      <vt:lpstr>Стек TCP/IP</vt:lpstr>
      <vt:lpstr>История создания</vt:lpstr>
      <vt:lpstr>Стек TCP/IP</vt:lpstr>
      <vt:lpstr>TCP\IP и OSI</vt:lpstr>
      <vt:lpstr>Протоколы стека TCP/IP</vt:lpstr>
      <vt:lpstr>Описание некоторых протоколов</vt:lpstr>
      <vt:lpstr>Поток данных по стеку</vt:lpstr>
      <vt:lpstr>Поток данных по стеку</vt:lpstr>
      <vt:lpstr>Надежная и ненадежная доставка</vt:lpstr>
      <vt:lpstr>RFC (Request for Comments)</vt:lpstr>
      <vt:lpstr>Адресная информация и установление соединения</vt:lpstr>
      <vt:lpstr>Адресация на разных уровнях</vt:lpstr>
      <vt:lpstr>Установление соединения</vt:lpstr>
      <vt:lpstr>Установление соединения</vt:lpstr>
      <vt:lpstr>Установление соединения</vt:lpstr>
      <vt:lpstr>Типы рассылок IP</vt:lpstr>
      <vt:lpstr>Типы рассылок</vt:lpstr>
      <vt:lpstr>Одноадресная рассылка</vt:lpstr>
      <vt:lpstr>Широковещательная рассылка</vt:lpstr>
      <vt:lpstr>Многоадресная рассылка</vt:lpstr>
      <vt:lpstr>Адресация IP</vt:lpstr>
      <vt:lpstr>IP - адресация</vt:lpstr>
      <vt:lpstr>Классовая и бесклассовая адресация</vt:lpstr>
      <vt:lpstr>Деление адреса в IPv4</vt:lpstr>
      <vt:lpstr>Классы IP-адресов</vt:lpstr>
      <vt:lpstr>Бесклассовая адресация</vt:lpstr>
      <vt:lpstr>Бесклассовая адресация</vt:lpstr>
      <vt:lpstr>Деление с помощью маски</vt:lpstr>
      <vt:lpstr>Деление с помощью маски</vt:lpstr>
      <vt:lpstr>Иерархическая адресация</vt:lpstr>
      <vt:lpstr>Публичные и частные IP-адреса</vt:lpstr>
      <vt:lpstr>Специальные IP адреса</vt:lpstr>
      <vt:lpstr>Wildcard Mask</vt:lpstr>
      <vt:lpstr>Адресация IPv6</vt:lpstr>
      <vt:lpstr>Адреса IPv6</vt:lpstr>
      <vt:lpstr>Адреса IPv6</vt:lpstr>
      <vt:lpstr>Типы адресов</vt:lpstr>
      <vt:lpstr>Логические части адреса IPv6</vt:lpstr>
      <vt:lpstr>Префиксы адреса</vt:lpstr>
      <vt:lpstr>Структура адреса</vt:lpstr>
      <vt:lpstr>Примеры структуры адреса</vt:lpstr>
      <vt:lpstr>Структура адреса</vt:lpstr>
      <vt:lpstr>Особые адреса</vt:lpstr>
      <vt:lpstr>План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Artem Beresnev</dc:creator>
  <cp:lastModifiedBy>Artem Beresnev</cp:lastModifiedBy>
  <cp:revision>23</cp:revision>
  <dcterms:created xsi:type="dcterms:W3CDTF">2020-10-01T19:26:16Z</dcterms:created>
  <dcterms:modified xsi:type="dcterms:W3CDTF">2022-02-27T17:05:24Z</dcterms:modified>
</cp:coreProperties>
</file>