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11" r:id="rId1"/>
  </p:sldMasterIdLst>
  <p:notesMasterIdLst>
    <p:notesMasterId r:id="rId58"/>
  </p:notesMasterIdLst>
  <p:sldIdLst>
    <p:sldId id="256" r:id="rId2"/>
    <p:sldId id="403" r:id="rId3"/>
    <p:sldId id="309" r:id="rId4"/>
    <p:sldId id="404" r:id="rId5"/>
    <p:sldId id="367" r:id="rId6"/>
    <p:sldId id="282" r:id="rId7"/>
    <p:sldId id="370" r:id="rId8"/>
    <p:sldId id="371" r:id="rId9"/>
    <p:sldId id="372" r:id="rId10"/>
    <p:sldId id="405" r:id="rId11"/>
    <p:sldId id="368" r:id="rId12"/>
    <p:sldId id="437" r:id="rId13"/>
    <p:sldId id="373" r:id="rId14"/>
    <p:sldId id="406" r:id="rId15"/>
    <p:sldId id="283" r:id="rId16"/>
    <p:sldId id="284" r:id="rId17"/>
    <p:sldId id="407" r:id="rId18"/>
    <p:sldId id="320" r:id="rId19"/>
    <p:sldId id="408" r:id="rId20"/>
    <p:sldId id="258" r:id="rId21"/>
    <p:sldId id="409" r:id="rId22"/>
    <p:sldId id="410" r:id="rId23"/>
    <p:sldId id="259" r:id="rId24"/>
    <p:sldId id="424" r:id="rId25"/>
    <p:sldId id="411" r:id="rId26"/>
    <p:sldId id="412" r:id="rId27"/>
    <p:sldId id="413" r:id="rId28"/>
    <p:sldId id="414" r:id="rId29"/>
    <p:sldId id="415" r:id="rId30"/>
    <p:sldId id="423" r:id="rId31"/>
    <p:sldId id="260" r:id="rId32"/>
    <p:sldId id="261" r:id="rId33"/>
    <p:sldId id="419" r:id="rId34"/>
    <p:sldId id="420" r:id="rId35"/>
    <p:sldId id="416" r:id="rId36"/>
    <p:sldId id="425" r:id="rId37"/>
    <p:sldId id="262" r:id="rId38"/>
    <p:sldId id="418" r:id="rId39"/>
    <p:sldId id="417" r:id="rId40"/>
    <p:sldId id="421" r:id="rId41"/>
    <p:sldId id="422" r:id="rId42"/>
    <p:sldId id="427" r:id="rId43"/>
    <p:sldId id="428" r:id="rId44"/>
    <p:sldId id="429" r:id="rId45"/>
    <p:sldId id="430" r:id="rId46"/>
    <p:sldId id="431" r:id="rId47"/>
    <p:sldId id="435" r:id="rId48"/>
    <p:sldId id="432" r:id="rId49"/>
    <p:sldId id="433" r:id="rId50"/>
    <p:sldId id="434" r:id="rId51"/>
    <p:sldId id="436" r:id="rId52"/>
    <p:sldId id="426" r:id="rId53"/>
    <p:sldId id="263" r:id="rId54"/>
    <p:sldId id="265" r:id="rId55"/>
    <p:sldId id="264" r:id="rId56"/>
    <p:sldId id="266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7133783-841F-4B84-8D15-B4070B73132C}">
          <p14:sldIdLst/>
        </p14:section>
        <p14:section name="Раздел по умолчанию" id="{90BA1F99-353E-460E-BD1B-C74EF587A459}">
          <p14:sldIdLst>
            <p14:sldId id="256"/>
            <p14:sldId id="403"/>
            <p14:sldId id="309"/>
            <p14:sldId id="404"/>
            <p14:sldId id="367"/>
            <p14:sldId id="282"/>
            <p14:sldId id="370"/>
            <p14:sldId id="371"/>
            <p14:sldId id="372"/>
            <p14:sldId id="405"/>
            <p14:sldId id="368"/>
            <p14:sldId id="437"/>
            <p14:sldId id="373"/>
            <p14:sldId id="406"/>
            <p14:sldId id="283"/>
            <p14:sldId id="284"/>
          </p14:sldIdLst>
        </p14:section>
        <p14:section name="Раздел по умолчанию" id="{CBE1C200-B14D-44B8-A8A9-AA6AFFFFFABF}">
          <p14:sldIdLst>
            <p14:sldId id="407"/>
            <p14:sldId id="320"/>
            <p14:sldId id="408"/>
            <p14:sldId id="258"/>
            <p14:sldId id="409"/>
            <p14:sldId id="410"/>
            <p14:sldId id="259"/>
            <p14:sldId id="424"/>
            <p14:sldId id="411"/>
            <p14:sldId id="412"/>
            <p14:sldId id="413"/>
            <p14:sldId id="414"/>
            <p14:sldId id="415"/>
            <p14:sldId id="423"/>
            <p14:sldId id="260"/>
            <p14:sldId id="261"/>
            <p14:sldId id="419"/>
            <p14:sldId id="420"/>
            <p14:sldId id="416"/>
            <p14:sldId id="425"/>
            <p14:sldId id="262"/>
            <p14:sldId id="418"/>
            <p14:sldId id="417"/>
            <p14:sldId id="421"/>
            <p14:sldId id="422"/>
            <p14:sldId id="427"/>
            <p14:sldId id="428"/>
            <p14:sldId id="429"/>
            <p14:sldId id="430"/>
            <p14:sldId id="431"/>
            <p14:sldId id="435"/>
            <p14:sldId id="432"/>
            <p14:sldId id="433"/>
            <p14:sldId id="434"/>
            <p14:sldId id="436"/>
            <p14:sldId id="426"/>
            <p14:sldId id="263"/>
            <p14:sldId id="265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6685"/>
  </p:normalViewPr>
  <p:slideViewPr>
    <p:cSldViewPr snapToGrid="0">
      <p:cViewPr varScale="1">
        <p:scale>
          <a:sx n="84" d="100"/>
          <a:sy n="84" d="100"/>
        </p:scale>
        <p:origin x="15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5475F-BF99-D94B-AC70-73EA4302339B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9824A-E9BD-DB4B-9FD0-643672A8A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95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74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87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2781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995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5435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234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948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82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20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16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6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41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31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00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04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70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7746D-7367-4E94-ABA4-4C5205DBC51F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304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FB00A3-9EB4-45F0-ABFF-B7D53BC00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IPv4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2542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D7069-5CE4-40AF-B315-4AF73CA6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dirty="0"/>
              <a:t>Поле опций в заголовке </a:t>
            </a:r>
            <a:r>
              <a:rPr lang="en-US" sz="4000" dirty="0"/>
              <a:t>IPv4</a:t>
            </a:r>
            <a:endParaRPr lang="en-US" sz="37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8964BB0-5B8F-4930-A3F0-5B3FD370C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08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9727" y="620688"/>
            <a:ext cx="8229600" cy="701824"/>
          </a:xfrm>
        </p:spPr>
        <p:txBody>
          <a:bodyPr>
            <a:normAutofit/>
          </a:bodyPr>
          <a:lstStyle/>
          <a:p>
            <a:r>
              <a:rPr lang="ru-RU" dirty="0"/>
              <a:t>Опции</a:t>
            </a:r>
            <a:r>
              <a:rPr lang="en-US" dirty="0"/>
              <a:t> IP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8A28EC3-D073-4588-B488-5405C3F4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32" y="2329931"/>
            <a:ext cx="10283074" cy="4163466"/>
          </a:xfrm>
        </p:spPr>
        <p:txBody>
          <a:bodyPr>
            <a:normAutofit/>
          </a:bodyPr>
          <a:lstStyle/>
          <a:p>
            <a:r>
              <a:rPr lang="ru-RU" sz="2000" dirty="0"/>
              <a:t>Не обязательное поле</a:t>
            </a:r>
          </a:p>
          <a:p>
            <a:r>
              <a:rPr lang="ru-RU" sz="2000" dirty="0"/>
              <a:t>Используется для управления</a:t>
            </a:r>
          </a:p>
          <a:p>
            <a:r>
              <a:rPr lang="ru-RU" sz="2000" dirty="0"/>
              <a:t>Подполя:</a:t>
            </a:r>
          </a:p>
          <a:p>
            <a:pPr lvl="1"/>
            <a:r>
              <a:rPr lang="ru-RU" sz="1800" dirty="0"/>
              <a:t>«Копировать»	Устанавливается в 1, если требуется копировать опции в заголовки всех фрагментов.</a:t>
            </a:r>
          </a:p>
          <a:p>
            <a:pPr lvl="1"/>
            <a:r>
              <a:rPr lang="ru-RU" sz="1800" dirty="0"/>
              <a:t>«Класс опции»	0 для «управляющих» опций и 2 для опций «измерений и отладки»</a:t>
            </a:r>
          </a:p>
          <a:p>
            <a:pPr lvl="1"/>
            <a:r>
              <a:rPr lang="ru-RU" sz="1800" dirty="0"/>
              <a:t>«Номер опции»	содержит код опции.</a:t>
            </a:r>
          </a:p>
          <a:p>
            <a:pPr lvl="1"/>
            <a:r>
              <a:rPr lang="ru-RU" sz="1800" dirty="0"/>
              <a:t>«Размер опции»	 содержит размер</a:t>
            </a:r>
            <a:r>
              <a:rPr lang="en-US" sz="1800" dirty="0"/>
              <a:t> (</a:t>
            </a:r>
            <a:r>
              <a:rPr lang="ru-RU" sz="1800" dirty="0"/>
              <a:t>длину</a:t>
            </a:r>
            <a:r>
              <a:rPr lang="en-US" sz="1800" dirty="0"/>
              <a:t>)</a:t>
            </a:r>
            <a:r>
              <a:rPr lang="ru-RU" sz="1800" dirty="0"/>
              <a:t> опции</a:t>
            </a:r>
          </a:p>
          <a:p>
            <a:pPr lvl="1"/>
            <a:r>
              <a:rPr lang="ru-RU" sz="1800" dirty="0"/>
              <a:t>«Аргументы опции» поле переменной длинны, содержащее данные опции (Данные)</a:t>
            </a:r>
          </a:p>
          <a:p>
            <a:endParaRPr lang="ru-RU" sz="2000" dirty="0"/>
          </a:p>
          <a:p>
            <a:endParaRPr lang="ru-RU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CBB64E7-F236-4738-A9D6-811A1C38E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354" y="905046"/>
            <a:ext cx="6177919" cy="202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286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9727" y="620688"/>
            <a:ext cx="8229600" cy="701824"/>
          </a:xfrm>
        </p:spPr>
        <p:txBody>
          <a:bodyPr>
            <a:normAutofit/>
          </a:bodyPr>
          <a:lstStyle/>
          <a:p>
            <a:r>
              <a:rPr lang="ru-RU" dirty="0"/>
              <a:t>Опции</a:t>
            </a:r>
            <a:r>
              <a:rPr lang="en-US" dirty="0"/>
              <a:t> IP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8A28EC3-D073-4588-B488-5405C3F4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32" y="2329931"/>
            <a:ext cx="10283074" cy="4163466"/>
          </a:xfrm>
        </p:spPr>
        <p:txBody>
          <a:bodyPr>
            <a:normAutofit/>
          </a:bodyPr>
          <a:lstStyle/>
          <a:p>
            <a:r>
              <a:rPr lang="ru-RU" sz="2000" dirty="0"/>
              <a:t>Класс опции</a:t>
            </a:r>
          </a:p>
          <a:p>
            <a:endParaRPr lang="ru-RU" sz="2000" dirty="0"/>
          </a:p>
          <a:p>
            <a:endParaRPr lang="ru-RU" sz="2000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A9E0A5C-911A-4E15-A1A8-D775869E6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119932"/>
              </p:ext>
            </p:extLst>
          </p:nvPr>
        </p:nvGraphicFramePr>
        <p:xfrm>
          <a:off x="677862" y="2950686"/>
          <a:ext cx="10468557" cy="328662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826052">
                  <a:extLst>
                    <a:ext uri="{9D8B030D-6E8A-4147-A177-3AD203B41FA5}">
                      <a16:colId xmlns:a16="http://schemas.microsoft.com/office/drawing/2014/main" val="2181574967"/>
                    </a:ext>
                  </a:extLst>
                </a:gridCol>
                <a:gridCol w="6642505">
                  <a:extLst>
                    <a:ext uri="{9D8B030D-6E8A-4147-A177-3AD203B41FA5}">
                      <a16:colId xmlns:a16="http://schemas.microsoft.com/office/drawing/2014/main" val="218069194"/>
                    </a:ext>
                  </a:extLst>
                </a:gridCol>
              </a:tblGrid>
              <a:tr h="1284178">
                <a:tc>
                  <a:txBody>
                    <a:bodyPr/>
                    <a:lstStyle/>
                    <a:p>
                      <a:r>
                        <a:rPr lang="ru-RU"/>
                        <a:t>Значение поля класс опции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Описание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421850098"/>
                  </a:ext>
                </a:extLst>
              </a:tr>
              <a:tr h="500612">
                <a:tc>
                  <a:txBody>
                    <a:bodyPr/>
                    <a:lstStyle/>
                    <a:p>
                      <a:r>
                        <a:rPr lang="ru-RU"/>
                        <a:t>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Дейтограмма пользователя или сетевое управление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728990844"/>
                  </a:ext>
                </a:extLst>
              </a:tr>
              <a:tr h="500612">
                <a:tc>
                  <a:txBody>
                    <a:bodyPr/>
                    <a:lstStyle/>
                    <a:p>
                      <a:r>
                        <a:rPr lang="ru-RU"/>
                        <a:t>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Зарезервировано для будущего использования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129212561"/>
                  </a:ext>
                </a:extLst>
              </a:tr>
              <a:tr h="500612">
                <a:tc>
                  <a:txBody>
                    <a:bodyPr/>
                    <a:lstStyle/>
                    <a:p>
                      <a:r>
                        <a:rPr lang="ru-RU"/>
                        <a:t>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Отладка и измерения (диагностика)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4081841479"/>
                  </a:ext>
                </a:extLst>
              </a:tr>
              <a:tr h="500612">
                <a:tc>
                  <a:txBody>
                    <a:bodyPr/>
                    <a:lstStyle/>
                    <a:p>
                      <a:r>
                        <a:rPr lang="ru-RU"/>
                        <a:t>3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Зарезервировано для будущего использования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790840014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BA3C1DBA-6DAA-4BEA-B65E-36161940C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29511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542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9727" y="620688"/>
            <a:ext cx="8229600" cy="701824"/>
          </a:xfrm>
        </p:spPr>
        <p:txBody>
          <a:bodyPr>
            <a:normAutofit/>
          </a:bodyPr>
          <a:lstStyle/>
          <a:p>
            <a:r>
              <a:rPr lang="ru-RU" dirty="0"/>
              <a:t>Опции</a:t>
            </a:r>
            <a:r>
              <a:rPr lang="en-US" dirty="0"/>
              <a:t> IP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8A28EC3-D073-4588-B488-5405C3F4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727" y="1770064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Пример:</a:t>
            </a:r>
          </a:p>
          <a:p>
            <a:r>
              <a:rPr lang="ru-RU" sz="2400" dirty="0"/>
              <a:t>Запись маршрута (</a:t>
            </a:r>
            <a:r>
              <a:rPr lang="en-US" sz="2400" dirty="0"/>
              <a:t>RR</a:t>
            </a:r>
            <a:r>
              <a:rPr lang="ru-RU" sz="2400" dirty="0"/>
              <a:t>)</a:t>
            </a:r>
          </a:p>
          <a:p>
            <a:pPr lvl="1"/>
            <a:r>
              <a:rPr lang="ru-RU" sz="2000" dirty="0"/>
              <a:t>Класс = 0</a:t>
            </a:r>
          </a:p>
          <a:p>
            <a:pPr lvl="1"/>
            <a:r>
              <a:rPr lang="ru-RU" sz="2000" dirty="0"/>
              <a:t>Номер опции = 7</a:t>
            </a:r>
          </a:p>
          <a:p>
            <a:pPr lvl="1"/>
            <a:r>
              <a:rPr lang="ru-RU" sz="2000" dirty="0"/>
              <a:t>Размер опции = переменный</a:t>
            </a:r>
          </a:p>
          <a:p>
            <a:pPr lvl="1"/>
            <a:r>
              <a:rPr lang="ru-RU" sz="2000" dirty="0"/>
              <a:t>Аргументы опции –</a:t>
            </a:r>
            <a:r>
              <a:rPr lang="en-US" sz="2000" dirty="0"/>
              <a:t> </a:t>
            </a:r>
            <a:r>
              <a:rPr lang="ru-RU" sz="2000" dirty="0"/>
              <a:t>поле переменной длинны куда каждый маршрутизатор по дороге должен записать свой IP-адрес</a:t>
            </a:r>
          </a:p>
          <a:p>
            <a:pPr lvl="1"/>
            <a:endParaRPr lang="ru-RU" sz="2000" dirty="0"/>
          </a:p>
          <a:p>
            <a:pPr lvl="1"/>
            <a:endParaRPr lang="ru-RU" sz="2000" dirty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20999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D7069-5CE4-40AF-B315-4AF73CA6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dirty="0"/>
              <a:t>Фрагментация </a:t>
            </a:r>
            <a:r>
              <a:rPr lang="en-US" sz="4000" dirty="0"/>
              <a:t>IPv4</a:t>
            </a:r>
            <a:endParaRPr lang="en-US" sz="37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8964BB0-5B8F-4930-A3F0-5B3FD370C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55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1095" y="489992"/>
            <a:ext cx="8712968" cy="1066800"/>
          </a:xfrm>
        </p:spPr>
        <p:txBody>
          <a:bodyPr>
            <a:normAutofit/>
          </a:bodyPr>
          <a:lstStyle/>
          <a:p>
            <a:r>
              <a:rPr lang="en-US" dirty="0"/>
              <a:t>IP-</a:t>
            </a:r>
            <a:r>
              <a:rPr lang="ru-RU" dirty="0"/>
              <a:t>фрагментация и реассемблирование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71550" y="1350264"/>
            <a:ext cx="8229600" cy="5017744"/>
          </a:xfrm>
        </p:spPr>
        <p:txBody>
          <a:bodyPr>
            <a:normAutofit/>
          </a:bodyPr>
          <a:lstStyle/>
          <a:p>
            <a:r>
              <a:rPr lang="ru-RU" dirty="0"/>
              <a:t>Проблема разных </a:t>
            </a:r>
            <a:r>
              <a:rPr lang="en-US" dirty="0"/>
              <a:t>MTU (Maximum transmission unit) - </a:t>
            </a:r>
            <a:r>
              <a:rPr lang="ru-RU" dirty="0"/>
              <a:t>максимальной длины пакета.</a:t>
            </a:r>
          </a:p>
          <a:p>
            <a:r>
              <a:rPr lang="ru-RU" dirty="0"/>
              <a:t>Решение – фрагментация пакетов - разбиение дейтаграммы на множество частей, которые могут быть повторно собраны позже. </a:t>
            </a:r>
          </a:p>
          <a:p>
            <a:r>
              <a:rPr lang="ru-RU" dirty="0"/>
              <a:t>Для IP-фрагментации и повторной сборки используются поля из IP заголовка: </a:t>
            </a:r>
          </a:p>
          <a:p>
            <a:pPr marL="292608" lvl="1" indent="457200" algn="just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Идентификатор; </a:t>
            </a:r>
          </a:p>
          <a:p>
            <a:pPr marL="292608" lvl="1" indent="457200" algn="just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Полная длина; </a:t>
            </a:r>
          </a:p>
          <a:p>
            <a:pPr marL="292608" lvl="1" indent="457200" algn="just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Смещение фрагмента; </a:t>
            </a:r>
          </a:p>
          <a:p>
            <a:pPr marL="292608" lvl="1" indent="457200" algn="just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Флаги фрагментации</a:t>
            </a:r>
          </a:p>
          <a:p>
            <a:pPr marL="692658" lvl="2" indent="457200" algn="just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Бит 1 – не используется</a:t>
            </a:r>
          </a:p>
          <a:p>
            <a:pPr marL="692658" lvl="2" indent="457200" algn="just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Бит 2 – </a:t>
            </a:r>
            <a:r>
              <a:rPr lang="ru-RU" dirty="0" err="1"/>
              <a:t>НеФрагментировать</a:t>
            </a:r>
            <a:endParaRPr lang="ru-RU" dirty="0"/>
          </a:p>
          <a:p>
            <a:pPr marL="692658" lvl="2" indent="457200" algn="just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Бит 3 - </a:t>
            </a:r>
            <a:r>
              <a:rPr lang="ru-RU" dirty="0" err="1"/>
              <a:t>ЕстьЕщеФрагменты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C163EED-05B4-4D94-9AFA-BB5A70D950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7"/>
          <a:stretch/>
        </p:blipFill>
        <p:spPr bwMode="auto">
          <a:xfrm>
            <a:off x="5163389" y="3428999"/>
            <a:ext cx="4210673" cy="317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8544" y="309188"/>
            <a:ext cx="8229600" cy="720080"/>
          </a:xfrm>
        </p:spPr>
        <p:txBody>
          <a:bodyPr>
            <a:normAutofit/>
          </a:bodyPr>
          <a:lstStyle/>
          <a:p>
            <a:r>
              <a:rPr lang="ru-RU" dirty="0"/>
              <a:t>Пример фрагментации</a:t>
            </a:r>
          </a:p>
        </p:txBody>
      </p:sp>
      <p:pic>
        <p:nvPicPr>
          <p:cNvPr id="36866" name="Picture 2" descr="IP-фрагментация - Сетевые протоколы - Сети и интернет - Программирование, исходники, операционные системы"/>
          <p:cNvPicPr>
            <a:picLocks noChangeAspect="1" noChangeArrowheads="1"/>
          </p:cNvPicPr>
          <p:nvPr/>
        </p:nvPicPr>
        <p:blipFill rotWithShape="1">
          <a:blip r:embed="rId2" cstate="print"/>
          <a:srcRect t="6738"/>
          <a:stretch/>
        </p:blipFill>
        <p:spPr bwMode="auto">
          <a:xfrm>
            <a:off x="2263044" y="1224472"/>
            <a:ext cx="5400600" cy="276066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48544" y="4180344"/>
            <a:ext cx="8784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b="1" dirty="0"/>
              <a:t>Первый фрагмент</a:t>
            </a:r>
            <a:r>
              <a:rPr lang="ru-RU" sz="1200" dirty="0"/>
              <a:t> имеет смещение 0, длина этого фрагмента - 1500; она включает 20 байтов для измененного оригинального IP заголовка.</a:t>
            </a:r>
          </a:p>
          <a:p>
            <a:pPr algn="just"/>
            <a:r>
              <a:rPr lang="ru-RU" sz="1200" b="1" dirty="0"/>
              <a:t>Второй фрагмент</a:t>
            </a:r>
            <a:r>
              <a:rPr lang="ru-RU" sz="1200" dirty="0"/>
              <a:t> имеет смещение 185 (185 </a:t>
            </a:r>
            <a:r>
              <a:rPr lang="ru-RU" sz="1200" dirty="0" err="1"/>
              <a:t>x</a:t>
            </a:r>
            <a:r>
              <a:rPr lang="ru-RU" sz="1200" dirty="0"/>
              <a:t> 8 = 1480), которое означает, что порция данных этого фрагмента начинается с 1480 байта в оригинальной IP </a:t>
            </a:r>
            <a:r>
              <a:rPr lang="ru-RU" sz="1200" dirty="0" err="1"/>
              <a:t>датаграмме</a:t>
            </a:r>
            <a:r>
              <a:rPr lang="ru-RU" sz="1200" dirty="0"/>
              <a:t>. Длина этого фрагмента - 1500; она включает дополнительный IP заголовок, созданный для этого фрагмента.</a:t>
            </a:r>
          </a:p>
          <a:p>
            <a:pPr algn="just"/>
            <a:r>
              <a:rPr lang="ru-RU" sz="1200" b="1" dirty="0"/>
              <a:t>Третий фрагмент</a:t>
            </a:r>
            <a:r>
              <a:rPr lang="ru-RU" sz="1200" dirty="0"/>
              <a:t> имеет смещение 370 (370 </a:t>
            </a:r>
            <a:r>
              <a:rPr lang="ru-RU" sz="1200" dirty="0" err="1"/>
              <a:t>x</a:t>
            </a:r>
            <a:r>
              <a:rPr lang="ru-RU" sz="1200" dirty="0"/>
              <a:t> 8 = 2960), которое означает, что данные этого фрагмента начинаются с 2960 байта в оригинальной IP </a:t>
            </a:r>
            <a:r>
              <a:rPr lang="ru-RU" sz="1200" dirty="0" err="1"/>
              <a:t>датаграмме</a:t>
            </a:r>
            <a:r>
              <a:rPr lang="ru-RU" sz="1200" dirty="0"/>
              <a:t>. Длина этого фрагмента - 1500; она включает дополнительный заголовок IP, созданный для этого фрагмента.</a:t>
            </a:r>
          </a:p>
          <a:p>
            <a:pPr algn="just"/>
            <a:r>
              <a:rPr lang="ru-RU" sz="1200" b="1" dirty="0"/>
              <a:t>Четвертый фрагмент</a:t>
            </a:r>
            <a:r>
              <a:rPr lang="ru-RU" sz="1200" dirty="0"/>
              <a:t> имеет смещение 555 (555 </a:t>
            </a:r>
            <a:r>
              <a:rPr lang="ru-RU" sz="1200" dirty="0" err="1"/>
              <a:t>x</a:t>
            </a:r>
            <a:r>
              <a:rPr lang="ru-RU" sz="1200" dirty="0"/>
              <a:t> 8 = 4440), которое означает, что часть данных этого фрагмента начинается с 4440 байтов в оригинальной IP </a:t>
            </a:r>
            <a:r>
              <a:rPr lang="ru-RU" sz="1200" dirty="0" err="1"/>
              <a:t>датаграмме</a:t>
            </a:r>
            <a:r>
              <a:rPr lang="ru-RU" sz="1200" dirty="0"/>
              <a:t>. Длина этого фрагмента - 700 байтов.</a:t>
            </a:r>
          </a:p>
          <a:p>
            <a:pPr algn="just"/>
            <a:endParaRPr lang="ru-RU" sz="1200" dirty="0"/>
          </a:p>
          <a:p>
            <a:pPr algn="just"/>
            <a:r>
              <a:rPr lang="ru-RU" sz="1200" dirty="0"/>
              <a:t>Если добавить байты данных от последнего фрагмента (680 = 700 - 20), это даст 5120 байтов, что является порцией данных оригинальной IP </a:t>
            </a:r>
            <a:r>
              <a:rPr lang="ru-RU" sz="1200" dirty="0" err="1"/>
              <a:t>датаграммы</a:t>
            </a:r>
            <a:r>
              <a:rPr lang="ru-RU" sz="1200" dirty="0"/>
              <a:t>. Затем, добавляя 20 байтов для IP заголовка мы получим размер оригинальной IP </a:t>
            </a:r>
            <a:r>
              <a:rPr lang="ru-RU" sz="1200" dirty="0" err="1"/>
              <a:t>датаграммы</a:t>
            </a:r>
            <a:r>
              <a:rPr lang="ru-RU" sz="1200" dirty="0"/>
              <a:t> (4440 + 680 + 20 = 5140).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FB00A3-9EB4-45F0-ABFF-B7D53BC00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Соединение </a:t>
            </a:r>
            <a:r>
              <a:rPr lang="en-US" dirty="0"/>
              <a:t>IP</a:t>
            </a:r>
            <a:r>
              <a:rPr lang="ru-RU" dirty="0"/>
              <a:t> сетей</a:t>
            </a:r>
          </a:p>
        </p:txBody>
      </p:sp>
    </p:spTree>
    <p:extLst>
      <p:ext uri="{BB962C8B-B14F-4D97-AF65-F5344CB8AC3E}">
        <p14:creationId xmlns:p14="http://schemas.microsoft.com/office/powerpoint/2010/main" val="1776365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762175" y="1488613"/>
            <a:ext cx="8596668" cy="3880773"/>
          </a:xfrm>
        </p:spPr>
        <p:txBody>
          <a:bodyPr>
            <a:normAutofit/>
          </a:bodyPr>
          <a:lstStyle/>
          <a:p>
            <a:r>
              <a:rPr lang="ru-RU" dirty="0"/>
              <a:t>Маршрутизация </a:t>
            </a:r>
            <a:r>
              <a:rPr lang="en-US" dirty="0"/>
              <a:t>IP</a:t>
            </a:r>
          </a:p>
          <a:p>
            <a:r>
              <a:rPr lang="ru-RU" dirty="0"/>
              <a:t>Таблицы маршрутизации</a:t>
            </a:r>
          </a:p>
          <a:p>
            <a:r>
              <a:rPr lang="ru-RU" dirty="0"/>
              <a:t>Протоколы маршрутизации</a:t>
            </a:r>
          </a:p>
          <a:p>
            <a:r>
              <a:rPr lang="ru-RU" dirty="0"/>
              <a:t>Протокол </a:t>
            </a:r>
            <a:r>
              <a:rPr lang="en-US" dirty="0"/>
              <a:t>RIP2</a:t>
            </a:r>
          </a:p>
          <a:p>
            <a:r>
              <a:rPr lang="ru-RU" dirty="0"/>
              <a:t>Трансляция адресов </a:t>
            </a:r>
            <a:r>
              <a:rPr lang="en-US" dirty="0"/>
              <a:t>(NAT)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D7069-5CE4-40AF-B315-4AF73CA6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ru-RU" sz="4000" dirty="0"/>
              <a:t>Маршрутизация </a:t>
            </a:r>
            <a:r>
              <a:rPr lang="en-US" sz="4000" dirty="0"/>
              <a:t>IP</a:t>
            </a:r>
            <a:br>
              <a:rPr lang="en-US" sz="4000" dirty="0"/>
            </a:br>
            <a:endParaRPr lang="en-US" sz="37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8964BB0-5B8F-4930-A3F0-5B3FD370C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1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762175" y="1488613"/>
            <a:ext cx="8596668" cy="3880773"/>
          </a:xfrm>
        </p:spPr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IP</a:t>
            </a:r>
            <a:r>
              <a:rPr lang="ru-RU" dirty="0"/>
              <a:t>, общая характеристика</a:t>
            </a:r>
          </a:p>
          <a:p>
            <a:r>
              <a:rPr lang="ru-RU" dirty="0"/>
              <a:t>Заголовок </a:t>
            </a:r>
            <a:r>
              <a:rPr lang="en-US" dirty="0"/>
              <a:t>IPv4</a:t>
            </a:r>
            <a:endParaRPr lang="ru-RU" dirty="0"/>
          </a:p>
          <a:p>
            <a:r>
              <a:rPr lang="ru-RU" dirty="0"/>
              <a:t>Фрагментация </a:t>
            </a:r>
            <a:r>
              <a:rPr lang="en-US" dirty="0"/>
              <a:t>IPv4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Маршрутизация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77334" y="1714501"/>
            <a:ext cx="8596668" cy="4326862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200" b="1" dirty="0"/>
              <a:t>Маршрутизация</a:t>
            </a:r>
            <a:r>
              <a:rPr lang="ru-RU" sz="3200" dirty="0"/>
              <a:t> (</a:t>
            </a:r>
            <a:r>
              <a:rPr lang="ru-RU" sz="3200" i="1" dirty="0" err="1"/>
              <a:t>Routing</a:t>
            </a:r>
            <a:r>
              <a:rPr lang="ru-RU" sz="3200" dirty="0"/>
              <a:t>) — процесс определения маршрута следования информации в сетях связи.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32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3200" dirty="0"/>
              <a:t>Для протокола </a:t>
            </a:r>
            <a:r>
              <a:rPr lang="en-US" sz="3200" dirty="0"/>
              <a:t>IP – </a:t>
            </a:r>
            <a:r>
              <a:rPr lang="ru-RU" sz="3200" dirty="0"/>
              <a:t>определение одного следующего шага маршрутизации.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200" dirty="0"/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C4CBE-BF35-408A-8111-2F95F0EB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маршрутизации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3B46A3-C965-4499-B47C-B59D907B9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1800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/>
              <a:t> Задача 1. Определение того, как направлять пакеты (построение таблицы или определение маршрута)</a:t>
            </a:r>
          </a:p>
          <a:p>
            <a:pPr marL="360000" indent="1800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/>
              <a:t> Задача 2. Обработка пакетов при передаче (передача от входного к выходному интерфейсу маршрутизатора) </a:t>
            </a:r>
          </a:p>
          <a:p>
            <a:pPr marL="360000" indent="180000" algn="just">
              <a:lnSpc>
                <a:spcPct val="150000"/>
              </a:lnSpc>
              <a:spcBef>
                <a:spcPts val="0"/>
              </a:spcBef>
            </a:pPr>
            <a:endParaRPr lang="ru-RU" sz="2000" dirty="0"/>
          </a:p>
          <a:p>
            <a:pPr marL="0" indent="0" algn="just">
              <a:spcBef>
                <a:spcPts val="0"/>
              </a:spcBef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0074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6FF6E8-3C56-43CB-BDA6-95F166CA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Критерии выбора маршрута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04670D-98CE-4D0E-9AE4-0D37A70C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000" indent="1800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/>
              <a:t> Минимизация длины маршрута (длина пути по графу, нагруженному или не нагруженному).</a:t>
            </a:r>
          </a:p>
          <a:p>
            <a:pPr marL="760050" lvl="1" indent="180000" algn="just">
              <a:lnSpc>
                <a:spcPct val="150000"/>
              </a:lnSpc>
              <a:spcBef>
                <a:spcPts val="0"/>
              </a:spcBef>
            </a:pPr>
            <a:r>
              <a:rPr lang="ru-RU" sz="2200" dirty="0"/>
              <a:t> Балансировка нагрузки</a:t>
            </a:r>
          </a:p>
          <a:p>
            <a:pPr marL="360000" indent="1800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/>
              <a:t> Минимизация задержки</a:t>
            </a:r>
          </a:p>
          <a:p>
            <a:pPr marL="360000" indent="1800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/>
              <a:t> Минимизация потери пакетов</a:t>
            </a:r>
          </a:p>
          <a:p>
            <a:pPr marL="360000" indent="1800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/>
              <a:t> Минимизация стоимости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4905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3A98AFF-185A-4E41-BA50-9BB557486FB6}"/>
              </a:ext>
            </a:extLst>
          </p:cNvPr>
          <p:cNvSpPr/>
          <p:nvPr/>
        </p:nvSpPr>
        <p:spPr>
          <a:xfrm>
            <a:off x="752354" y="1122744"/>
            <a:ext cx="9086127" cy="53796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5884" y="355601"/>
            <a:ext cx="8596668" cy="1320800"/>
          </a:xfrm>
        </p:spPr>
        <p:txBody>
          <a:bodyPr>
            <a:normAutofit/>
          </a:bodyPr>
          <a:lstStyle/>
          <a:p>
            <a:r>
              <a:rPr lang="ru-RU" dirty="0"/>
              <a:t>Принцип маршрутизации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942976" y="1352551"/>
          <a:ext cx="8304213" cy="496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3" imgW="7001637" imgH="4198925" progId="">
                  <p:embed/>
                </p:oleObj>
              </mc:Choice>
              <mc:Fallback>
                <p:oleObj name="Visio" r:id="rId3" imgW="7001637" imgH="4198925" progId="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6" y="1352551"/>
                        <a:ext cx="8304213" cy="4967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D7069-5CE4-40AF-B315-4AF73CA6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ru-RU" sz="4000" dirty="0"/>
              <a:t>Маршрутизаторы</a:t>
            </a:r>
            <a:br>
              <a:rPr lang="en-US" sz="4000" dirty="0"/>
            </a:br>
            <a:endParaRPr lang="en-US" sz="37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8964BB0-5B8F-4930-A3F0-5B3FD370C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54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D63D0-1CF7-48F1-BBB3-1E5B0B51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Маршрутизаторы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87488B-C5AF-42FD-ABFA-CB459424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Аппаратные</a:t>
            </a:r>
          </a:p>
          <a:p>
            <a:pPr marL="0" indent="0">
              <a:buNone/>
            </a:pPr>
            <a:endParaRPr lang="ru-RU" sz="3200" dirty="0"/>
          </a:p>
          <a:p>
            <a:r>
              <a:rPr lang="ru-RU" sz="3200" dirty="0"/>
              <a:t>Программные</a:t>
            </a:r>
          </a:p>
        </p:txBody>
      </p:sp>
    </p:spTree>
    <p:extLst>
      <p:ext uri="{BB962C8B-B14F-4D97-AF65-F5344CB8AC3E}">
        <p14:creationId xmlns:p14="http://schemas.microsoft.com/office/powerpoint/2010/main" val="3513717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D63D0-1CF7-48F1-BBB3-1E5B0B51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Аппаратные маршрутизаторы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4CA4F335-8E85-458A-B87D-B3A2C87F6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46" y="1930400"/>
            <a:ext cx="3265778" cy="330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170382B2-5CD9-401E-94EF-64B8E0E36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822" y="2160589"/>
            <a:ext cx="4318180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Домашние устройства</a:t>
            </a:r>
          </a:p>
          <a:p>
            <a:r>
              <a:rPr lang="ru-RU" dirty="0"/>
              <a:t>Выделенный порт </a:t>
            </a:r>
            <a:r>
              <a:rPr lang="en-US" dirty="0"/>
              <a:t>WAN</a:t>
            </a:r>
            <a:endParaRPr lang="ru-RU" dirty="0"/>
          </a:p>
          <a:p>
            <a:r>
              <a:rPr lang="ru-RU" dirty="0"/>
              <a:t>Поддержка различных соединений</a:t>
            </a:r>
          </a:p>
          <a:p>
            <a:r>
              <a:rPr lang="ru-RU" dirty="0"/>
              <a:t>Простая маршрутизация</a:t>
            </a:r>
          </a:p>
          <a:p>
            <a:r>
              <a:rPr lang="ru-RU" dirty="0"/>
              <a:t>Трансляция адресов</a:t>
            </a:r>
            <a:r>
              <a:rPr lang="en-US" dirty="0"/>
              <a:t> (NAT)</a:t>
            </a:r>
            <a:endParaRPr lang="ru-RU" dirty="0"/>
          </a:p>
          <a:p>
            <a:r>
              <a:rPr lang="en-US" dirty="0"/>
              <a:t>DHCP</a:t>
            </a:r>
          </a:p>
          <a:p>
            <a:r>
              <a:rPr lang="ru-RU" dirty="0"/>
              <a:t>И </a:t>
            </a:r>
            <a:r>
              <a:rPr lang="ru-RU" dirty="0" err="1"/>
              <a:t>д.р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0126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D63D0-1CF7-48F1-BBB3-1E5B0B51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Аппаратные маршрутизаторы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583F9B0-D366-437A-AB0D-FE7F9AF5BC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98" b="30029"/>
          <a:stretch/>
        </p:blipFill>
        <p:spPr bwMode="auto">
          <a:xfrm>
            <a:off x="821087" y="2825044"/>
            <a:ext cx="3810000" cy="120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Маршрутизатор MikroTik hEX lite">
            <a:extLst>
              <a:ext uri="{FF2B5EF4-FFF2-40B4-BE49-F238E27FC236}">
                <a16:creationId xmlns:a16="http://schemas.microsoft.com/office/drawing/2014/main" id="{57B48812-2089-4809-B152-F1B49CE64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742" y="4691147"/>
            <a:ext cx="2905570" cy="137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7F5DCD87-3412-4F92-9427-8EDDE19C8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822" y="1930400"/>
            <a:ext cx="4318180" cy="41368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SOHO</a:t>
            </a:r>
            <a:endParaRPr lang="ru-RU" dirty="0"/>
          </a:p>
          <a:p>
            <a:r>
              <a:rPr lang="ru-RU" dirty="0"/>
              <a:t>Настраиваемая маршрутизация</a:t>
            </a:r>
          </a:p>
          <a:p>
            <a:r>
              <a:rPr lang="ru-RU" dirty="0"/>
              <a:t>Поддержка различных соединений</a:t>
            </a:r>
          </a:p>
          <a:p>
            <a:r>
              <a:rPr lang="en-US" dirty="0"/>
              <a:t>NAT</a:t>
            </a:r>
            <a:endParaRPr lang="ru-RU" dirty="0"/>
          </a:p>
          <a:p>
            <a:r>
              <a:rPr lang="en-US" dirty="0"/>
              <a:t>DHCP</a:t>
            </a:r>
            <a:endParaRPr lang="ru-RU" dirty="0"/>
          </a:p>
          <a:p>
            <a:r>
              <a:rPr lang="en-US" dirty="0"/>
              <a:t>QoS</a:t>
            </a:r>
            <a:endParaRPr lang="ru-RU" dirty="0"/>
          </a:p>
          <a:p>
            <a:r>
              <a:rPr lang="en-US" dirty="0"/>
              <a:t>VPN</a:t>
            </a:r>
          </a:p>
          <a:p>
            <a:r>
              <a:rPr lang="en-US" dirty="0"/>
              <a:t>SNMP</a:t>
            </a:r>
          </a:p>
          <a:p>
            <a:r>
              <a:rPr lang="en-US" dirty="0"/>
              <a:t>NetFlow </a:t>
            </a:r>
            <a:r>
              <a:rPr lang="ru-RU" dirty="0"/>
              <a:t>и т.п.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0111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D63D0-1CF7-48F1-BBB3-1E5B0B51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Аппаратные маршрутизаторы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51C6E9-483C-453C-8912-853DE7F10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5" y="2599415"/>
            <a:ext cx="4389966" cy="109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DE14265-5716-41B9-BDD8-678075070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23" y="3979259"/>
            <a:ext cx="4637987" cy="94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AA98D5A8-234D-4450-A17D-420593F99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950" y="1930400"/>
            <a:ext cx="4318180" cy="41368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Enterprise</a:t>
            </a:r>
            <a:endParaRPr lang="ru-RU" dirty="0"/>
          </a:p>
          <a:p>
            <a:r>
              <a:rPr lang="ru-RU" dirty="0"/>
              <a:t>Возможности </a:t>
            </a:r>
            <a:r>
              <a:rPr lang="en-US" dirty="0"/>
              <a:t>SOHO </a:t>
            </a:r>
            <a:r>
              <a:rPr lang="ru-RU" dirty="0"/>
              <a:t>на продвинутом уровне</a:t>
            </a:r>
          </a:p>
          <a:p>
            <a:r>
              <a:rPr lang="ru-RU" dirty="0"/>
              <a:t>Шифрование</a:t>
            </a:r>
          </a:p>
          <a:p>
            <a:r>
              <a:rPr lang="ru-RU" dirty="0"/>
              <a:t>Высокопроизводительное «железо» - Цифровой сигнальный процессор (</a:t>
            </a:r>
            <a:r>
              <a:rPr lang="en-US" dirty="0"/>
              <a:t>DSP</a:t>
            </a:r>
            <a:r>
              <a:rPr lang="ru-RU" dirty="0"/>
              <a:t>) и т.п.</a:t>
            </a:r>
          </a:p>
          <a:p>
            <a:r>
              <a:rPr lang="ru-RU" dirty="0"/>
              <a:t>Интеграция с системами управления инфраструктурой </a:t>
            </a:r>
          </a:p>
          <a:p>
            <a:r>
              <a:rPr lang="ru-RU" dirty="0"/>
              <a:t>И др.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128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D1840-8ED8-440A-99F8-3AED64C5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0E7404-98F0-4D1F-911B-4551081A7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В ОС общего назначения</a:t>
            </a:r>
          </a:p>
          <a:p>
            <a:r>
              <a:rPr lang="ru-RU" sz="3600" dirty="0"/>
              <a:t>Специализированные</a:t>
            </a:r>
          </a:p>
          <a:p>
            <a:pPr lvl="1"/>
            <a:r>
              <a:rPr lang="en-US" sz="3200" b="1" dirty="0"/>
              <a:t>BSD Router Project</a:t>
            </a:r>
            <a:endParaRPr lang="ru-RU" sz="3200" b="1" dirty="0"/>
          </a:p>
          <a:p>
            <a:pPr lvl="1"/>
            <a:r>
              <a:rPr lang="en-US" sz="3200" b="1" dirty="0" err="1"/>
              <a:t>IPFire</a:t>
            </a:r>
            <a:endParaRPr lang="ru-RU" sz="3200" b="1" dirty="0"/>
          </a:p>
          <a:p>
            <a:pPr lvl="1"/>
            <a:r>
              <a:rPr lang="ru-RU" sz="3200" b="1" dirty="0"/>
              <a:t>И </a:t>
            </a:r>
            <a:r>
              <a:rPr lang="ru-RU" sz="3200" b="1" dirty="0" err="1"/>
              <a:t>др</a:t>
            </a:r>
            <a:endParaRPr lang="en-US" sz="3200" b="1" dirty="0"/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43390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D7069-5CE4-40AF-B315-4AF73CA6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ru-RU" sz="4000" dirty="0"/>
              <a:t>Протокол </a:t>
            </a:r>
            <a:r>
              <a:rPr lang="en-US" sz="4000" dirty="0"/>
              <a:t>IP</a:t>
            </a:r>
            <a:r>
              <a:rPr lang="ru-RU" sz="4000" dirty="0"/>
              <a:t>, общая характеристика</a:t>
            </a:r>
            <a:br>
              <a:rPr lang="en-US" sz="4000" dirty="0"/>
            </a:br>
            <a:endParaRPr lang="en-US" sz="37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8964BB0-5B8F-4930-A3F0-5B3FD370C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88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D7069-5CE4-40AF-B315-4AF73CA6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ru-RU" sz="4000" dirty="0"/>
              <a:t>Таблица маршрутизации</a:t>
            </a:r>
            <a:br>
              <a:rPr lang="en-US" sz="4000" dirty="0"/>
            </a:br>
            <a:endParaRPr lang="en-US" sz="37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8964BB0-5B8F-4930-A3F0-5B3FD370C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33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1320800"/>
          </a:xfrm>
        </p:spPr>
        <p:txBody>
          <a:bodyPr/>
          <a:lstStyle/>
          <a:p>
            <a:r>
              <a:rPr lang="ru-RU" dirty="0"/>
              <a:t>Таблица маршрутизации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77334" y="1390650"/>
            <a:ext cx="8153400" cy="52578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b="1" dirty="0"/>
              <a:t>Таблица маршрутизации</a:t>
            </a:r>
            <a:r>
              <a:rPr lang="ru-RU" dirty="0"/>
              <a:t> — структура данных, хранящаяся на маршрутизаторе или сетевом компьютере, описывающая соответствие между адресами назначения и интерфейсами, через которые следует отправить пакет данных до следующего маршрутизатора. Является простейшей формой </a:t>
            </a:r>
            <a:r>
              <a:rPr lang="ru-RU" i="1" dirty="0"/>
              <a:t>правил маршрутизации</a:t>
            </a:r>
            <a:r>
              <a:rPr lang="ru-RU" dirty="0"/>
              <a:t>.</a:t>
            </a:r>
          </a:p>
          <a:p>
            <a:pPr algn="just">
              <a:buNone/>
            </a:pPr>
            <a:endParaRPr lang="ru-RU" dirty="0"/>
          </a:p>
          <a:p>
            <a:pPr algn="just">
              <a:buNone/>
            </a:pPr>
            <a:r>
              <a:rPr lang="ru-RU" dirty="0"/>
              <a:t>Таблица маршрутизации обычно содержит:</a:t>
            </a:r>
          </a:p>
          <a:p>
            <a:pPr algn="just"/>
            <a:r>
              <a:rPr lang="ru-RU" b="1" dirty="0"/>
              <a:t>адрес сети или узла назначения</a:t>
            </a:r>
            <a:r>
              <a:rPr lang="ru-RU" dirty="0"/>
              <a:t>, либо указание, что маршрут является </a:t>
            </a:r>
            <a:r>
              <a:rPr lang="ru-RU" i="1" dirty="0"/>
              <a:t>маршрутом по умолчанию</a:t>
            </a:r>
            <a:endParaRPr lang="ru-RU" dirty="0"/>
          </a:p>
          <a:p>
            <a:pPr algn="just"/>
            <a:r>
              <a:rPr lang="ru-RU" b="1" dirty="0"/>
              <a:t>маску сети назначения</a:t>
            </a:r>
            <a:r>
              <a:rPr lang="ru-RU" dirty="0"/>
              <a:t> (для IPv4-сетей маска /32 (255.255.255.255) позволяет указать единичный узел сети)</a:t>
            </a:r>
          </a:p>
          <a:p>
            <a:pPr algn="just"/>
            <a:r>
              <a:rPr lang="ru-RU" b="1" dirty="0"/>
              <a:t>шлюз</a:t>
            </a:r>
            <a:r>
              <a:rPr lang="ru-RU" dirty="0"/>
              <a:t>, обозначающий адрес </a:t>
            </a:r>
            <a:r>
              <a:rPr lang="ru-RU" dirty="0" err="1"/>
              <a:t>маршрутизатора</a:t>
            </a:r>
            <a:r>
              <a:rPr lang="ru-RU" dirty="0"/>
              <a:t> в сети, на который необходимо отправить пакет, следующий до указанного адреса назначения</a:t>
            </a:r>
          </a:p>
          <a:p>
            <a:pPr algn="just"/>
            <a:r>
              <a:rPr lang="ru-RU" b="1" dirty="0"/>
              <a:t>интерфейс</a:t>
            </a:r>
            <a:r>
              <a:rPr lang="ru-RU" dirty="0"/>
              <a:t> (в зависимости от системы это может быть порядковый номер, GUID или символьное имя устройства)</a:t>
            </a:r>
          </a:p>
          <a:p>
            <a:pPr algn="just"/>
            <a:r>
              <a:rPr lang="ru-RU" b="1" dirty="0"/>
              <a:t>метрику</a:t>
            </a:r>
            <a:r>
              <a:rPr lang="ru-RU" dirty="0"/>
              <a:t> — числовой показатель, задающий предпочтительность маршрута. Чем меньше число, тем более предпочтителен маршрут (интуитивно представляется как расстояние).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маршрутизации</a:t>
            </a:r>
          </a:p>
        </p:txBody>
      </p:sp>
      <p:pic>
        <p:nvPicPr>
          <p:cNvPr id="4" name="Picture 2" descr="Isa настройки 20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7023" y="1740560"/>
            <a:ext cx="7070576" cy="42595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маршрутизации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0233CD-81E4-4E5F-939F-FFE46EAAD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883" y="1648178"/>
            <a:ext cx="8072119" cy="403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56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0A980A-62B9-43E5-BC50-9EFC85C9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таблицы маршрутизации в </a:t>
            </a:r>
            <a:r>
              <a:rPr lang="en-US" dirty="0"/>
              <a:t>Linux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202FB5-EAA6-4569-94DA-9894D4985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5425"/>
            <a:ext cx="8596668" cy="4924425"/>
          </a:xfrm>
        </p:spPr>
        <p:txBody>
          <a:bodyPr>
            <a:normAutofit/>
          </a:bodyPr>
          <a:lstStyle/>
          <a:p>
            <a:pPr marL="92075" indent="-92075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U - Указывает, что маршрут создан и является проходимым.</a:t>
            </a:r>
          </a:p>
          <a:p>
            <a:pPr marL="92075" indent="-92075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H - Указывает на маршрут к определенном узлу</a:t>
            </a:r>
          </a:p>
          <a:p>
            <a:pPr marL="92075" indent="-92075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G - Указывает, что маршрут пролегает через внешний шлюз. </a:t>
            </a:r>
            <a:endParaRPr lang="en-US" dirty="0"/>
          </a:p>
          <a:p>
            <a:pPr marL="92075" indent="-92075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R - Указывает, что маршрут был создан динамическим протоколом маршрутизации</a:t>
            </a:r>
            <a:endParaRPr lang="en-US" dirty="0"/>
          </a:p>
          <a:p>
            <a:pPr marL="92075" indent="-92075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D - Указывает, что маршрут был добавлен в результате получения сообщения перенаправления ICMP (ICMP </a:t>
            </a:r>
            <a:r>
              <a:rPr lang="ru-RU" dirty="0" err="1"/>
              <a:t>Redirect</a:t>
            </a:r>
            <a:r>
              <a:rPr lang="ru-RU" dirty="0"/>
              <a:t> </a:t>
            </a:r>
            <a:r>
              <a:rPr lang="ru-RU" dirty="0" err="1"/>
              <a:t>Message</a:t>
            </a:r>
            <a:r>
              <a:rPr lang="ru-RU" dirty="0"/>
              <a:t>).</a:t>
            </a:r>
            <a:endParaRPr lang="en-US" dirty="0"/>
          </a:p>
          <a:p>
            <a:pPr marL="92075" indent="-92075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В - Указывает, что конечным пунктом маршрута является широковещательный адрес. </a:t>
            </a:r>
            <a:endParaRPr lang="en-US" dirty="0"/>
          </a:p>
          <a:p>
            <a:pPr marL="92075" indent="-92075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и др.</a:t>
            </a:r>
          </a:p>
        </p:txBody>
      </p:sp>
    </p:spTree>
    <p:extLst>
      <p:ext uri="{BB962C8B-B14F-4D97-AF65-F5344CB8AC3E}">
        <p14:creationId xmlns:p14="http://schemas.microsoft.com/office/powerpoint/2010/main" val="487972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DF53B-E066-4EB8-8819-5D06363A9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 </a:t>
            </a:r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54D7BDCB-66C6-47FB-B932-1B2FA9EEE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638" y="1693863"/>
            <a:ext cx="8596312" cy="3881437"/>
          </a:xfrm>
        </p:spPr>
        <p:txBody>
          <a:bodyPr>
            <a:normAutofit/>
          </a:bodyPr>
          <a:lstStyle/>
          <a:p>
            <a:r>
              <a:rPr lang="en-US" sz="2800" dirty="0"/>
              <a:t>Netstat</a:t>
            </a:r>
            <a:endParaRPr lang="ru-RU" sz="2800" dirty="0"/>
          </a:p>
          <a:p>
            <a:r>
              <a:rPr lang="en-US" sz="2800" dirty="0"/>
              <a:t>route </a:t>
            </a:r>
            <a:endParaRPr lang="ru-RU" sz="2800" dirty="0"/>
          </a:p>
          <a:p>
            <a:r>
              <a:rPr lang="en-US" sz="2800" dirty="0" err="1"/>
              <a:t>ip</a:t>
            </a:r>
            <a:r>
              <a:rPr lang="en-US" sz="2800" dirty="0"/>
              <a:t> route </a:t>
            </a:r>
            <a:endParaRPr lang="ru-RU" sz="2800" dirty="0"/>
          </a:p>
          <a:p>
            <a:r>
              <a:rPr lang="en-US" sz="2800" dirty="0"/>
              <a:t>New-</a:t>
            </a:r>
            <a:r>
              <a:rPr lang="en-US" sz="2800" dirty="0" err="1"/>
              <a:t>NetRoute</a:t>
            </a:r>
            <a:r>
              <a:rPr lang="en-US" sz="2800" dirty="0"/>
              <a:t> </a:t>
            </a:r>
            <a:r>
              <a:rPr lang="ru-RU" sz="2800" dirty="0"/>
              <a:t>или </a:t>
            </a:r>
            <a:r>
              <a:rPr lang="en-US" sz="2800" dirty="0"/>
              <a:t>Get-</a:t>
            </a:r>
            <a:r>
              <a:rPr lang="en-US" sz="2800" dirty="0" err="1"/>
              <a:t>NetRoute</a:t>
            </a:r>
            <a:endParaRPr lang="en-US" sz="2800" dirty="0"/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743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D7069-5CE4-40AF-B315-4AF73CA6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ru-RU" sz="4000" dirty="0"/>
              <a:t>Виды маршрутизации</a:t>
            </a:r>
            <a:br>
              <a:rPr lang="en-US" sz="4000" dirty="0"/>
            </a:br>
            <a:endParaRPr lang="en-US" sz="37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8964BB0-5B8F-4930-A3F0-5B3FD370C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427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маршрутизации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200" dirty="0"/>
              <a:t>Статическая</a:t>
            </a:r>
            <a:endParaRPr lang="en-US" sz="3200" dirty="0"/>
          </a:p>
          <a:p>
            <a:pPr algn="just"/>
            <a:r>
              <a:rPr lang="ru-RU" sz="3200" dirty="0"/>
              <a:t>Динамическая</a:t>
            </a:r>
          </a:p>
          <a:p>
            <a:pPr lvl="1" algn="just"/>
            <a:r>
              <a:rPr lang="ru-RU" sz="3000" dirty="0"/>
              <a:t> внутренняя</a:t>
            </a:r>
          </a:p>
          <a:p>
            <a:pPr lvl="1" algn="just"/>
            <a:r>
              <a:rPr lang="en-US" sz="3000" dirty="0"/>
              <a:t> </a:t>
            </a:r>
            <a:r>
              <a:rPr lang="ru-RU" sz="3000" dirty="0"/>
              <a:t>внешняя</a:t>
            </a:r>
            <a:endParaRPr lang="ru-RU" sz="32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A13A25-A328-4722-BF06-72B83405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Автономная система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0131CB-377F-473B-9177-033DB733E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230595" cy="3880773"/>
          </a:xfrm>
        </p:spPr>
        <p:txBody>
          <a:bodyPr>
            <a:normAutofit/>
          </a:bodyPr>
          <a:lstStyle/>
          <a:p>
            <a:r>
              <a:rPr lang="ru-RU" sz="2800" dirty="0"/>
              <a:t>Автономная система (AS) в интернете — это система IP-сетей и маршрутизаторов, управляемых одним или несколькими операторами, имеющими единую политику маршрутизации с Интернетом (RFC 1930)</a:t>
            </a:r>
          </a:p>
          <a:p>
            <a:r>
              <a:rPr lang="ru-RU" sz="2800" dirty="0"/>
              <a:t>Малое количество внешних соединений</a:t>
            </a:r>
          </a:p>
          <a:p>
            <a:r>
              <a:rPr lang="ru-RU" sz="2800" dirty="0"/>
              <a:t>Возможна сложная внутренняя топология</a:t>
            </a:r>
          </a:p>
        </p:txBody>
      </p:sp>
    </p:spTree>
    <p:extLst>
      <p:ext uri="{BB962C8B-B14F-4D97-AF65-F5344CB8AC3E}">
        <p14:creationId xmlns:p14="http://schemas.microsoft.com/office/powerpoint/2010/main" val="1981085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EA1F7-F426-4932-AF25-ABFE39E1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Динамическая внутренняя маршрутизация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A5E933-2019-4DC3-813D-ED3BBCD9C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Задачи</a:t>
            </a:r>
          </a:p>
          <a:p>
            <a:pPr lvl="1"/>
            <a:r>
              <a:rPr lang="ru-RU" sz="2000" dirty="0"/>
              <a:t>Работа внутри </a:t>
            </a:r>
            <a:r>
              <a:rPr lang="en-US" sz="2000" dirty="0"/>
              <a:t>AS</a:t>
            </a:r>
            <a:endParaRPr lang="ru-RU" sz="2000" dirty="0"/>
          </a:p>
          <a:p>
            <a:pPr lvl="1"/>
            <a:r>
              <a:rPr lang="ru-RU" sz="2000" dirty="0"/>
              <a:t>Автоматическое составление таблиц маршрутизации на основании алгоритма определения минимальной длинны маршрута</a:t>
            </a:r>
          </a:p>
          <a:p>
            <a:pPr lvl="1"/>
            <a:r>
              <a:rPr lang="ru-RU" sz="2000" dirty="0"/>
              <a:t>Актуализация таблиц маршрутизации</a:t>
            </a:r>
          </a:p>
          <a:p>
            <a:pPr lvl="1"/>
            <a:r>
              <a:rPr lang="ru-RU" sz="2000" dirty="0"/>
              <a:t>Выбор маршрута из соображений оптимальности передачи</a:t>
            </a:r>
          </a:p>
          <a:p>
            <a:r>
              <a:rPr lang="en-US" sz="2400" dirty="0"/>
              <a:t>RIP2</a:t>
            </a:r>
          </a:p>
          <a:p>
            <a:r>
              <a:rPr lang="en-US" sz="2400" dirty="0"/>
              <a:t>OSPF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1169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9727" y="620688"/>
            <a:ext cx="8229600" cy="701824"/>
          </a:xfrm>
        </p:spPr>
        <p:txBody>
          <a:bodyPr>
            <a:normAutofit/>
          </a:bodyPr>
          <a:lstStyle/>
          <a:p>
            <a:r>
              <a:rPr lang="ru-RU" dirty="0"/>
              <a:t>Протокол</a:t>
            </a:r>
            <a:r>
              <a:rPr lang="en-US" dirty="0"/>
              <a:t> IP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9727" y="1322512"/>
            <a:ext cx="8229600" cy="523376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marL="360000" indent="457200" algn="just">
              <a:lnSpc>
                <a:spcPct val="120000"/>
              </a:lnSpc>
              <a:spcBef>
                <a:spcPts val="0"/>
              </a:spcBef>
            </a:pPr>
            <a:r>
              <a:rPr lang="ru-RU" sz="2000" dirty="0" err="1"/>
              <a:t>Дейтаграммный</a:t>
            </a:r>
            <a:r>
              <a:rPr lang="ru-RU" sz="2000" dirty="0"/>
              <a:t> протокол</a:t>
            </a:r>
            <a:r>
              <a:rPr lang="en-US" sz="2000" dirty="0"/>
              <a:t> </a:t>
            </a:r>
            <a:r>
              <a:rPr lang="ru-RU" sz="2000" dirty="0"/>
              <a:t>сетевого уровня</a:t>
            </a:r>
            <a:endParaRPr lang="en-US" sz="2000" dirty="0"/>
          </a:p>
          <a:p>
            <a:pPr marL="360000" indent="457200" algn="just">
              <a:lnSpc>
                <a:spcPct val="120000"/>
              </a:lnSpc>
              <a:spcBef>
                <a:spcPts val="0"/>
              </a:spcBef>
            </a:pPr>
            <a:r>
              <a:rPr lang="ru-RU" sz="2000" dirty="0"/>
              <a:t>Описан в RFC 791 (1981)</a:t>
            </a:r>
          </a:p>
          <a:p>
            <a:pPr marL="360000" indent="457200" algn="just">
              <a:lnSpc>
                <a:spcPct val="120000"/>
              </a:lnSpc>
              <a:spcBef>
                <a:spcPts val="0"/>
              </a:spcBef>
            </a:pPr>
            <a:r>
              <a:rPr lang="ru-RU" sz="2000" dirty="0"/>
              <a:t>Инкапсулирует протоколы как транспортного, так и сетевого уровня</a:t>
            </a:r>
            <a:endParaRPr lang="en-US" sz="2000" dirty="0"/>
          </a:p>
          <a:p>
            <a:pPr marL="360000" indent="457200" algn="just">
              <a:lnSpc>
                <a:spcPct val="120000"/>
              </a:lnSpc>
              <a:spcBef>
                <a:spcPts val="0"/>
              </a:spcBef>
            </a:pPr>
            <a:r>
              <a:rPr lang="ru-RU" sz="2000" dirty="0"/>
              <a:t>Активно эксплуатируются версии 4 и 6</a:t>
            </a:r>
            <a:endParaRPr lang="en-US"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EA1F7-F426-4932-AF25-ABFE39E1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Динамическая внешняя маршрутизация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A5E933-2019-4DC3-813D-ED3BBCD9C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Задачи</a:t>
            </a:r>
          </a:p>
          <a:p>
            <a:pPr lvl="1"/>
            <a:r>
              <a:rPr lang="ru-RU" sz="2400" dirty="0"/>
              <a:t>Работа между </a:t>
            </a:r>
            <a:r>
              <a:rPr lang="en-US" sz="2400" dirty="0"/>
              <a:t>AS</a:t>
            </a:r>
            <a:endParaRPr lang="ru-RU" sz="2400" dirty="0"/>
          </a:p>
          <a:p>
            <a:pPr lvl="1"/>
            <a:r>
              <a:rPr lang="ru-RU" sz="2400" dirty="0"/>
              <a:t>Составление и обмен маршрутной информацией по нетехническим параметрам (коммерческие или политические соображения)</a:t>
            </a:r>
          </a:p>
          <a:p>
            <a:pPr lvl="1"/>
            <a:r>
              <a:rPr lang="ru-RU" sz="2400" dirty="0"/>
              <a:t>Автоматическое составление таблиц маршрутизации путем обмена маршрутами</a:t>
            </a:r>
          </a:p>
          <a:p>
            <a:pPr lvl="1"/>
            <a:r>
              <a:rPr lang="ru-RU" sz="2400" dirty="0"/>
              <a:t>Актуализация таблиц маршрутизации</a:t>
            </a:r>
          </a:p>
          <a:p>
            <a:r>
              <a:rPr lang="en-US" sz="2800" dirty="0"/>
              <a:t>BGP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130563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8803A7-055A-48F9-8F81-D010900B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прокола маршрутизации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C2115B-3C62-4BD5-8B08-B0E427E65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RIP2</a:t>
            </a:r>
          </a:p>
          <a:p>
            <a:pPr lvl="1"/>
            <a:r>
              <a:rPr lang="ru-RU" sz="2000" dirty="0"/>
              <a:t>Метрика – количество </a:t>
            </a:r>
            <a:r>
              <a:rPr lang="ru-RU" sz="2000" dirty="0" err="1"/>
              <a:t>хопов</a:t>
            </a:r>
            <a:endParaRPr lang="ru-RU" sz="2000" dirty="0"/>
          </a:p>
          <a:p>
            <a:pPr lvl="1"/>
            <a:r>
              <a:rPr lang="ru-RU" sz="2000" dirty="0"/>
              <a:t>Максимальная метрика = 16 </a:t>
            </a:r>
            <a:r>
              <a:rPr lang="en-US" sz="2000" dirty="0"/>
              <a:t>– </a:t>
            </a:r>
            <a:r>
              <a:rPr lang="ru-RU" sz="2000" dirty="0"/>
              <a:t>это признак того, что маршрут недоступен.</a:t>
            </a:r>
          </a:p>
          <a:p>
            <a:pPr lvl="1"/>
            <a:r>
              <a:rPr lang="ru-RU" sz="2000" dirty="0"/>
              <a:t>Маршрутизаторы обмениваются своими таблицами асинхронно</a:t>
            </a:r>
          </a:p>
        </p:txBody>
      </p:sp>
    </p:spTree>
    <p:extLst>
      <p:ext uri="{BB962C8B-B14F-4D97-AF65-F5344CB8AC3E}">
        <p14:creationId xmlns:p14="http://schemas.microsoft.com/office/powerpoint/2010/main" val="23821240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8803A7-055A-48F9-8F81-D010900B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прокола маршрутизации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ECF39A7-F4A6-4D2D-AAF4-D183DD646D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62" t="20166" r="17313" b="5167"/>
          <a:stretch/>
        </p:blipFill>
        <p:spPr>
          <a:xfrm>
            <a:off x="1440180" y="2101076"/>
            <a:ext cx="7018020" cy="439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34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8803A7-055A-48F9-8F81-D010900B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прокола маршрутизации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915E796-642C-4B6C-8EF6-1377EE6A2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62" t="18666" r="16375" b="6167"/>
          <a:stretch/>
        </p:blipFill>
        <p:spPr>
          <a:xfrm>
            <a:off x="1485900" y="2034748"/>
            <a:ext cx="7395210" cy="469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260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8803A7-055A-48F9-8F81-D010900B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прокола маршрутизации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5389A7-1F93-4E36-9364-D5ADE14BA3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38" t="18333" r="15906" b="5333"/>
          <a:stretch/>
        </p:blipFill>
        <p:spPr>
          <a:xfrm>
            <a:off x="1017270" y="1930400"/>
            <a:ext cx="7440930" cy="468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776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8803A7-055A-48F9-8F81-D010900B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прокола маршрутизации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D3BB12-A796-451A-828E-4D2706F32C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38" t="19667" r="16750" b="5667"/>
          <a:stretch/>
        </p:blipFill>
        <p:spPr>
          <a:xfrm>
            <a:off x="1005840" y="1930400"/>
            <a:ext cx="7520940" cy="46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029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8803A7-055A-48F9-8F81-D010900B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прокола маршрутизации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8CE670-30BF-46CF-AC88-38587DC03F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38" t="19667" r="16750" b="4834"/>
          <a:stretch/>
        </p:blipFill>
        <p:spPr>
          <a:xfrm>
            <a:off x="677334" y="1930400"/>
            <a:ext cx="7425882" cy="468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567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C2255-ABB8-4FAA-AD73-A7E8D4A66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Критика </a:t>
            </a:r>
            <a:r>
              <a:rPr lang="en-US" dirty="0"/>
              <a:t>RIP2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7E12CE-F844-4AA0-B6D8-1A9231545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Возможность возникновения ложных маршрутов</a:t>
            </a:r>
          </a:p>
          <a:p>
            <a:pPr lvl="1"/>
            <a:r>
              <a:rPr lang="ru-RU" dirty="0"/>
              <a:t>Причина в асинхронности</a:t>
            </a:r>
          </a:p>
          <a:p>
            <a:pPr lvl="1"/>
            <a:r>
              <a:rPr lang="ru-RU" dirty="0"/>
              <a:t>Алгоритм чистки таблицы удаляет неверную запись</a:t>
            </a:r>
          </a:p>
          <a:p>
            <a:pPr lvl="1"/>
            <a:r>
              <a:rPr lang="ru-RU" dirty="0"/>
              <a:t>Есть методы борьбы с ложными маршрутами</a:t>
            </a:r>
          </a:p>
          <a:p>
            <a:r>
              <a:rPr lang="ru-RU" dirty="0"/>
              <a:t>Бедная метрика</a:t>
            </a:r>
          </a:p>
        </p:txBody>
      </p:sp>
    </p:spTree>
    <p:extLst>
      <p:ext uri="{BB962C8B-B14F-4D97-AF65-F5344CB8AC3E}">
        <p14:creationId xmlns:p14="http://schemas.microsoft.com/office/powerpoint/2010/main" val="41735183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E1E6F-54A6-4982-967E-94C2E6A5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Критика </a:t>
            </a:r>
            <a:r>
              <a:rPr lang="en-US" dirty="0"/>
              <a:t>RIP2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D09F05-1D43-4AB8-8523-F51D40E876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20" t="22668" r="8613" b="2665"/>
          <a:stretch/>
        </p:blipFill>
        <p:spPr>
          <a:xfrm>
            <a:off x="677334" y="1930400"/>
            <a:ext cx="8245302" cy="415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186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E1E6F-54A6-4982-967E-94C2E6A5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Критика </a:t>
            </a:r>
            <a:r>
              <a:rPr lang="en-US" dirty="0"/>
              <a:t>RIP2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49492DC-0C9F-4CFC-B4A5-29B185198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57" t="22447" r="13280" b="1710"/>
          <a:stretch/>
        </p:blipFill>
        <p:spPr>
          <a:xfrm>
            <a:off x="677334" y="1440180"/>
            <a:ext cx="8372320" cy="472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5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D7069-5CE4-40AF-B315-4AF73CA6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dirty="0"/>
              <a:t>Заголовок </a:t>
            </a:r>
            <a:r>
              <a:rPr lang="en-US" sz="4000" dirty="0"/>
              <a:t>IPv4</a:t>
            </a:r>
            <a:endParaRPr lang="en-US" sz="37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8964BB0-5B8F-4930-A3F0-5B3FD370C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252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E1E6F-54A6-4982-967E-94C2E6A5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Критика </a:t>
            </a:r>
            <a:r>
              <a:rPr lang="en-US" dirty="0"/>
              <a:t>RIP2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149B00-E01B-4B8E-A67C-9B75239BA9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68" t="17500" r="15156"/>
          <a:stretch/>
        </p:blipFill>
        <p:spPr>
          <a:xfrm>
            <a:off x="677334" y="1371600"/>
            <a:ext cx="7723447" cy="51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883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4B03C-A621-464A-B13C-466499BA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Критика </a:t>
            </a:r>
            <a:r>
              <a:rPr lang="en-US" dirty="0"/>
              <a:t>RIP2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294D02-E011-4C1D-80C9-BA2252F55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Проблему «бедной» метрики решает протокол </a:t>
            </a:r>
            <a:r>
              <a:rPr lang="en-US" dirty="0"/>
              <a:t>OSPF</a:t>
            </a:r>
            <a:endParaRPr lang="ru-RU" dirty="0"/>
          </a:p>
          <a:p>
            <a:r>
              <a:rPr lang="ru-RU" dirty="0"/>
              <a:t>Метрика в </a:t>
            </a:r>
            <a:r>
              <a:rPr lang="en-US" dirty="0"/>
              <a:t>OSPF </a:t>
            </a:r>
            <a:r>
              <a:rPr lang="ru-RU" dirty="0"/>
              <a:t>зависит от пропускной способности локальной сети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99531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D7069-5CE4-40AF-B315-4AF73CA6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ru-RU" sz="4000" dirty="0"/>
              <a:t>Трансляция адресов</a:t>
            </a:r>
            <a:br>
              <a:rPr lang="en-US" sz="4000" dirty="0"/>
            </a:br>
            <a:endParaRPr lang="en-US" sz="37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8964BB0-5B8F-4930-A3F0-5B3FD370C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142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 (Network Address Translation)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/>
              <a:t>Цель: обеспечить связь хостов из </a:t>
            </a:r>
            <a:r>
              <a:rPr lang="ru-RU" dirty="0" err="1"/>
              <a:t>немаршрутизируемой</a:t>
            </a:r>
            <a:r>
              <a:rPr lang="ru-RU" dirty="0"/>
              <a:t> сети во внешнюю </a:t>
            </a:r>
            <a:r>
              <a:rPr lang="en-US" dirty="0"/>
              <a:t>IP </a:t>
            </a:r>
            <a:r>
              <a:rPr lang="ru-RU" dirty="0"/>
              <a:t>сеть</a:t>
            </a:r>
          </a:p>
          <a:p>
            <a:pPr>
              <a:buNone/>
            </a:pPr>
            <a:r>
              <a:rPr lang="ru-RU" dirty="0"/>
              <a:t>Виды:</a:t>
            </a:r>
          </a:p>
          <a:p>
            <a:r>
              <a:rPr lang="ru-RU" dirty="0"/>
              <a:t>Публикация адреса</a:t>
            </a:r>
          </a:p>
          <a:p>
            <a:r>
              <a:rPr lang="ru-RU" dirty="0"/>
              <a:t>Клиентский </a:t>
            </a:r>
            <a:r>
              <a:rPr lang="en-US" dirty="0"/>
              <a:t>NAT</a:t>
            </a:r>
          </a:p>
          <a:p>
            <a:r>
              <a:rPr lang="ru-RU" dirty="0"/>
              <a:t>Публикация порта</a:t>
            </a:r>
            <a:endParaRPr lang="en-US" dirty="0"/>
          </a:p>
          <a:p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Симметричный</a:t>
            </a:r>
            <a:r>
              <a:rPr lang="ru-RU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 - когда все порты внутреннего адреса транслируются на порты внешнего адреса, при этом устройство становится полностью доступным из внешней сети.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Динамический</a:t>
            </a:r>
            <a:r>
              <a:rPr lang="ru-RU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 - когда порт внутреннего адреса случайным образом транслируется на порт одного из внешних адресов, причем для каждого нового соединения может быть использован отличающийся адрес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Перегруженный</a:t>
            </a:r>
            <a:r>
              <a:rPr lang="ru-RU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 - когда порты нескольких внутренних адресов транслируются на случайные порты единственного внешнего адреса.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Публикация адреса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1" y="2011681"/>
            <a:ext cx="7762875" cy="11715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5" name="Прямоугольник 4"/>
          <p:cNvSpPr/>
          <p:nvPr/>
        </p:nvSpPr>
        <p:spPr>
          <a:xfrm>
            <a:off x="2070720" y="2083688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IP-L-1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10880" y="2083688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IP-L-2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239072" y="2083688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IP-R-1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967264" y="2083688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IP-R-2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98712" y="3451840"/>
            <a:ext cx="1512168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FROM: IP-L-1</a:t>
            </a:r>
          </a:p>
          <a:p>
            <a:pPr algn="ctr"/>
            <a:r>
              <a:rPr lang="en-US" sz="1400" b="1" dirty="0"/>
              <a:t>TO: IP-R-2</a:t>
            </a:r>
            <a:endParaRPr lang="ru-RU" sz="1400" b="1" dirty="0"/>
          </a:p>
        </p:txBody>
      </p:sp>
      <p:sp>
        <p:nvSpPr>
          <p:cNvPr id="10" name="Стрелка вверх 9"/>
          <p:cNvSpPr/>
          <p:nvPr/>
        </p:nvSpPr>
        <p:spPr>
          <a:xfrm rot="3370202">
            <a:off x="3875939" y="2991768"/>
            <a:ext cx="432048" cy="9361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959152" y="3451840"/>
            <a:ext cx="1512168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FROM: IP-R-1</a:t>
            </a:r>
          </a:p>
          <a:p>
            <a:pPr algn="ctr"/>
            <a:r>
              <a:rPr lang="en-US" sz="1400" b="1" dirty="0"/>
              <a:t>TO: IP-R-2</a:t>
            </a:r>
            <a:endParaRPr lang="ru-RU" sz="1400" b="1" dirty="0"/>
          </a:p>
        </p:txBody>
      </p:sp>
      <p:sp>
        <p:nvSpPr>
          <p:cNvPr id="12" name="Стрелка вверх 11"/>
          <p:cNvSpPr/>
          <p:nvPr/>
        </p:nvSpPr>
        <p:spPr>
          <a:xfrm rot="7599992">
            <a:off x="5239453" y="2932511"/>
            <a:ext cx="432048" cy="9361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верх 12"/>
          <p:cNvSpPr/>
          <p:nvPr/>
        </p:nvSpPr>
        <p:spPr>
          <a:xfrm rot="3504100">
            <a:off x="7767143" y="2980978"/>
            <a:ext cx="432048" cy="9361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959152" y="4459952"/>
            <a:ext cx="1512168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FROM: IP-R-2</a:t>
            </a:r>
          </a:p>
          <a:p>
            <a:pPr algn="ctr"/>
            <a:r>
              <a:rPr lang="en-US" sz="1400" b="1" dirty="0"/>
              <a:t>TO: IP-R-1</a:t>
            </a:r>
            <a:endParaRPr lang="ru-RU" sz="1400" b="1" dirty="0"/>
          </a:p>
        </p:txBody>
      </p:sp>
      <p:sp>
        <p:nvSpPr>
          <p:cNvPr id="15" name="Стрелка вверх 14"/>
          <p:cNvSpPr/>
          <p:nvPr/>
        </p:nvSpPr>
        <p:spPr>
          <a:xfrm rot="13069792">
            <a:off x="7904940" y="3525050"/>
            <a:ext cx="432048" cy="1249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верх 15"/>
          <p:cNvSpPr/>
          <p:nvPr/>
        </p:nvSpPr>
        <p:spPr>
          <a:xfrm rot="19676568">
            <a:off x="5105654" y="3615259"/>
            <a:ext cx="432048" cy="1249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142728" y="4603968"/>
            <a:ext cx="1512168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FROM: IP-R-2</a:t>
            </a:r>
          </a:p>
          <a:p>
            <a:pPr algn="ctr"/>
            <a:r>
              <a:rPr lang="en-US" sz="1400" b="1" dirty="0"/>
              <a:t>TO: IP-L-1</a:t>
            </a:r>
            <a:endParaRPr lang="ru-RU" sz="1400" b="1" dirty="0"/>
          </a:p>
        </p:txBody>
      </p:sp>
      <p:sp>
        <p:nvSpPr>
          <p:cNvPr id="18" name="Стрелка вверх 17"/>
          <p:cNvSpPr/>
          <p:nvPr/>
        </p:nvSpPr>
        <p:spPr>
          <a:xfrm rot="13392001">
            <a:off x="4023985" y="3574422"/>
            <a:ext cx="432048" cy="1249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E568B70-4AC9-4CE4-84C0-E2D620F9283C}"/>
              </a:ext>
            </a:extLst>
          </p:cNvPr>
          <p:cNvSpPr/>
          <p:nvPr/>
        </p:nvSpPr>
        <p:spPr>
          <a:xfrm>
            <a:off x="3865228" y="5570020"/>
            <a:ext cx="2013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IP-L-1</a:t>
            </a:r>
            <a:r>
              <a:rPr lang="ru-RU" b="1" dirty="0"/>
              <a:t> = </a:t>
            </a:r>
            <a:r>
              <a:rPr lang="en-US" b="1" dirty="0"/>
              <a:t>IP-R-1</a:t>
            </a:r>
            <a:endParaRPr lang="ru-RU" b="1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Клиентский </a:t>
            </a:r>
            <a:r>
              <a:rPr lang="en-US" dirty="0"/>
              <a:t>NAT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743496" y="1692215"/>
            <a:ext cx="8596668" cy="3880773"/>
          </a:xfrm>
        </p:spPr>
        <p:txBody>
          <a:bodyPr/>
          <a:lstStyle/>
          <a:p>
            <a:pPr>
              <a:buNone/>
            </a:pPr>
            <a:r>
              <a:rPr lang="ru-RU" dirty="0"/>
              <a:t>Подменяется не адрес, а </a:t>
            </a:r>
            <a:r>
              <a:rPr lang="ru-RU" dirty="0" err="1"/>
              <a:t>сокет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1" y="2257425"/>
            <a:ext cx="77628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2331720" y="2329432"/>
            <a:ext cx="1440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IP-L-1</a:t>
            </a:r>
            <a:r>
              <a:rPr lang="ru-RU" b="1" dirty="0">
                <a:solidFill>
                  <a:schemeClr val="bg1"/>
                </a:solidFill>
              </a:rPr>
              <a:t>:</a:t>
            </a:r>
            <a:r>
              <a:rPr lang="en-US" b="1" dirty="0">
                <a:solidFill>
                  <a:schemeClr val="bg1"/>
                </a:solidFill>
              </a:rPr>
              <a:t>PL1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53780" y="2329432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IP-L-2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581972" y="2329433"/>
            <a:ext cx="864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IP-R-1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310164" y="2329432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IP-R-2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4500" y="3697585"/>
            <a:ext cx="213928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FROM: IP-L-1:PL1</a:t>
            </a:r>
          </a:p>
          <a:p>
            <a:pPr algn="ctr"/>
            <a:r>
              <a:rPr lang="en-US" sz="1600" b="1" dirty="0"/>
              <a:t>TO: IP-R-2:PR2</a:t>
            </a:r>
            <a:endParaRPr lang="ru-RU" sz="1600" b="1" dirty="0"/>
          </a:p>
        </p:txBody>
      </p:sp>
      <p:sp>
        <p:nvSpPr>
          <p:cNvPr id="10" name="Стрелка вверх 9"/>
          <p:cNvSpPr/>
          <p:nvPr/>
        </p:nvSpPr>
        <p:spPr>
          <a:xfrm rot="3370202">
            <a:off x="4218839" y="3237512"/>
            <a:ext cx="432048" cy="9361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1700" y="3697585"/>
            <a:ext cx="205740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FROM: IP-R-1:PR3</a:t>
            </a:r>
          </a:p>
          <a:p>
            <a:pPr algn="ctr"/>
            <a:r>
              <a:rPr lang="en-US" sz="1600" b="1" dirty="0"/>
              <a:t>TO: IP-R-2:PR2</a:t>
            </a:r>
            <a:endParaRPr lang="ru-RU" sz="1600" b="1" dirty="0"/>
          </a:p>
        </p:txBody>
      </p:sp>
      <p:sp>
        <p:nvSpPr>
          <p:cNvPr id="12" name="Стрелка вверх 11"/>
          <p:cNvSpPr/>
          <p:nvPr/>
        </p:nvSpPr>
        <p:spPr>
          <a:xfrm rot="7599992">
            <a:off x="5315583" y="3214973"/>
            <a:ext cx="432048" cy="646054"/>
          </a:xfrm>
          <a:prstGeom prst="upArrow">
            <a:avLst>
              <a:gd name="adj1" fmla="val 50000"/>
              <a:gd name="adj2" fmla="val 65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13" name="Стрелка вверх 12"/>
          <p:cNvSpPr/>
          <p:nvPr/>
        </p:nvSpPr>
        <p:spPr>
          <a:xfrm rot="3504100">
            <a:off x="8110043" y="3226722"/>
            <a:ext cx="432048" cy="9361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81700" y="4705697"/>
            <a:ext cx="205740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FROM: IP-R-2:PR2</a:t>
            </a:r>
          </a:p>
          <a:p>
            <a:pPr algn="ctr"/>
            <a:r>
              <a:rPr lang="en-US" sz="1600" b="1" dirty="0"/>
              <a:t>TO: IP-R-1:PR3</a:t>
            </a:r>
            <a:endParaRPr lang="ru-RU" sz="1600" b="1" dirty="0"/>
          </a:p>
        </p:txBody>
      </p:sp>
      <p:sp>
        <p:nvSpPr>
          <p:cNvPr id="15" name="Стрелка вверх 14"/>
          <p:cNvSpPr/>
          <p:nvPr/>
        </p:nvSpPr>
        <p:spPr>
          <a:xfrm rot="13069792">
            <a:off x="8247840" y="3770794"/>
            <a:ext cx="432048" cy="1249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16" name="Стрелка вверх 15"/>
          <p:cNvSpPr/>
          <p:nvPr/>
        </p:nvSpPr>
        <p:spPr>
          <a:xfrm rot="19676568">
            <a:off x="5410711" y="4060346"/>
            <a:ext cx="432048" cy="8438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90700" y="4849713"/>
            <a:ext cx="2207096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FROM: IP-R-2:PR3</a:t>
            </a:r>
          </a:p>
          <a:p>
            <a:pPr algn="ctr"/>
            <a:r>
              <a:rPr lang="en-US" sz="1600" b="1" dirty="0"/>
              <a:t>TO: IP-L-1:PL1</a:t>
            </a:r>
            <a:endParaRPr lang="ru-RU" sz="1600" b="1" dirty="0"/>
          </a:p>
        </p:txBody>
      </p:sp>
      <p:sp>
        <p:nvSpPr>
          <p:cNvPr id="18" name="Стрелка вверх 17"/>
          <p:cNvSpPr/>
          <p:nvPr/>
        </p:nvSpPr>
        <p:spPr>
          <a:xfrm rot="13392001">
            <a:off x="4366885" y="3820166"/>
            <a:ext cx="432048" cy="1249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33501" y="5929728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/>
              <a:t>Сокет</a:t>
            </a:r>
            <a:r>
              <a:rPr lang="ru-RU" sz="2800" dirty="0"/>
              <a:t> </a:t>
            </a:r>
            <a:r>
              <a:rPr lang="en-US" sz="2800" dirty="0"/>
              <a:t>IP-L-1:PL1 </a:t>
            </a:r>
            <a:r>
              <a:rPr lang="ru-RU" sz="2400" dirty="0"/>
              <a:t>динамически</a:t>
            </a:r>
            <a:r>
              <a:rPr lang="ru-RU" sz="2800" dirty="0"/>
              <a:t> заменен</a:t>
            </a:r>
            <a:r>
              <a:rPr lang="en-US" sz="2800" dirty="0"/>
              <a:t> </a:t>
            </a:r>
            <a:r>
              <a:rPr lang="ru-RU" sz="2800" dirty="0"/>
              <a:t>на </a:t>
            </a:r>
            <a:r>
              <a:rPr lang="en-US" sz="2800" dirty="0"/>
              <a:t>IP-R-1:PR3</a:t>
            </a:r>
            <a:endParaRPr lang="ru-RU" sz="28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Публикация порта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753533" y="1647590"/>
            <a:ext cx="8596668" cy="3880773"/>
          </a:xfrm>
        </p:spPr>
        <p:txBody>
          <a:bodyPr/>
          <a:lstStyle/>
          <a:p>
            <a:pPr>
              <a:buNone/>
            </a:pPr>
            <a:r>
              <a:rPr lang="ru-RU" dirty="0"/>
              <a:t>Реальный сокет соотносится с внутренним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1" y="2209801"/>
            <a:ext cx="77628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3289920" y="2281808"/>
            <a:ext cx="1129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IP-L-1</a:t>
            </a:r>
            <a:r>
              <a:rPr lang="ru-RU" b="1" dirty="0">
                <a:solidFill>
                  <a:schemeClr val="bg1"/>
                </a:solidFill>
              </a:rPr>
              <a:t>:</a:t>
            </a:r>
            <a:r>
              <a:rPr lang="en-US" b="1" dirty="0">
                <a:solidFill>
                  <a:schemeClr val="bg1"/>
                </a:solidFill>
              </a:rPr>
              <a:t>PL1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730080" y="2281808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IP-L-2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458272" y="2281808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IP-R-1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186464" y="2281808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IP-R-2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4267200"/>
            <a:ext cx="2139280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FROM: IP-L-1:PL1</a:t>
            </a:r>
          </a:p>
          <a:p>
            <a:pPr algn="ctr"/>
            <a:r>
              <a:rPr lang="en-US" sz="1400" b="1" dirty="0"/>
              <a:t>TO: IP-R-2:PR2</a:t>
            </a:r>
            <a:endParaRPr lang="ru-RU" sz="1400" b="1" dirty="0"/>
          </a:p>
        </p:txBody>
      </p:sp>
      <p:sp>
        <p:nvSpPr>
          <p:cNvPr id="11" name="Стрелка вверх 10"/>
          <p:cNvSpPr/>
          <p:nvPr/>
        </p:nvSpPr>
        <p:spPr>
          <a:xfrm rot="14801503">
            <a:off x="5095139" y="3189888"/>
            <a:ext cx="432048" cy="9361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0" y="4419600"/>
            <a:ext cx="2057400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FROM: IP-R-1:PR3</a:t>
            </a:r>
          </a:p>
          <a:p>
            <a:pPr algn="ctr"/>
            <a:r>
              <a:rPr lang="en-US" sz="1400" b="1" dirty="0"/>
              <a:t>TO: IP-R-2:PR2</a:t>
            </a:r>
            <a:endParaRPr lang="ru-RU" sz="1400" b="1" dirty="0"/>
          </a:p>
        </p:txBody>
      </p:sp>
      <p:sp>
        <p:nvSpPr>
          <p:cNvPr id="13" name="Стрелка вверх 12"/>
          <p:cNvSpPr/>
          <p:nvPr/>
        </p:nvSpPr>
        <p:spPr>
          <a:xfrm rot="18524601">
            <a:off x="6191883" y="3167349"/>
            <a:ext cx="432048" cy="646054"/>
          </a:xfrm>
          <a:prstGeom prst="upArrow">
            <a:avLst>
              <a:gd name="adj1" fmla="val 50000"/>
              <a:gd name="adj2" fmla="val 65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14" name="Стрелка вверх 13"/>
          <p:cNvSpPr/>
          <p:nvPr/>
        </p:nvSpPr>
        <p:spPr>
          <a:xfrm rot="13770406">
            <a:off x="8986343" y="3179098"/>
            <a:ext cx="432048" cy="9361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81800" y="3276600"/>
            <a:ext cx="2057400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FROM: IP-R-2:PR2</a:t>
            </a:r>
          </a:p>
          <a:p>
            <a:pPr algn="ctr"/>
            <a:r>
              <a:rPr lang="en-US" sz="1400" b="1" dirty="0"/>
              <a:t>TO: IP-R-1:PR3</a:t>
            </a:r>
            <a:endParaRPr lang="ru-RU" sz="1400" b="1" dirty="0"/>
          </a:p>
        </p:txBody>
      </p:sp>
      <p:sp>
        <p:nvSpPr>
          <p:cNvPr id="16" name="Стрелка вверх 15"/>
          <p:cNvSpPr/>
          <p:nvPr/>
        </p:nvSpPr>
        <p:spPr>
          <a:xfrm rot="2313148">
            <a:off x="9257648" y="3503672"/>
            <a:ext cx="432048" cy="1249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17" name="Стрелка вверх 16"/>
          <p:cNvSpPr/>
          <p:nvPr/>
        </p:nvSpPr>
        <p:spPr>
          <a:xfrm rot="8071086">
            <a:off x="6287011" y="4012722"/>
            <a:ext cx="432048" cy="8438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43200" y="3200400"/>
            <a:ext cx="2207096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FROM: IP-R-2:PR3</a:t>
            </a:r>
          </a:p>
          <a:p>
            <a:pPr algn="ctr"/>
            <a:r>
              <a:rPr lang="en-US" sz="1400" b="1" dirty="0"/>
              <a:t>TO: IP-L-1:PL1</a:t>
            </a:r>
            <a:endParaRPr lang="ru-RU" sz="1400" b="1" dirty="0"/>
          </a:p>
        </p:txBody>
      </p:sp>
      <p:sp>
        <p:nvSpPr>
          <p:cNvPr id="19" name="Стрелка вверх 18"/>
          <p:cNvSpPr/>
          <p:nvPr/>
        </p:nvSpPr>
        <p:spPr>
          <a:xfrm rot="2944390">
            <a:off x="5243185" y="3772542"/>
            <a:ext cx="432048" cy="1249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15464" y="5637373"/>
            <a:ext cx="861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err="1"/>
              <a:t>Сокет</a:t>
            </a:r>
            <a:r>
              <a:rPr lang="ru-RU" sz="2000" dirty="0"/>
              <a:t> </a:t>
            </a:r>
            <a:r>
              <a:rPr lang="en-US" sz="2000" dirty="0"/>
              <a:t>IP-R-1:PR3 </a:t>
            </a:r>
            <a:r>
              <a:rPr lang="ru-RU" sz="2000" dirty="0"/>
              <a:t>статически отображен на </a:t>
            </a:r>
            <a:r>
              <a:rPr lang="en-US" sz="2000" dirty="0"/>
              <a:t>IP-L-1:PL1</a:t>
            </a:r>
            <a:endParaRPr lang="ru-RU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4596" y="451005"/>
            <a:ext cx="8229600" cy="864096"/>
          </a:xfrm>
        </p:spPr>
        <p:txBody>
          <a:bodyPr/>
          <a:lstStyle/>
          <a:p>
            <a:r>
              <a:rPr lang="ru-RU" dirty="0"/>
              <a:t>Заголовок </a:t>
            </a:r>
            <a:r>
              <a:rPr lang="en-US" dirty="0"/>
              <a:t>IPv4-</a:t>
            </a:r>
            <a:r>
              <a:rPr lang="ru-RU" dirty="0"/>
              <a:t>пакета</a:t>
            </a:r>
          </a:p>
        </p:txBody>
      </p:sp>
      <p:pic>
        <p:nvPicPr>
          <p:cNvPr id="35842" name="Picture 2" descr="16-0.gif (47454 bytes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4596" y="1390516"/>
            <a:ext cx="6623730" cy="47525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EDC71E-B79C-403A-91FD-BF3126B9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полей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3AAA80-0C86-4FE7-B8CA-715D5B19F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3839"/>
            <a:ext cx="8596668" cy="4840286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Версия</a:t>
            </a:r>
          </a:p>
          <a:p>
            <a:r>
              <a:rPr lang="ru-RU" dirty="0"/>
              <a:t>Длина заголовка  - в 32-битных словах от 5 до максимальное 15 (60 байт).</a:t>
            </a:r>
          </a:p>
          <a:p>
            <a:r>
              <a:rPr lang="ru-RU" dirty="0">
                <a:solidFill>
                  <a:srgbClr val="0070C0"/>
                </a:solidFill>
              </a:rPr>
              <a:t>Тип службы - состоит из двух полей:  </a:t>
            </a:r>
          </a:p>
          <a:p>
            <a:pPr lvl="1"/>
            <a:r>
              <a:rPr lang="ru-RU" dirty="0" err="1">
                <a:solidFill>
                  <a:srgbClr val="0070C0"/>
                </a:solidFill>
              </a:rPr>
              <a:t>Differentiated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Services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Code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Point</a:t>
            </a:r>
            <a:r>
              <a:rPr lang="ru-RU" dirty="0">
                <a:solidFill>
                  <a:srgbClr val="0070C0"/>
                </a:solidFill>
              </a:rPr>
              <a:t> – DSCP - Указатель кода уровня обслуживания</a:t>
            </a:r>
          </a:p>
          <a:p>
            <a:pPr lvl="1"/>
            <a:r>
              <a:rPr lang="ru-RU" dirty="0" err="1">
                <a:solidFill>
                  <a:srgbClr val="0070C0"/>
                </a:solidFill>
              </a:rPr>
              <a:t>Explicit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Congestion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Notification</a:t>
            </a:r>
            <a:r>
              <a:rPr lang="ru-RU" dirty="0">
                <a:solidFill>
                  <a:srgbClr val="0070C0"/>
                </a:solidFill>
              </a:rPr>
              <a:t> – ECN - Указатель перегрузки </a:t>
            </a:r>
          </a:p>
          <a:p>
            <a:r>
              <a:rPr lang="ru-RU" dirty="0"/>
              <a:t>Размер пакета - 16-битный полный размер пакета в байтах, включая заголовок и данные. От 20 до 65535 байт. </a:t>
            </a:r>
          </a:p>
          <a:p>
            <a:r>
              <a:rPr lang="ru-RU" dirty="0">
                <a:solidFill>
                  <a:srgbClr val="0070C0"/>
                </a:solidFill>
              </a:rPr>
              <a:t>Идентификатор</a:t>
            </a:r>
          </a:p>
          <a:p>
            <a:r>
              <a:rPr lang="ru-RU" dirty="0">
                <a:solidFill>
                  <a:srgbClr val="0070C0"/>
                </a:solidFill>
              </a:rPr>
              <a:t>Флаги</a:t>
            </a:r>
          </a:p>
          <a:p>
            <a:r>
              <a:rPr lang="ru-RU" dirty="0">
                <a:solidFill>
                  <a:srgbClr val="0070C0"/>
                </a:solidFill>
              </a:rPr>
              <a:t>Смещение фрагмента </a:t>
            </a:r>
          </a:p>
          <a:p>
            <a:r>
              <a:rPr lang="ru-RU" dirty="0"/>
              <a:t>Время жизни - Максимальное значение TTL=255. Обычное начальное значение TTL=64 .</a:t>
            </a:r>
          </a:p>
          <a:p>
            <a:r>
              <a:rPr lang="ru-RU" dirty="0"/>
              <a:t>Протокол</a:t>
            </a:r>
          </a:p>
          <a:p>
            <a:r>
              <a:rPr lang="ru-RU" dirty="0"/>
              <a:t>Контрольная сумма заголовка  - рассчитывается по RFC 1071</a:t>
            </a:r>
          </a:p>
          <a:p>
            <a:r>
              <a:rPr lang="ru-RU" dirty="0"/>
              <a:t>Адрес источника</a:t>
            </a:r>
          </a:p>
          <a:p>
            <a:r>
              <a:rPr lang="ru-RU" dirty="0"/>
              <a:t>Адрес назначения</a:t>
            </a:r>
          </a:p>
          <a:p>
            <a:r>
              <a:rPr lang="ru-RU" dirty="0">
                <a:solidFill>
                  <a:srgbClr val="0070C0"/>
                </a:solidFill>
              </a:rPr>
              <a:t>Опции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248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C5B59-827D-46C7-B536-19E22935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заголовка при маршрутизации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50CA373-C513-440F-AFB0-1EC85B3EDB0F}"/>
              </a:ext>
            </a:extLst>
          </p:cNvPr>
          <p:cNvSpPr txBox="1">
            <a:spLocks/>
          </p:cNvSpPr>
          <p:nvPr/>
        </p:nvSpPr>
        <p:spPr>
          <a:xfrm>
            <a:off x="677334" y="2227264"/>
            <a:ext cx="8596668" cy="2700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При прохождении маршрутизатора изменяются два поля минимум:</a:t>
            </a:r>
          </a:p>
          <a:p>
            <a:pPr lvl="1"/>
            <a:r>
              <a:rPr lang="ru-RU" dirty="0"/>
              <a:t>Время жизни</a:t>
            </a:r>
          </a:p>
          <a:p>
            <a:pPr lvl="1"/>
            <a:r>
              <a:rPr lang="ru-RU" dirty="0"/>
              <a:t>Контрольная сумма заголовка</a:t>
            </a:r>
          </a:p>
          <a:p>
            <a:r>
              <a:rPr lang="ru-RU" dirty="0"/>
              <a:t>Может меняться поле опций</a:t>
            </a:r>
          </a:p>
        </p:txBody>
      </p:sp>
    </p:spTree>
    <p:extLst>
      <p:ext uri="{BB962C8B-B14F-4D97-AF65-F5344CB8AC3E}">
        <p14:creationId xmlns:p14="http://schemas.microsoft.com/office/powerpoint/2010/main" val="1963685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C5B59-827D-46C7-B536-19E22935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 Тип службы 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50CA373-C513-440F-AFB0-1EC85B3EDB0F}"/>
              </a:ext>
            </a:extLst>
          </p:cNvPr>
          <p:cNvSpPr txBox="1">
            <a:spLocks/>
          </p:cNvSpPr>
          <p:nvPr/>
        </p:nvSpPr>
        <p:spPr>
          <a:xfrm>
            <a:off x="520902" y="2263840"/>
            <a:ext cx="8596668" cy="38877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Раньше поле интерпретировалось как код </a:t>
            </a:r>
            <a:r>
              <a:rPr lang="en-US" dirty="0" err="1"/>
              <a:t>ToS</a:t>
            </a:r>
            <a:endParaRPr lang="ru-RU" dirty="0"/>
          </a:p>
          <a:p>
            <a:pPr lvl="1"/>
            <a:r>
              <a:rPr lang="ru-RU" dirty="0"/>
              <a:t>Например значение для </a:t>
            </a:r>
            <a:r>
              <a:rPr lang="de-DE" dirty="0" err="1"/>
              <a:t>telnet</a:t>
            </a:r>
            <a:r>
              <a:rPr lang="de-DE" dirty="0"/>
              <a:t>	</a:t>
            </a:r>
            <a:r>
              <a:rPr lang="ru-RU" dirty="0"/>
              <a:t> - </a:t>
            </a:r>
            <a:r>
              <a:rPr lang="de-DE" dirty="0"/>
              <a:t>0x10</a:t>
            </a:r>
            <a:endParaRPr lang="en-US" dirty="0"/>
          </a:p>
          <a:p>
            <a:r>
              <a:rPr lang="ru-RU" dirty="0"/>
              <a:t>Сейчас действует </a:t>
            </a:r>
            <a:r>
              <a:rPr lang="en-US" dirty="0"/>
              <a:t>RFC-2474</a:t>
            </a:r>
            <a:endParaRPr lang="ru-RU" dirty="0"/>
          </a:p>
          <a:p>
            <a:pPr lvl="1"/>
            <a:r>
              <a:rPr lang="ru-RU" sz="1800" dirty="0" err="1"/>
              <a:t>Differentiated</a:t>
            </a:r>
            <a:r>
              <a:rPr lang="ru-RU" sz="1800" dirty="0"/>
              <a:t> </a:t>
            </a:r>
            <a:r>
              <a:rPr lang="ru-RU" sz="1800" dirty="0" err="1"/>
              <a:t>Services</a:t>
            </a:r>
            <a:r>
              <a:rPr lang="ru-RU" sz="1800" dirty="0"/>
              <a:t> </a:t>
            </a:r>
            <a:r>
              <a:rPr lang="ru-RU" sz="1800" dirty="0" err="1"/>
              <a:t>Code</a:t>
            </a:r>
            <a:r>
              <a:rPr lang="ru-RU" sz="1800" dirty="0"/>
              <a:t> </a:t>
            </a:r>
            <a:r>
              <a:rPr lang="ru-RU" sz="1800" dirty="0" err="1"/>
              <a:t>Point</a:t>
            </a:r>
            <a:r>
              <a:rPr lang="ru-RU" sz="1800" dirty="0"/>
              <a:t> (DSCP) </a:t>
            </a:r>
          </a:p>
          <a:p>
            <a:pPr lvl="2"/>
            <a:r>
              <a:rPr lang="ru-RU" sz="1600" dirty="0"/>
              <a:t>3 бита на селектор класса </a:t>
            </a:r>
          </a:p>
          <a:p>
            <a:pPr lvl="2"/>
            <a:r>
              <a:rPr lang="ru-RU" sz="1600" dirty="0"/>
              <a:t>3 бита на приоритет отбрасывания пакета </a:t>
            </a:r>
          </a:p>
          <a:p>
            <a:pPr lvl="1"/>
            <a:r>
              <a:rPr lang="ru-RU" sz="1800" dirty="0" err="1"/>
              <a:t>Explicit</a:t>
            </a:r>
            <a:r>
              <a:rPr lang="ru-RU" sz="1800" dirty="0"/>
              <a:t> </a:t>
            </a:r>
            <a:r>
              <a:rPr lang="ru-RU" sz="1800" dirty="0" err="1"/>
              <a:t>Congestion</a:t>
            </a:r>
            <a:r>
              <a:rPr lang="ru-RU" sz="1800" dirty="0"/>
              <a:t> </a:t>
            </a:r>
            <a:r>
              <a:rPr lang="ru-RU" sz="1800" dirty="0" err="1"/>
              <a:t>Notification</a:t>
            </a:r>
            <a:r>
              <a:rPr lang="ru-RU" sz="1800" dirty="0"/>
              <a:t>, (ECN) </a:t>
            </a:r>
            <a:endParaRPr lang="en-US" sz="1800" dirty="0"/>
          </a:p>
          <a:p>
            <a:pPr lvl="2"/>
            <a:r>
              <a:rPr lang="en-US" sz="1600" dirty="0"/>
              <a:t>RFC 3168</a:t>
            </a:r>
            <a:endParaRPr lang="ru-RU" sz="1600" dirty="0"/>
          </a:p>
          <a:p>
            <a:pPr lvl="2"/>
            <a:r>
              <a:rPr lang="ru-RU" sz="1600" dirty="0"/>
              <a:t>2 бита</a:t>
            </a:r>
          </a:p>
          <a:p>
            <a:pPr lvl="2"/>
            <a:r>
              <a:rPr lang="ru-RU" sz="1600" dirty="0"/>
              <a:t>можно передать признак появления «затора» на маршруте</a:t>
            </a:r>
          </a:p>
          <a:p>
            <a:pPr lvl="2"/>
            <a:r>
              <a:rPr lang="ru-RU" sz="1600" dirty="0"/>
              <a:t>Необходима поддержка обоими хостами</a:t>
            </a:r>
          </a:p>
          <a:p>
            <a:pPr marL="457200" lvl="1" indent="0">
              <a:buNone/>
            </a:pPr>
            <a:endParaRPr lang="ru-RU" dirty="0"/>
          </a:p>
          <a:p>
            <a:pPr lvl="1"/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3D02BE9-7C98-4D5F-83DD-C1E2BF92A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305" y="609600"/>
            <a:ext cx="6819900" cy="1257300"/>
          </a:xfrm>
          <a:prstGeom prst="rect">
            <a:avLst/>
          </a:prstGeom>
        </p:spPr>
      </p:pic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DE751578-D485-4C63-8FF9-CFC3B3F0C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846500"/>
              </p:ext>
            </p:extLst>
          </p:nvPr>
        </p:nvGraphicFramePr>
        <p:xfrm>
          <a:off x="7766303" y="2935108"/>
          <a:ext cx="4141902" cy="345165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70951">
                  <a:extLst>
                    <a:ext uri="{9D8B030D-6E8A-4147-A177-3AD203B41FA5}">
                      <a16:colId xmlns:a16="http://schemas.microsoft.com/office/drawing/2014/main" val="1082798158"/>
                    </a:ext>
                  </a:extLst>
                </a:gridCol>
                <a:gridCol w="2070951">
                  <a:extLst>
                    <a:ext uri="{9D8B030D-6E8A-4147-A177-3AD203B41FA5}">
                      <a16:colId xmlns:a16="http://schemas.microsoft.com/office/drawing/2014/main" val="1546983142"/>
                    </a:ext>
                  </a:extLst>
                </a:gridCol>
              </a:tblGrid>
              <a:tr h="670365">
                <a:tc>
                  <a:txBody>
                    <a:bodyPr/>
                    <a:lstStyle/>
                    <a:p>
                      <a:r>
                        <a:rPr lang="ru-RU" b="1"/>
                        <a:t>Селектор класса</a:t>
                      </a:r>
                      <a:endParaRPr lang="ru-RU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DSCP</a:t>
                      </a:r>
                      <a:endParaRPr lang="en-US"/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88482080"/>
                  </a:ext>
                </a:extLst>
              </a:tr>
              <a:tr h="395018">
                <a:tc>
                  <a:txBody>
                    <a:bodyPr/>
                    <a:lstStyle/>
                    <a:p>
                      <a:r>
                        <a:rPr lang="ru-RU"/>
                        <a:t>Приоритет 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001000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812218906"/>
                  </a:ext>
                </a:extLst>
              </a:tr>
              <a:tr h="395018">
                <a:tc>
                  <a:txBody>
                    <a:bodyPr/>
                    <a:lstStyle/>
                    <a:p>
                      <a:r>
                        <a:rPr lang="ru-RU" dirty="0"/>
                        <a:t>Приоритет 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010000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624495817"/>
                  </a:ext>
                </a:extLst>
              </a:tr>
              <a:tr h="411178">
                <a:tc>
                  <a:txBody>
                    <a:bodyPr/>
                    <a:lstStyle/>
                    <a:p>
                      <a:r>
                        <a:rPr lang="ru-RU"/>
                        <a:t>Приоритет 3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011000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3345293"/>
                  </a:ext>
                </a:extLst>
              </a:tr>
              <a:tr h="395018">
                <a:tc>
                  <a:txBody>
                    <a:bodyPr/>
                    <a:lstStyle/>
                    <a:p>
                      <a:r>
                        <a:rPr lang="ru-RU"/>
                        <a:t>Приоритет 4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100000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652974961"/>
                  </a:ext>
                </a:extLst>
              </a:tr>
              <a:tr h="395018">
                <a:tc>
                  <a:txBody>
                    <a:bodyPr/>
                    <a:lstStyle/>
                    <a:p>
                      <a:r>
                        <a:rPr lang="ru-RU"/>
                        <a:t>Приоритет 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101000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561916862"/>
                  </a:ext>
                </a:extLst>
              </a:tr>
              <a:tr h="395018">
                <a:tc>
                  <a:txBody>
                    <a:bodyPr/>
                    <a:lstStyle/>
                    <a:p>
                      <a:r>
                        <a:rPr lang="ru-RU" dirty="0"/>
                        <a:t>Приоритет 6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110000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411358690"/>
                  </a:ext>
                </a:extLst>
              </a:tr>
              <a:tr h="395018">
                <a:tc>
                  <a:txBody>
                    <a:bodyPr/>
                    <a:lstStyle/>
                    <a:p>
                      <a:r>
                        <a:rPr lang="ru-RU"/>
                        <a:t>Приоритет 7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111000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97494757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76DD3A9-A7C2-4547-BCFD-9931BCDC351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298942" y="2871608"/>
            <a:ext cx="552145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ru-RU" altLang="ru-RU" sz="1800" b="0" i="0" u="none" strike="noStrike" cap="none" normalizeH="0" baseline="0" bmk="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61440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1595</Words>
  <Application>Microsoft Office PowerPoint</Application>
  <PresentationFormat>Широкоэкранный</PresentationFormat>
  <Paragraphs>312</Paragraphs>
  <Slides>56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4" baseType="lpstr">
      <vt:lpstr>Arial</vt:lpstr>
      <vt:lpstr>Calibri</vt:lpstr>
      <vt:lpstr>Open Sans</vt:lpstr>
      <vt:lpstr>Times New Roman</vt:lpstr>
      <vt:lpstr>Trebuchet MS</vt:lpstr>
      <vt:lpstr>Wingdings 3</vt:lpstr>
      <vt:lpstr>Аспект</vt:lpstr>
      <vt:lpstr>Visio</vt:lpstr>
      <vt:lpstr>Протокол IPv4</vt:lpstr>
      <vt:lpstr>План</vt:lpstr>
      <vt:lpstr>Протокол IP, общая характеристика </vt:lpstr>
      <vt:lpstr>Протокол IP</vt:lpstr>
      <vt:lpstr>Заголовок IPv4</vt:lpstr>
      <vt:lpstr>Заголовок IPv4-пакета</vt:lpstr>
      <vt:lpstr>Назначение полей</vt:lpstr>
      <vt:lpstr>Изменение заголовка при маршрутизации</vt:lpstr>
      <vt:lpstr>Поле Тип службы </vt:lpstr>
      <vt:lpstr>Поле опций в заголовке IPv4</vt:lpstr>
      <vt:lpstr>Опции IP</vt:lpstr>
      <vt:lpstr>Опции IP</vt:lpstr>
      <vt:lpstr>Опции IP</vt:lpstr>
      <vt:lpstr>Фрагментация IPv4</vt:lpstr>
      <vt:lpstr>IP-фрагментация и реассемблирование</vt:lpstr>
      <vt:lpstr>Пример фрагментации</vt:lpstr>
      <vt:lpstr>Соединение IP сетей</vt:lpstr>
      <vt:lpstr>План</vt:lpstr>
      <vt:lpstr>Маршрутизация IP </vt:lpstr>
      <vt:lpstr>Маршрутизация</vt:lpstr>
      <vt:lpstr>Задачи маршрутизации</vt:lpstr>
      <vt:lpstr>Критерии выбора маршрута</vt:lpstr>
      <vt:lpstr>Принцип маршрутизации</vt:lpstr>
      <vt:lpstr>Маршрутизаторы </vt:lpstr>
      <vt:lpstr>Маршрутизаторы</vt:lpstr>
      <vt:lpstr>Аппаратные маршрутизаторы</vt:lpstr>
      <vt:lpstr>Аппаратные маршрутизаторы</vt:lpstr>
      <vt:lpstr>Аппаратные маршрутизаторы</vt:lpstr>
      <vt:lpstr>Программные</vt:lpstr>
      <vt:lpstr>Таблица маршрутизации </vt:lpstr>
      <vt:lpstr>Таблица маршрутизации</vt:lpstr>
      <vt:lpstr>Таблица маршрутизации</vt:lpstr>
      <vt:lpstr>Таблица маршрутизации</vt:lpstr>
      <vt:lpstr>Флаги таблицы маршрутизации в Linux</vt:lpstr>
      <vt:lpstr>Команды </vt:lpstr>
      <vt:lpstr>Виды маршрутизации </vt:lpstr>
      <vt:lpstr>Виды маршрутизации</vt:lpstr>
      <vt:lpstr>Автономная система</vt:lpstr>
      <vt:lpstr>Динамическая внутренняя маршрутизация</vt:lpstr>
      <vt:lpstr>Динамическая внешняя маршрутизация</vt:lpstr>
      <vt:lpstr>Пример работы прокола маршрутизации</vt:lpstr>
      <vt:lpstr>Пример работы прокола маршрутизации</vt:lpstr>
      <vt:lpstr>Пример работы прокола маршрутизации</vt:lpstr>
      <vt:lpstr>Пример работы прокола маршрутизации</vt:lpstr>
      <vt:lpstr>Пример работы прокола маршрутизации</vt:lpstr>
      <vt:lpstr>Пример работы прокола маршрутизации</vt:lpstr>
      <vt:lpstr>Критика RIP2</vt:lpstr>
      <vt:lpstr>Критика RIP2</vt:lpstr>
      <vt:lpstr>Критика RIP2</vt:lpstr>
      <vt:lpstr>Критика RIP2</vt:lpstr>
      <vt:lpstr>Критика RIP2</vt:lpstr>
      <vt:lpstr>Трансляция адресов </vt:lpstr>
      <vt:lpstr>NAT (Network Address Translation)</vt:lpstr>
      <vt:lpstr>Публикация адреса</vt:lpstr>
      <vt:lpstr>Клиентский NAT</vt:lpstr>
      <vt:lpstr>Публикация порта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</dc:title>
  <dc:creator>Artem Beresnev</dc:creator>
  <cp:lastModifiedBy>Artem Beresnev</cp:lastModifiedBy>
  <cp:revision>27</cp:revision>
  <dcterms:created xsi:type="dcterms:W3CDTF">2020-10-01T19:26:16Z</dcterms:created>
  <dcterms:modified xsi:type="dcterms:W3CDTF">2022-03-24T17:17:58Z</dcterms:modified>
</cp:coreProperties>
</file>