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27"/>
  </p:notesMasterIdLst>
  <p:sldIdLst>
    <p:sldId id="256" r:id="rId6"/>
    <p:sldId id="320" r:id="rId7"/>
    <p:sldId id="321" r:id="rId8"/>
    <p:sldId id="331" r:id="rId9"/>
    <p:sldId id="322" r:id="rId10"/>
    <p:sldId id="330" r:id="rId11"/>
    <p:sldId id="334" r:id="rId12"/>
    <p:sldId id="335" r:id="rId13"/>
    <p:sldId id="325" r:id="rId14"/>
    <p:sldId id="327" r:id="rId15"/>
    <p:sldId id="336" r:id="rId16"/>
    <p:sldId id="337" r:id="rId17"/>
    <p:sldId id="338" r:id="rId18"/>
    <p:sldId id="339" r:id="rId19"/>
    <p:sldId id="328" r:id="rId20"/>
    <p:sldId id="341" r:id="rId21"/>
    <p:sldId id="342" r:id="rId22"/>
    <p:sldId id="343" r:id="rId23"/>
    <p:sldId id="329" r:id="rId24"/>
    <p:sldId id="345" r:id="rId25"/>
    <p:sldId id="31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686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4180" userDrawn="1">
          <p15:clr>
            <a:srgbClr val="A4A3A4"/>
          </p15:clr>
        </p15:guide>
        <p15:guide id="8" orient="horz" pos="7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8EF2"/>
    <a:srgbClr val="124359"/>
    <a:srgbClr val="A5D9E7"/>
    <a:srgbClr val="F3F3F1"/>
    <a:srgbClr val="0D2826"/>
    <a:srgbClr val="9ACFE3"/>
    <a:srgbClr val="A4D5E4"/>
    <a:srgbClr val="C1DAD4"/>
    <a:srgbClr val="008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4919" autoAdjust="0"/>
  </p:normalViewPr>
  <p:slideViewPr>
    <p:cSldViewPr snapToGrid="0">
      <p:cViewPr varScale="1">
        <p:scale>
          <a:sx n="97" d="100"/>
          <a:sy n="97" d="100"/>
        </p:scale>
        <p:origin x="822" y="78"/>
      </p:cViewPr>
      <p:guideLst>
        <p:guide orient="horz" pos="346"/>
        <p:guide pos="438"/>
        <p:guide pos="7242"/>
        <p:guide orient="horz" pos="686"/>
        <p:guide orient="horz" pos="3974"/>
        <p:guide pos="3840"/>
        <p:guide pos="4180"/>
        <p:guide orient="horz" pos="77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8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F24B6-F5B2-8C45-920F-D18498F390B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28741-0815-0947-849E-138CB780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1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6063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7587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is searched using maximum margin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</a:t>
            </a:r>
            <a:r>
              <a:rPr lang="en-CA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separates the two points with maximum distance.  These two points are the most critical in the SVM.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fld id="{00000000-1234-1234-1234-123412341234}" type="slidenum">
              <a:rPr lang="en-US">
                <a:solidFill>
                  <a:prstClr val="black"/>
                </a:solidFill>
                <a:ea typeface="Calibri"/>
                <a:cs typeface="Calibri"/>
                <a:sym typeface="Calibri"/>
              </a:rPr>
              <a:pPr/>
              <a:t>12</a:t>
            </a:fld>
            <a:endParaRPr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4403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is searched using maximum margin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</a:t>
            </a:r>
            <a:r>
              <a:rPr lang="en-CA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separates the two points with maximum distance.  These two points are the most critical in the SVM.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fld id="{00000000-1234-1234-1234-123412341234}" type="slidenum">
              <a:rPr lang="en-US">
                <a:solidFill>
                  <a:prstClr val="black"/>
                </a:solidFill>
                <a:ea typeface="Calibri"/>
                <a:cs typeface="Calibri"/>
                <a:sym typeface="Calibri"/>
              </a:rPr>
              <a:pPr/>
              <a:t>13</a:t>
            </a:fld>
            <a:endParaRPr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721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is searched using maximum margin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</a:t>
            </a:r>
            <a:r>
              <a:rPr lang="en-CA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separates the two points with maximum distance.  These two points are the most critical in the SVM.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fld id="{00000000-1234-1234-1234-123412341234}" type="slidenum">
              <a:rPr lang="en-US">
                <a:solidFill>
                  <a:prstClr val="black"/>
                </a:solidFill>
                <a:ea typeface="Calibri"/>
                <a:cs typeface="Calibri"/>
                <a:sym typeface="Calibri"/>
              </a:rPr>
              <a:pPr/>
              <a:t>14</a:t>
            </a:fld>
            <a:endParaRPr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3941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3239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is searched using maximum margin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</a:t>
            </a:r>
            <a:r>
              <a:rPr lang="en-CA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separates the two points with maximum distance.  These two points are the most critical in the SVM.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fld id="{00000000-1234-1234-1234-123412341234}" type="slidenum">
              <a:rPr lang="en-US">
                <a:solidFill>
                  <a:prstClr val="black"/>
                </a:solidFill>
                <a:ea typeface="Calibri"/>
                <a:cs typeface="Calibri"/>
                <a:sym typeface="Calibri"/>
              </a:rPr>
              <a:pPr/>
              <a:t>16</a:t>
            </a:fld>
            <a:endParaRPr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7842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and Gamma are the parameters for a nonlinear support vector machine (SVM) with a Gaussian radial basis function kernel.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goal is to find the balance between "not too strict" and "not too loose". 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often times it is desirable to specifically allow some training points to be misclassified in order to have an "overall better" position of the separating hyperplane.</a:t>
            </a:r>
            <a:br>
              <a:rPr lang="en-CA" dirty="0"/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fld id="{00000000-1234-1234-1234-123412341234}" type="slidenum">
              <a:rPr lang="en-US">
                <a:solidFill>
                  <a:prstClr val="black"/>
                </a:solidFill>
                <a:ea typeface="Calibri"/>
                <a:cs typeface="Calibri"/>
                <a:sym typeface="Calibri"/>
              </a:rPr>
              <a:pPr/>
              <a:t>17</a:t>
            </a:fld>
            <a:endParaRPr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3391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is searched using maximum margin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</a:t>
            </a:r>
            <a:r>
              <a:rPr lang="en-CA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separates the two points with maximum distance.  These two points are the most critical in the SVM.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fld id="{00000000-1234-1234-1234-123412341234}" type="slidenum">
              <a:rPr lang="en-US">
                <a:solidFill>
                  <a:prstClr val="black"/>
                </a:solidFill>
                <a:ea typeface="Calibri"/>
                <a:cs typeface="Calibri"/>
                <a:sym typeface="Calibri"/>
              </a:rPr>
              <a:pPr/>
              <a:t>18</a:t>
            </a:fld>
            <a:endParaRPr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2480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4599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and Gamma are the parameters for a nonlinear support vector machine (SVM) with a Gaussian radial basis function kernel.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goal is to find the balance between "not too strict" and "not too loose". 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often times it is desirable to specifically allow some training points to be misclassified in order to have an "overall better" position of the separating hyperplane.</a:t>
            </a:r>
            <a:br>
              <a:rPr lang="en-CA" dirty="0"/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fld id="{00000000-1234-1234-1234-123412341234}" type="slidenum">
              <a:rPr lang="en-US">
                <a:solidFill>
                  <a:prstClr val="black"/>
                </a:solidFill>
                <a:ea typeface="Calibri"/>
                <a:cs typeface="Calibri"/>
                <a:sym typeface="Calibri"/>
              </a:rPr>
              <a:pPr/>
              <a:t>20</a:t>
            </a:fld>
            <a:endParaRPr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8976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Tumors are classified as benign and malignant. Benign tumors are not cancerous or life threatening.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 these can increase the risk of getting breast cancer. Malignant tumors are cancerous and more alarming than benign tumors. 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improve accuracy of breast mass classification as benign and malignant, machine</a:t>
            </a:r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learning strategies are used.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 sz="1200">
                <a:latin typeface="Calibri"/>
                <a:ea typeface="Calibri"/>
                <a:cs typeface="Calibri"/>
                <a:sym typeface="Calibri"/>
              </a:rPr>
              <a:pPr algn="r"/>
              <a:t>3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8381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Features have been computed from a digitized image of a fine needle aspirate (FNA) of a breast mass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Ten real-valued features are calculated for</a:t>
            </a:r>
            <a:r>
              <a:rPr lang="en-CA" baseline="0" dirty="0"/>
              <a:t> </a:t>
            </a:r>
            <a:r>
              <a:rPr lang="en-CA" dirty="0"/>
              <a:t>each cell nucleus, and the mean, standard error, and “worst”</a:t>
            </a:r>
            <a:r>
              <a:rPr lang="en-CA" baseline="0" dirty="0"/>
              <a:t> </a:t>
            </a:r>
            <a:r>
              <a:rPr lang="en-CA" dirty="0"/>
              <a:t>or largest of these features were calculated for each image, resulting in 30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Thus, there is a vital need for tools to rapidly evaluate breast masses and classify them as benign or malignant.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Ideally these tools would require few consumables and minimal training to make an assessment.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 sz="1200">
                <a:latin typeface="Calibri"/>
                <a:ea typeface="Calibri"/>
                <a:cs typeface="Calibri"/>
                <a:sym typeface="Calibri"/>
              </a:rPr>
              <a:pPr algn="r"/>
              <a:t>4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1012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1920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fld id="{00000000-1234-1234-1234-123412341234}" type="slidenum">
              <a:rPr lang="en-US">
                <a:solidFill>
                  <a:prstClr val="black"/>
                </a:solidFill>
                <a:ea typeface="Calibri"/>
                <a:cs typeface="Calibri"/>
                <a:sym typeface="Calibri"/>
              </a:rPr>
              <a:pPr/>
              <a:t>6</a:t>
            </a:fld>
            <a:endParaRPr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4411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is searched using maximum margin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</a:t>
            </a:r>
            <a:r>
              <a:rPr lang="en-CA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separates the two points with maximum distance.  These two points are the most critical in the SVM.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fld id="{00000000-1234-1234-1234-123412341234}" type="slidenum">
              <a:rPr lang="en-US">
                <a:solidFill>
                  <a:prstClr val="black"/>
                </a:solidFill>
                <a:ea typeface="Calibri"/>
                <a:cs typeface="Calibri"/>
                <a:sym typeface="Calibri"/>
              </a:rPr>
              <a:pPr/>
              <a:t>7</a:t>
            </a:fld>
            <a:endParaRPr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3489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is searched using maximum margin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</a:t>
            </a:r>
            <a:r>
              <a:rPr lang="en-CA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separates the two points with maximum distance.  These two points are the most critical in the SVM.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vectors are very close to the boundaries. SVM looks are the most extreme points which are on the boundary.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fld id="{00000000-1234-1234-1234-123412341234}" type="slidenum">
              <a:rPr lang="en-US">
                <a:solidFill>
                  <a:prstClr val="black"/>
                </a:solidFill>
                <a:ea typeface="Calibri"/>
                <a:cs typeface="Calibri"/>
                <a:sym typeface="Calibri"/>
              </a:rPr>
              <a:pPr/>
              <a:t>8</a:t>
            </a:fld>
            <a:endParaRPr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8183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110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471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9AE7-C34C-4398-9AB6-150E8D702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18E34-30C9-4D72-B5C2-E32C2AFA5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EF4E4-1743-47EE-A2F5-17906B80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1D94-E782-40D9-8436-6694017529D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BD7B9-1A4C-4F0E-BB37-7BA68BCA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69F6F-9455-4425-AE2E-FA1B7E6F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3E5-4E97-441D-A110-E5240C9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0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657E-34B7-423C-A0BE-43F887D4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57A96-9A11-4590-8948-4A62DCF5F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4EB0E-1835-4A78-8948-E8F2C32F9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1D94-E782-40D9-8436-6694017529D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C50E3-1CF2-4725-AFAD-319539FD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7E7C5-8C46-499E-BEED-CF2BEB93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3E5-4E97-441D-A110-E5240C9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1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AA89A-7766-4764-8579-86EDEC7C7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CD04E-9A48-49A3-9FB9-B99E72C8E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66D6-40D7-4400-B728-49414462E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1D94-E782-40D9-8436-6694017529D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55877-DAB3-405B-9D07-0AECC76C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E8FA6-5E5A-42EB-B35D-3694EC33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3E5-4E97-441D-A110-E5240C9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65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6449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7638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6886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2884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3228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264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1649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833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76D7-3CCA-4582-9890-5EF0F33E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04C8F-24F7-4F71-A2EF-1FDA60A3B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06319-8303-4E07-B7CF-595D3344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1D94-E782-40D9-8436-6694017529D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B134A-7BD6-459D-AD67-77CF7B4F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156B1-8346-45E1-A210-5EEAE752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3E5-4E97-441D-A110-E5240C9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960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2896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46019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6757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9851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219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53133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14834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4945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10522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273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FDDC-8322-42E4-91A4-80BE392B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AB792-BCFD-4854-AB51-236F9208A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A0107-13E2-47F5-BA78-66FCB18C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1D94-E782-40D9-8436-6694017529D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9EDD0-0A84-473E-9B49-4ED89FE9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7A542-5FCC-4C3A-985B-D4CAE1C1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3E5-4E97-441D-A110-E5240C9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564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9378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36434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14787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8429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07418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0706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75231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46858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60854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447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2F4E-F74F-4131-A7D6-97F8E979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CBB3A-F16E-4012-B894-E20156920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B1F94-E92F-45B1-837E-5EA7CDC54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8424F-9217-46E9-87FE-4F791A85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1D94-E782-40D9-8436-6694017529D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89496-3DDF-4025-9C84-DA6CD948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F36EF-55BD-495B-A5C5-CA98AE2B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3E5-4E97-441D-A110-E5240C9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374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8039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76072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72707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5951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67282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9880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89416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52578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35697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171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A965-9877-4CEE-B4F0-D88BB8E1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51A66-B542-403C-8ECA-E7AFF3F78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99724-0480-4546-A221-C4EA554A6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43496-CF0F-4DB7-949B-B555BB4F4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663B1-33A8-4E78-93E4-218A03541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4A9227-2021-4317-92E6-5F3B53E2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1D94-E782-40D9-8436-6694017529D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03C535-BBAE-4CB4-90BD-4A6B63A9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652410-D4E1-4919-82D0-5302C949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3E5-4E97-441D-A110-E5240C9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262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13331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20301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78828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48174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983221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496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0EBC-EE64-45CE-ACEC-9739E043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1AB7D-AFFB-4706-8F9A-5948B490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1D94-E782-40D9-8436-6694017529D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0D528-4AF7-4AF9-890E-B6FD582B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93731-D16E-4D12-97E7-FF364189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3E5-4E97-441D-A110-E5240C9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7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9BF1C-6D4E-40ED-8B99-485EE2D5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1D94-E782-40D9-8436-6694017529D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B0CFDF-A503-46E1-BFA4-D5BE72DF5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C15CF-54B8-4E41-A333-B5D68195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3E5-4E97-441D-A110-E5240C9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3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55C9-4B80-41F2-A80F-7BAB27E74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1F616-96A0-4F3A-9BD5-BC88DCD38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93031-6826-4BE8-A40D-F54B8138F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4E4DF-9F89-4E27-AB7D-5CBC86DF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1D94-E782-40D9-8436-6694017529D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D7B99-9533-403F-BC4F-53E65560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51350-E1B9-434D-94A9-84C33569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3E5-4E97-441D-A110-E5240C9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D7D46-A1AB-411A-997D-1D21B564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59689-A2D5-4DA8-8426-B81806B25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73EC9-A5A0-44AB-A13A-678336562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398F5-83B4-4B71-A7C6-9A0A7F37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1D94-E782-40D9-8436-6694017529D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D1245-98D1-43BE-B362-E9A53F08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72310-43F3-44B4-A451-A86B78FB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3E5-4E97-441D-A110-E5240C9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9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E67FF-BCF9-494A-8136-4015A9B9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0BEA3-3513-44A5-A4F9-F61092FEC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EFAF-EEFF-45B7-97F5-03D07182C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B1D94-E782-40D9-8436-6694017529D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D691F-7B5E-4ACD-B0F5-0C9790949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0E6E2-9388-4311-9D97-471482E50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6B3E5-4E97-441D-A110-E5240C9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5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kern="0"/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1877999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kern="0"/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423680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kern="0"/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8117668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kern="0"/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0190748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0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78839" y="0"/>
            <a:ext cx="4413161" cy="6858001"/>
          </a:xfrm>
          <a:prstGeom prst="rect">
            <a:avLst/>
          </a:prstGeom>
          <a:solidFill>
            <a:srgbClr val="F3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29503-9111-48F4-89FC-4FEB5AD75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549275"/>
            <a:ext cx="7083514" cy="5759450"/>
          </a:xfrm>
        </p:spPr>
        <p:txBody>
          <a:bodyPr anchor="t">
            <a:normAutofit/>
          </a:bodyPr>
          <a:lstStyle/>
          <a:p>
            <a:pPr algn="l"/>
            <a:r>
              <a:rPr lang="en-US" b="1" dirty="0">
                <a:solidFill>
                  <a:srgbClr val="F3F3F1"/>
                </a:solidFill>
                <a:latin typeface="Montserrat Black" charset="0"/>
                <a:ea typeface="Montserrat Black" charset="0"/>
                <a:cs typeface="Montserrat Black" charset="0"/>
              </a:rPr>
              <a:t>MACHINE LEARNING: </a:t>
            </a:r>
            <a:br>
              <a:rPr lang="en-US" b="1" dirty="0">
                <a:solidFill>
                  <a:srgbClr val="F3F3F1"/>
                </a:solidFill>
                <a:latin typeface="Montserrat Black" charset="0"/>
                <a:ea typeface="Montserrat Black" charset="0"/>
                <a:cs typeface="Montserrat Black" charset="0"/>
              </a:rPr>
            </a:br>
            <a:r>
              <a:rPr lang="en-US" b="1" dirty="0">
                <a:solidFill>
                  <a:srgbClr val="F3F3F1"/>
                </a:solidFill>
                <a:latin typeface="Montserrat Black" charset="0"/>
                <a:ea typeface="Montserrat Black" charset="0"/>
                <a:cs typeface="Montserrat Black" charset="0"/>
              </a:rPr>
              <a:t>BREAST CANCER CLASSIFICATION</a:t>
            </a:r>
            <a:br>
              <a:rPr lang="en-US" b="1" dirty="0">
                <a:solidFill>
                  <a:srgbClr val="F3F3F1"/>
                </a:solidFill>
                <a:latin typeface="Montserrat Black" charset="0"/>
                <a:ea typeface="Montserrat Black" charset="0"/>
                <a:cs typeface="Montserrat Black" charset="0"/>
              </a:rPr>
            </a:br>
            <a:r>
              <a:rPr lang="en-US" sz="3200" b="1" dirty="0">
                <a:solidFill>
                  <a:srgbClr val="F3F3F1"/>
                </a:solidFill>
                <a:latin typeface="Montserrat Black" charset="0"/>
                <a:ea typeface="Montserrat Black" charset="0"/>
                <a:cs typeface="Montserrat Black" charset="0"/>
              </a:rPr>
              <a:t>SUPPORT VECTOR MACHINES</a:t>
            </a:r>
            <a:br>
              <a:rPr lang="en-US" sz="3200" b="1" dirty="0">
                <a:solidFill>
                  <a:srgbClr val="F3F3F1"/>
                </a:solidFill>
                <a:latin typeface="Montserrat Black" charset="0"/>
                <a:ea typeface="Montserrat Black" charset="0"/>
                <a:cs typeface="Montserrat Black" charset="0"/>
              </a:rPr>
            </a:br>
            <a:br>
              <a:rPr lang="en-US" sz="3200" b="1" dirty="0">
                <a:solidFill>
                  <a:srgbClr val="F3F3F1"/>
                </a:solidFill>
                <a:latin typeface="Montserrat Black" charset="0"/>
                <a:ea typeface="Montserrat Black" charset="0"/>
                <a:cs typeface="Montserrat Black" charset="0"/>
              </a:rPr>
            </a:br>
            <a:endParaRPr lang="en-US" sz="1600" b="1" dirty="0">
              <a:solidFill>
                <a:srgbClr val="F3F3F1"/>
              </a:solidFill>
              <a:latin typeface="Montserrat Black" charset="0"/>
              <a:ea typeface="Montserrat Black" charset="0"/>
              <a:cs typeface="Montserrat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43895">
            <a:off x="5026676" y="5036185"/>
            <a:ext cx="3057144" cy="2545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8" y="6130217"/>
            <a:ext cx="2846832" cy="1066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5325" y="-1171575"/>
            <a:ext cx="540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Cover #01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4" t="20987" r="28351" b="6881"/>
          <a:stretch/>
        </p:blipFill>
        <p:spPr>
          <a:xfrm>
            <a:off x="7778838" y="0"/>
            <a:ext cx="441316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17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CF5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3F3F1"/>
              </a:buClr>
              <a:buSzPts val="6000"/>
              <a:buFont typeface="Montserrat Black"/>
              <a:buNone/>
            </a:pPr>
            <a:r>
              <a:rPr lang="en-US" sz="6000" b="1" kern="0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4. MODEL TRAINING (FINDING OUR SOLUTION)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90000"/>
              </a:lnSpc>
              <a:buClr>
                <a:srgbClr val="F3F3F1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20 MINUTES</a:t>
            </a:r>
            <a:endParaRPr sz="3200" b="1" kern="0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202" name="Google Shape;20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11569" y="3076494"/>
            <a:ext cx="1842251" cy="39734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7234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CF5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3F3F1"/>
              </a:buClr>
              <a:buSzPts val="6000"/>
              <a:buFont typeface="Montserrat Black"/>
              <a:buNone/>
            </a:pPr>
            <a:r>
              <a:rPr lang="en-US" sz="6000" b="1" kern="0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5. EVALUATING OUR MODEL (SOLUTION)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90000"/>
              </a:lnSpc>
              <a:buClr>
                <a:srgbClr val="F3F3F1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20 MINUTES</a:t>
            </a:r>
            <a:endParaRPr sz="3200" b="1" kern="0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202" name="Google Shape;20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11569" y="3076494"/>
            <a:ext cx="1842251" cy="39734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1783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6635750" y="-7198"/>
            <a:ext cx="4860925" cy="742304"/>
          </a:xfrm>
          <a:prstGeom prst="rect">
            <a:avLst/>
          </a:prstGeom>
          <a:solidFill>
            <a:srgbClr val="9ACF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95325" y="579652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635749" y="39901"/>
            <a:ext cx="4860925" cy="53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1"/>
              </a:buClr>
              <a:buSzPts val="1400"/>
              <a:buFont typeface="Montserrat Black"/>
              <a:buNone/>
            </a:pP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5</a:t>
            </a:r>
            <a:r>
              <a:rPr lang="en-US" sz="1400" b="1" i="0" u="none" strike="noStrike" cap="none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 </a:t>
            </a: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EVALUATING THE MODEL </a:t>
            </a:r>
            <a:endParaRPr sz="1400" b="1" i="0" u="none" strike="noStrike" cap="none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95325" y="724114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12435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MODEL EVALUATION USING TESTING DATASET</a:t>
            </a: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93430" y="6227411"/>
            <a:ext cx="8061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1" dirty="0"/>
              <a:t>Data source: </a:t>
            </a:r>
            <a:r>
              <a:rPr lang="en-CA" sz="1200" dirty="0"/>
              <a:t>https://archive.ics.uci.edu/ml/datasets/Breast+Cancer+Wisconsin+(Diagnostic)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111111"/>
                </a:solidFill>
                <a:latin typeface="Roboto"/>
              </a:rPr>
              <a:t>https://www.researchgate.net/publication/271907638_Breast_Cancer_Detection_with_Reduced_Feature_Set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576659" y="5596250"/>
            <a:ext cx="7899455" cy="608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2576659" y="1779846"/>
            <a:ext cx="19233" cy="389944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890583" y="3208289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7372275" y="2905290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7633208" y="328567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8489551" y="300124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8205352" y="2469696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8063252" y="1873058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8802832" y="2031293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8944931" y="2537498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9025334" y="329224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7925749" y="321955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9542410" y="2769814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9542410" y="2037776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3269639" y="444224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3751331" y="41392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4012264" y="451962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4868607" y="423519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4584408" y="37036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4442308" y="310701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5181888" y="326524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5323987" y="377145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5404390" y="452619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5120191" y="49188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5921466" y="400377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5921466" y="327173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5566787" y="5778803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FEATURE #1</a:t>
            </a:r>
          </a:p>
        </p:txBody>
      </p:sp>
      <p:sp>
        <p:nvSpPr>
          <p:cNvPr id="62" name="TextBox 61"/>
          <p:cNvSpPr txBox="1"/>
          <p:nvPr/>
        </p:nvSpPr>
        <p:spPr>
          <a:xfrm rot="16200000">
            <a:off x="1433970" y="3499263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FEATURE #2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5792198" y="1303766"/>
            <a:ext cx="1490329" cy="425555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352903" y="1382429"/>
            <a:ext cx="1490329" cy="4255555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309078" y="1298380"/>
            <a:ext cx="1490329" cy="4255555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586275" y="1529440"/>
            <a:ext cx="3251153" cy="1189321"/>
            <a:chOff x="2586275" y="1529440"/>
            <a:chExt cx="3251153" cy="1189321"/>
          </a:xfrm>
        </p:grpSpPr>
        <p:cxnSp>
          <p:nvCxnSpPr>
            <p:cNvPr id="73" name="Curved Connector 72"/>
            <p:cNvCxnSpPr/>
            <p:nvPr/>
          </p:nvCxnSpPr>
          <p:spPr>
            <a:xfrm flipV="1">
              <a:off x="4085629" y="1529440"/>
              <a:ext cx="1751799" cy="790747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586275" y="1887764"/>
              <a:ext cx="19458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>
                  <a:solidFill>
                    <a:srgbClr val="FF0000"/>
                  </a:solidFill>
                </a:rPr>
                <a:t>TRAINED MODEL </a:t>
              </a:r>
            </a:p>
            <a:p>
              <a:r>
                <a:rPr lang="en-CA" sz="1600" b="1" dirty="0">
                  <a:solidFill>
                    <a:srgbClr val="FF0000"/>
                  </a:solidFill>
                </a:rPr>
                <a:t>(MAX MARGIN </a:t>
              </a:r>
            </a:p>
            <a:p>
              <a:r>
                <a:rPr lang="en-CA" sz="1600" b="1" dirty="0">
                  <a:solidFill>
                    <a:srgbClr val="FF0000"/>
                  </a:solidFill>
                </a:rPr>
                <a:t>HYPERPLANE)</a:t>
              </a:r>
            </a:p>
          </p:txBody>
        </p:sp>
      </p:grpSp>
      <p:sp>
        <p:nvSpPr>
          <p:cNvPr id="76" name="Oval 75"/>
          <p:cNvSpPr/>
          <p:nvPr/>
        </p:nvSpPr>
        <p:spPr>
          <a:xfrm>
            <a:off x="7528235" y="3752055"/>
            <a:ext cx="284199" cy="3001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7746046" y="4215979"/>
            <a:ext cx="284199" cy="3001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5202844" y="2626456"/>
            <a:ext cx="284199" cy="3001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79" name="Group 78"/>
          <p:cNvGrpSpPr/>
          <p:nvPr/>
        </p:nvGrpSpPr>
        <p:grpSpPr>
          <a:xfrm>
            <a:off x="5592101" y="2785210"/>
            <a:ext cx="5697964" cy="1884476"/>
            <a:chOff x="-452431" y="492811"/>
            <a:chExt cx="5697964" cy="1884476"/>
          </a:xfrm>
        </p:grpSpPr>
        <p:cxnSp>
          <p:nvCxnSpPr>
            <p:cNvPr id="80" name="Curved Connector 79"/>
            <p:cNvCxnSpPr>
              <a:endCxn id="76" idx="6"/>
            </p:cNvCxnSpPr>
            <p:nvPr/>
          </p:nvCxnSpPr>
          <p:spPr>
            <a:xfrm rot="10800000">
              <a:off x="1767902" y="1609716"/>
              <a:ext cx="1396294" cy="52019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122901" y="2038733"/>
              <a:ext cx="21226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>
                  <a:solidFill>
                    <a:srgbClr val="FF0000"/>
                  </a:solidFill>
                </a:rPr>
                <a:t>TESTING DATASET</a:t>
              </a:r>
            </a:p>
          </p:txBody>
        </p:sp>
        <p:cxnSp>
          <p:nvCxnSpPr>
            <p:cNvPr id="82" name="Curved Connector 81"/>
            <p:cNvCxnSpPr/>
            <p:nvPr/>
          </p:nvCxnSpPr>
          <p:spPr>
            <a:xfrm rot="10800000">
              <a:off x="1921398" y="1902730"/>
              <a:ext cx="1255825" cy="347469"/>
            </a:xfrm>
            <a:prstGeom prst="curvedConnector3">
              <a:avLst>
                <a:gd name="adj1" fmla="val 6708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urved Connector 82"/>
            <p:cNvCxnSpPr/>
            <p:nvPr/>
          </p:nvCxnSpPr>
          <p:spPr>
            <a:xfrm rot="10800000">
              <a:off x="-452431" y="492811"/>
              <a:ext cx="3656828" cy="1600168"/>
            </a:xfrm>
            <a:prstGeom prst="curvedConnector3">
              <a:avLst>
                <a:gd name="adj1" fmla="val 1820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903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6635750" y="-7198"/>
            <a:ext cx="4860925" cy="742304"/>
          </a:xfrm>
          <a:prstGeom prst="rect">
            <a:avLst/>
          </a:prstGeom>
          <a:solidFill>
            <a:srgbClr val="9ACF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95325" y="579652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635749" y="39901"/>
            <a:ext cx="4860925" cy="53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1"/>
              </a:buClr>
              <a:buSzPts val="1400"/>
              <a:buFont typeface="Montserrat Black"/>
              <a:buNone/>
            </a:pP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5</a:t>
            </a:r>
            <a:r>
              <a:rPr lang="en-US" sz="1400" b="1" i="0" u="none" strike="noStrike" cap="none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 </a:t>
            </a: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EVALUATING THE MODEL </a:t>
            </a:r>
            <a:endParaRPr sz="1400" b="1" i="0" u="none" strike="noStrike" cap="none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95325" y="724114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12435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MODEL GENERALIZATION</a:t>
            </a: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93430" y="6227411"/>
            <a:ext cx="8061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1" dirty="0"/>
              <a:t>Data source: </a:t>
            </a:r>
            <a:r>
              <a:rPr lang="en-CA" sz="1200" dirty="0"/>
              <a:t>https://archive.ics.uci.edu/ml/datasets/Breast+Cancer+Wisconsin+(Diagnostic)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111111"/>
                </a:solidFill>
                <a:latin typeface="Roboto"/>
              </a:rPr>
              <a:t>https://www.researchgate.net/publication/271907638_Breast_Cancer_Detection_with_Reduced_Feature_Set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576659" y="5596250"/>
            <a:ext cx="7899455" cy="608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2576659" y="1779846"/>
            <a:ext cx="19233" cy="389944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890583" y="3208289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7372275" y="2905290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7575501" y="3281484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8489551" y="300124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8205352" y="2469696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8063252" y="1873058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8802832" y="2031293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8944931" y="2537498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9025334" y="329224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7925749" y="321955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9542410" y="2769814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9542410" y="2037776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3269639" y="444224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3751331" y="41392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4012264" y="451962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4868607" y="423519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4584408" y="37036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4442308" y="310701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5181888" y="326524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5323987" y="377145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5404390" y="452619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5120191" y="49188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6284213" y="341986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5921466" y="327173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5754679" y="5738112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FEATURE #1</a:t>
            </a:r>
          </a:p>
        </p:txBody>
      </p:sp>
      <p:sp>
        <p:nvSpPr>
          <p:cNvPr id="62" name="TextBox 61"/>
          <p:cNvSpPr txBox="1"/>
          <p:nvPr/>
        </p:nvSpPr>
        <p:spPr>
          <a:xfrm rot="16200000">
            <a:off x="1379465" y="3478080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FEATURE #2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5792198" y="1303766"/>
            <a:ext cx="1490329" cy="425555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 flipV="1">
            <a:off x="4085629" y="1529440"/>
            <a:ext cx="1751799" cy="79074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586275" y="1887764"/>
            <a:ext cx="170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GENERALIZED </a:t>
            </a:r>
          </a:p>
          <a:p>
            <a:pPr algn="ctr"/>
            <a:r>
              <a:rPr lang="en-CA" sz="1600" b="1" dirty="0">
                <a:solidFill>
                  <a:srgbClr val="FF0000"/>
                </a:solidFill>
              </a:rPr>
              <a:t>MODEL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802559" y="4641655"/>
            <a:ext cx="1539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OVERFITTED</a:t>
            </a:r>
          </a:p>
          <a:p>
            <a:pPr algn="ctr"/>
            <a:r>
              <a:rPr lang="en-CA" sz="1600" b="1" dirty="0">
                <a:solidFill>
                  <a:srgbClr val="FF0000"/>
                </a:solidFill>
              </a:rPr>
              <a:t>MODEL </a:t>
            </a:r>
          </a:p>
        </p:txBody>
      </p:sp>
      <p:cxnSp>
        <p:nvCxnSpPr>
          <p:cNvPr id="69" name="Curved Connector 68"/>
          <p:cNvCxnSpPr>
            <a:endCxn id="11" idx="4"/>
          </p:cNvCxnSpPr>
          <p:nvPr/>
        </p:nvCxnSpPr>
        <p:spPr>
          <a:xfrm rot="10800000">
            <a:off x="7010400" y="4321629"/>
            <a:ext cx="947064" cy="67036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500615" y="294923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/>
          <p:cNvSpPr/>
          <p:nvPr/>
        </p:nvSpPr>
        <p:spPr>
          <a:xfrm>
            <a:off x="5262290" y="203577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6497412" y="418038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6494221" y="2880064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6715023" y="3668267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reeform 10"/>
          <p:cNvSpPr/>
          <p:nvPr/>
        </p:nvSpPr>
        <p:spPr>
          <a:xfrm>
            <a:off x="5911021" y="1807029"/>
            <a:ext cx="1114478" cy="3744685"/>
          </a:xfrm>
          <a:custGeom>
            <a:avLst/>
            <a:gdLst>
              <a:gd name="connsiteX0" fmla="*/ 282950 w 1114478"/>
              <a:gd name="connsiteY0" fmla="*/ 0 h 3744685"/>
              <a:gd name="connsiteX1" fmla="*/ 21693 w 1114478"/>
              <a:gd name="connsiteY1" fmla="*/ 1186542 h 3744685"/>
              <a:gd name="connsiteX2" fmla="*/ 783693 w 1114478"/>
              <a:gd name="connsiteY2" fmla="*/ 1502228 h 3744685"/>
              <a:gd name="connsiteX3" fmla="*/ 685722 w 1114478"/>
              <a:gd name="connsiteY3" fmla="*/ 2046514 h 3744685"/>
              <a:gd name="connsiteX4" fmla="*/ 1099379 w 1114478"/>
              <a:gd name="connsiteY4" fmla="*/ 2514600 h 3744685"/>
              <a:gd name="connsiteX5" fmla="*/ 1023179 w 1114478"/>
              <a:gd name="connsiteY5" fmla="*/ 3744685 h 374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478" h="3744685">
                <a:moveTo>
                  <a:pt x="282950" y="0"/>
                </a:moveTo>
                <a:cubicBezTo>
                  <a:pt x="110593" y="468085"/>
                  <a:pt x="-61764" y="936171"/>
                  <a:pt x="21693" y="1186542"/>
                </a:cubicBezTo>
                <a:cubicBezTo>
                  <a:pt x="105150" y="1436913"/>
                  <a:pt x="673022" y="1358899"/>
                  <a:pt x="783693" y="1502228"/>
                </a:cubicBezTo>
                <a:cubicBezTo>
                  <a:pt x="894364" y="1645557"/>
                  <a:pt x="633108" y="1877785"/>
                  <a:pt x="685722" y="2046514"/>
                </a:cubicBezTo>
                <a:cubicBezTo>
                  <a:pt x="738336" y="2215243"/>
                  <a:pt x="1043136" y="2231572"/>
                  <a:pt x="1099379" y="2514600"/>
                </a:cubicBezTo>
                <a:cubicBezTo>
                  <a:pt x="1155622" y="2797629"/>
                  <a:pt x="1037693" y="3519714"/>
                  <a:pt x="1023179" y="3744685"/>
                </a:cubicBezTo>
              </a:path>
            </a:pathLst>
          </a:custGeom>
          <a:ln w="57150">
            <a:solidFill>
              <a:srgbClr val="188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783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68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6635750" y="-7198"/>
            <a:ext cx="4860925" cy="742304"/>
          </a:xfrm>
          <a:prstGeom prst="rect">
            <a:avLst/>
          </a:prstGeom>
          <a:solidFill>
            <a:srgbClr val="9ACF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95325" y="579652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635749" y="39901"/>
            <a:ext cx="4860925" cy="53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1"/>
              </a:buClr>
              <a:buSzPts val="1400"/>
              <a:buFont typeface="Montserrat Black"/>
              <a:buNone/>
            </a:pP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5</a:t>
            </a:r>
            <a:r>
              <a:rPr lang="en-US" sz="1400" b="1" i="0" u="none" strike="noStrike" cap="none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 </a:t>
            </a: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EVALUATING THE MODEL </a:t>
            </a:r>
            <a:endParaRPr sz="1400" b="1" i="0" u="none" strike="noStrike" cap="none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95325" y="724114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12435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CONFUSION MATRIX</a:t>
            </a: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256628"/>
              </p:ext>
            </p:extLst>
          </p:nvPr>
        </p:nvGraphicFramePr>
        <p:xfrm>
          <a:off x="4350707" y="1997098"/>
          <a:ext cx="4389120" cy="4389120"/>
        </p:xfrm>
        <a:graphic>
          <a:graphicData uri="http://schemas.openxmlformats.org/drawingml/2006/table">
            <a:tbl>
              <a:tblPr firstRow="1" bandRow="1"/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27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387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3679373" y="1997098"/>
            <a:ext cx="424543" cy="4389120"/>
          </a:xfrm>
          <a:prstGeom prst="leftBrace">
            <a:avLst>
              <a:gd name="adj1" fmla="val 123718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Left Brace 60"/>
          <p:cNvSpPr/>
          <p:nvPr/>
        </p:nvSpPr>
        <p:spPr>
          <a:xfrm rot="5400000">
            <a:off x="6332996" y="-651497"/>
            <a:ext cx="424543" cy="4389122"/>
          </a:xfrm>
          <a:prstGeom prst="leftBrace">
            <a:avLst>
              <a:gd name="adj1" fmla="val 123718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1283155" y="3960825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PREDICTIONS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17698" y="724665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TRUE CLASS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73932" y="2901808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TRUE +</a:t>
            </a:r>
            <a:endParaRPr lang="en-CA" sz="2400" b="1" dirty="0">
              <a:solidFill>
                <a:srgbClr val="00B05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963989" y="5234038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TRUE -</a:t>
            </a:r>
            <a:endParaRPr lang="en-CA" sz="2400" b="1" dirty="0">
              <a:solidFill>
                <a:srgbClr val="00B05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74926" y="290180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+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91683" y="5062219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335597" y="159834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+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442411" y="1581610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975925" y="2901807"/>
            <a:ext cx="1440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FALSE +</a:t>
            </a:r>
            <a:endParaRPr lang="en-CA" sz="2400" b="1" dirty="0">
              <a:solidFill>
                <a:srgbClr val="FFC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797511" y="5234037"/>
            <a:ext cx="1363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FALSE -</a:t>
            </a:r>
            <a:endParaRPr lang="en-CA" sz="2400" b="1" dirty="0">
              <a:solidFill>
                <a:srgbClr val="FF0000"/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10800000" flipV="1">
            <a:off x="3219221" y="5429072"/>
            <a:ext cx="1523149" cy="819325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/>
          <p:nvPr/>
        </p:nvCxnSpPr>
        <p:spPr>
          <a:xfrm flipV="1">
            <a:off x="8174577" y="2335362"/>
            <a:ext cx="1655221" cy="552864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59352" y="5959936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TYPE II ERROR</a:t>
            </a:r>
            <a:endParaRPr lang="en-CA" sz="2400" b="1" dirty="0">
              <a:solidFill>
                <a:srgbClr val="0070C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242240" y="2507693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TYPE I ERROR</a:t>
            </a:r>
            <a:endParaRPr lang="en-CA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20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1" grpId="0" animBg="1"/>
      <p:bldP spid="6" grpId="0"/>
      <p:bldP spid="63" grpId="0"/>
      <p:bldP spid="70" grpId="0"/>
      <p:bldP spid="71" grpId="0"/>
      <p:bldP spid="79" grpId="0"/>
      <p:bldP spid="80" grpId="0"/>
      <p:bldP spid="82" grpId="0"/>
      <p:bldP spid="8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CF5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3F3F1"/>
              </a:buClr>
              <a:buSzPts val="6000"/>
              <a:buFont typeface="Montserrat Black"/>
              <a:buNone/>
            </a:pPr>
            <a:r>
              <a:rPr lang="en-US" sz="6000" b="1" kern="0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6. IMPROVING OUR MODEL (SOLUTION)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90000"/>
              </a:lnSpc>
              <a:buClr>
                <a:srgbClr val="F3F3F1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10 MINUTES</a:t>
            </a:r>
            <a:endParaRPr sz="3200" b="1" kern="0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219" name="Google Shape;21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435264" y="3023755"/>
            <a:ext cx="1530096" cy="1581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4476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6635750" y="-7198"/>
            <a:ext cx="4860925" cy="742304"/>
          </a:xfrm>
          <a:prstGeom prst="rect">
            <a:avLst/>
          </a:prstGeom>
          <a:solidFill>
            <a:srgbClr val="9ACF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95325" y="579652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635749" y="39901"/>
            <a:ext cx="4860925" cy="53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1"/>
              </a:buClr>
              <a:buSzPts val="1400"/>
              <a:buFont typeface="Montserrat Black"/>
              <a:buNone/>
            </a:pP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6</a:t>
            </a:r>
            <a:r>
              <a:rPr lang="en-US" sz="1400" b="1" i="0" u="none" strike="noStrike" cap="none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 </a:t>
            </a: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IMPROVING THE MODEL </a:t>
            </a:r>
            <a:endParaRPr sz="1400" b="1" i="0" u="none" strike="noStrike" cap="none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95325" y="724114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12435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 NORMALIZATION</a:t>
            </a: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040" y="1672200"/>
            <a:ext cx="4695825" cy="28479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59556" y="1447330"/>
            <a:ext cx="3266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WITHOUT NORMALIZATION</a:t>
            </a:r>
            <a:endParaRPr lang="en-CA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158" y="1694195"/>
            <a:ext cx="4467225" cy="284797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157498" y="1469325"/>
            <a:ext cx="2757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WITH NORMALIZATION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5040" y="4596907"/>
            <a:ext cx="906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Feature scaling (</a:t>
            </a:r>
            <a:r>
              <a:rPr lang="en-CA" i="1" dirty="0"/>
              <a:t>Unity-based normalization</a:t>
            </a:r>
            <a:r>
              <a:rPr lang="en-CA" dirty="0"/>
              <a:t>) brings all values into range [0,1]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99642" y="5183757"/>
                <a:ext cx="2891946" cy="131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b="0" dirty="0"/>
              </a:p>
              <a:p>
                <a:endParaRPr lang="en-CA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642" y="5183757"/>
                <a:ext cx="2891946" cy="13102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921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6635750" y="-7198"/>
            <a:ext cx="4860925" cy="742304"/>
          </a:xfrm>
          <a:prstGeom prst="rect">
            <a:avLst/>
          </a:prstGeom>
          <a:solidFill>
            <a:srgbClr val="9ACF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95325" y="579652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635749" y="39901"/>
            <a:ext cx="4860925" cy="53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1"/>
              </a:buClr>
              <a:buSzPts val="1400"/>
              <a:buFont typeface="Montserrat Black"/>
              <a:buNone/>
            </a:pP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6</a:t>
            </a:r>
            <a:r>
              <a:rPr lang="en-US" sz="1400" b="1" i="0" u="none" strike="noStrike" cap="none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 </a:t>
            </a: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IMPROVING THE MODEL </a:t>
            </a:r>
            <a:endParaRPr sz="1400" b="1" i="0" u="none" strike="noStrike" cap="none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95325" y="724114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12435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SVM PARAMETERS OPTIMIZATION</a:t>
            </a: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6742" y="1428323"/>
            <a:ext cx="108365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C parameter: </a:t>
            </a:r>
            <a:r>
              <a:rPr lang="en-CA" dirty="0"/>
              <a:t>Controls trade-off between classifying training points correctly and having a smooth decision boundary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/>
              <a:t>Small C (loose) </a:t>
            </a:r>
            <a:r>
              <a:rPr lang="en-CA" dirty="0"/>
              <a:t>makes cost (penalty) of misclassification low</a:t>
            </a:r>
            <a:r>
              <a:rPr lang="en-CA" b="1" dirty="0"/>
              <a:t> </a:t>
            </a:r>
            <a:r>
              <a:rPr lang="en-CA" dirty="0"/>
              <a:t>(soft margin)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/>
              <a:t>Large C (strict) </a:t>
            </a:r>
            <a:r>
              <a:rPr lang="en-CA" dirty="0"/>
              <a:t>makes cost of misclassification high</a:t>
            </a:r>
            <a:r>
              <a:rPr lang="en-CA" b="1" dirty="0"/>
              <a:t> </a:t>
            </a:r>
            <a:r>
              <a:rPr lang="en-CA" dirty="0"/>
              <a:t>(hard margin), forcing the model to explain input data stricter and potentially over fit.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68361" y="6367495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768361" y="2522990"/>
            <a:ext cx="19233" cy="389944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617042" y="4043995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4098734" y="3740996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4301960" y="4117190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5216010" y="3836947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4652208" y="4055257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1595066" y="50709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1310867" y="453935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1168767" y="394272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1908347" y="410095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2050446" y="460716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2130849" y="53619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1846650" y="575460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3010672" y="425557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2647925" y="410743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TextBox 41"/>
          <p:cNvSpPr txBox="1"/>
          <p:nvPr/>
        </p:nvSpPr>
        <p:spPr>
          <a:xfrm>
            <a:off x="2775190" y="6408531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FEATURE #1</a:t>
            </a:r>
          </a:p>
        </p:txBody>
      </p:sp>
      <p:sp>
        <p:nvSpPr>
          <p:cNvPr id="43" name="TextBox 42"/>
          <p:cNvSpPr txBox="1"/>
          <p:nvPr/>
        </p:nvSpPr>
        <p:spPr>
          <a:xfrm rot="16200000">
            <a:off x="-247449" y="4280797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FEATURE #2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2951869" y="3270164"/>
            <a:ext cx="1055294" cy="3039756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227074" y="378493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3223871" y="501608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3220680" y="3715770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3441482" y="4503973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Freeform 53"/>
          <p:cNvSpPr/>
          <p:nvPr/>
        </p:nvSpPr>
        <p:spPr>
          <a:xfrm rot="1068680">
            <a:off x="2623326" y="3200877"/>
            <a:ext cx="1114478" cy="2709633"/>
          </a:xfrm>
          <a:custGeom>
            <a:avLst/>
            <a:gdLst>
              <a:gd name="connsiteX0" fmla="*/ 282950 w 1114478"/>
              <a:gd name="connsiteY0" fmla="*/ 0 h 3744685"/>
              <a:gd name="connsiteX1" fmla="*/ 21693 w 1114478"/>
              <a:gd name="connsiteY1" fmla="*/ 1186542 h 3744685"/>
              <a:gd name="connsiteX2" fmla="*/ 783693 w 1114478"/>
              <a:gd name="connsiteY2" fmla="*/ 1502228 h 3744685"/>
              <a:gd name="connsiteX3" fmla="*/ 685722 w 1114478"/>
              <a:gd name="connsiteY3" fmla="*/ 2046514 h 3744685"/>
              <a:gd name="connsiteX4" fmla="*/ 1099379 w 1114478"/>
              <a:gd name="connsiteY4" fmla="*/ 2514600 h 3744685"/>
              <a:gd name="connsiteX5" fmla="*/ 1023179 w 1114478"/>
              <a:gd name="connsiteY5" fmla="*/ 3744685 h 374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478" h="3744685">
                <a:moveTo>
                  <a:pt x="282950" y="0"/>
                </a:moveTo>
                <a:cubicBezTo>
                  <a:pt x="110593" y="468085"/>
                  <a:pt x="-61764" y="936171"/>
                  <a:pt x="21693" y="1186542"/>
                </a:cubicBezTo>
                <a:cubicBezTo>
                  <a:pt x="105150" y="1436913"/>
                  <a:pt x="673022" y="1358899"/>
                  <a:pt x="783693" y="1502228"/>
                </a:cubicBezTo>
                <a:cubicBezTo>
                  <a:pt x="894364" y="1645557"/>
                  <a:pt x="633108" y="1877785"/>
                  <a:pt x="685722" y="2046514"/>
                </a:cubicBezTo>
                <a:cubicBezTo>
                  <a:pt x="738336" y="2215243"/>
                  <a:pt x="1043136" y="2231572"/>
                  <a:pt x="1099379" y="2514600"/>
                </a:cubicBezTo>
                <a:cubicBezTo>
                  <a:pt x="1155622" y="2797629"/>
                  <a:pt x="1037693" y="3519714"/>
                  <a:pt x="1023179" y="3744685"/>
                </a:cubicBezTo>
              </a:path>
            </a:pathLst>
          </a:custGeom>
          <a:ln w="57150">
            <a:solidFill>
              <a:srgbClr val="188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 descr="_images/kernel_adatr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269" y="2889038"/>
            <a:ext cx="3958167" cy="377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511938" y="6449432"/>
            <a:ext cx="3781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/>
              <a:t>http://mlpy.sourceforge.net/docs/3.4/svm.html</a:t>
            </a:r>
          </a:p>
        </p:txBody>
      </p:sp>
    </p:spTree>
    <p:extLst>
      <p:ext uri="{BB962C8B-B14F-4D97-AF65-F5344CB8AC3E}">
        <p14:creationId xmlns:p14="http://schemas.microsoft.com/office/powerpoint/2010/main" val="151821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6635750" y="-7198"/>
            <a:ext cx="4860925" cy="742304"/>
          </a:xfrm>
          <a:prstGeom prst="rect">
            <a:avLst/>
          </a:prstGeom>
          <a:solidFill>
            <a:srgbClr val="9ACF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95325" y="579652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635749" y="39901"/>
            <a:ext cx="4860925" cy="53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1"/>
              </a:buClr>
              <a:buSzPts val="1400"/>
              <a:buFont typeface="Montserrat Black"/>
              <a:buNone/>
            </a:pP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6</a:t>
            </a:r>
            <a:r>
              <a:rPr lang="en-US" sz="1400" b="1" i="0" u="none" strike="noStrike" cap="none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 </a:t>
            </a: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IMPROVING THE MODEL </a:t>
            </a:r>
            <a:endParaRPr sz="1400" b="1" i="0" u="none" strike="noStrike" cap="none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95325" y="724114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12435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SVM PARAMETERS OPTIMIZATION</a:t>
            </a: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6742" y="1428323"/>
            <a:ext cx="100636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Gamma parameter: </a:t>
            </a:r>
            <a:r>
              <a:rPr lang="en-CA" dirty="0"/>
              <a:t>controls how far the influence of a single training set reaches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/>
              <a:t>Large gamma: </a:t>
            </a:r>
            <a:r>
              <a:rPr lang="en-CA" dirty="0"/>
              <a:t>close reach (closer data points have high weight)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/>
              <a:t>Small gamma: </a:t>
            </a:r>
            <a:r>
              <a:rPr lang="en-CA" dirty="0"/>
              <a:t>far reach (more generalized solution)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174103" y="6196158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174103" y="2351653"/>
            <a:ext cx="19233" cy="389944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979240" y="3752913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6460932" y="3449914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6664158" y="3826108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7578208" y="3545865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7294009" y="3014320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7014406" y="3764175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3957264" y="477982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3673065" y="424827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4270545" y="380987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4412644" y="431607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4493047" y="507082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4208848" y="546352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5372870" y="396449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5010123" y="381635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TextBox 41"/>
          <p:cNvSpPr txBox="1"/>
          <p:nvPr/>
        </p:nvSpPr>
        <p:spPr>
          <a:xfrm>
            <a:off x="5180932" y="6237194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FEATURE #1</a:t>
            </a:r>
          </a:p>
        </p:txBody>
      </p:sp>
      <p:sp>
        <p:nvSpPr>
          <p:cNvPr id="43" name="TextBox 42"/>
          <p:cNvSpPr txBox="1"/>
          <p:nvPr/>
        </p:nvSpPr>
        <p:spPr>
          <a:xfrm rot="16200000">
            <a:off x="2114749" y="3989715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FEATURE #2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5180932" y="2580395"/>
            <a:ext cx="1190252" cy="3523550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589272" y="349385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5586069" y="472500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5582878" y="3424688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5803680" y="421289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7268584" y="6357516"/>
            <a:ext cx="3781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/>
              <a:t>http://mlpy.sourceforge.net/docs/3.4/svm.html</a:t>
            </a:r>
          </a:p>
        </p:txBody>
      </p:sp>
      <p:sp>
        <p:nvSpPr>
          <p:cNvPr id="4" name="Oval 3"/>
          <p:cNvSpPr/>
          <p:nvPr/>
        </p:nvSpPr>
        <p:spPr>
          <a:xfrm>
            <a:off x="6460932" y="2351653"/>
            <a:ext cx="1508787" cy="2428168"/>
          </a:xfrm>
          <a:prstGeom prst="ellipse">
            <a:avLst/>
          </a:prstGeom>
          <a:noFill/>
          <a:ln w="571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3475478" y="3660982"/>
            <a:ext cx="1508787" cy="2428168"/>
          </a:xfrm>
          <a:prstGeom prst="ellipse">
            <a:avLst/>
          </a:prstGeom>
          <a:noFill/>
          <a:ln w="571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ounded Rectangle 4"/>
          <p:cNvSpPr/>
          <p:nvPr/>
        </p:nvSpPr>
        <p:spPr>
          <a:xfrm rot="20455119">
            <a:off x="5381905" y="3035399"/>
            <a:ext cx="686145" cy="2449203"/>
          </a:xfrm>
          <a:prstGeom prst="roundRect">
            <a:avLst/>
          </a:prstGeom>
          <a:noFill/>
          <a:ln w="571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6" name="Curved Connector 45"/>
          <p:cNvCxnSpPr/>
          <p:nvPr/>
        </p:nvCxnSpPr>
        <p:spPr>
          <a:xfrm rot="10800000">
            <a:off x="7911245" y="2990532"/>
            <a:ext cx="1805887" cy="1257744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0800000" flipV="1">
            <a:off x="4894432" y="4424156"/>
            <a:ext cx="4798192" cy="1304785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791784" y="41314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IGNORED!</a:t>
            </a:r>
            <a:endParaRPr lang="en-CA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52938" y="2794974"/>
                <a:ext cx="101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b="1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Large </a:t>
                </a:r>
                <a14:m>
                  <m:oMath xmlns:m="http://schemas.openxmlformats.org/officeDocument/2006/math">
                    <m:r>
                      <a:rPr lang="en-CA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endParaRPr lang="en-CA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938" y="2794974"/>
                <a:ext cx="10166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790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ounded Rectangle 55"/>
          <p:cNvSpPr/>
          <p:nvPr/>
        </p:nvSpPr>
        <p:spPr>
          <a:xfrm rot="20455119">
            <a:off x="4995190" y="2967165"/>
            <a:ext cx="1925969" cy="2449203"/>
          </a:xfrm>
          <a:prstGeom prst="roundRect">
            <a:avLst/>
          </a:prstGeom>
          <a:noFill/>
          <a:ln w="571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470927" y="2421959"/>
                <a:ext cx="986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b="1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𝐦𝐚𝐥𝐥</m:t>
                    </m:r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endParaRPr lang="en-CA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927" y="2421959"/>
                <a:ext cx="98616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938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Freeform 57"/>
          <p:cNvSpPr/>
          <p:nvPr/>
        </p:nvSpPr>
        <p:spPr>
          <a:xfrm rot="1068680">
            <a:off x="5047445" y="2788048"/>
            <a:ext cx="1114478" cy="2709633"/>
          </a:xfrm>
          <a:custGeom>
            <a:avLst/>
            <a:gdLst>
              <a:gd name="connsiteX0" fmla="*/ 282950 w 1114478"/>
              <a:gd name="connsiteY0" fmla="*/ 0 h 3744685"/>
              <a:gd name="connsiteX1" fmla="*/ 21693 w 1114478"/>
              <a:gd name="connsiteY1" fmla="*/ 1186542 h 3744685"/>
              <a:gd name="connsiteX2" fmla="*/ 783693 w 1114478"/>
              <a:gd name="connsiteY2" fmla="*/ 1502228 h 3744685"/>
              <a:gd name="connsiteX3" fmla="*/ 685722 w 1114478"/>
              <a:gd name="connsiteY3" fmla="*/ 2046514 h 3744685"/>
              <a:gd name="connsiteX4" fmla="*/ 1099379 w 1114478"/>
              <a:gd name="connsiteY4" fmla="*/ 2514600 h 3744685"/>
              <a:gd name="connsiteX5" fmla="*/ 1023179 w 1114478"/>
              <a:gd name="connsiteY5" fmla="*/ 3744685 h 374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478" h="3744685">
                <a:moveTo>
                  <a:pt x="282950" y="0"/>
                </a:moveTo>
                <a:cubicBezTo>
                  <a:pt x="110593" y="468085"/>
                  <a:pt x="-61764" y="936171"/>
                  <a:pt x="21693" y="1186542"/>
                </a:cubicBezTo>
                <a:cubicBezTo>
                  <a:pt x="105150" y="1436913"/>
                  <a:pt x="673022" y="1358899"/>
                  <a:pt x="783693" y="1502228"/>
                </a:cubicBezTo>
                <a:cubicBezTo>
                  <a:pt x="894364" y="1645557"/>
                  <a:pt x="633108" y="1877785"/>
                  <a:pt x="685722" y="2046514"/>
                </a:cubicBezTo>
                <a:cubicBezTo>
                  <a:pt x="738336" y="2215243"/>
                  <a:pt x="1043136" y="2231572"/>
                  <a:pt x="1099379" y="2514600"/>
                </a:cubicBezTo>
                <a:cubicBezTo>
                  <a:pt x="1155622" y="2797629"/>
                  <a:pt x="1037693" y="3519714"/>
                  <a:pt x="1023179" y="3744685"/>
                </a:cubicBezTo>
              </a:path>
            </a:pathLst>
          </a:custGeom>
          <a:ln w="57150">
            <a:solidFill>
              <a:srgbClr val="188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568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5" grpId="0" animBg="1"/>
      <p:bldP spid="45" grpId="1" animBg="1"/>
      <p:bldP spid="5" grpId="0" animBg="1"/>
      <p:bldP spid="5" grpId="1" animBg="1"/>
      <p:bldP spid="55" grpId="0"/>
      <p:bldP spid="55" grpId="1"/>
      <p:bldP spid="12" grpId="0"/>
      <p:bldP spid="12" grpId="1"/>
      <p:bldP spid="56" grpId="0" animBg="1"/>
      <p:bldP spid="57" grpId="0"/>
      <p:bldP spid="58" grpId="0" animBg="1"/>
      <p:bldP spid="5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CF5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3F3F1"/>
              </a:buClr>
              <a:buSzPts val="6000"/>
              <a:buFont typeface="Montserrat Black"/>
              <a:buNone/>
            </a:pPr>
            <a:r>
              <a:rPr lang="en-US" sz="6000" b="1" kern="0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7. CONCLUSION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90000"/>
              </a:lnSpc>
              <a:buClr>
                <a:srgbClr val="F3F3F1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 MINUTES</a:t>
            </a:r>
            <a:endParaRPr sz="3200" b="1" kern="0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237" name="Google Shape;23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9345168" y="1017155"/>
            <a:ext cx="2846832" cy="106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383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CF5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3F3F1"/>
              </a:buClr>
              <a:buSzPts val="6000"/>
              <a:buFont typeface="Montserrat Black"/>
              <a:buNone/>
            </a:pPr>
            <a:r>
              <a:rPr lang="en-US" sz="6000" b="1" kern="0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 BUSINESS CASE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90000"/>
              </a:lnSpc>
              <a:buClr>
                <a:srgbClr val="F3F3F1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5 MINUTES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588415">
            <a:off x="5044125" y="-161299"/>
            <a:ext cx="2779222" cy="2313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5281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6635750" y="-7198"/>
            <a:ext cx="4860925" cy="742304"/>
          </a:xfrm>
          <a:prstGeom prst="rect">
            <a:avLst/>
          </a:prstGeom>
          <a:solidFill>
            <a:srgbClr val="9ACF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95325" y="579652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635749" y="39901"/>
            <a:ext cx="4860925" cy="53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1"/>
              </a:buClr>
              <a:buSzPts val="1400"/>
              <a:buFont typeface="Montserrat Black"/>
              <a:buNone/>
            </a:pP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7</a:t>
            </a:r>
            <a:r>
              <a:rPr lang="en-US" sz="1400" b="1" i="0" u="none" strike="noStrike" cap="none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 CONCLUSION</a:t>
            </a:r>
            <a:endParaRPr sz="1400" b="1" i="0" u="none" strike="noStrike" cap="none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95325" y="724114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12435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CONCLUSION</a:t>
            </a: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6742" y="1428323"/>
            <a:ext cx="112855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learning techniques (SVM) was able to classify tumors into Malignant/Benign with 97% accuracy.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technique can </a:t>
            </a:r>
            <a:r>
              <a:rPr lang="en-CA" dirty="0"/>
              <a:t>rapidly evaluate breast masses and classify them in an automated fashion.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breast cancer can dramatically save lives especially in the developing world.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technique can be further improved by combining Computer vision/ML techniques to directly classify cancer using tissue images.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3182649"/>
            <a:ext cx="3917495" cy="31989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150" y="3632507"/>
            <a:ext cx="6713523" cy="173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59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5325" y="-1171575"/>
            <a:ext cx="540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Image #02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4" b="8561"/>
          <a:stretch/>
        </p:blipFill>
        <p:spPr>
          <a:xfrm>
            <a:off x="4168358" y="0"/>
            <a:ext cx="8293608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2347" y="843677"/>
            <a:ext cx="298268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LET’S BUILD A CANCER FREE WORLD</a:t>
            </a:r>
            <a:endParaRPr lang="en-CA" sz="6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1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4" b="8561"/>
          <a:stretch/>
        </p:blipFill>
        <p:spPr>
          <a:xfrm>
            <a:off x="0" y="1166502"/>
            <a:ext cx="7331168" cy="5663827"/>
          </a:xfrm>
          <a:prstGeom prst="rect">
            <a:avLst/>
          </a:prstGeom>
        </p:spPr>
      </p:pic>
      <p:sp>
        <p:nvSpPr>
          <p:cNvPr id="120" name="Google Shape;120;p17"/>
          <p:cNvSpPr/>
          <p:nvPr/>
        </p:nvSpPr>
        <p:spPr>
          <a:xfrm>
            <a:off x="6635750" y="-7198"/>
            <a:ext cx="4860925" cy="742304"/>
          </a:xfrm>
          <a:prstGeom prst="rect">
            <a:avLst/>
          </a:prstGeom>
          <a:solidFill>
            <a:srgbClr val="9ACF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95325" y="579652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635749" y="39901"/>
            <a:ext cx="4860925" cy="53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1"/>
              </a:buClr>
              <a:buSzPts val="1400"/>
              <a:buFont typeface="Montserrat Black"/>
              <a:buNone/>
            </a:pPr>
            <a:r>
              <a:rPr lang="en-US" sz="1400" b="1" i="0" u="none" strike="noStrike" cap="none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 BUSINESS CASE</a:t>
            </a:r>
            <a:endParaRPr sz="1400" b="1" i="0" u="none" strike="noStrike" cap="none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95325" y="724114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12435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DESCRIPTION</a:t>
            </a: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695326" y="1233488"/>
            <a:ext cx="5940422" cy="455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70000"/>
              </a:lnSpc>
              <a:buSzPts val="1600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Breast cancer is the most common cancer among women worldwide, accounting for 25% of all cancer cases and affected 2.1 Million people in 2015. </a:t>
            </a:r>
          </a:p>
          <a:p>
            <a:pPr marL="285750" indent="-285750">
              <a:lnSpc>
                <a:spcPct val="170000"/>
              </a:lnSpc>
              <a:buSzPts val="1600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Early diagnosis significantly increases the chances of survival. A key challenge 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in cancer detection is how to classify tumors into (1) malignant or (2) benign. </a:t>
            </a:r>
          </a:p>
          <a:p>
            <a:pPr marL="285750" indent="-285750">
              <a:lnSpc>
                <a:spcPct val="170000"/>
              </a:lnSpc>
              <a:buSzPts val="1600"/>
            </a:pPr>
            <a:r>
              <a:rPr lang="en-CA" sz="1600" dirty="0">
                <a:latin typeface="Arial"/>
                <a:ea typeface="Arial"/>
                <a:cs typeface="Arial"/>
                <a:sym typeface="Arial"/>
              </a:rPr>
              <a:t>Machine Learning (ML) dramatically improves the accuracy of diagnosis. Research indicates that most experienced physicians can diagnose cancer with 79.97% accuracy while 91.1% (higher) correct diagnosis is achieved using ML. </a:t>
            </a:r>
            <a:endParaRPr lang="en-US" sz="16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4">
            <a:alphaModFix/>
          </a:blip>
          <a:srcRect l="30279"/>
          <a:stretch/>
        </p:blipFill>
        <p:spPr>
          <a:xfrm rot="-5400000">
            <a:off x="11222859" y="4822249"/>
            <a:ext cx="1066800" cy="1581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25130" y="1911851"/>
            <a:ext cx="3971544" cy="37673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184153" y="6231365"/>
            <a:ext cx="600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solidFill>
                  <a:srgbClr val="111111"/>
                </a:solidFill>
                <a:latin typeface="Roboto"/>
              </a:rPr>
              <a:t>Breast Cancer Detection with Reduced Feature Set, </a:t>
            </a:r>
            <a:r>
              <a:rPr lang="en-CA" sz="1200" i="1" dirty="0"/>
              <a:t>in</a:t>
            </a:r>
            <a:r>
              <a:rPr lang="en-CA" sz="1200" dirty="0"/>
              <a:t> Computational and Mathematical Methods in Medicine Article ID 265138(1): 2014 </a:t>
            </a:r>
            <a:endParaRPr lang="en-CA" sz="1200" b="0" i="0" dirty="0">
              <a:solidFill>
                <a:srgbClr val="111111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3868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6635750" y="-7198"/>
            <a:ext cx="4860925" cy="742304"/>
          </a:xfrm>
          <a:prstGeom prst="rect">
            <a:avLst/>
          </a:prstGeom>
          <a:solidFill>
            <a:srgbClr val="9ACF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95325" y="579652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635749" y="39901"/>
            <a:ext cx="4860925" cy="53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F3F3F1"/>
              </a:buClr>
              <a:buSzPts val="1400"/>
            </a:pP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 BUSINESS CASE</a:t>
            </a:r>
            <a:endParaRPr sz="1400" b="1" i="0" u="none" strike="noStrike" cap="none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95325" y="724114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12435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CANCER DIAGNOSIS PROCEDURE</a:t>
            </a: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70033" y="6105046"/>
            <a:ext cx="46161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111111"/>
                </a:solidFill>
                <a:latin typeface="Roboto"/>
              </a:rPr>
              <a:t>https://www.researchgate.net/publication/271907638_Breast_Cancer_Detection_with_Reduced_Feature_Set</a:t>
            </a:r>
          </a:p>
          <a:p>
            <a:r>
              <a:rPr lang="en-CA" sz="1400" dirty="0">
                <a:solidFill>
                  <a:srgbClr val="111111"/>
                </a:solidFill>
                <a:latin typeface="Roboto"/>
              </a:rPr>
              <a:t>https://plus.google.com/+Ehealthyblog</a:t>
            </a:r>
            <a:endParaRPr lang="en-CA" sz="1400" b="0" i="0" dirty="0">
              <a:solidFill>
                <a:srgbClr val="111111"/>
              </a:solidFill>
              <a:effectLst/>
              <a:latin typeface="Robo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8753"/>
          <a:stretch/>
        </p:blipFill>
        <p:spPr>
          <a:xfrm>
            <a:off x="2333358" y="4144194"/>
            <a:ext cx="2694467" cy="1457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1452" y="1841763"/>
            <a:ext cx="22085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FINE NEEDLE ASPIRATE (FNA) </a:t>
            </a:r>
          </a:p>
        </p:txBody>
      </p:sp>
      <p:sp>
        <p:nvSpPr>
          <p:cNvPr id="18" name="Right Arrow 17"/>
          <p:cNvSpPr/>
          <p:nvPr/>
        </p:nvSpPr>
        <p:spPr>
          <a:xfrm rot="20451916">
            <a:off x="9939458" y="2977769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ight Arrow 18"/>
          <p:cNvSpPr/>
          <p:nvPr/>
        </p:nvSpPr>
        <p:spPr>
          <a:xfrm rot="1637417">
            <a:off x="9815154" y="4535891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r="49684"/>
          <a:stretch/>
        </p:blipFill>
        <p:spPr>
          <a:xfrm>
            <a:off x="2276528" y="2361567"/>
            <a:ext cx="2645516" cy="1457325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4958280" y="3789019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Left Brace 6"/>
          <p:cNvSpPr/>
          <p:nvPr/>
        </p:nvSpPr>
        <p:spPr>
          <a:xfrm>
            <a:off x="5844174" y="2091001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Left Brace 22"/>
          <p:cNvSpPr/>
          <p:nvPr/>
        </p:nvSpPr>
        <p:spPr>
          <a:xfrm rot="10800000">
            <a:off x="7086218" y="2106245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10634463" y="2964555"/>
            <a:ext cx="31717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/>
              <a:t>MALIGNANT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634463" y="4834671"/>
            <a:ext cx="14359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/>
              <a:t>BENIGN</a:t>
            </a:r>
          </a:p>
        </p:txBody>
      </p:sp>
      <p:sp>
        <p:nvSpPr>
          <p:cNvPr id="8" name="Rectangle 7"/>
          <p:cNvSpPr/>
          <p:nvPr/>
        </p:nvSpPr>
        <p:spPr>
          <a:xfrm>
            <a:off x="5448395" y="3448374"/>
            <a:ext cx="21915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00000"/>
              </a:lnSpc>
              <a:buSzPct val="120000"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RADIUS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TEXTURE 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PERIMETER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AREA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SMOOTHNESS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72381" y="1675876"/>
            <a:ext cx="35482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180439" y="1737015"/>
            <a:ext cx="16438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TUMOR IMAGES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029389" y="1765192"/>
            <a:ext cx="35482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CLASSIFICATION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7819727" y="3771270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ight Arrow 3"/>
          <p:cNvSpPr/>
          <p:nvPr/>
        </p:nvSpPr>
        <p:spPr>
          <a:xfrm>
            <a:off x="1770319" y="3789019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E7E8EA"/>
              </a:clrFrom>
              <a:clrTo>
                <a:srgbClr val="E7E8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7" t="14493" r="49614" b="14637"/>
          <a:stretch/>
        </p:blipFill>
        <p:spPr>
          <a:xfrm rot="5400000">
            <a:off x="9190657" y="2958489"/>
            <a:ext cx="833082" cy="18947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" t="2290" r="2561" b="1920"/>
          <a:stretch/>
        </p:blipFill>
        <p:spPr>
          <a:xfrm>
            <a:off x="59635" y="3419060"/>
            <a:ext cx="1678678" cy="1351723"/>
          </a:xfrm>
          <a:prstGeom prst="rect">
            <a:avLst/>
          </a:prstGeom>
        </p:spPr>
      </p:pic>
      <p:pic>
        <p:nvPicPr>
          <p:cNvPr id="1026" name="Picture 2" descr="Image result for needle image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33" r="34536" b="3061"/>
          <a:stretch/>
        </p:blipFill>
        <p:spPr bwMode="auto">
          <a:xfrm rot="20020374">
            <a:off x="753151" y="2950420"/>
            <a:ext cx="1202495" cy="88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905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CF5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3F3F1"/>
              </a:buClr>
              <a:buSzPts val="6000"/>
              <a:buFont typeface="Montserrat Black"/>
              <a:buNone/>
            </a:pPr>
            <a:r>
              <a:rPr lang="en-US" sz="6000" b="1" kern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2. DESCRIBING THE PROBLEM USING THE 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90000"/>
              </a:lnSpc>
              <a:buClr>
                <a:srgbClr val="F3F3F1"/>
              </a:buClr>
              <a:buSzPts val="6000"/>
              <a:buFont typeface="Montserrat Black"/>
              <a:buNone/>
            </a:pPr>
            <a:r>
              <a:rPr lang="en-US" sz="6000" b="1" kern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ML VOCABULARY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90000"/>
              </a:lnSpc>
              <a:buClr>
                <a:srgbClr val="F3F3F1"/>
              </a:buClr>
              <a:buSzPts val="3200"/>
              <a:buFont typeface="Montserrat Black"/>
              <a:buNone/>
            </a:pPr>
            <a:r>
              <a:rPr lang="en-US" sz="3200" b="1" kern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15 MINUTES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697627"/>
            <a:ext cx="2846832" cy="106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787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6635750" y="-7198"/>
            <a:ext cx="4860925" cy="742304"/>
          </a:xfrm>
          <a:prstGeom prst="rect">
            <a:avLst/>
          </a:prstGeom>
          <a:solidFill>
            <a:srgbClr val="9ACF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95325" y="579652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635749" y="39901"/>
            <a:ext cx="4860925" cy="53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1"/>
              </a:buClr>
              <a:buSzPts val="1400"/>
              <a:buFont typeface="Montserrat Black"/>
              <a:buNone/>
            </a:pP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r>
              <a:rPr lang="en-US" sz="1400" b="1" i="0" u="none" strike="noStrike" cap="none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 </a:t>
            </a: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DATASET IN ML TERMS</a:t>
            </a:r>
            <a:endParaRPr sz="1400" b="1" i="0" u="none" strike="noStrike" cap="none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95325" y="724114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12435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DATASET IN MACHINE LEARNING TERMS</a:t>
            </a: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62825" y="6079965"/>
            <a:ext cx="6692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1" dirty="0"/>
              <a:t>Data source: </a:t>
            </a:r>
            <a:r>
              <a:rPr lang="en-CA" sz="1200" dirty="0"/>
              <a:t>https://archive.ics.uci.edu/ml/datasets/Breast+Cancer+Wisconsin+(Diagnostic)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111111"/>
                </a:solidFill>
                <a:latin typeface="Roboto"/>
              </a:rPr>
              <a:t>https://www.researchgate.net/publication/271907638_Breast_Cancer_Detection_with_Reduced_Feature_Set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48753"/>
          <a:stretch/>
        </p:blipFill>
        <p:spPr>
          <a:xfrm>
            <a:off x="124586" y="3898756"/>
            <a:ext cx="2078781" cy="11243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49684"/>
          <a:stretch/>
        </p:blipFill>
        <p:spPr>
          <a:xfrm>
            <a:off x="124586" y="2830372"/>
            <a:ext cx="2025975" cy="1116041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98408" y="2830372"/>
            <a:ext cx="3040912" cy="1552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CLASSIFIER</a:t>
            </a:r>
            <a:endParaRPr lang="en-CA" b="1" dirty="0"/>
          </a:p>
        </p:txBody>
      </p:sp>
      <p:sp>
        <p:nvSpPr>
          <p:cNvPr id="13" name="Left Brace 12"/>
          <p:cNvSpPr/>
          <p:nvPr/>
        </p:nvSpPr>
        <p:spPr>
          <a:xfrm>
            <a:off x="2197854" y="1875109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Left Brace 13"/>
          <p:cNvSpPr/>
          <p:nvPr/>
        </p:nvSpPr>
        <p:spPr>
          <a:xfrm rot="10800000">
            <a:off x="3826044" y="1875109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1980640" y="3100282"/>
            <a:ext cx="21915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00000"/>
              </a:lnSpc>
              <a:buSzPct val="120000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RADIUS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TEXTURE 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PERIMETER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AREA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SMOOTHNESS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69500" y="1413407"/>
            <a:ext cx="2527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INPUT: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30 FEATURES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06180" y="496348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0000"/>
              </a:lnSpc>
              <a:buClr>
                <a:srgbClr val="000000"/>
              </a:buClr>
              <a:buSzPct val="120000"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Dataset: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742950" lvl="1" indent="-285750">
              <a:lnSpc>
                <a:spcPct val="10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CA" dirty="0">
                <a:latin typeface="Arial" charset="0"/>
                <a:ea typeface="Arial" charset="0"/>
                <a:cs typeface="Arial" charset="0"/>
              </a:rPr>
              <a:t>Number of Instances: 569</a:t>
            </a:r>
          </a:p>
          <a:p>
            <a:pPr marL="742950" lvl="1" indent="-285750">
              <a:lnSpc>
                <a:spcPct val="10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CA" dirty="0">
                <a:latin typeface="Arial" charset="0"/>
                <a:ea typeface="Arial" charset="0"/>
                <a:cs typeface="Arial" charset="0"/>
              </a:rPr>
              <a:t>Class Distribution: 212 Malignant, 357 Benign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20451916">
            <a:off x="8042405" y="2688388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ight Arrow 18"/>
          <p:cNvSpPr/>
          <p:nvPr/>
        </p:nvSpPr>
        <p:spPr>
          <a:xfrm rot="1637417">
            <a:off x="7918101" y="4246510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8737410" y="2675174"/>
            <a:ext cx="31717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/>
              <a:t>MALIGNANT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737410" y="4431947"/>
            <a:ext cx="14359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/>
              <a:t>BENIGN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674182" y="1436206"/>
            <a:ext cx="2232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TARGET CLASS: 2</a:t>
            </a:r>
          </a:p>
        </p:txBody>
      </p:sp>
    </p:spTree>
    <p:extLst>
      <p:ext uri="{BB962C8B-B14F-4D97-AF65-F5344CB8AC3E}">
        <p14:creationId xmlns:p14="http://schemas.microsoft.com/office/powerpoint/2010/main" val="234772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6635750" y="-7198"/>
            <a:ext cx="4860925" cy="742304"/>
          </a:xfrm>
          <a:prstGeom prst="rect">
            <a:avLst/>
          </a:prstGeom>
          <a:solidFill>
            <a:srgbClr val="9ACF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95325" y="579652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635749" y="39901"/>
            <a:ext cx="4860925" cy="53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1"/>
              </a:buClr>
              <a:buSzPts val="1400"/>
              <a:buFont typeface="Montserrat Black"/>
              <a:buNone/>
            </a:pP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r>
              <a:rPr lang="en-US" sz="1400" b="1" i="0" u="none" strike="noStrike" cap="none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 </a:t>
            </a: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DATASET IN ML TERMS</a:t>
            </a:r>
            <a:endParaRPr sz="1400" b="1" i="0" u="none" strike="noStrike" cap="none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95325" y="724114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12435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SUPPORT VECTOR MACHINE CLASSIFIER</a:t>
            </a: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93430" y="6227411"/>
            <a:ext cx="8061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1" dirty="0"/>
              <a:t>Data source: </a:t>
            </a:r>
            <a:r>
              <a:rPr lang="en-CA" sz="1200" dirty="0"/>
              <a:t>https://archive.ics.uci.edu/ml/datasets/Breast+Cancer+Wisconsin+(Diagnostic)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111111"/>
                </a:solidFill>
                <a:latin typeface="Roboto"/>
              </a:rPr>
              <a:t>https://www.researchgate.net/publication/271907638_Breast_Cancer_Detection_with_Reduced_Feature_Set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576659" y="5596250"/>
            <a:ext cx="7899455" cy="608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2576659" y="1779846"/>
            <a:ext cx="19233" cy="389944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890583" y="3208289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7372275" y="2905290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7633208" y="328567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8489551" y="300124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8205352" y="2469696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8063252" y="1873058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8802832" y="2031293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8944931" y="2537498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9025334" y="329224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7925749" y="321955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9542410" y="2769814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9542410" y="2037776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3269639" y="444224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3751331" y="41392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4012264" y="451962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4868607" y="423519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4584408" y="37036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4442308" y="310701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5181888" y="326524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5323987" y="377145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5404390" y="452619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5120191" y="49188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5921466" y="400377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5921466" y="327173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2" name="Straight Connector 31"/>
          <p:cNvCxnSpPr/>
          <p:nvPr/>
        </p:nvCxnSpPr>
        <p:spPr>
          <a:xfrm>
            <a:off x="4818279" y="1739608"/>
            <a:ext cx="3872528" cy="3723192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92099" y="5847307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FEATURE #1</a:t>
            </a:r>
          </a:p>
        </p:txBody>
      </p:sp>
      <p:sp>
        <p:nvSpPr>
          <p:cNvPr id="62" name="TextBox 61"/>
          <p:cNvSpPr txBox="1"/>
          <p:nvPr/>
        </p:nvSpPr>
        <p:spPr>
          <a:xfrm rot="16200000">
            <a:off x="1348403" y="3390205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FEATURE #2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5792198" y="1303766"/>
            <a:ext cx="1490329" cy="425555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278888" y="1201859"/>
            <a:ext cx="514229" cy="438900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352903" y="1382429"/>
            <a:ext cx="1490329" cy="4255555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309078" y="1298380"/>
            <a:ext cx="1490329" cy="4255555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597348" y="1529440"/>
            <a:ext cx="3240080" cy="1078452"/>
            <a:chOff x="2597348" y="1529440"/>
            <a:chExt cx="3240080" cy="1078452"/>
          </a:xfrm>
        </p:grpSpPr>
        <p:cxnSp>
          <p:nvCxnSpPr>
            <p:cNvPr id="5" name="Curved Connector 4"/>
            <p:cNvCxnSpPr/>
            <p:nvPr/>
          </p:nvCxnSpPr>
          <p:spPr>
            <a:xfrm flipV="1">
              <a:off x="4085629" y="1529440"/>
              <a:ext cx="1751799" cy="790747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597348" y="2023117"/>
              <a:ext cx="15872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>
                  <a:solidFill>
                    <a:srgbClr val="FF0000"/>
                  </a:solidFill>
                </a:rPr>
                <a:t>MAX MARGIN </a:t>
              </a:r>
            </a:p>
            <a:p>
              <a:r>
                <a:rPr lang="en-CA" sz="1600" b="1" dirty="0">
                  <a:solidFill>
                    <a:srgbClr val="FF0000"/>
                  </a:solidFill>
                </a:rPr>
                <a:t>HYPERPLANE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281091" y="2529452"/>
            <a:ext cx="3591057" cy="829283"/>
            <a:chOff x="3233664" y="700158"/>
            <a:chExt cx="3591057" cy="829283"/>
          </a:xfrm>
        </p:grpSpPr>
        <p:cxnSp>
          <p:nvCxnSpPr>
            <p:cNvPr id="65" name="Curved Connector 64"/>
            <p:cNvCxnSpPr/>
            <p:nvPr/>
          </p:nvCxnSpPr>
          <p:spPr>
            <a:xfrm>
              <a:off x="4472399" y="966111"/>
              <a:ext cx="1365029" cy="563330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233664" y="700158"/>
              <a:ext cx="12908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b="1" dirty="0">
                  <a:solidFill>
                    <a:srgbClr val="FF0000"/>
                  </a:solidFill>
                </a:rPr>
                <a:t>SUPPORT VECTORS</a:t>
              </a:r>
            </a:p>
          </p:txBody>
        </p:sp>
        <p:cxnSp>
          <p:nvCxnSpPr>
            <p:cNvPr id="67" name="Curved Connector 66"/>
            <p:cNvCxnSpPr/>
            <p:nvPr/>
          </p:nvCxnSpPr>
          <p:spPr>
            <a:xfrm>
              <a:off x="4453873" y="903612"/>
              <a:ext cx="2370848" cy="566818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7476461" y="4781302"/>
            <a:ext cx="3119587" cy="595157"/>
            <a:chOff x="2184067" y="5187096"/>
            <a:chExt cx="3119587" cy="595157"/>
          </a:xfrm>
        </p:grpSpPr>
        <p:cxnSp>
          <p:nvCxnSpPr>
            <p:cNvPr id="69" name="Curved Connector 68"/>
            <p:cNvCxnSpPr/>
            <p:nvPr/>
          </p:nvCxnSpPr>
          <p:spPr>
            <a:xfrm rot="10800000" flipV="1">
              <a:off x="2184067" y="5335657"/>
              <a:ext cx="972130" cy="446596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168133" y="5187096"/>
              <a:ext cx="21355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>
                  <a:solidFill>
                    <a:srgbClr val="FF0000"/>
                  </a:solidFill>
                </a:rPr>
                <a:t>MAXIMUM MARGIN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6793117" y="5236182"/>
            <a:ext cx="860267" cy="22661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62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5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6635750" y="-7198"/>
            <a:ext cx="4860925" cy="742304"/>
          </a:xfrm>
          <a:prstGeom prst="rect">
            <a:avLst/>
          </a:prstGeom>
          <a:solidFill>
            <a:srgbClr val="9ACF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95325" y="579652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635749" y="39901"/>
            <a:ext cx="4860925" cy="53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1"/>
              </a:buClr>
              <a:buSzPts val="1400"/>
              <a:buFont typeface="Montserrat Black"/>
              <a:buNone/>
            </a:pP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r>
              <a:rPr lang="en-US" sz="1400" b="1" i="0" u="none" strike="noStrike" cap="none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 </a:t>
            </a: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DATASET IN ML TERMS</a:t>
            </a:r>
            <a:endParaRPr sz="1400" b="1" i="0" u="none" strike="noStrike" cap="none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95325" y="724114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12435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SUPPORT VECTOR MACHINE CLASSIFIER</a:t>
            </a: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93430" y="6227411"/>
            <a:ext cx="80611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1" dirty="0"/>
              <a:t>http://www.freakingnews.com/Cat-or-Dog-Pictures--1120-5.asp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1" dirty="0"/>
              <a:t>https://www.pexels.com/photo/animal-pet-cute-kitten-45201/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200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576659" y="5596250"/>
            <a:ext cx="7899455" cy="608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2576659" y="1779846"/>
            <a:ext cx="19233" cy="389944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890583" y="3208289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7372275" y="2905290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7633208" y="328567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8489551" y="300124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8205352" y="2469696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8063252" y="1873058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8802832" y="2031293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8944931" y="2537498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9025334" y="329224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7925749" y="321955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9542410" y="2769814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9542410" y="2037776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3269639" y="444224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3751331" y="41392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4012264" y="451962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4868607" y="423519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4584408" y="37036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4442308" y="310701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5181888" y="326524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5323987" y="377145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5404390" y="452619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5120191" y="49188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5921466" y="400377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5921466" y="327173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6392099" y="5847307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FEATURE #1</a:t>
            </a:r>
          </a:p>
        </p:txBody>
      </p:sp>
      <p:sp>
        <p:nvSpPr>
          <p:cNvPr id="62" name="TextBox 61"/>
          <p:cNvSpPr txBox="1"/>
          <p:nvPr/>
        </p:nvSpPr>
        <p:spPr>
          <a:xfrm rot="16200000">
            <a:off x="1469715" y="3020741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FEATURE #2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5792198" y="1303766"/>
            <a:ext cx="1490329" cy="425555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352903" y="1382429"/>
            <a:ext cx="1490329" cy="4255555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309078" y="1298380"/>
            <a:ext cx="1490329" cy="4255555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Image result for cat looks like a do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947" y="1666889"/>
            <a:ext cx="1092570" cy="136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Curved Connector 70"/>
          <p:cNvCxnSpPr/>
          <p:nvPr/>
        </p:nvCxnSpPr>
        <p:spPr>
          <a:xfrm>
            <a:off x="4519826" y="2795405"/>
            <a:ext cx="1365029" cy="56333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>
            <a:off x="4501300" y="2732906"/>
            <a:ext cx="2370848" cy="566818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>
            <a:off x="1947007" y="3971985"/>
            <a:ext cx="1365029" cy="56333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endCxn id="46" idx="5"/>
          </p:cNvCxnSpPr>
          <p:nvPr/>
        </p:nvCxnSpPr>
        <p:spPr>
          <a:xfrm rot="10800000">
            <a:off x="9784989" y="2293943"/>
            <a:ext cx="691126" cy="474826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8" name="Picture 6" descr="Image result for dog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04" y="3230065"/>
            <a:ext cx="1612398" cy="120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cat imag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462" y="2337894"/>
            <a:ext cx="1487238" cy="155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05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5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CF5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3F3F1"/>
              </a:buClr>
              <a:buSzPts val="6000"/>
              <a:buFont typeface="Montserrat Black"/>
              <a:buNone/>
            </a:pPr>
            <a:r>
              <a:rPr lang="en-US" sz="6000" b="1" kern="0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3. VISUALIZATION OF 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90000"/>
              </a:lnSpc>
              <a:buClr>
                <a:srgbClr val="F3F3F1"/>
              </a:buClr>
              <a:buSzPts val="6000"/>
              <a:buFont typeface="Montserrat Black"/>
              <a:buNone/>
            </a:pPr>
            <a:r>
              <a:rPr lang="en-US" sz="6000" b="1" kern="0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THE DATA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90000"/>
              </a:lnSpc>
              <a:buClr>
                <a:srgbClr val="F3F3F1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10 MINUTES</a:t>
            </a:r>
            <a:endParaRPr sz="3200" b="1" kern="0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7899" y="1594126"/>
            <a:ext cx="6208776" cy="1542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5398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3480</TotalTime>
  <Words>1284</Words>
  <Application>Microsoft Office PowerPoint</Application>
  <PresentationFormat>Widescreen</PresentationFormat>
  <Paragraphs>179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Montserrat Black</vt:lpstr>
      <vt:lpstr>Roboto</vt:lpstr>
      <vt:lpstr>Office Theme</vt:lpstr>
      <vt:lpstr>1_Office Theme</vt:lpstr>
      <vt:lpstr>2_Office Theme</vt:lpstr>
      <vt:lpstr>3_Office Theme</vt:lpstr>
      <vt:lpstr>4_Office Theme</vt:lpstr>
      <vt:lpstr>MACHINE LEARNING:  BREAST CANCER CLASSIFICATION SUPPORT VECTOR MACHINES  </vt:lpstr>
      <vt:lpstr>PowerPoint Presentation</vt:lpstr>
      <vt:lpstr>1. BUSINESS CASE</vt:lpstr>
      <vt:lpstr>1. BUSINESS CASE</vt:lpstr>
      <vt:lpstr>PowerPoint Presentation</vt:lpstr>
      <vt:lpstr>2. DATASET IN ML TERMS</vt:lpstr>
      <vt:lpstr>2. DATASET IN ML TERMS</vt:lpstr>
      <vt:lpstr>2. DATASET IN ML TERMS</vt:lpstr>
      <vt:lpstr>PowerPoint Presentation</vt:lpstr>
      <vt:lpstr>PowerPoint Presentation</vt:lpstr>
      <vt:lpstr>PowerPoint Presentation</vt:lpstr>
      <vt:lpstr>5. EVALUATING THE MODEL </vt:lpstr>
      <vt:lpstr>5. EVALUATING THE MODEL </vt:lpstr>
      <vt:lpstr>5. EVALUATING THE MODEL </vt:lpstr>
      <vt:lpstr>PowerPoint Presentation</vt:lpstr>
      <vt:lpstr>6. IMPROVING THE MODEL </vt:lpstr>
      <vt:lpstr>6. IMPROVING THE MODEL </vt:lpstr>
      <vt:lpstr>6. IMPROVING THE MODEL </vt:lpstr>
      <vt:lpstr>PowerPoint Presentation</vt:lpstr>
      <vt:lpstr>7.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Fintech Machine Learning Use Case</dc:title>
  <dc:creator>Rony Sulca</dc:creator>
  <cp:lastModifiedBy>Ashura</cp:lastModifiedBy>
  <cp:revision>243</cp:revision>
  <dcterms:created xsi:type="dcterms:W3CDTF">2018-08-06T01:11:14Z</dcterms:created>
  <dcterms:modified xsi:type="dcterms:W3CDTF">2019-05-08T01:45:07Z</dcterms:modified>
</cp:coreProperties>
</file>