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7"/>
  </p:notesMasterIdLst>
  <p:sldIdLst>
    <p:sldId id="401" r:id="rId2"/>
    <p:sldId id="399" r:id="rId3"/>
    <p:sldId id="402" r:id="rId4"/>
    <p:sldId id="400" r:id="rId5"/>
    <p:sldId id="404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5" autoAdjust="0"/>
    <p:restoredTop sz="85731" autoAdjust="0"/>
  </p:normalViewPr>
  <p:slideViewPr>
    <p:cSldViewPr>
      <p:cViewPr varScale="1">
        <p:scale>
          <a:sx n="98" d="100"/>
          <a:sy n="98" d="100"/>
        </p:scale>
        <p:origin x="88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2019-05-07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27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361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377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5255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663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3221"/>
            <a:ext cx="10820400" cy="4525963"/>
          </a:xfrm>
        </p:spPr>
        <p:txBody>
          <a:bodyPr>
            <a:normAutofit/>
          </a:bodyPr>
          <a:lstStyle/>
          <a:p>
            <a:r>
              <a:rPr lang="en-CA" sz="2000" dirty="0"/>
              <a:t>In simple linear regression, we predict the value of one variable </a:t>
            </a:r>
            <a:r>
              <a:rPr lang="en-CA" sz="2000" b="1" dirty="0"/>
              <a:t>Y</a:t>
            </a:r>
            <a:r>
              <a:rPr lang="en-CA" sz="2000" dirty="0"/>
              <a:t> based on another variable </a:t>
            </a:r>
            <a:r>
              <a:rPr lang="en-CA" sz="2000" b="1" dirty="0"/>
              <a:t>X</a:t>
            </a:r>
            <a:r>
              <a:rPr lang="en-CA" sz="2000" dirty="0"/>
              <a:t>.</a:t>
            </a:r>
          </a:p>
          <a:p>
            <a:r>
              <a:rPr lang="en-CA" sz="2000" b="1" dirty="0"/>
              <a:t>X</a:t>
            </a:r>
            <a:r>
              <a:rPr lang="en-CA" sz="2000" dirty="0"/>
              <a:t> is called the </a:t>
            </a:r>
            <a:r>
              <a:rPr lang="en-CA" sz="2000" b="1" dirty="0"/>
              <a:t>independent variable </a:t>
            </a:r>
            <a:r>
              <a:rPr lang="en-CA" sz="2000" dirty="0"/>
              <a:t>and </a:t>
            </a:r>
            <a:r>
              <a:rPr lang="en-CA" sz="2000" b="1" dirty="0"/>
              <a:t>Y</a:t>
            </a:r>
            <a:r>
              <a:rPr lang="en-CA" sz="2000" dirty="0"/>
              <a:t> is called the </a:t>
            </a:r>
            <a:r>
              <a:rPr lang="en-CA" sz="2000" b="1" dirty="0"/>
              <a:t>dependant variable</a:t>
            </a:r>
            <a:r>
              <a:rPr lang="en-CA" sz="2000" dirty="0"/>
              <a:t>.</a:t>
            </a:r>
          </a:p>
          <a:p>
            <a:r>
              <a:rPr lang="en-CA" sz="2000" dirty="0"/>
              <a:t>Why simple? Because it examines relationship between two variables only.</a:t>
            </a:r>
          </a:p>
          <a:p>
            <a:r>
              <a:rPr lang="en-CA" sz="2000" dirty="0"/>
              <a:t>Why linear? when the </a:t>
            </a:r>
            <a:r>
              <a:rPr lang="en-CA" sz="2000" b="1" dirty="0"/>
              <a:t>independent variable </a:t>
            </a:r>
            <a:r>
              <a:rPr lang="en-CA" sz="2000" dirty="0"/>
              <a:t>increases (or decreases), the </a:t>
            </a:r>
            <a:r>
              <a:rPr lang="en-CA" sz="2000" b="1" dirty="0"/>
              <a:t>dependent variable </a:t>
            </a:r>
            <a:r>
              <a:rPr lang="en-CA" sz="2000" dirty="0"/>
              <a:t>increases (or decreases) in a </a:t>
            </a:r>
            <a:r>
              <a:rPr lang="en-CA" sz="2000" b="1" dirty="0"/>
              <a:t>linear fashion</a:t>
            </a:r>
            <a:r>
              <a:rPr lang="en-CA" sz="2000" dirty="0"/>
              <a:t>.</a:t>
            </a:r>
          </a:p>
          <a:p>
            <a:pPr marL="0" indent="0" fontAlgn="base">
              <a:buNone/>
            </a:pPr>
            <a:endParaRPr lang="en-CA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SIMPLE LINEAR REGRESSION: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57600" y="28489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774946" y="6023385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788471" y="3471812"/>
            <a:ext cx="17133" cy="2599674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479350" y="483444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3961042" y="453144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4221975" y="491182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4652018" y="398598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6334900" y="315398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5391599" y="365744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5533698" y="416365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4728456" y="444673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131177" y="366393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3479350" y="6077248"/>
            <a:ext cx="300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TEMPERATURE (</a:t>
            </a:r>
            <a:r>
              <a:rPr lang="en-CA" sz="2400" b="1" dirty="0" err="1"/>
              <a:t>DegC</a:t>
            </a:r>
            <a:r>
              <a:rPr lang="en-CA" sz="2400" b="1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1607469" y="4450670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REVENUE($)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2826399" y="3556202"/>
            <a:ext cx="3595707" cy="195152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 descr="Image result for ice cream st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501" y="3813989"/>
            <a:ext cx="1993192" cy="192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812" y="2943106"/>
            <a:ext cx="2018516" cy="347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15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6" grpId="0" animBg="1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SIMPLE LINEAR REGRESSION: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EXAMPLE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66800" y="1446394"/>
            <a:ext cx="8534400" cy="3025168"/>
          </a:xfrm>
        </p:spPr>
        <p:txBody>
          <a:bodyPr>
            <a:normAutofit/>
          </a:bodyPr>
          <a:lstStyle/>
          <a:p>
            <a:r>
              <a:rPr lang="en-CA" sz="2000" dirty="0"/>
              <a:t>Example: Goal is to obtain a relationship (model) between outside air  temperature and ice cream sales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05803" y="2759154"/>
                <a:ext cx="30946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803" y="2759154"/>
                <a:ext cx="3094693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264387" y="6045432"/>
            <a:ext cx="416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/>
              <a:t>Source: </a:t>
            </a:r>
            <a:r>
              <a:rPr lang="en-CA" sz="1400" dirty="0"/>
              <a:t>https://www.goodfreephotos.com/vector-images/ice-cream-stand-vector-clipart.png.php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275784" y="5352239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252350" y="2438400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80188" y="41632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2461880" y="386029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2722813" y="424067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5610963" y="272122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3152856" y="331484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3152857" y="282806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3892437" y="298630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4034536" y="349250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4632014" y="240238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3590340" y="389334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5182804" y="222005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4632015" y="299278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/>
          <p:cNvSpPr txBox="1"/>
          <p:nvPr/>
        </p:nvSpPr>
        <p:spPr>
          <a:xfrm>
            <a:off x="4034536" y="5431305"/>
            <a:ext cx="300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TEMPERATURE (</a:t>
            </a:r>
            <a:r>
              <a:rPr lang="en-CA" sz="2400" b="1" dirty="0" err="1"/>
              <a:t>DegC</a:t>
            </a:r>
            <a:r>
              <a:rPr lang="en-CA" sz="2400" b="1" dirty="0"/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 rot="16200000">
            <a:off x="79675" y="2442280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REVENUE($)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1327237" y="2370116"/>
            <a:ext cx="4481472" cy="246646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 rot="5400000" flipH="1" flipV="1">
            <a:off x="5291085" y="3569729"/>
            <a:ext cx="1216903" cy="86840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517896" y="4579980"/>
            <a:ext cx="2167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DEPENDANT VARIABLE</a:t>
            </a:r>
          </a:p>
          <a:p>
            <a:pPr algn="ctr"/>
            <a:r>
              <a:rPr lang="en-CA" sz="1600" b="1" dirty="0">
                <a:solidFill>
                  <a:srgbClr val="FF0000"/>
                </a:solidFill>
              </a:rPr>
              <a:t>REVENUE ($)</a:t>
            </a:r>
          </a:p>
        </p:txBody>
      </p:sp>
      <p:cxnSp>
        <p:nvCxnSpPr>
          <p:cNvPr id="75" name="Curved Connector 74"/>
          <p:cNvCxnSpPr/>
          <p:nvPr/>
        </p:nvCxnSpPr>
        <p:spPr>
          <a:xfrm rot="5400000" flipH="1" flipV="1">
            <a:off x="7948420" y="3459147"/>
            <a:ext cx="1216903" cy="86840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121273" y="4609790"/>
            <a:ext cx="228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INDEPENDENT VARIABLE</a:t>
            </a:r>
          </a:p>
          <a:p>
            <a:r>
              <a:rPr lang="en-CA" sz="1600" b="1" dirty="0">
                <a:solidFill>
                  <a:srgbClr val="FF0000"/>
                </a:solidFill>
              </a:rPr>
              <a:t>TEMPERATURE (</a:t>
            </a:r>
            <a:r>
              <a:rPr lang="en-CA" sz="1600" b="1" dirty="0" err="1">
                <a:solidFill>
                  <a:srgbClr val="FF0000"/>
                </a:solidFill>
              </a:rPr>
              <a:t>DegC</a:t>
            </a:r>
            <a:r>
              <a:rPr lang="en-CA" sz="16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6934200" y="2759153"/>
            <a:ext cx="609600" cy="665551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Rounded Rectangle 79"/>
          <p:cNvSpPr/>
          <p:nvPr/>
        </p:nvSpPr>
        <p:spPr>
          <a:xfrm>
            <a:off x="7925169" y="2753888"/>
            <a:ext cx="609600" cy="665551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TextBox 101"/>
          <p:cNvSpPr txBox="1"/>
          <p:nvPr/>
        </p:nvSpPr>
        <p:spPr>
          <a:xfrm>
            <a:off x="626834" y="3497562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$20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694314" y="5380390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+10 </a:t>
            </a:r>
            <a:r>
              <a:rPr lang="en-CA" sz="2400" b="1" dirty="0" err="1">
                <a:solidFill>
                  <a:srgbClr val="FF0000"/>
                </a:solidFill>
              </a:rPr>
              <a:t>degC</a:t>
            </a:r>
            <a:endParaRPr lang="en-CA" sz="2400" b="1" dirty="0">
              <a:solidFill>
                <a:srgbClr val="FF0000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2894823" y="3973276"/>
            <a:ext cx="0" cy="1378963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907064" y="3419439"/>
            <a:ext cx="0" cy="193280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1306442" y="3988942"/>
            <a:ext cx="1626673" cy="3326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306442" y="3453492"/>
            <a:ext cx="2596556" cy="4314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2894823" y="3423814"/>
            <a:ext cx="1012241" cy="549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2933115" y="5345301"/>
            <a:ext cx="1012241" cy="266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1294712" y="3453492"/>
            <a:ext cx="0" cy="5899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flipV="1">
            <a:off x="8382829" y="1938427"/>
            <a:ext cx="1274871" cy="773452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flipV="1">
            <a:off x="7403687" y="1902924"/>
            <a:ext cx="2029757" cy="82072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701858" y="1769150"/>
            <a:ext cx="1541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MODEL! (GOAL)</a:t>
            </a:r>
          </a:p>
        </p:txBody>
      </p:sp>
    </p:spTree>
    <p:extLst>
      <p:ext uri="{BB962C8B-B14F-4D97-AF65-F5344CB8AC3E}">
        <p14:creationId xmlns:p14="http://schemas.microsoft.com/office/powerpoint/2010/main" val="10363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4" grpId="0"/>
      <p:bldP spid="76" grpId="0"/>
      <p:bldP spid="77" grpId="0" animBg="1"/>
      <p:bldP spid="80" grpId="0" animBg="1"/>
      <p:bldP spid="102" grpId="0"/>
      <p:bldP spid="103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400" y="2790182"/>
            <a:ext cx="5505450" cy="31146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63380"/>
            <a:ext cx="10698821" cy="4525963"/>
          </a:xfrm>
        </p:spPr>
        <p:txBody>
          <a:bodyPr>
            <a:normAutofit/>
          </a:bodyPr>
          <a:lstStyle/>
          <a:p>
            <a:pPr fontAlgn="base"/>
            <a:r>
              <a:rPr lang="en-CA" sz="2000" dirty="0"/>
              <a:t>Once the coefficients </a:t>
            </a:r>
            <a:r>
              <a:rPr lang="en-CA" sz="2000" b="1" i="1" dirty="0"/>
              <a:t>m</a:t>
            </a:r>
            <a:r>
              <a:rPr lang="en-CA" sz="2000" dirty="0"/>
              <a:t> and </a:t>
            </a:r>
            <a:r>
              <a:rPr lang="en-CA" sz="2000" b="1" i="1" dirty="0"/>
              <a:t>b</a:t>
            </a:r>
            <a:r>
              <a:rPr lang="en-CA" sz="2000" dirty="0"/>
              <a:t> are obtained, you have obtained a simple linear regression model! </a:t>
            </a:r>
          </a:p>
          <a:p>
            <a:pPr fontAlgn="base"/>
            <a:r>
              <a:rPr lang="en-CA" sz="2000" dirty="0"/>
              <a:t>This “trained” model can be later used to predict any </a:t>
            </a:r>
            <a:r>
              <a:rPr lang="en-CA" sz="2000" b="1" i="1" dirty="0"/>
              <a:t>Revenue (dollars) </a:t>
            </a:r>
            <a:r>
              <a:rPr lang="en-CA" sz="2000" dirty="0"/>
              <a:t>based on </a:t>
            </a:r>
            <a:r>
              <a:rPr lang="en-CA" sz="2000" b="1" i="1" dirty="0"/>
              <a:t>the outside air Temperature.</a:t>
            </a:r>
            <a:endParaRPr lang="en-CA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237817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SIMPLE LINEAR REGRESSION: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HOW ARE WE GOING TO USE THE MODEL?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57600" y="28489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97179" y="3645214"/>
                <a:ext cx="36684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4800" b="1" i="1" dirty="0" smtClean="0"/>
                        <m:t>y</m:t>
                      </m:r>
                      <m:r>
                        <m:rPr>
                          <m:nor/>
                        </m:rPr>
                        <a:rPr lang="en-CA" sz="4800" b="1" i="1" dirty="0" smtClean="0"/>
                        <m:t> = </m:t>
                      </m:r>
                      <m:r>
                        <m:rPr>
                          <m:nor/>
                        </m:rPr>
                        <a:rPr lang="en-CA" sz="4800" b="1" i="1" dirty="0"/>
                        <m:t>mX</m:t>
                      </m:r>
                      <m:r>
                        <m:rPr>
                          <m:nor/>
                        </m:rPr>
                        <a:rPr lang="en-CA" sz="4800" b="1" i="1" dirty="0"/>
                        <m:t>+</m:t>
                      </m:r>
                      <m:r>
                        <m:rPr>
                          <m:nor/>
                        </m:rPr>
                        <a:rPr lang="en-CA" sz="4800" b="1" i="1" dirty="0"/>
                        <m:t>b</m:t>
                      </m:r>
                    </m:oMath>
                  </m:oMathPara>
                </a14:m>
                <a:endParaRPr lang="en-CA" sz="4800" b="1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179" y="3645214"/>
                <a:ext cx="3668442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10058400" y="3744404"/>
            <a:ext cx="457200" cy="7318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8679936" y="3744404"/>
            <a:ext cx="457200" cy="7318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8193724" y="4502455"/>
            <a:ext cx="142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DEPENDANT </a:t>
            </a:r>
          </a:p>
          <a:p>
            <a:pPr algn="ctr"/>
            <a:r>
              <a:rPr lang="en-CA" b="1" dirty="0">
                <a:solidFill>
                  <a:srgbClr val="FF0000"/>
                </a:solidFill>
              </a:rPr>
              <a:t>VARIABLE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82113" y="4502455"/>
            <a:ext cx="1642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INDEPENDANT </a:t>
            </a:r>
          </a:p>
          <a:p>
            <a:pPr algn="ctr"/>
            <a:r>
              <a:rPr lang="en-CA" b="1" dirty="0">
                <a:solidFill>
                  <a:srgbClr val="FF0000"/>
                </a:solidFill>
              </a:rPr>
              <a:t>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836513" y="5699224"/>
                <a:ext cx="54373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3600" b="1" i="1" dirty="0"/>
                        <m:t>X</m:t>
                      </m:r>
                    </m:oMath>
                  </m:oMathPara>
                </a14:m>
                <a:endParaRPr lang="en-CA" sz="3600" i="1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513" y="5699224"/>
                <a:ext cx="543739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161211" y="3793708"/>
                <a:ext cx="58221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211" y="3793708"/>
                <a:ext cx="582211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Triangle 13"/>
          <p:cNvSpPr/>
          <p:nvPr/>
        </p:nvSpPr>
        <p:spPr>
          <a:xfrm rot="16200000">
            <a:off x="4508051" y="3740310"/>
            <a:ext cx="984859" cy="1581439"/>
          </a:xfrm>
          <a:prstGeom prst="rt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Left Brace 14"/>
          <p:cNvSpPr/>
          <p:nvPr/>
        </p:nvSpPr>
        <p:spPr>
          <a:xfrm>
            <a:off x="2862192" y="5111976"/>
            <a:ext cx="218934" cy="663178"/>
          </a:xfrm>
          <a:prstGeom prst="leftBrac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327865" y="5111976"/>
                <a:ext cx="56938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865" y="5111976"/>
                <a:ext cx="569387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752177" y="4478124"/>
                <a:ext cx="71686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177" y="4478124"/>
                <a:ext cx="716863" cy="646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4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4" grpId="0" animBg="1"/>
      <p:bldP spid="15" grpId="0" animBg="1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83820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SIMPLE LINEAR REGRESSION: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HOW TO OBTAIN MODEL PARAMETERS? LEAST SUM OF SQUARES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158347" y="5949886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134913" y="3036047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709813" y="508850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3486542" y="342054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4512860" y="508850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5378363" y="270918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6588815" y="291460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/>
          <p:cNvSpPr txBox="1"/>
          <p:nvPr/>
        </p:nvSpPr>
        <p:spPr>
          <a:xfrm>
            <a:off x="4917099" y="6028952"/>
            <a:ext cx="300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TEMPERATURE (</a:t>
            </a:r>
            <a:r>
              <a:rPr lang="en-CA" sz="2400" b="1" dirty="0" err="1"/>
              <a:t>DegC</a:t>
            </a:r>
            <a:r>
              <a:rPr lang="en-CA" sz="2400" b="1" dirty="0"/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 rot="16200000">
            <a:off x="962238" y="3370626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REVENUE($)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2209800" y="3298462"/>
            <a:ext cx="4481472" cy="246646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 rot="5400000" flipH="1" flipV="1">
            <a:off x="9213539" y="4736476"/>
            <a:ext cx="948543" cy="94773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369031" y="5764927"/>
            <a:ext cx="415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</a:rPr>
              <a:t>MINIMUM (LEAST) SUM OF SQUARES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5528192" y="2989444"/>
            <a:ext cx="9368" cy="910624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663104" y="3686384"/>
            <a:ext cx="0" cy="1245176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645591" y="4418439"/>
            <a:ext cx="9368" cy="910624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14850" y="2558557"/>
                <a:ext cx="15457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CA" sz="2800" b="1" dirty="0"/>
                  <a:t> (actual)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50" y="2558557"/>
                <a:ext cx="1545744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395" t="-24286" r="-12253" b="-5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364245" y="4013930"/>
                <a:ext cx="30979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2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CA" sz="2800" b="1" dirty="0"/>
                  <a:t>(estimated/fitted)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245" y="4013930"/>
                <a:ext cx="3097964" cy="430887"/>
              </a:xfrm>
              <a:prstGeom prst="rect">
                <a:avLst/>
              </a:prstGeom>
              <a:blipFill rotWithShape="0">
                <a:blip r:embed="rId5"/>
                <a:stretch>
                  <a:fillRect t="-23944" r="-2362" b="-507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8988476" y="3199535"/>
                <a:ext cx="2390719" cy="661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3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CA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CA" sz="3200" b="1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CA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3200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476" y="3199535"/>
                <a:ext cx="2390719" cy="66152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721170" y="3910745"/>
                <a:ext cx="3135089" cy="1135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𝒎𝒊𝒏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CA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CA" sz="2800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CA" sz="28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170" y="3910745"/>
                <a:ext cx="3135089" cy="113569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425911" y="2768284"/>
            <a:ext cx="189104" cy="17517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5443008" y="3789435"/>
            <a:ext cx="189104" cy="17517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038650" y="3084586"/>
                <a:ext cx="54213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1" i="1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CA" sz="32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650" y="3084586"/>
                <a:ext cx="542136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011356" y="1576496"/>
            <a:ext cx="109591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sz="2000" dirty="0"/>
              <a:t>Least squares fitting is a way to find the best fit curve or line for a set of points.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sz="2000" dirty="0"/>
              <a:t>The sum of the squares of the offsets (residuals) are used to estimate the best fit curve or line.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CA" sz="2000" dirty="0"/>
              <a:t>Least squares method is used to obtain the coefficients </a:t>
            </a:r>
            <a:r>
              <a:rPr lang="en-CA" sz="2000" b="1" dirty="0"/>
              <a:t>m</a:t>
            </a:r>
            <a:r>
              <a:rPr lang="en-CA" sz="2000" dirty="0"/>
              <a:t> and </a:t>
            </a:r>
            <a:r>
              <a:rPr lang="en-CA" sz="2000" b="1" dirty="0"/>
              <a:t>b</a:t>
            </a:r>
            <a:r>
              <a:rPr lang="en-CA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9300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2" grpId="0"/>
      <p:bldP spid="60" grpId="0"/>
      <p:bldP spid="61" grpId="0"/>
      <p:bldP spid="14" grpId="0"/>
      <p:bldP spid="15" grpId="0" animBg="1"/>
      <p:bldP spid="62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6399" y="6386626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950934" y="1364513"/>
            <a:ext cx="10021389" cy="4876800"/>
          </a:xfrm>
        </p:spPr>
        <p:txBody>
          <a:bodyPr>
            <a:normAutofit/>
          </a:bodyPr>
          <a:lstStyle/>
          <a:p>
            <a:r>
              <a:rPr lang="en-CA" sz="2000" dirty="0"/>
              <a:t>Data set is divided into 75%, 25% training and testing, respectively.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b="1" dirty="0"/>
              <a:t>Training set: </a:t>
            </a:r>
            <a:r>
              <a:rPr lang="en-CA" sz="2000" dirty="0"/>
              <a:t>used for model training.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b="1" dirty="0"/>
              <a:t>Testing set: </a:t>
            </a:r>
            <a:r>
              <a:rPr lang="en-CA" sz="2000" dirty="0"/>
              <a:t>used for testing trained model. Make sure that the testing dataset has never been seen by the trained model before.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Right Arrow 1"/>
          <p:cNvSpPr/>
          <p:nvPr/>
        </p:nvSpPr>
        <p:spPr>
          <a:xfrm rot="19947447">
            <a:off x="5834127" y="3607364"/>
            <a:ext cx="1524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Arrow 6"/>
          <p:cNvSpPr/>
          <p:nvPr/>
        </p:nvSpPr>
        <p:spPr>
          <a:xfrm rot="1044157">
            <a:off x="5896694" y="4549891"/>
            <a:ext cx="1524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Left Brace 8"/>
          <p:cNvSpPr/>
          <p:nvPr/>
        </p:nvSpPr>
        <p:spPr>
          <a:xfrm>
            <a:off x="2925569" y="2771126"/>
            <a:ext cx="418011" cy="3670124"/>
          </a:xfrm>
          <a:prstGeom prst="leftBrace">
            <a:avLst>
              <a:gd name="adj1" fmla="val 85696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1299225" y="4416713"/>
            <a:ext cx="147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100 SAMPLES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08291" y="3243573"/>
            <a:ext cx="236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75 TRAINING SAMPLES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70669" y="4740391"/>
            <a:ext cx="221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25 TESTING SAMPLES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914400" y="237817"/>
            <a:ext cx="7315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SIMPLE LINEAR REGRESSION: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TRAINING VS. TESTING DATASET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438" y="2690076"/>
            <a:ext cx="2219285" cy="382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6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2912</TotalTime>
  <Words>395</Words>
  <Application>Microsoft Office PowerPoint</Application>
  <PresentationFormat>Widescreen</PresentationFormat>
  <Paragraphs>59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Ashura</cp:lastModifiedBy>
  <cp:revision>360</cp:revision>
  <cp:lastPrinted>2015-02-18T03:35:51Z</cp:lastPrinted>
  <dcterms:created xsi:type="dcterms:W3CDTF">2006-08-16T00:00:00Z</dcterms:created>
  <dcterms:modified xsi:type="dcterms:W3CDTF">2019-05-08T01:40:48Z</dcterms:modified>
</cp:coreProperties>
</file>