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7415AB-C192-41C9-9CE6-7AD23865FDDD}">
  <a:tblStyle styleId="{357415AB-C192-41C9-9CE6-7AD23865FDDD}"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purpose of this project is to assess the parameters of a dataset pertaining to a social network ad and its predictive probability of the outcome that a consumer will make a purchase. The ultimate goal for a social network ad to be successful would be to produce more purchases per user in this particular case.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Case 1 is the result of an ad deployed that results in a purchase. Case 2 is the result of an ad deployed that did not commit to a purchase. Case 3 is the instance of an ad not deployed and thusly no purchase made. Case 4 is the result of a purchase being made without ad deployment. Since we are trying to maximize the purchases we will consider Case 4 as beneficial to the campaign. Ideally in perspective of Ad deployment we would prioritize Case 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will be observing the scores on the testing sets for our observations. From this we can see that the highest accuracy score is for KNN with Standard Scaler yielded the highest accuracy score of 94%. Ideal F-1 score was seen with SVC with Standard Scaler with 83%. Looking at the AUC Logistic Regression displayed the best result with 95% but lacked in all other categories to be considered. Overall the most ideal model for our dataset would be between KNN with neighbors of 7 or SVC with Standard Scaler.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Capstone Project Presentation</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Predict Purchase Outcome of Social Ad on Consumer</a:t>
            </a:r>
            <a:endParaRPr/>
          </a:p>
          <a:p>
            <a:pPr indent="0" lvl="0" marL="0" rtl="0">
              <a:spcBef>
                <a:spcPts val="0"/>
              </a:spcBef>
              <a:spcAft>
                <a:spcPts val="0"/>
              </a:spcAft>
              <a:buClr>
                <a:srgbClr val="000000"/>
              </a:buClr>
              <a:buSzPts val="1100"/>
              <a:buFont typeface="Arial"/>
              <a:buNone/>
            </a:pPr>
            <a:r>
              <a:t/>
            </a:r>
            <a:endParaRPr/>
          </a:p>
        </p:txBody>
      </p:sp>
      <p:sp>
        <p:nvSpPr>
          <p:cNvPr id="56" name="Shape 56"/>
          <p:cNvSpPr txBox="1"/>
          <p:nvPr/>
        </p:nvSpPr>
        <p:spPr>
          <a:xfrm>
            <a:off x="2993025" y="4362725"/>
            <a:ext cx="3272100" cy="55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400"/>
              <a:t>Sumit Patel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752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a:t>Conclusion</a:t>
            </a:r>
            <a:endParaRPr b="1"/>
          </a:p>
        </p:txBody>
      </p:sp>
      <p:sp>
        <p:nvSpPr>
          <p:cNvPr id="109" name="Shape 109"/>
          <p:cNvSpPr txBox="1"/>
          <p:nvPr>
            <p:ph idx="1" type="body"/>
          </p:nvPr>
        </p:nvSpPr>
        <p:spPr>
          <a:xfrm>
            <a:off x="311700" y="911150"/>
            <a:ext cx="8520600" cy="3705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the purpose of this study testing scores were observed from classification report. Accuracy, precision, recall, f-1 score and AUC were all used for determination of best model</a:t>
            </a:r>
            <a:endParaRPr/>
          </a:p>
          <a:p>
            <a:pPr indent="-342900" lvl="0" marL="457200" rtl="0">
              <a:spcBef>
                <a:spcPts val="0"/>
              </a:spcBef>
              <a:spcAft>
                <a:spcPts val="0"/>
              </a:spcAft>
              <a:buSzPts val="1800"/>
              <a:buChar char="●"/>
            </a:pPr>
            <a:r>
              <a:rPr lang="en"/>
              <a:t>Per the objective of the study, threshold probability for classification of Purchased needed optimization to increase probability for purchase outcome from ad deployment.  </a:t>
            </a:r>
            <a:endParaRPr/>
          </a:p>
          <a:p>
            <a:pPr indent="-342900" lvl="0" marL="457200" rtl="0">
              <a:spcBef>
                <a:spcPts val="0"/>
              </a:spcBef>
              <a:spcAft>
                <a:spcPts val="0"/>
              </a:spcAft>
              <a:buSzPts val="1800"/>
              <a:buChar char="●"/>
            </a:pPr>
            <a:r>
              <a:rPr lang="en"/>
              <a:t>Logistic Regression when tuned with gridsearchCV or ElasticNet provided the best AUC score of 0.952. The provided the most optimum predictive model for the dataset, providing that for a random user the true positive outcome result is within 95.2% likelihood that the user will make a purchase. </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Objective of Social Network Ad</a:t>
            </a:r>
            <a:endParaRPr/>
          </a:p>
        </p:txBody>
      </p:sp>
      <p:sp>
        <p:nvSpPr>
          <p:cNvPr id="62" name="Shape 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objective of a Social Network Ad is to take certain parameters of interest to optimize to consumers for a better likelihood outcome which in this context would be purchases.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The initial step is to identify the variables of interest that relate most accurately to purchase outcomes. Using the dataset with observed instances of users that Purchased with outcome of ‘0’ for non-purchases and ‘1’ for purchased.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Prediction Outcomes for each Observation:</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Case 1: True Positive</a:t>
            </a:r>
            <a:endParaRPr b="1"/>
          </a:p>
          <a:p>
            <a:pPr indent="-342900" lvl="3" marL="1828800" rtl="0">
              <a:spcBef>
                <a:spcPts val="0"/>
              </a:spcBef>
              <a:spcAft>
                <a:spcPts val="0"/>
              </a:spcAft>
              <a:buSzPts val="1800"/>
              <a:buChar char="●"/>
            </a:pPr>
            <a:r>
              <a:rPr b="1" lang="en" sz="1800"/>
              <a:t>Predicted as ‘1’ and is actually ‘1’</a:t>
            </a:r>
            <a:endParaRPr b="1" sz="1800"/>
          </a:p>
          <a:p>
            <a:pPr indent="-342900" lvl="0" marL="457200" rtl="0">
              <a:spcBef>
                <a:spcPts val="0"/>
              </a:spcBef>
              <a:spcAft>
                <a:spcPts val="0"/>
              </a:spcAft>
              <a:buSzPts val="1800"/>
              <a:buChar char="●"/>
            </a:pPr>
            <a:r>
              <a:rPr b="1" lang="en"/>
              <a:t>Case 2: False Positive</a:t>
            </a:r>
            <a:endParaRPr b="1"/>
          </a:p>
          <a:p>
            <a:pPr indent="-342900" lvl="3" marL="1828800" rtl="0">
              <a:spcBef>
                <a:spcPts val="0"/>
              </a:spcBef>
              <a:spcAft>
                <a:spcPts val="0"/>
              </a:spcAft>
              <a:buSzPts val="1800"/>
              <a:buChar char="●"/>
            </a:pPr>
            <a:r>
              <a:rPr b="1" lang="en" sz="1800"/>
              <a:t>Predicted as ‘1’ and is actually ‘1’</a:t>
            </a:r>
            <a:endParaRPr b="1" sz="1800"/>
          </a:p>
          <a:p>
            <a:pPr indent="-342900" lvl="0" marL="457200" rtl="0">
              <a:spcBef>
                <a:spcPts val="0"/>
              </a:spcBef>
              <a:spcAft>
                <a:spcPts val="0"/>
              </a:spcAft>
              <a:buSzPts val="1800"/>
              <a:buChar char="●"/>
            </a:pPr>
            <a:r>
              <a:rPr b="1" lang="en"/>
              <a:t>Case 3: True Negative</a:t>
            </a:r>
            <a:endParaRPr b="1"/>
          </a:p>
          <a:p>
            <a:pPr indent="-342900" lvl="3" marL="1828800" rtl="0">
              <a:spcBef>
                <a:spcPts val="0"/>
              </a:spcBef>
              <a:spcAft>
                <a:spcPts val="0"/>
              </a:spcAft>
              <a:buSzPts val="1800"/>
              <a:buChar char="●"/>
            </a:pPr>
            <a:r>
              <a:rPr b="1" lang="en" sz="1800"/>
              <a:t>Predicted as ‘0’ and is actually ‘0’</a:t>
            </a:r>
            <a:endParaRPr b="1" sz="1800"/>
          </a:p>
          <a:p>
            <a:pPr indent="-342900" lvl="0" marL="457200" rtl="0">
              <a:spcBef>
                <a:spcPts val="0"/>
              </a:spcBef>
              <a:spcAft>
                <a:spcPts val="0"/>
              </a:spcAft>
              <a:buSzPts val="1800"/>
              <a:buChar char="●"/>
            </a:pPr>
            <a:r>
              <a:rPr b="1" lang="en"/>
              <a:t>Case 4: False Negative</a:t>
            </a:r>
            <a:endParaRPr b="1"/>
          </a:p>
          <a:p>
            <a:pPr indent="-342900" lvl="3" marL="1828800" rtl="0">
              <a:spcBef>
                <a:spcPts val="0"/>
              </a:spcBef>
              <a:spcAft>
                <a:spcPts val="0"/>
              </a:spcAft>
              <a:buSzPts val="1800"/>
              <a:buChar char="●"/>
            </a:pPr>
            <a:r>
              <a:rPr b="1" lang="en" sz="1800"/>
              <a:t>Predicted as ‘0’ and is actually ‘1’</a:t>
            </a:r>
            <a:endParaRPr b="1" sz="1800"/>
          </a:p>
          <a:p>
            <a:pPr indent="0" lvl="0" marL="1371600">
              <a:spcBef>
                <a:spcPts val="1600"/>
              </a:spcBef>
              <a:spcAft>
                <a:spcPts val="16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idx="1" type="body"/>
          </p:nvPr>
        </p:nvSpPr>
        <p:spPr>
          <a:xfrm>
            <a:off x="311700" y="367800"/>
            <a:ext cx="8520600" cy="442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cost associated with the deployment of the social network ads campaign would be C dollars (denoted for cost). Revenue earned for each ad would be R dollars (denoted for revenue). Assuming R = 2C and payoff for each case would be:</a:t>
            </a:r>
            <a:endParaRPr b="1"/>
          </a:p>
          <a:p>
            <a:pPr indent="-317500" lvl="1" marL="914400" rtl="0">
              <a:spcBef>
                <a:spcPts val="0"/>
              </a:spcBef>
              <a:spcAft>
                <a:spcPts val="0"/>
              </a:spcAft>
              <a:buSzPts val="1400"/>
              <a:buChar char="○"/>
            </a:pPr>
            <a:r>
              <a:rPr b="1" lang="en"/>
              <a:t>Case 1:  </a:t>
            </a:r>
            <a:r>
              <a:rPr lang="en"/>
              <a:t>R - C</a:t>
            </a:r>
            <a:r>
              <a:rPr lang="en"/>
              <a:t> </a:t>
            </a:r>
            <a:endParaRPr/>
          </a:p>
          <a:p>
            <a:pPr indent="-317500" lvl="1" marL="914400" rtl="0">
              <a:spcBef>
                <a:spcPts val="0"/>
              </a:spcBef>
              <a:spcAft>
                <a:spcPts val="0"/>
              </a:spcAft>
              <a:buSzPts val="1400"/>
              <a:buChar char="○"/>
            </a:pPr>
            <a:r>
              <a:rPr b="1" lang="en"/>
              <a:t>Case 2:  - C</a:t>
            </a:r>
            <a:endParaRPr b="1"/>
          </a:p>
          <a:p>
            <a:pPr indent="-317500" lvl="1" marL="914400" rtl="0">
              <a:spcBef>
                <a:spcPts val="0"/>
              </a:spcBef>
              <a:spcAft>
                <a:spcPts val="0"/>
              </a:spcAft>
              <a:buSzPts val="1400"/>
              <a:buChar char="○"/>
            </a:pPr>
            <a:r>
              <a:rPr b="1" lang="en"/>
              <a:t>Case 3: </a:t>
            </a:r>
            <a:r>
              <a:rPr lang="en"/>
              <a:t> 0</a:t>
            </a:r>
            <a:endParaRPr/>
          </a:p>
          <a:p>
            <a:pPr indent="-317500" lvl="1" marL="914400" rtl="0">
              <a:spcBef>
                <a:spcPts val="0"/>
              </a:spcBef>
              <a:spcAft>
                <a:spcPts val="0"/>
              </a:spcAft>
              <a:buSzPts val="1400"/>
              <a:buChar char="○"/>
            </a:pPr>
            <a:r>
              <a:rPr b="1" lang="en"/>
              <a:t>Case 4: </a:t>
            </a:r>
            <a:r>
              <a:rPr lang="en"/>
              <a:t> - ( R - C )</a:t>
            </a:r>
            <a:endParaRPr/>
          </a:p>
          <a:p>
            <a:pPr indent="-342900" lvl="0" marL="457200" rtl="0">
              <a:spcBef>
                <a:spcPts val="0"/>
              </a:spcBef>
              <a:spcAft>
                <a:spcPts val="0"/>
              </a:spcAft>
              <a:buSzPts val="1800"/>
              <a:buChar char="●"/>
            </a:pPr>
            <a:r>
              <a:rPr lang="en"/>
              <a:t>The campaign needs a model that can identify </a:t>
            </a:r>
            <a:r>
              <a:rPr b="1" lang="en"/>
              <a:t>Case 1</a:t>
            </a:r>
            <a:r>
              <a:rPr lang="en"/>
              <a:t> and </a:t>
            </a:r>
            <a:r>
              <a:rPr b="1" lang="en"/>
              <a:t> Case 4 </a:t>
            </a:r>
            <a:r>
              <a:rPr lang="en"/>
              <a:t>with greater accuracy while reducing the instances of </a:t>
            </a:r>
            <a:r>
              <a:rPr b="1" lang="en"/>
              <a:t>Case 2 </a:t>
            </a:r>
            <a:r>
              <a:rPr lang="en"/>
              <a:t> and </a:t>
            </a:r>
            <a:r>
              <a:rPr b="1" lang="en"/>
              <a:t>Case 3</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Purpose of the Model</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Model selection needs to be done to find a model that is most suitable to the data. Steps to be considered:</a:t>
            </a:r>
            <a:endParaRPr/>
          </a:p>
          <a:p>
            <a:pPr indent="-317500" lvl="1" marL="914400" rtl="0">
              <a:spcBef>
                <a:spcPts val="0"/>
              </a:spcBef>
              <a:spcAft>
                <a:spcPts val="0"/>
              </a:spcAft>
              <a:buSzPts val="1400"/>
              <a:buChar char="○"/>
            </a:pPr>
            <a:r>
              <a:rPr lang="en"/>
              <a:t>Pre-processing of data</a:t>
            </a:r>
            <a:endParaRPr/>
          </a:p>
          <a:p>
            <a:pPr indent="-317500" lvl="1" marL="914400" rtl="0">
              <a:spcBef>
                <a:spcPts val="0"/>
              </a:spcBef>
              <a:spcAft>
                <a:spcPts val="0"/>
              </a:spcAft>
              <a:buSzPts val="1400"/>
              <a:buChar char="○"/>
            </a:pPr>
            <a:r>
              <a:rPr lang="en"/>
              <a:t>Create a training and test set from data. Size of sample out of dataset used will be 20%. I am using both 3 and 5 fold cross validation.</a:t>
            </a:r>
            <a:endParaRPr/>
          </a:p>
          <a:p>
            <a:pPr indent="-317500" lvl="1" marL="914400" rtl="0">
              <a:spcBef>
                <a:spcPts val="0"/>
              </a:spcBef>
              <a:spcAft>
                <a:spcPts val="0"/>
              </a:spcAft>
              <a:buSzPts val="1400"/>
              <a:buChar char="○"/>
            </a:pPr>
            <a:r>
              <a:rPr lang="en"/>
              <a:t>Create a pipeline</a:t>
            </a:r>
            <a:endParaRPr/>
          </a:p>
          <a:p>
            <a:pPr indent="-317500" lvl="1" marL="914400" rtl="0">
              <a:spcBef>
                <a:spcPts val="0"/>
              </a:spcBef>
              <a:spcAft>
                <a:spcPts val="0"/>
              </a:spcAft>
              <a:buSzPts val="1400"/>
              <a:buChar char="○"/>
            </a:pPr>
            <a:r>
              <a:rPr lang="en"/>
              <a:t>Fit and predict on different classes of models to observe highest accuracy for our requirements.</a:t>
            </a:r>
            <a:endParaRPr/>
          </a:p>
          <a:p>
            <a:pPr indent="-317500" lvl="1" marL="914400" rtl="0">
              <a:spcBef>
                <a:spcPts val="0"/>
              </a:spcBef>
              <a:spcAft>
                <a:spcPts val="0"/>
              </a:spcAft>
              <a:buSzPts val="1400"/>
              <a:buChar char="○"/>
            </a:pPr>
            <a:r>
              <a:rPr lang="en"/>
              <a:t>Measure different evaluation metrics for the </a:t>
            </a:r>
            <a:r>
              <a:rPr lang="en"/>
              <a:t>identification</a:t>
            </a:r>
            <a:r>
              <a:rPr lang="en"/>
              <a:t> of the most suited model(s).</a:t>
            </a:r>
            <a:endParaRPr/>
          </a:p>
          <a:p>
            <a:pPr indent="-317500" lvl="1" marL="914400" rtl="0">
              <a:spcBef>
                <a:spcPts val="0"/>
              </a:spcBef>
              <a:spcAft>
                <a:spcPts val="0"/>
              </a:spcAft>
              <a:buSzPts val="1400"/>
              <a:buChar char="○"/>
            </a:pPr>
            <a:r>
              <a:rPr lang="en"/>
              <a:t>Find models that can reduce the </a:t>
            </a:r>
            <a:r>
              <a:rPr lang="en"/>
              <a:t>probability</a:t>
            </a:r>
            <a:r>
              <a:rPr lang="en"/>
              <a:t> of </a:t>
            </a:r>
            <a:r>
              <a:rPr lang="en"/>
              <a:t>instances</a:t>
            </a:r>
            <a:r>
              <a:rPr lang="en"/>
              <a:t> for </a:t>
            </a:r>
            <a:r>
              <a:rPr b="1" lang="en"/>
              <a:t>Case 2</a:t>
            </a:r>
            <a:r>
              <a:rPr lang="en"/>
              <a:t> and </a:t>
            </a:r>
            <a:r>
              <a:rPr b="1" lang="en"/>
              <a:t> Case 3</a:t>
            </a:r>
            <a:r>
              <a:rPr lang="en"/>
              <a:t> to reduce cost and maximize profitability.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 Description</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This dataset originates from a Kaggle dataset comprised of 400 rows with attributes of User ID, Gender, Age, Estimated Salary and Purchased. </a:t>
            </a:r>
            <a:endParaRPr/>
          </a:p>
          <a:p>
            <a:pPr indent="-317500" lvl="1" marL="914400" rtl="0">
              <a:spcBef>
                <a:spcPts val="0"/>
              </a:spcBef>
              <a:spcAft>
                <a:spcPts val="0"/>
              </a:spcAft>
              <a:buSzPts val="1400"/>
              <a:buChar char="○"/>
            </a:pPr>
            <a:r>
              <a:rPr lang="en"/>
              <a:t>Gender is a categorical variable comprised of ‘Male’ and ‘Female’ attributes</a:t>
            </a:r>
            <a:endParaRPr/>
          </a:p>
          <a:p>
            <a:pPr indent="-317500" lvl="1" marL="914400" rtl="0">
              <a:spcBef>
                <a:spcPts val="0"/>
              </a:spcBef>
              <a:spcAft>
                <a:spcPts val="0"/>
              </a:spcAft>
              <a:buSzPts val="1400"/>
              <a:buChar char="○"/>
            </a:pPr>
            <a:r>
              <a:rPr lang="en"/>
              <a:t>Purchased is also a categorical variable comprised of ‘0’ indicating non-purchase and ‘1’ indicating purchases</a:t>
            </a:r>
            <a:endParaRPr/>
          </a:p>
          <a:p>
            <a:pPr indent="-342900" lvl="0" marL="457200" rtl="0">
              <a:spcBef>
                <a:spcPts val="0"/>
              </a:spcBef>
              <a:spcAft>
                <a:spcPts val="0"/>
              </a:spcAft>
              <a:buSzPts val="1800"/>
              <a:buChar char="●"/>
            </a:pPr>
            <a:r>
              <a:rPr lang="en"/>
              <a:t>The binary classification goal is to predict the outcome probability of the user to make a purchase. </a:t>
            </a:r>
            <a:endParaRPr/>
          </a:p>
          <a:p>
            <a:pPr indent="-342900" lvl="0" marL="457200" rtl="0">
              <a:spcBef>
                <a:spcPts val="0"/>
              </a:spcBef>
              <a:spcAft>
                <a:spcPts val="0"/>
              </a:spcAft>
              <a:buSzPts val="1800"/>
              <a:buChar char="●"/>
            </a:pPr>
            <a:r>
              <a:rPr lang="en"/>
              <a:t>After preprocessing the total observations used were also 400 with nothing lost in the preprocessing. The data is weighted more towards non-purchases as opposed to our goal of purchases. Only 35.75% of observations have made purchases.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Preprocessing and Model </a:t>
            </a:r>
            <a:r>
              <a:rPr lang="en"/>
              <a:t>Evaluation</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following was performed:</a:t>
            </a:r>
            <a:endParaRPr/>
          </a:p>
          <a:p>
            <a:pPr indent="-342900" lvl="0" marL="457200" rtl="0">
              <a:spcBef>
                <a:spcPts val="1600"/>
              </a:spcBef>
              <a:spcAft>
                <a:spcPts val="0"/>
              </a:spcAft>
              <a:buSzPts val="1800"/>
              <a:buChar char="●"/>
            </a:pPr>
            <a:r>
              <a:rPr lang="en"/>
              <a:t>Creating dummy variable for categorical values of Gender variable</a:t>
            </a:r>
            <a:endParaRPr/>
          </a:p>
          <a:p>
            <a:pPr indent="-342900" lvl="0" marL="457200" rtl="0">
              <a:spcBef>
                <a:spcPts val="0"/>
              </a:spcBef>
              <a:spcAft>
                <a:spcPts val="0"/>
              </a:spcAft>
              <a:buSzPts val="1800"/>
              <a:buChar char="●"/>
            </a:pPr>
            <a:r>
              <a:rPr lang="en"/>
              <a:t>Identifying the relevant independent and dependent variables based on their correlation with the dependent variable. Drop the features that have high degree of </a:t>
            </a:r>
            <a:r>
              <a:rPr lang="en"/>
              <a:t>collinearity</a:t>
            </a:r>
            <a:r>
              <a:rPr lang="en"/>
              <a:t> with each other. As the number of features wsa small this was done manually. </a:t>
            </a:r>
            <a:r>
              <a:rPr lang="en"/>
              <a:t>Similarly this could have been achieved using SelectKBest and PCA procedures and Recursive Feature Elimination (which was used to verify our features).</a:t>
            </a:r>
            <a:endParaRPr/>
          </a:p>
          <a:p>
            <a:pPr indent="-342900" lvl="0" marL="457200">
              <a:spcBef>
                <a:spcPts val="0"/>
              </a:spcBef>
              <a:spcAft>
                <a:spcPts val="0"/>
              </a:spcAft>
              <a:buSzPts val="1800"/>
              <a:buChar char="●"/>
            </a:pPr>
            <a:r>
              <a:rPr lang="en"/>
              <a:t>For scaling the data with a skewed distribution it is important to use a distance-based classifier such as KNN and SVC. </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Learning</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Training and Testing of dataset </a:t>
            </a:r>
            <a:endParaRPr/>
          </a:p>
          <a:p>
            <a:pPr indent="-342900" lvl="0" marL="457200" rtl="0">
              <a:spcBef>
                <a:spcPts val="0"/>
              </a:spcBef>
              <a:spcAft>
                <a:spcPts val="0"/>
              </a:spcAft>
              <a:buSzPts val="1800"/>
              <a:buChar char="●"/>
            </a:pPr>
            <a:r>
              <a:rPr lang="en"/>
              <a:t>Classifiers: Logistic Regression, K-Nearest Neighbors, Support Vector Classifier, Elastic Net </a:t>
            </a:r>
            <a:endParaRPr/>
          </a:p>
          <a:p>
            <a:pPr indent="-342900" lvl="0" marL="457200">
              <a:spcBef>
                <a:spcPts val="0"/>
              </a:spcBef>
              <a:spcAft>
                <a:spcPts val="0"/>
              </a:spcAft>
              <a:buSzPts val="1800"/>
              <a:buChar char="●"/>
            </a:pPr>
            <a:r>
              <a:rPr lang="en"/>
              <a:t>Model Evaluation Metric: AUC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graphicFrame>
        <p:nvGraphicFramePr>
          <p:cNvPr id="102" name="Shape 102"/>
          <p:cNvGraphicFramePr/>
          <p:nvPr/>
        </p:nvGraphicFramePr>
        <p:xfrm>
          <a:off x="0" y="0"/>
          <a:ext cx="3000000" cy="3000000"/>
        </p:xfrm>
        <a:graphic>
          <a:graphicData uri="http://schemas.openxmlformats.org/drawingml/2006/table">
            <a:tbl>
              <a:tblPr>
                <a:noFill/>
                <a:tableStyleId>{357415AB-C192-41C9-9CE6-7AD23865FDDD}</a:tableStyleId>
              </a:tblPr>
              <a:tblGrid>
                <a:gridCol w="2266075"/>
                <a:gridCol w="1320925"/>
                <a:gridCol w="1320925"/>
                <a:gridCol w="1320925"/>
                <a:gridCol w="1320925"/>
                <a:gridCol w="1594225"/>
              </a:tblGrid>
              <a:tr h="506800">
                <a:tc>
                  <a:txBody>
                    <a:bodyPr>
                      <a:noAutofit/>
                    </a:bodyPr>
                    <a:lstStyle/>
                    <a:p>
                      <a:pPr indent="0" lvl="0" marL="0" rtl="0">
                        <a:spcBef>
                          <a:spcPts val="0"/>
                        </a:spcBef>
                        <a:spcAft>
                          <a:spcPts val="0"/>
                        </a:spcAft>
                        <a:buNone/>
                      </a:pPr>
                      <a:r>
                        <a:rPr b="1" lang="en"/>
                        <a:t>Classifiers</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Precision</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Recall</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F1-score</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Accuracy score</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AUC</a:t>
                      </a:r>
                      <a:endParaRPr b="1"/>
                    </a:p>
                  </a:txBody>
                  <a:tcPr marT="88900" marB="88900" marR="88900" marL="88900">
                    <a:solidFill>
                      <a:srgbClr val="6D9EEB"/>
                    </a:solidFill>
                  </a:tcPr>
                </a:tc>
              </a:tr>
              <a:tr h="388200">
                <a:tc>
                  <a:txBody>
                    <a:bodyPr>
                      <a:noAutofit/>
                    </a:bodyPr>
                    <a:lstStyle/>
                    <a:p>
                      <a:pPr indent="0" lvl="0" marL="0" rtl="0">
                        <a:spcBef>
                          <a:spcPts val="0"/>
                        </a:spcBef>
                        <a:spcAft>
                          <a:spcPts val="0"/>
                        </a:spcAft>
                        <a:buNone/>
                      </a:pPr>
                      <a:r>
                        <a:rPr b="1" lang="en"/>
                        <a:t>Logistic Regression</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0.09</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0.30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0.14</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0.30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0.8973</a:t>
                      </a:r>
                      <a:endParaRPr b="1"/>
                    </a:p>
                  </a:txBody>
                  <a:tcPr marT="88900" marB="88900" marR="88900" marL="88900">
                    <a:solidFill>
                      <a:srgbClr val="C9DAF8"/>
                    </a:solidFill>
                  </a:tcPr>
                </a:tc>
              </a:tr>
              <a:tr h="582275">
                <a:tc>
                  <a:txBody>
                    <a:bodyPr>
                      <a:noAutofit/>
                    </a:bodyPr>
                    <a:lstStyle/>
                    <a:p>
                      <a:pPr indent="0" lvl="0" marL="0" rtl="0">
                        <a:spcBef>
                          <a:spcPts val="0"/>
                        </a:spcBef>
                        <a:spcAft>
                          <a:spcPts val="0"/>
                        </a:spcAft>
                        <a:buNone/>
                      </a:pPr>
                      <a:r>
                        <a:rPr b="1" lang="en"/>
                        <a:t>Logistic Regression with GridSearchCV</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0.09</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0.30</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0.14</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0.70</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0.8973</a:t>
                      </a:r>
                      <a:endParaRPr b="1"/>
                    </a:p>
                  </a:txBody>
                  <a:tcPr marT="88900" marB="88900" marR="88900" marL="88900">
                    <a:solidFill>
                      <a:srgbClr val="6D9EEB"/>
                    </a:solidFill>
                  </a:tcPr>
                </a:tc>
              </a:tr>
              <a:tr h="574200">
                <a:tc>
                  <a:txBody>
                    <a:bodyPr>
                      <a:noAutofit/>
                    </a:bodyPr>
                    <a:lstStyle/>
                    <a:p>
                      <a:pPr indent="0" lvl="0" marL="0" rtl="0">
                        <a:spcBef>
                          <a:spcPts val="0"/>
                        </a:spcBef>
                        <a:spcAft>
                          <a:spcPts val="0"/>
                        </a:spcAft>
                        <a:buNone/>
                      </a:pPr>
                      <a:r>
                        <a:rPr b="1" lang="en"/>
                        <a:t>Logreg with GSCV and params</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0.09</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0.30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0.14</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0.84</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0.952</a:t>
                      </a:r>
                      <a:endParaRPr b="1"/>
                    </a:p>
                  </a:txBody>
                  <a:tcPr marT="88900" marB="88900" marR="88900" marL="88900">
                    <a:solidFill>
                      <a:srgbClr val="C9DAF8"/>
                    </a:solidFill>
                  </a:tcPr>
                </a:tc>
              </a:tr>
              <a:tr h="363925">
                <a:tc>
                  <a:txBody>
                    <a:bodyPr>
                      <a:noAutofit/>
                    </a:bodyPr>
                    <a:lstStyle/>
                    <a:p>
                      <a:pPr indent="0" lvl="0" marL="0" rtl="0">
                        <a:spcBef>
                          <a:spcPts val="0"/>
                        </a:spcBef>
                        <a:spcAft>
                          <a:spcPts val="0"/>
                        </a:spcAft>
                        <a:buNone/>
                      </a:pPr>
                      <a:r>
                        <a:rPr b="1" lang="en"/>
                        <a:t>Elastic Net</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0.09</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0.30</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0.14</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0.84</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0.952</a:t>
                      </a:r>
                      <a:endParaRPr b="1"/>
                    </a:p>
                  </a:txBody>
                  <a:tcPr marT="88900" marB="88900" marR="88900" marL="88900">
                    <a:solidFill>
                      <a:srgbClr val="6D9EEB"/>
                    </a:solidFill>
                  </a:tcPr>
                </a:tc>
              </a:tr>
              <a:tr h="571500">
                <a:tc>
                  <a:txBody>
                    <a:bodyPr>
                      <a:noAutofit/>
                    </a:bodyPr>
                    <a:lstStyle/>
                    <a:p>
                      <a:pPr indent="0" lvl="0" marL="0" rtl="0">
                        <a:spcBef>
                          <a:spcPts val="0"/>
                        </a:spcBef>
                        <a:spcAft>
                          <a:spcPts val="0"/>
                        </a:spcAft>
                        <a:buNone/>
                      </a:pPr>
                      <a:r>
                        <a:rPr b="1" lang="en"/>
                        <a:t>K-Nearest Neighbors (n=5)</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0.86</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0.86</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0.86</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0.86</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0.905</a:t>
                      </a:r>
                      <a:endParaRPr b="1"/>
                    </a:p>
                  </a:txBody>
                  <a:tcPr marT="88900" marB="88900" marR="88900" marL="88900">
                    <a:solidFill>
                      <a:srgbClr val="C9DAF8"/>
                    </a:solidFill>
                  </a:tcPr>
                </a:tc>
              </a:tr>
              <a:tr h="571500">
                <a:tc>
                  <a:txBody>
                    <a:bodyPr>
                      <a:noAutofit/>
                    </a:bodyPr>
                    <a:lstStyle/>
                    <a:p>
                      <a:pPr indent="0" lvl="0" marL="0" rtl="0">
                        <a:spcBef>
                          <a:spcPts val="0"/>
                        </a:spcBef>
                        <a:spcAft>
                          <a:spcPts val="0"/>
                        </a:spcAft>
                        <a:buNone/>
                      </a:pPr>
                      <a:r>
                        <a:rPr b="1" lang="en"/>
                        <a:t>K-Nearest Neighbors (n=8)</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0.84</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0.84</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0.83</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0.84</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0.906</a:t>
                      </a:r>
                      <a:endParaRPr b="1"/>
                    </a:p>
                  </a:txBody>
                  <a:tcPr marT="88900" marB="88900" marR="88900" marL="88900">
                    <a:solidFill>
                      <a:srgbClr val="6D9EEB"/>
                    </a:solidFill>
                  </a:tcPr>
                </a:tc>
              </a:tr>
              <a:tr h="571500">
                <a:tc>
                  <a:txBody>
                    <a:bodyPr>
                      <a:noAutofit/>
                    </a:bodyPr>
                    <a:lstStyle/>
                    <a:p>
                      <a:pPr indent="0" lvl="0" marL="0" rtl="0">
                        <a:spcBef>
                          <a:spcPts val="0"/>
                        </a:spcBef>
                        <a:spcAft>
                          <a:spcPts val="0"/>
                        </a:spcAft>
                        <a:buNone/>
                      </a:pPr>
                      <a:r>
                        <a:rPr b="1" lang="en"/>
                        <a:t>KNN with Standard Scaler</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0.62</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0.62</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0.62</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0.94</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0.943</a:t>
                      </a:r>
                      <a:endParaRPr b="1"/>
                    </a:p>
                  </a:txBody>
                  <a:tcPr marT="88900" marB="88900" marR="88900" marL="88900">
                    <a:solidFill>
                      <a:srgbClr val="C9DAF8"/>
                    </a:solidFill>
                  </a:tcPr>
                </a:tc>
              </a:tr>
              <a:tr h="506800">
                <a:tc>
                  <a:txBody>
                    <a:bodyPr>
                      <a:noAutofit/>
                    </a:bodyPr>
                    <a:lstStyle/>
                    <a:p>
                      <a:pPr indent="0" lvl="0" marL="0" rtl="0">
                        <a:spcBef>
                          <a:spcPts val="0"/>
                        </a:spcBef>
                        <a:spcAft>
                          <a:spcPts val="0"/>
                        </a:spcAft>
                        <a:buNone/>
                      </a:pPr>
                      <a:r>
                        <a:rPr b="1" lang="en"/>
                        <a:t>Support Vector Classifier</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0.71</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0.72</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0.66</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0.73</a:t>
                      </a:r>
                      <a:endParaRPr b="1"/>
                    </a:p>
                  </a:txBody>
                  <a:tcPr marT="88900" marB="88900" marR="88900" marL="88900">
                    <a:solidFill>
                      <a:srgbClr val="6D9EEB"/>
                    </a:solidFill>
                  </a:tcPr>
                </a:tc>
                <a:tc>
                  <a:txBody>
                    <a:bodyPr>
                      <a:noAutofit/>
                    </a:bodyPr>
                    <a:lstStyle/>
                    <a:p>
                      <a:pPr indent="0" lvl="0" marL="0" rtl="0">
                        <a:spcBef>
                          <a:spcPts val="0"/>
                        </a:spcBef>
                        <a:spcAft>
                          <a:spcPts val="0"/>
                        </a:spcAft>
                        <a:buNone/>
                      </a:pPr>
                      <a:r>
                        <a:rPr b="1" lang="en"/>
                        <a:t>0.867</a:t>
                      </a:r>
                      <a:endParaRPr b="1"/>
                    </a:p>
                  </a:txBody>
                  <a:tcPr marT="88900" marB="88900" marR="88900" marL="88900">
                    <a:solidFill>
                      <a:srgbClr val="6D9EEB"/>
                    </a:solidFill>
                  </a:tcPr>
                </a:tc>
              </a:tr>
              <a:tr h="506800">
                <a:tc>
                  <a:txBody>
                    <a:bodyPr>
                      <a:noAutofit/>
                    </a:bodyPr>
                    <a:lstStyle/>
                    <a:p>
                      <a:pPr indent="0" lvl="0" marL="0" rtl="0">
                        <a:spcBef>
                          <a:spcPts val="0"/>
                        </a:spcBef>
                        <a:spcAft>
                          <a:spcPts val="0"/>
                        </a:spcAft>
                        <a:buNone/>
                      </a:pPr>
                      <a:r>
                        <a:rPr b="1" lang="en"/>
                        <a:t>SVC with Standard Scaler</a:t>
                      </a:r>
                      <a:endParaRPr b="1"/>
                    </a:p>
                  </a:txBody>
                  <a:tcPr marT="88900" marB="88900" marR="88900" marL="88900">
                    <a:solidFill>
                      <a:srgbClr val="A4C2F4"/>
                    </a:solidFill>
                  </a:tcPr>
                </a:tc>
                <a:tc>
                  <a:txBody>
                    <a:bodyPr>
                      <a:noAutofit/>
                    </a:bodyPr>
                    <a:lstStyle/>
                    <a:p>
                      <a:pPr indent="0" lvl="0" marL="0" rtl="0">
                        <a:spcBef>
                          <a:spcPts val="0"/>
                        </a:spcBef>
                        <a:spcAft>
                          <a:spcPts val="0"/>
                        </a:spcAft>
                        <a:buNone/>
                      </a:pPr>
                      <a:r>
                        <a:rPr b="1" lang="en"/>
                        <a:t>0.90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0.90</a:t>
                      </a:r>
                      <a:endParaRPr b="1"/>
                    </a:p>
                  </a:txBody>
                  <a:tcPr marT="88900" marB="88900" marR="88900" marL="88900">
                    <a:solidFill>
                      <a:srgbClr val="C9DAF8"/>
                    </a:solidFill>
                  </a:tcPr>
                </a:tc>
                <a:tc>
                  <a:txBody>
                    <a:bodyPr>
                      <a:noAutofit/>
                    </a:bodyPr>
                    <a:lstStyle/>
                    <a:p>
                      <a:pPr indent="0" lvl="0" marL="0" rtl="0">
                        <a:spcBef>
                          <a:spcPts val="0"/>
                        </a:spcBef>
                        <a:spcAft>
                          <a:spcPts val="0"/>
                        </a:spcAft>
                        <a:buNone/>
                      </a:pPr>
                      <a:r>
                        <a:rPr b="1" lang="en"/>
                        <a:t>0.867</a:t>
                      </a:r>
                      <a:endParaRPr b="1"/>
                    </a:p>
                  </a:txBody>
                  <a:tcPr marT="88900" marB="88900" marR="88900" marL="88900">
                    <a:solidFill>
                      <a:srgbClr val="C9DAF8"/>
                    </a:solidFill>
                  </a:tcPr>
                </a:tc>
              </a:tr>
            </a:tbl>
          </a:graphicData>
        </a:graphic>
      </p:graphicFrame>
      <p:sp>
        <p:nvSpPr>
          <p:cNvPr id="103" name="Shape 103"/>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