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79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0154-9DB2-4CBC-A29D-73914F750ADC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2D6-1992-4C9C-B2E2-235CB4556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1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0154-9DB2-4CBC-A29D-73914F750ADC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2D6-1992-4C9C-B2E2-235CB4556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6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0154-9DB2-4CBC-A29D-73914F750ADC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2D6-1992-4C9C-B2E2-235CB4556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67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0154-9DB2-4CBC-A29D-73914F750ADC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2D6-1992-4C9C-B2E2-235CB4556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1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0154-9DB2-4CBC-A29D-73914F750ADC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2D6-1992-4C9C-B2E2-235CB4556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1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0154-9DB2-4CBC-A29D-73914F750ADC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2D6-1992-4C9C-B2E2-235CB4556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8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0154-9DB2-4CBC-A29D-73914F750ADC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2D6-1992-4C9C-B2E2-235CB4556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3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0154-9DB2-4CBC-A29D-73914F750ADC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2D6-1992-4C9C-B2E2-235CB4556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0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0154-9DB2-4CBC-A29D-73914F750ADC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2D6-1992-4C9C-B2E2-235CB4556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58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0154-9DB2-4CBC-A29D-73914F750ADC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2D6-1992-4C9C-B2E2-235CB4556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2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40154-9DB2-4CBC-A29D-73914F750ADC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1C2D6-1992-4C9C-B2E2-235CB4556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21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40154-9DB2-4CBC-A29D-73914F750ADC}" type="datetimeFigureOut">
              <a:rPr lang="en-GB" smtClean="0"/>
              <a:t>23/02/2021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C2D6-1992-4C9C-B2E2-235CB455665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22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3/38/Arduino_Uno_-_R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5" b="9907"/>
          <a:stretch/>
        </p:blipFill>
        <p:spPr bwMode="auto">
          <a:xfrm>
            <a:off x="3667125" y="182083"/>
            <a:ext cx="4857750" cy="393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551534"/>
            <a:ext cx="9144000" cy="2387600"/>
          </a:xfrm>
        </p:spPr>
        <p:txBody>
          <a:bodyPr/>
          <a:lstStyle/>
          <a:p>
            <a:r>
              <a:rPr lang="en-GB" dirty="0" smtClean="0"/>
              <a:t>Arduino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4939134"/>
            <a:ext cx="9144000" cy="883698"/>
          </a:xfrm>
        </p:spPr>
        <p:txBody>
          <a:bodyPr/>
          <a:lstStyle/>
          <a:p>
            <a:r>
              <a:rPr lang="en-GB" dirty="0" smtClean="0"/>
              <a:t>Freek Pols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="" xmlns:a16="http://schemas.microsoft.com/office/drawing/2014/main" id="{55550165-9093-45B5-B815-27082F245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25" y="5584193"/>
            <a:ext cx="3887949" cy="112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0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Arduino code consist of three / four parts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Define variables befor</a:t>
            </a:r>
            <a:r>
              <a:rPr lang="en-GB" dirty="0" smtClean="0"/>
              <a:t>e the setup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Setup which runs a single time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An infinite loop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Functions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r>
              <a:rPr lang="en-GB" dirty="0" smtClean="0"/>
              <a:t>Code explained</a:t>
            </a:r>
            <a:endParaRPr lang="en-GB" dirty="0"/>
          </a:p>
        </p:txBody>
      </p:sp>
      <p:sp>
        <p:nvSpPr>
          <p:cNvPr id="7" name="Tekstvak 6"/>
          <p:cNvSpPr txBox="1"/>
          <p:nvPr/>
        </p:nvSpPr>
        <p:spPr>
          <a:xfrm>
            <a:off x="8238226" y="1906437"/>
            <a:ext cx="38215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dirty="0" err="1" smtClean="0">
                <a:solidFill>
                  <a:srgbClr val="00B0F0"/>
                </a:solidFill>
              </a:rPr>
              <a:t>int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err="1" smtClean="0"/>
              <a:t>rodeled</a:t>
            </a:r>
            <a:r>
              <a:rPr lang="en-GB" dirty="0" smtClean="0"/>
              <a:t> = 13;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00B0F0"/>
                </a:solidFill>
              </a:rPr>
              <a:t>void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setup</a:t>
            </a:r>
            <a:r>
              <a:rPr lang="en-GB" dirty="0" smtClean="0"/>
              <a:t>() {</a:t>
            </a:r>
          </a:p>
          <a:p>
            <a:r>
              <a:rPr lang="en-GB" dirty="0" smtClean="0"/>
              <a:t>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// initialize digital pin 13 as an output.</a:t>
            </a:r>
          </a:p>
          <a:p>
            <a:r>
              <a:rPr lang="en-GB" dirty="0" smtClean="0"/>
              <a:t>  </a:t>
            </a:r>
            <a:r>
              <a:rPr lang="en-GB" dirty="0" err="1" smtClean="0">
                <a:solidFill>
                  <a:schemeClr val="accent2"/>
                </a:solidFill>
              </a:rPr>
              <a:t>pinMode</a:t>
            </a:r>
            <a:r>
              <a:rPr lang="en-GB" dirty="0" smtClean="0"/>
              <a:t>(</a:t>
            </a:r>
            <a:r>
              <a:rPr lang="en-GB" dirty="0" err="1" smtClean="0"/>
              <a:t>rodeled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F0"/>
                </a:solidFill>
              </a:rPr>
              <a:t>OUTPUT</a:t>
            </a:r>
            <a:r>
              <a:rPr lang="en-GB" dirty="0" smtClean="0"/>
              <a:t>);</a:t>
            </a:r>
          </a:p>
          <a:p>
            <a:r>
              <a:rPr lang="en-GB" dirty="0" smtClean="0"/>
              <a:t>}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00B0F0"/>
                </a:solidFill>
              </a:rPr>
              <a:t>void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2"/>
                </a:solidFill>
              </a:rPr>
              <a:t>loop</a:t>
            </a:r>
            <a:r>
              <a:rPr lang="en-GB" dirty="0" smtClean="0"/>
              <a:t>() {</a:t>
            </a:r>
          </a:p>
          <a:p>
            <a:r>
              <a:rPr lang="en-GB" dirty="0" smtClean="0"/>
              <a:t>  </a:t>
            </a:r>
            <a:r>
              <a:rPr lang="en-GB" dirty="0" err="1" smtClean="0">
                <a:solidFill>
                  <a:schemeClr val="accent2"/>
                </a:solidFill>
              </a:rPr>
              <a:t>digitalWrite</a:t>
            </a:r>
            <a:r>
              <a:rPr lang="en-GB" dirty="0" smtClean="0"/>
              <a:t>(</a:t>
            </a:r>
            <a:r>
              <a:rPr lang="en-GB" dirty="0" err="1" smtClean="0"/>
              <a:t>rodeled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F0"/>
                </a:solidFill>
              </a:rPr>
              <a:t>HIGH</a:t>
            </a:r>
            <a:r>
              <a:rPr lang="en-GB" dirty="0" smtClean="0"/>
              <a:t>);   </a:t>
            </a:r>
          </a:p>
          <a:p>
            <a:r>
              <a:rPr lang="en-GB" dirty="0" smtClean="0"/>
              <a:t>  </a:t>
            </a:r>
            <a:r>
              <a:rPr lang="en-GB" dirty="0" smtClean="0">
                <a:solidFill>
                  <a:schemeClr val="accent2"/>
                </a:solidFill>
              </a:rPr>
              <a:t>delay</a:t>
            </a:r>
            <a:r>
              <a:rPr lang="en-GB" dirty="0" smtClean="0"/>
              <a:t>(1000); </a:t>
            </a:r>
          </a:p>
          <a:p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en-GB" dirty="0" err="1" smtClean="0">
                <a:solidFill>
                  <a:schemeClr val="accent2"/>
                </a:solidFill>
              </a:rPr>
              <a:t>digitalWrite</a:t>
            </a:r>
            <a:r>
              <a:rPr lang="en-GB" dirty="0" smtClean="0"/>
              <a:t>(</a:t>
            </a:r>
            <a:r>
              <a:rPr lang="en-GB" dirty="0" err="1" smtClean="0"/>
              <a:t>rodeled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F0"/>
                </a:solidFill>
              </a:rPr>
              <a:t>LOW</a:t>
            </a:r>
            <a:r>
              <a:rPr lang="en-GB" dirty="0" smtClean="0"/>
              <a:t>);</a:t>
            </a:r>
          </a:p>
          <a:p>
            <a:r>
              <a:rPr lang="en-GB" dirty="0" smtClean="0"/>
              <a:t>  </a:t>
            </a:r>
            <a:r>
              <a:rPr lang="en-GB" dirty="0" smtClean="0">
                <a:solidFill>
                  <a:schemeClr val="accent2"/>
                </a:solidFill>
              </a:rPr>
              <a:t>delay</a:t>
            </a:r>
            <a:r>
              <a:rPr lang="en-GB" dirty="0" smtClean="0"/>
              <a:t>(1000);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31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PWM ~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Pin </a:t>
            </a:r>
            <a:r>
              <a:rPr lang="en-GB" dirty="0" smtClean="0"/>
              <a:t>3, 5, 6, 9, 10 </a:t>
            </a:r>
            <a:r>
              <a:rPr lang="en-GB" dirty="0" smtClean="0"/>
              <a:t>&amp; </a:t>
            </a:r>
            <a:r>
              <a:rPr lang="en-GB" dirty="0" smtClean="0"/>
              <a:t>11 </a:t>
            </a:r>
            <a:r>
              <a:rPr lang="en-GB" dirty="0" smtClean="0"/>
              <a:t>are</a:t>
            </a:r>
            <a:r>
              <a:rPr lang="en-GB" dirty="0" smtClean="0"/>
              <a:t> </a:t>
            </a:r>
            <a:r>
              <a:rPr lang="en-GB" dirty="0" smtClean="0"/>
              <a:t>PWM </a:t>
            </a:r>
            <a:r>
              <a:rPr lang="en-GB" dirty="0" smtClean="0"/>
              <a:t>pins</a:t>
            </a:r>
            <a:endParaRPr lang="en-GB" dirty="0" smtClean="0"/>
          </a:p>
          <a:p>
            <a:r>
              <a:rPr lang="en-GB" dirty="0" smtClean="0"/>
              <a:t>PWM </a:t>
            </a:r>
            <a:r>
              <a:rPr lang="en-GB" dirty="0" smtClean="0"/>
              <a:t>stands for Pulse </a:t>
            </a:r>
            <a:r>
              <a:rPr lang="en-GB" dirty="0" smtClean="0"/>
              <a:t>Width Modulation</a:t>
            </a:r>
          </a:p>
          <a:p>
            <a:r>
              <a:rPr lang="en-GB" dirty="0" smtClean="0"/>
              <a:t>The output voltage is controlled by PWM</a:t>
            </a:r>
            <a:endParaRPr lang="nl-NL" dirty="0"/>
          </a:p>
        </p:txBody>
      </p:sp>
      <p:pic>
        <p:nvPicPr>
          <p:cNvPr id="4" name="Picture 2" descr="http://files.tested.com/photos/2013/06/12/48912-arduinouno_r3_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73713" y="843236"/>
            <a:ext cx="5461521" cy="377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upload.wikimedia.org/wikipedia/commons/0/0c/PWM_gemiddelde_waard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74" y="3392487"/>
            <a:ext cx="4002076" cy="341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40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</a:t>
            </a:r>
            <a:r>
              <a:rPr lang="en-GB" dirty="0" smtClean="0"/>
              <a:t>4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701118" cy="4351338"/>
          </a:xfrm>
        </p:spPr>
        <p:txBody>
          <a:bodyPr/>
          <a:lstStyle/>
          <a:p>
            <a:r>
              <a:rPr lang="en-GB" dirty="0" smtClean="0"/>
              <a:t>Copy the </a:t>
            </a:r>
            <a:r>
              <a:rPr lang="en-GB" i="1" dirty="0" smtClean="0"/>
              <a:t>Fade</a:t>
            </a:r>
            <a:r>
              <a:rPr lang="en-GB" dirty="0"/>
              <a:t> </a:t>
            </a:r>
            <a:r>
              <a:rPr lang="en-GB" dirty="0" smtClean="0"/>
              <a:t>code.</a:t>
            </a:r>
            <a:endParaRPr lang="en-GB" dirty="0" smtClean="0"/>
          </a:p>
          <a:p>
            <a:r>
              <a:rPr lang="en-GB" dirty="0" smtClean="0"/>
              <a:t>Connect the LED to pin 9.</a:t>
            </a:r>
            <a:endParaRPr lang="en-GB" dirty="0" smtClean="0"/>
          </a:p>
          <a:p>
            <a:r>
              <a:rPr lang="nl-NL" dirty="0" smtClean="0"/>
              <a:t>Change </a:t>
            </a:r>
            <a:r>
              <a:rPr lang="nl-NL" dirty="0" err="1" smtClean="0"/>
              <a:t>you</a:t>
            </a:r>
            <a:r>
              <a:rPr lang="nl-NL" dirty="0" err="1" smtClean="0"/>
              <a:t>r</a:t>
            </a:r>
            <a:r>
              <a:rPr lang="nl-NL" dirty="0" smtClean="0"/>
              <a:t> code </a:t>
            </a:r>
            <a:r>
              <a:rPr lang="nl-NL" dirty="0" err="1" smtClean="0"/>
              <a:t>so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cycle</a:t>
            </a:r>
            <a:r>
              <a:rPr lang="nl-NL" dirty="0" smtClean="0"/>
              <a:t> is </a:t>
            </a:r>
            <a:r>
              <a:rPr lang="nl-NL" dirty="0" err="1" smtClean="0"/>
              <a:t>shorter</a:t>
            </a:r>
            <a:r>
              <a:rPr lang="nl-NL" dirty="0" smtClean="0"/>
              <a:t>.</a:t>
            </a:r>
            <a:endParaRPr lang="en-GB" dirty="0"/>
          </a:p>
          <a:p>
            <a:r>
              <a:rPr lang="en-GB" dirty="0" smtClean="0"/>
              <a:t>Why do we use </a:t>
            </a:r>
            <a:r>
              <a:rPr lang="en-GB" dirty="0" err="1" smtClean="0">
                <a:solidFill>
                  <a:schemeClr val="accent4"/>
                </a:solidFill>
              </a:rPr>
              <a:t>analogWrite</a:t>
            </a:r>
            <a:r>
              <a:rPr lang="en-GB" dirty="0" smtClean="0"/>
              <a:t>()?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33338"/>
            <a:ext cx="43529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684033" cy="4351338"/>
          </a:xfrm>
        </p:spPr>
        <p:txBody>
          <a:bodyPr>
            <a:normAutofit/>
          </a:bodyPr>
          <a:lstStyle/>
          <a:p>
            <a:r>
              <a:rPr lang="en-GB" sz="2600" dirty="0" err="1" smtClean="0">
                <a:solidFill>
                  <a:schemeClr val="accent1"/>
                </a:solidFill>
              </a:rPr>
              <a:t>int</a:t>
            </a:r>
            <a:r>
              <a:rPr lang="en-GB" sz="2600" dirty="0" smtClean="0"/>
              <a:t> is </a:t>
            </a:r>
            <a:r>
              <a:rPr lang="en-GB" sz="2600" dirty="0" smtClean="0"/>
              <a:t>an </a:t>
            </a:r>
            <a:r>
              <a:rPr lang="en-GB" sz="2600" dirty="0" smtClean="0"/>
              <a:t>integer </a:t>
            </a:r>
            <a:r>
              <a:rPr lang="en-GB" sz="2600" dirty="0" smtClean="0"/>
              <a:t>and refers to pin (11) or to a variable which is used.</a:t>
            </a:r>
          </a:p>
          <a:p>
            <a:r>
              <a:rPr lang="en-GB" sz="2600" dirty="0" smtClean="0"/>
              <a:t>This variable can be used throughout your code.</a:t>
            </a:r>
          </a:p>
          <a:p>
            <a:r>
              <a:rPr lang="en-GB" sz="2600" dirty="0" smtClean="0"/>
              <a:t>In the setup we define whether our variable is an out/input pin.</a:t>
            </a:r>
            <a:endParaRPr lang="en-GB" sz="2600" dirty="0" smtClean="0"/>
          </a:p>
          <a:p>
            <a:endParaRPr lang="en-GB" sz="2600" dirty="0" smtClean="0"/>
          </a:p>
          <a:p>
            <a:r>
              <a:rPr lang="en-GB" sz="2600" dirty="0" smtClean="0"/>
              <a:t>Explaining the code.</a:t>
            </a:r>
            <a:endParaRPr lang="en-GB" sz="2600" dirty="0" smtClean="0"/>
          </a:p>
        </p:txBody>
      </p:sp>
      <p:sp>
        <p:nvSpPr>
          <p:cNvPr id="6" name="Tekstvak 5"/>
          <p:cNvSpPr txBox="1"/>
          <p:nvPr/>
        </p:nvSpPr>
        <p:spPr>
          <a:xfrm>
            <a:off x="7927675" y="511216"/>
            <a:ext cx="410780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led = </a:t>
            </a:r>
            <a:r>
              <a:rPr lang="en-US" dirty="0" smtClean="0"/>
              <a:t>11; 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/>
              <a:t>brightness = 0;   </a:t>
            </a:r>
            <a:endParaRPr lang="en-US" dirty="0" smtClean="0"/>
          </a:p>
          <a:p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/>
              <a:t>fadeAmount</a:t>
            </a:r>
            <a:r>
              <a:rPr lang="en-US" dirty="0" smtClean="0"/>
              <a:t> = 5; </a:t>
            </a:r>
          </a:p>
          <a:p>
            <a:r>
              <a:rPr lang="en-US" dirty="0" smtClean="0"/>
              <a:t>  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setup() 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>
                <a:solidFill>
                  <a:schemeClr val="accent2"/>
                </a:solidFill>
              </a:rPr>
              <a:t>pinMode</a:t>
            </a:r>
            <a:r>
              <a:rPr lang="en-US" dirty="0"/>
              <a:t>(led,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/>
              <a:t>loop() {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analogWrite</a:t>
            </a:r>
            <a:r>
              <a:rPr lang="en-US" dirty="0" smtClean="0"/>
              <a:t>(led</a:t>
            </a:r>
            <a:r>
              <a:rPr lang="en-US" dirty="0"/>
              <a:t>, brightness);</a:t>
            </a:r>
          </a:p>
          <a:p>
            <a:endParaRPr lang="en-US" dirty="0"/>
          </a:p>
          <a:p>
            <a:r>
              <a:rPr lang="en-US" dirty="0" smtClean="0"/>
              <a:t>brightness </a:t>
            </a:r>
            <a:r>
              <a:rPr lang="en-US" dirty="0"/>
              <a:t>= brightness + </a:t>
            </a:r>
            <a:r>
              <a:rPr lang="en-US" dirty="0" err="1"/>
              <a:t>fadeAmount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6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(brightness == 0 || brightness == 255) {</a:t>
            </a:r>
          </a:p>
          <a:p>
            <a:r>
              <a:rPr lang="en-US" dirty="0"/>
              <a:t>    </a:t>
            </a:r>
            <a:r>
              <a:rPr lang="en-US" dirty="0" err="1"/>
              <a:t>fadeAmount</a:t>
            </a:r>
            <a:r>
              <a:rPr lang="en-US" dirty="0"/>
              <a:t> = -</a:t>
            </a:r>
            <a:r>
              <a:rPr lang="en-US" dirty="0" err="1"/>
              <a:t>fadeAmount</a:t>
            </a:r>
            <a:r>
              <a:rPr lang="en-US" dirty="0"/>
              <a:t> ;</a:t>
            </a:r>
          </a:p>
          <a:p>
            <a:r>
              <a:rPr lang="en-US" dirty="0"/>
              <a:t>  }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delay</a:t>
            </a:r>
            <a:r>
              <a:rPr lang="en-US" dirty="0" smtClean="0"/>
              <a:t>(30</a:t>
            </a:r>
            <a:r>
              <a:rPr lang="en-US" dirty="0"/>
              <a:t>);</a:t>
            </a:r>
          </a:p>
          <a:p>
            <a:r>
              <a:rPr lang="en-US" dirty="0" smtClean="0"/>
              <a:t>}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80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</a:t>
            </a:r>
            <a:r>
              <a:rPr lang="en-GB" dirty="0" smtClean="0"/>
              <a:t>5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7622059" cy="4351338"/>
          </a:xfrm>
        </p:spPr>
        <p:txBody>
          <a:bodyPr/>
          <a:lstStyle/>
          <a:p>
            <a:r>
              <a:rPr lang="en-GB" dirty="0" smtClean="0"/>
              <a:t>Build the circuit.</a:t>
            </a:r>
            <a:endParaRPr lang="en-GB" dirty="0" smtClean="0"/>
          </a:p>
          <a:p>
            <a:r>
              <a:rPr lang="en-GB" dirty="0" smtClean="0"/>
              <a:t>Copy </a:t>
            </a:r>
            <a:r>
              <a:rPr lang="en-GB" dirty="0" smtClean="0"/>
              <a:t>&amp; paste the scr</a:t>
            </a:r>
            <a:r>
              <a:rPr lang="en-GB" dirty="0" smtClean="0"/>
              <a:t>ipt </a:t>
            </a:r>
            <a:r>
              <a:rPr lang="en-GB" i="1" dirty="0" smtClean="0"/>
              <a:t>Button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Explain the code and what is happening when you push the button.</a:t>
            </a:r>
            <a:endParaRPr lang="nl-NL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590" y="-1"/>
            <a:ext cx="353441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A</a:t>
            </a:r>
            <a:r>
              <a:rPr lang="en-GB" dirty="0" smtClean="0"/>
              <a:t>rduino</a:t>
            </a:r>
            <a:endParaRPr lang="nl-NL" dirty="0"/>
          </a:p>
        </p:txBody>
      </p:sp>
      <p:pic>
        <p:nvPicPr>
          <p:cNvPr id="2050" name="Picture 2" descr="http://files.tested.com/photos/2013/06/12/48912-arduinouno_r3_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70" y="1784436"/>
            <a:ext cx="6333059" cy="437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6507893" y="11835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Pin </a:t>
            </a:r>
            <a:r>
              <a:rPr lang="en-GB" dirty="0" smtClean="0"/>
              <a:t>in </a:t>
            </a:r>
            <a:r>
              <a:rPr lang="en-GB" dirty="0" smtClean="0"/>
              <a:t>or out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2421924" y="289971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usb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421924" y="5354595"/>
            <a:ext cx="1779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Power </a:t>
            </a:r>
          </a:p>
          <a:p>
            <a:r>
              <a:rPr lang="en-GB" dirty="0" smtClean="0"/>
              <a:t>supply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825946" y="6425514"/>
            <a:ext cx="263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Analog </a:t>
            </a:r>
            <a:r>
              <a:rPr lang="en-GB" dirty="0" smtClean="0"/>
              <a:t>in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601730" y="6425514"/>
            <a:ext cx="182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Voltage and </a:t>
            </a:r>
            <a:r>
              <a:rPr lang="en-GB" dirty="0" smtClean="0"/>
              <a:t>0 V</a:t>
            </a:r>
            <a:endParaRPr lang="nl-NL" dirty="0"/>
          </a:p>
        </p:txBody>
      </p:sp>
      <p:sp>
        <p:nvSpPr>
          <p:cNvPr id="9" name="Ovaal 8"/>
          <p:cNvSpPr/>
          <p:nvPr/>
        </p:nvSpPr>
        <p:spPr>
          <a:xfrm>
            <a:off x="5848865" y="1690688"/>
            <a:ext cx="2669059" cy="5747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/>
          <p:cNvSpPr/>
          <p:nvPr/>
        </p:nvSpPr>
        <p:spPr>
          <a:xfrm>
            <a:off x="6573795" y="5782962"/>
            <a:ext cx="700216" cy="5519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/>
          <p:cNvSpPr/>
          <p:nvPr/>
        </p:nvSpPr>
        <p:spPr>
          <a:xfrm>
            <a:off x="7562335" y="5782961"/>
            <a:ext cx="1449860" cy="535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9465276" y="4712043"/>
            <a:ext cx="22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microcontroller</a:t>
            </a:r>
            <a:endParaRPr lang="nl-NL" dirty="0"/>
          </a:p>
        </p:txBody>
      </p:sp>
      <p:cxnSp>
        <p:nvCxnSpPr>
          <p:cNvPr id="14" name="Rechte verbindingslijn met pijl 13"/>
          <p:cNvCxnSpPr/>
          <p:nvPr/>
        </p:nvCxnSpPr>
        <p:spPr>
          <a:xfrm flipH="1">
            <a:off x="7825946" y="4885038"/>
            <a:ext cx="15322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1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smtClean="0"/>
              <a:t>breadboard</a:t>
            </a:r>
            <a:endParaRPr lang="nl-NL" dirty="0"/>
          </a:p>
        </p:txBody>
      </p:sp>
      <p:pic>
        <p:nvPicPr>
          <p:cNvPr id="3074" name="Picture 2" descr="http://www.adafruit.com/images/970x728/x64-02.jpg.pagespeed.ic.nEfbsEsB8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064" y="1690688"/>
            <a:ext cx="6637294" cy="49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Rechte verbindingslijn 12"/>
          <p:cNvCxnSpPr/>
          <p:nvPr/>
        </p:nvCxnSpPr>
        <p:spPr>
          <a:xfrm>
            <a:off x="1752082" y="5648325"/>
            <a:ext cx="6953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216243" y="5278993"/>
            <a:ext cx="20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Colom connected</a:t>
            </a:r>
            <a:endParaRPr lang="nl-NL" dirty="0"/>
          </a:p>
        </p:txBody>
      </p:sp>
      <p:cxnSp>
        <p:nvCxnSpPr>
          <p:cNvPr id="17" name="Rechte verbindingslijn 16"/>
          <p:cNvCxnSpPr/>
          <p:nvPr/>
        </p:nvCxnSpPr>
        <p:spPr>
          <a:xfrm flipV="1">
            <a:off x="3028432" y="4324350"/>
            <a:ext cx="0" cy="8286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2952232" y="3996988"/>
            <a:ext cx="179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Row connected</a:t>
            </a:r>
            <a:endParaRPr lang="nl-NL" dirty="0"/>
          </a:p>
        </p:txBody>
      </p:sp>
      <p:pic>
        <p:nvPicPr>
          <p:cNvPr id="8" name="Afbeelding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791892" y="2504497"/>
            <a:ext cx="3657601" cy="3278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562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coding environment</a:t>
            </a:r>
            <a:endParaRPr lang="nl-NL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51" y="1400961"/>
            <a:ext cx="9719391" cy="5274794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-67111" y="1506022"/>
            <a:ext cx="12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compiling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1115037" y="1136690"/>
            <a:ext cx="194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upload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9026554" y="1895527"/>
            <a:ext cx="24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Serial </a:t>
            </a:r>
            <a:r>
              <a:rPr lang="en-GB" dirty="0" smtClean="0"/>
              <a:t>monitor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3464653" y="2080193"/>
            <a:ext cx="147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Com-</a:t>
            </a:r>
            <a:r>
              <a:rPr lang="en-GB" dirty="0" err="1" smtClean="0"/>
              <a:t>poort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64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Tinkercad</a:t>
            </a:r>
            <a:r>
              <a:rPr lang="nl-NL" dirty="0" smtClean="0"/>
              <a:t> </a:t>
            </a:r>
            <a:r>
              <a:rPr lang="nl-NL" dirty="0" err="1" smtClean="0"/>
              <a:t>coding</a:t>
            </a:r>
            <a:r>
              <a:rPr lang="nl-NL" dirty="0" smtClean="0"/>
              <a:t> environment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269" y="1825625"/>
            <a:ext cx="9451462" cy="4351338"/>
          </a:xfrm>
          <a:prstGeom prst="rect">
            <a:avLst/>
          </a:prstGeom>
        </p:spPr>
      </p:pic>
      <p:cxnSp>
        <p:nvCxnSpPr>
          <p:cNvPr id="6" name="Rechte verbindingslijn met pijl 5"/>
          <p:cNvCxnSpPr/>
          <p:nvPr/>
        </p:nvCxnSpPr>
        <p:spPr>
          <a:xfrm>
            <a:off x="7933765" y="735106"/>
            <a:ext cx="430306" cy="10905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chte verbindingslijn met pijl 6"/>
          <p:cNvCxnSpPr/>
          <p:nvPr/>
        </p:nvCxnSpPr>
        <p:spPr>
          <a:xfrm>
            <a:off x="8803341" y="735106"/>
            <a:ext cx="430306" cy="10905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/>
          <p:cNvCxnSpPr/>
          <p:nvPr/>
        </p:nvCxnSpPr>
        <p:spPr>
          <a:xfrm>
            <a:off x="7126941" y="4536141"/>
            <a:ext cx="1757083" cy="104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116541" y="4001294"/>
            <a:ext cx="1757083" cy="104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LED </a:t>
            </a:r>
            <a:r>
              <a:rPr lang="en-GB" dirty="0" smtClean="0"/>
              <a:t>a</a:t>
            </a:r>
            <a:r>
              <a:rPr lang="en-GB" dirty="0" smtClean="0"/>
              <a:t>nd resistors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smtClean="0"/>
              <a:t>LED </a:t>
            </a:r>
            <a:r>
              <a:rPr lang="en-GB" dirty="0" smtClean="0"/>
              <a:t>draws 20 </a:t>
            </a:r>
            <a:r>
              <a:rPr lang="en-GB" dirty="0" smtClean="0"/>
              <a:t>mA (2,0V).  </a:t>
            </a:r>
          </a:p>
          <a:p>
            <a:r>
              <a:rPr lang="en-GB" dirty="0" smtClean="0"/>
              <a:t>The applied voltage is </a:t>
            </a:r>
            <a:r>
              <a:rPr lang="en-GB" dirty="0" smtClean="0"/>
              <a:t>5,0 V.</a:t>
            </a:r>
          </a:p>
          <a:p>
            <a:r>
              <a:rPr lang="en-GB" dirty="0" smtClean="0"/>
              <a:t>So…</a:t>
            </a:r>
            <a:endParaRPr lang="nl-NL" dirty="0"/>
          </a:p>
        </p:txBody>
      </p:sp>
      <p:pic>
        <p:nvPicPr>
          <p:cNvPr id="4100" name="Picture 4" descr="http://www.societyofrobots.com/images/electronics_led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3686175"/>
            <a:ext cx="44767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33" y="1268973"/>
            <a:ext cx="5727967" cy="48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4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</a:t>
            </a:r>
            <a:r>
              <a:rPr lang="en-GB" dirty="0" smtClean="0"/>
              <a:t> </a:t>
            </a:r>
            <a:r>
              <a:rPr lang="en-GB" dirty="0" smtClean="0"/>
              <a:t>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817659" cy="4351338"/>
          </a:xfrm>
        </p:spPr>
        <p:txBody>
          <a:bodyPr>
            <a:normAutofit/>
          </a:bodyPr>
          <a:lstStyle/>
          <a:p>
            <a:r>
              <a:rPr lang="en-GB" dirty="0" smtClean="0"/>
              <a:t>Build the circuit.</a:t>
            </a:r>
          </a:p>
          <a:p>
            <a:r>
              <a:rPr lang="en-GB" dirty="0" smtClean="0"/>
              <a:t>Set the resistor to 220 </a:t>
            </a:r>
            <a:r>
              <a:rPr lang="el-GR" dirty="0" smtClean="0"/>
              <a:t>Ω</a:t>
            </a:r>
            <a:r>
              <a:rPr lang="en-GB" dirty="0" smtClean="0"/>
              <a:t> </a:t>
            </a:r>
          </a:p>
          <a:p>
            <a:r>
              <a:rPr lang="en-GB" dirty="0" smtClean="0"/>
              <a:t>Start the simulation (no code required)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Explain what is happening.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507" y="1613646"/>
            <a:ext cx="4972493" cy="437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3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</a:t>
            </a:r>
            <a:r>
              <a:rPr lang="en-GB" dirty="0" smtClean="0"/>
              <a:t>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109447" cy="4351338"/>
          </a:xfrm>
        </p:spPr>
        <p:txBody>
          <a:bodyPr>
            <a:normAutofit/>
          </a:bodyPr>
          <a:lstStyle/>
          <a:p>
            <a:pPr lvl="0"/>
            <a:r>
              <a:rPr lang="nl-NL" dirty="0" err="1" smtClean="0"/>
              <a:t>Build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circuit. </a:t>
            </a:r>
          </a:p>
          <a:p>
            <a:pPr lvl="0"/>
            <a:r>
              <a:rPr lang="nl-NL" dirty="0" smtClean="0"/>
              <a:t>See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5V is 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!</a:t>
            </a:r>
          </a:p>
          <a:p>
            <a:pPr lvl="0"/>
            <a:r>
              <a:rPr lang="nl-NL" dirty="0" smtClean="0"/>
              <a:t>Copy + paste </a:t>
            </a:r>
            <a:r>
              <a:rPr lang="nl-NL" dirty="0" err="1" smtClean="0"/>
              <a:t>the</a:t>
            </a:r>
            <a:r>
              <a:rPr lang="nl-NL" dirty="0" smtClean="0"/>
              <a:t> Blink code in </a:t>
            </a:r>
            <a:r>
              <a:rPr lang="nl-NL" dirty="0" err="1" smtClean="0"/>
              <a:t>the</a:t>
            </a:r>
            <a:r>
              <a:rPr lang="nl-NL" dirty="0" smtClean="0"/>
              <a:t> code environment</a:t>
            </a:r>
          </a:p>
          <a:p>
            <a:r>
              <a:rPr lang="en-GB" dirty="0" smtClean="0"/>
              <a:t>Start the simulation.</a:t>
            </a:r>
          </a:p>
          <a:p>
            <a:r>
              <a:rPr lang="en-GB" dirty="0" smtClean="0"/>
              <a:t>Change the code so the LED blinks faster.</a:t>
            </a:r>
            <a:endParaRPr lang="en-GB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047" y="1425388"/>
            <a:ext cx="5091953" cy="398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</a:t>
            </a:r>
            <a:r>
              <a:rPr lang="en-GB" dirty="0" smtClean="0"/>
              <a:t>3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1" y="1825625"/>
            <a:ext cx="4468906" cy="4351338"/>
          </a:xfrm>
        </p:spPr>
        <p:txBody>
          <a:bodyPr/>
          <a:lstStyle/>
          <a:p>
            <a:r>
              <a:rPr lang="en-GB" dirty="0" smtClean="0"/>
              <a:t>Expand the existing circuit to the one you see here.</a:t>
            </a:r>
          </a:p>
          <a:p>
            <a:r>
              <a:rPr lang="en-GB" dirty="0" smtClean="0"/>
              <a:t>Write your code so all three LEDs can be controlled.</a:t>
            </a:r>
          </a:p>
          <a:p>
            <a:r>
              <a:rPr lang="en-GB" dirty="0" smtClean="0"/>
              <a:t>Make a </a:t>
            </a:r>
            <a:r>
              <a:rPr lang="en-GB" dirty="0" err="1" smtClean="0"/>
              <a:t>trafficlight</a:t>
            </a:r>
            <a:r>
              <a:rPr lang="en-GB" dirty="0" smtClean="0"/>
              <a:t>.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504" y="773766"/>
            <a:ext cx="6829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411</Words>
  <Application>Microsoft Office PowerPoint</Application>
  <PresentationFormat>Breedbeeld</PresentationFormat>
  <Paragraphs>100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Kantoorthema</vt:lpstr>
      <vt:lpstr>Arduino</vt:lpstr>
      <vt:lpstr>The Arduino</vt:lpstr>
      <vt:lpstr>The breadboard</vt:lpstr>
      <vt:lpstr>The coding environment</vt:lpstr>
      <vt:lpstr>Tinkercad coding environment</vt:lpstr>
      <vt:lpstr>LED and resistors</vt:lpstr>
      <vt:lpstr>Assignment 1</vt:lpstr>
      <vt:lpstr>Assignment 2</vt:lpstr>
      <vt:lpstr>Assignment 3</vt:lpstr>
      <vt:lpstr>Code</vt:lpstr>
      <vt:lpstr>PWM ~</vt:lpstr>
      <vt:lpstr>Assignment 4</vt:lpstr>
      <vt:lpstr>Code</vt:lpstr>
      <vt:lpstr>Assignment 5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Freek Pols</dc:creator>
  <cp:lastModifiedBy>Freek Pols</cp:lastModifiedBy>
  <cp:revision>16</cp:revision>
  <dcterms:created xsi:type="dcterms:W3CDTF">2016-02-11T19:43:47Z</dcterms:created>
  <dcterms:modified xsi:type="dcterms:W3CDTF">2021-02-23T12:29:03Z</dcterms:modified>
</cp:coreProperties>
</file>