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7" r:id="rId5"/>
    <p:sldId id="257" r:id="rId6"/>
    <p:sldId id="263" r:id="rId7"/>
    <p:sldId id="259" r:id="rId8"/>
    <p:sldId id="264" r:id="rId9"/>
    <p:sldId id="258" r:id="rId10"/>
    <p:sldId id="260" r:id="rId11"/>
    <p:sldId id="265" r:id="rId12"/>
    <p:sldId id="266" r:id="rId13"/>
    <p:sldId id="276" r:id="rId14"/>
    <p:sldId id="262" r:id="rId15"/>
    <p:sldId id="267" r:id="rId16"/>
    <p:sldId id="268" r:id="rId17"/>
    <p:sldId id="269" r:id="rId18"/>
    <p:sldId id="270" r:id="rId19"/>
    <p:sldId id="274" r:id="rId20"/>
    <p:sldId id="275" r:id="rId21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>
        <p:scale>
          <a:sx n="83" d="100"/>
          <a:sy n="83" d="100"/>
        </p:scale>
        <p:origin x="614" y="67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#\ ##0\ "€";[Red]#\ ##0\ "€"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8-458E-A63C-1BC9D4D03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4"/>
        <c:axId val="94843983"/>
        <c:axId val="94844399"/>
      </c:barChart>
      <c:catAx>
        <c:axId val="948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94844399"/>
        <c:crosses val="autoZero"/>
        <c:auto val="1"/>
        <c:lblAlgn val="ctr"/>
        <c:lblOffset val="100"/>
        <c:noMultiLvlLbl val="0"/>
      </c:catAx>
      <c:valAx>
        <c:axId val="94844399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#\ ##0\ &quot;€&quot;;[Red]#\ 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94843983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2CA3F4-0EB7-4079-86E4-DA85478DAFBB}" type="datetime1">
              <a:rPr lang="pt-PT" smtClean="0"/>
              <a:t>12/05/2022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1D8BE-174E-4339-95DF-A4537500513A}" type="datetime1">
              <a:rPr lang="pt-PT" smtClean="0"/>
              <a:pPr/>
              <a:t>12/05/2022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105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56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33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834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453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549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13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98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99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4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615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906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05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8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adicionar um subtítulo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Oportunidades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2" name="Marcador de Posição do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Imagem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6" name="Marcador de Posição da Dat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7" name="Marcador de Posição do Rodapé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2" name="Marcador de Posição do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0" name="Marcador de Posição do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1" name="Marcador de Posição do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9" name="Marcador de Posição do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27" name="Marcador de Posição do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8" name="Marcador de Posição do Número do Diapositivo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4" name="Marcador de Posição do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0" name="Marcador de Posição de Conteú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7" name="Marcador de Posição de Conteú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o de Ação de 2 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xão Reta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xão Reta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xão Reta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xão Reta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8" name="Marcador de Posição do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9" name="Marcador de Posição do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0" name="Marcador de Posição do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6" name="Marcador de Posição do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4" name="Marcador de Posição do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1" name="Marcador de Posição do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2" name="Marcador de Posição do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3" name="Marcador de Posição do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7" name="Marcador de Posição do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32" name="Marcador de Posição do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4" name="Marcador de Posição do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5" name="Marcador de Posição do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7" name="Marcador de Posição do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8" name="Marcador de Posição do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o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1" name="Marcador de Posição do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2" name="Marcador de Posição do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3" name="Marcador de Posição do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 Reta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 Reta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 Reta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xão Reta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xão Reta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xão Reta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xão Reta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xão Reta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Posição da Dat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61" name="Marcador de Posição do Rodapé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62" name="Marcador de Posição do Número do Diapositivo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ç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0" name="Marcador de Posição da Imagem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4" name="Marcador de Posição da Imagem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48" name="Marcador de Posição da Imagem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0" name="Marcador de Posição do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2" name="Marcador de Posição da Imagem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4" name="Marcador de Posição do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5" name="Marcador de Posição do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6" name="Marcador de Posição da Imagem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8" name="Marcador de Posição do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0" name="Marcador de Posição da Imagem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2" name="Marcador de Posição do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3" name="Marcador de Posição do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4" name="Marcador de Posição da Imagem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6" name="Marcador de Posição do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7" name="Marcador de Posição do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8" name="Marcador de Posição da Imagem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0" name="Marcador de Posição do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1" name="Marcador de Posição do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72" name="Marcador de Posição da Imagem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4" name="Marcador de Posição do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5" name="Marcador de Posição do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0" name="Marcador de Posição do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1" name="Marcador de Posição do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2" name="Marcador de Posição do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78" name="Marcador de Posição do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7" name="Marcador de Posição do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0" name="Marcador de Posição do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9" name="Marcador de Posição do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2" name="Marcador de Posição do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1" name="Marcador de Posição do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8" name="Marcador de Posição da Dat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Marcador de Posição d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6" name="Marcador de Posição da Imagem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7" name="Marcador de Posição do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1" name="Marcador de Posição do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2" name="Marcador de Posição do Número do Diapositivo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2" name="Marcador de Posição da Imagem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a Imagem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8" name="Marcador de Posição do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a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41" name="Marcador de Posição do Rodapé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42" name="Marcador de Posição do Número do Diapositivo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ícios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a Oportunidade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a Dat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3" name="Marcador de Posição do Rodapé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7" name="Marcador de Posição do Número do Diapositivo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onlit-oven-349523.oa.r.appspo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Um grande plano de relva verd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pt-PT" sz="5400" dirty="0"/>
              <a:t>APDC: E-Floresta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3867309"/>
            <a:ext cx="12192000" cy="2990691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343" y="2325925"/>
            <a:ext cx="1099868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 rtlCol="0"/>
          <a:lstStyle/>
          <a:p>
            <a:pPr rtl="0"/>
            <a:r>
              <a:rPr lang="pt-PT"/>
              <a:t>A nossa concorrência</a:t>
            </a:r>
          </a:p>
        </p:txBody>
      </p:sp>
      <p:pic>
        <p:nvPicPr>
          <p:cNvPr id="60" name="Marcador de Posição da Imagem 59" descr="Uma imagem que contém um rebento de relva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259B6-9592-490D-9692-23A6DD900E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728" y="3365446"/>
            <a:ext cx="4953000" cy="426393"/>
          </a:xfrm>
        </p:spPr>
        <p:txBody>
          <a:bodyPr rtlCol="0"/>
          <a:lstStyle/>
          <a:p>
            <a:pPr rtl="0"/>
            <a:r>
              <a:rPr lang="pt-PT"/>
              <a:t>contoso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3744950"/>
            <a:ext cx="4953000" cy="2046251"/>
          </a:xfrm>
        </p:spPr>
        <p:txBody>
          <a:bodyPr rtlCol="0"/>
          <a:lstStyle/>
          <a:p>
            <a:pPr rtl="0"/>
            <a:r>
              <a:rPr lang="pt-PT"/>
              <a:t>O preço do nosso produto é inferior ao de outras empresas no mercado</a:t>
            </a:r>
          </a:p>
          <a:p>
            <a:pPr rtl="0"/>
            <a:endParaRPr lang="pt-PT"/>
          </a:p>
          <a:p>
            <a:pPr rtl="0"/>
            <a:r>
              <a:rPr lang="pt-PT"/>
              <a:t>O design é simples e fácil de utilizar, em comparação com os designs complexos dos concorrentes</a:t>
            </a:r>
          </a:p>
          <a:p>
            <a:pPr rtl="0"/>
            <a:endParaRPr lang="pt-PT"/>
          </a:p>
          <a:p>
            <a:pPr rtl="0"/>
            <a:r>
              <a:rPr lang="pt-PT"/>
              <a:t>A acessibilidade é atração principal para os consumidores do nosso produto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0507607F-9E24-4250-8615-A5CB61BA54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0800" y="3365446"/>
            <a:ext cx="4953000" cy="426393"/>
          </a:xfrm>
        </p:spPr>
        <p:txBody>
          <a:bodyPr rtlCol="0"/>
          <a:lstStyle/>
          <a:p>
            <a:pPr rtl="0"/>
            <a:r>
              <a:rPr lang="pt-PT"/>
              <a:t>Concorrentes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53FA3EF-7124-4E69-8D7C-68B2154F6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744950"/>
            <a:ext cx="4953000" cy="2611400"/>
          </a:xfrm>
        </p:spPr>
        <p:txBody>
          <a:bodyPr rtlCol="0"/>
          <a:lstStyle/>
          <a:p>
            <a:pPr rtl="0"/>
            <a:r>
              <a:rPr lang="pt-PT"/>
              <a:t>Empresa A</a:t>
            </a:r>
            <a:br>
              <a:rPr lang="pt-PT"/>
            </a:br>
            <a:r>
              <a:rPr lang="pt-PT"/>
              <a:t>O produto é mais caro</a:t>
            </a:r>
          </a:p>
          <a:p>
            <a:pPr rtl="0"/>
            <a:endParaRPr lang="pt-PT"/>
          </a:p>
          <a:p>
            <a:pPr rtl="0"/>
            <a:r>
              <a:rPr lang="pt-PT"/>
              <a:t>Empresas B e C</a:t>
            </a:r>
            <a:br>
              <a:rPr lang="pt-PT"/>
            </a:br>
            <a:r>
              <a:rPr lang="pt-PT"/>
              <a:t>O produto é dispendioso e inconveniente de utilizar</a:t>
            </a:r>
          </a:p>
          <a:p>
            <a:pPr rtl="0"/>
            <a:endParaRPr lang="pt-PT"/>
          </a:p>
          <a:p>
            <a:pPr rtl="0"/>
            <a:r>
              <a:rPr lang="pt-PT"/>
              <a:t>Empresas D e E</a:t>
            </a:r>
            <a:br>
              <a:rPr lang="pt-PT"/>
            </a:br>
            <a:r>
              <a:rPr lang="pt-PT"/>
              <a:t>O produto é acessível, mas inconveniente de utilizar</a:t>
            </a:r>
          </a:p>
        </p:txBody>
      </p:sp>
      <p:sp>
        <p:nvSpPr>
          <p:cNvPr id="34" name="Marcador de Posição da Data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5" name="Marcador de Posição do Rodapé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36" name="Marcador de Posição do Número do Diapositivo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8C4CD6F5-95D8-45E8-B793-B1E0D78C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27" y="571145"/>
            <a:ext cx="5355570" cy="438144"/>
          </a:xfrm>
        </p:spPr>
        <p:txBody>
          <a:bodyPr rtlCol="0"/>
          <a:lstStyle/>
          <a:p>
            <a:pPr rtl="0"/>
            <a:r>
              <a:rPr lang="pt-PT"/>
              <a:t>Esquema competitivo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77A19CB6-7EA1-4846-BA43-DADCACE603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3262" y="311795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conveniente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A3B8002E-960A-4D35-8AB9-E0DE71A28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6762" y="1774346"/>
            <a:ext cx="1929792" cy="426393"/>
          </a:xfrm>
        </p:spPr>
        <p:txBody>
          <a:bodyPr rtlCol="0" anchor="ctr"/>
          <a:lstStyle/>
          <a:p>
            <a:pPr rtl="0"/>
            <a:r>
              <a:rPr lang="pt-PT"/>
              <a:t>contoso</a:t>
            </a:r>
          </a:p>
        </p:txBody>
      </p:sp>
      <p:sp>
        <p:nvSpPr>
          <p:cNvPr id="87" name="Marcador de Posição do Texto 86">
            <a:extLst>
              <a:ext uri="{FF2B5EF4-FFF2-40B4-BE49-F238E27FC236}">
                <a16:creationId xmlns:a16="http://schemas.microsoft.com/office/drawing/2014/main" id="{3A86C768-908B-4AA6-AFE5-AEA1D9CD1A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3673" y="2261070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A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419224EA-4B21-4626-8AF4-E21AA43A2E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49242" y="3061800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Dispendioso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AA6CEF7D-A869-47A8-8A5D-98CF9A5F89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95826" y="3061800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Acessível</a:t>
            </a:r>
          </a:p>
        </p:txBody>
      </p:sp>
      <p:sp>
        <p:nvSpPr>
          <p:cNvPr id="85" name="Marcador de Posição do Texto 84">
            <a:extLst>
              <a:ext uri="{FF2B5EF4-FFF2-40B4-BE49-F238E27FC236}">
                <a16:creationId xmlns:a16="http://schemas.microsoft.com/office/drawing/2014/main" id="{AE18E477-2C5C-4571-96B3-503E72EF4D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13450" y="3671475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B</a:t>
            </a:r>
          </a:p>
        </p:txBody>
      </p:sp>
      <p:sp>
        <p:nvSpPr>
          <p:cNvPr id="83" name="Marcador de Posição do Texto 82">
            <a:extLst>
              <a:ext uri="{FF2B5EF4-FFF2-40B4-BE49-F238E27FC236}">
                <a16:creationId xmlns:a16="http://schemas.microsoft.com/office/drawing/2014/main" id="{62F3E2A5-E5C6-4624-A138-5E06608FB9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984" y="4145197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D</a:t>
            </a:r>
          </a:p>
        </p:txBody>
      </p:sp>
      <p:sp>
        <p:nvSpPr>
          <p:cNvPr id="84" name="Marcador de Posição do Texto 83">
            <a:extLst>
              <a:ext uri="{FF2B5EF4-FFF2-40B4-BE49-F238E27FC236}">
                <a16:creationId xmlns:a16="http://schemas.microsoft.com/office/drawing/2014/main" id="{D7382F8F-7AA1-4709-9477-1BFDB3F2BF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85509" y="4584197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E</a:t>
            </a:r>
          </a:p>
        </p:txBody>
      </p:sp>
      <p:sp>
        <p:nvSpPr>
          <p:cNvPr id="86" name="Marcador de Posição do Texto 85">
            <a:extLst>
              <a:ext uri="{FF2B5EF4-FFF2-40B4-BE49-F238E27FC236}">
                <a16:creationId xmlns:a16="http://schemas.microsoft.com/office/drawing/2014/main" id="{FE7F44BE-BE5E-49C9-8F98-329311F2AB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0168" y="4298971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C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2A4E14BF-E159-4BBD-B32F-775933F24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3261" y="5683895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Inconveniente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CD789C9-A8D3-405A-923E-DCF8CBB7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453CC1F-4953-4CF6-935A-455B90D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14FF064-6A5C-40FF-A678-6A79023E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248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 rtlCol="0"/>
          <a:lstStyle/>
          <a:p>
            <a:pPr rtl="0"/>
            <a:r>
              <a:rPr lang="pt-PT"/>
              <a:t>Estratégia de crescimento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961EE219-B131-4C25-AE31-AD3B197A4B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0438" y="1011439"/>
            <a:ext cx="4989233" cy="568896"/>
          </a:xfrm>
        </p:spPr>
        <p:txBody>
          <a:bodyPr rtlCol="0"/>
          <a:lstStyle/>
          <a:p>
            <a:pPr rtl="0"/>
            <a:r>
              <a:rPr lang="pt-PT"/>
              <a:t>Como cresceremos no futuro</a:t>
            </a:r>
          </a:p>
        </p:txBody>
      </p:sp>
      <p:sp>
        <p:nvSpPr>
          <p:cNvPr id="66" name="Marcador de Posição do Texto 65">
            <a:extLst>
              <a:ext uri="{FF2B5EF4-FFF2-40B4-BE49-F238E27FC236}">
                <a16:creationId xmlns:a16="http://schemas.microsoft.com/office/drawing/2014/main" id="{09C30599-76A8-4BC6-94F7-A80189E484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PT"/>
              <a:t>Fev de 20xx</a:t>
            </a:r>
          </a:p>
        </p:txBody>
      </p:sp>
      <p:sp>
        <p:nvSpPr>
          <p:cNvPr id="82" name="Marcador de Posição do Texto 81">
            <a:extLst>
              <a:ext uri="{FF2B5EF4-FFF2-40B4-BE49-F238E27FC236}">
                <a16:creationId xmlns:a16="http://schemas.microsoft.com/office/drawing/2014/main" id="{47CF6540-6A1C-4A70-8BA0-6A13694F1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27695" y="2044485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Lançar o produto em quintas locais da região para ajudar a estabelecer o produto</a:t>
            </a:r>
          </a:p>
        </p:txBody>
      </p:sp>
      <p:sp>
        <p:nvSpPr>
          <p:cNvPr id="147" name="Marcador de Posição do Texto 146">
            <a:extLst>
              <a:ext uri="{FF2B5EF4-FFF2-40B4-BE49-F238E27FC236}">
                <a16:creationId xmlns:a16="http://schemas.microsoft.com/office/drawing/2014/main" id="{85278DC3-7465-427B-9DD5-7E46CE00FF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0666" y="3428263"/>
            <a:ext cx="1584471" cy="1121230"/>
          </a:xfrm>
        </p:spPr>
        <p:txBody>
          <a:bodyPr rtlCol="0"/>
          <a:lstStyle/>
          <a:p>
            <a:pPr rtl="0"/>
            <a:r>
              <a:rPr lang="pt-PT"/>
              <a:t>Maio de 20xx</a:t>
            </a:r>
          </a:p>
        </p:txBody>
      </p:sp>
      <p:sp>
        <p:nvSpPr>
          <p:cNvPr id="173" name="Marcador de Posição do Texto 172">
            <a:extLst>
              <a:ext uri="{FF2B5EF4-FFF2-40B4-BE49-F238E27FC236}">
                <a16:creationId xmlns:a16="http://schemas.microsoft.com/office/drawing/2014/main" id="{1B5D0D81-8352-40FD-B232-D587379A48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27695" y="3428263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Lançar o produto para o público geral e monitorizar os comunicados de imprensa e das tendências de mercado regional</a:t>
            </a:r>
          </a:p>
        </p:txBody>
      </p:sp>
      <p:sp>
        <p:nvSpPr>
          <p:cNvPr id="149" name="Marcador de Posição do Texto 148">
            <a:extLst>
              <a:ext uri="{FF2B5EF4-FFF2-40B4-BE49-F238E27FC236}">
                <a16:creationId xmlns:a16="http://schemas.microsoft.com/office/drawing/2014/main" id="{9D611317-439A-40F5-AA3E-CF88472F54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20666" y="4812041"/>
            <a:ext cx="1584471" cy="1121230"/>
          </a:xfrm>
        </p:spPr>
        <p:txBody>
          <a:bodyPr rtlCol="0"/>
          <a:lstStyle/>
          <a:p>
            <a:pPr rtl="0"/>
            <a:r>
              <a:rPr lang="pt-PT"/>
              <a:t>Out de 20xx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AFFA4C3C-8D8D-4DAB-A3FC-6ACD990091D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727695" y="4812041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Recolha de feedback da comunidade agropecuária e agrícola para expandir a disponibilidade do produto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5CFB4A-6359-4A5C-B94D-1A54B54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pic>
        <p:nvPicPr>
          <p:cNvPr id="21" name="Marcador de Posição da Imagem 20" descr="Grande plano de relva verde">
            <a:extLst>
              <a:ext uri="{FF2B5EF4-FFF2-40B4-BE49-F238E27FC236}">
                <a16:creationId xmlns:a16="http://schemas.microsoft.com/office/drawing/2014/main" id="{EF945BF7-34F4-4EEA-A280-470C550BC5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831" y="0"/>
            <a:ext cx="5508168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662DA0-3900-45BB-8F3C-556CCD2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9301"/>
            <a:ext cx="4114800" cy="607969"/>
          </a:xfrm>
        </p:spPr>
        <p:txBody>
          <a:bodyPr rtlCol="0"/>
          <a:lstStyle/>
          <a:p>
            <a:pPr rtl="0"/>
            <a:r>
              <a:rPr lang="pt-PT" dirty="0"/>
              <a:t>Evolução</a:t>
            </a:r>
          </a:p>
        </p:txBody>
      </p:sp>
      <p:sp>
        <p:nvSpPr>
          <p:cNvPr id="199" name="Marcador de Posição do Texto 198">
            <a:extLst>
              <a:ext uri="{FF2B5EF4-FFF2-40B4-BE49-F238E27FC236}">
                <a16:creationId xmlns:a16="http://schemas.microsoft.com/office/drawing/2014/main" id="{AE2BEFCD-CE33-41A5-B305-37261A133B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62186" y="1011441"/>
            <a:ext cx="3467628" cy="568896"/>
          </a:xfrm>
        </p:spPr>
        <p:txBody>
          <a:bodyPr rtlCol="0"/>
          <a:lstStyle/>
          <a:p>
            <a:pPr rtl="0"/>
            <a:r>
              <a:rPr lang="pt-PT" dirty="0"/>
              <a:t>Previsão de sucesso</a:t>
            </a:r>
          </a:p>
        </p:txBody>
      </p:sp>
      <p:sp>
        <p:nvSpPr>
          <p:cNvPr id="234" name="Marcador de Posição do Texto 233">
            <a:extLst>
              <a:ext uri="{FF2B5EF4-FFF2-40B4-BE49-F238E27FC236}">
                <a16:creationId xmlns:a16="http://schemas.microsoft.com/office/drawing/2014/main" id="{37AADAF6-D8CA-408B-9297-EDE3ED23EA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564313"/>
            <a:ext cx="4750631" cy="448769"/>
          </a:xfrm>
        </p:spPr>
        <p:txBody>
          <a:bodyPr rtlCol="0"/>
          <a:lstStyle/>
          <a:p>
            <a:pPr rtl="0"/>
            <a:r>
              <a:rPr lang="pt-PT" dirty="0"/>
              <a:t>Métricas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6F1B78D3-73E9-4E4A-A547-F0B4C23F15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39877" y="2564313"/>
            <a:ext cx="3532840" cy="448769"/>
          </a:xfrm>
        </p:spPr>
        <p:txBody>
          <a:bodyPr rtlCol="0"/>
          <a:lstStyle/>
          <a:p>
            <a:pPr rtl="0"/>
            <a:r>
              <a:rPr lang="pt-PT" dirty="0"/>
              <a:t>Receita por Ano</a:t>
            </a:r>
          </a:p>
        </p:txBody>
      </p:sp>
      <p:graphicFrame>
        <p:nvGraphicFramePr>
          <p:cNvPr id="85" name="Marcador de Posição de Conteúdo 84">
            <a:extLst>
              <a:ext uri="{FF2B5EF4-FFF2-40B4-BE49-F238E27FC236}">
                <a16:creationId xmlns:a16="http://schemas.microsoft.com/office/drawing/2014/main" id="{ECFF9EF6-2F82-4FB5-9F16-8D424467528B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741419611"/>
              </p:ext>
            </p:extLst>
          </p:nvPr>
        </p:nvGraphicFramePr>
        <p:xfrm>
          <a:off x="911225" y="3187700"/>
          <a:ext cx="5256661" cy="27714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50156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14731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293963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035169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720585">
                <a:tc>
                  <a:txBody>
                    <a:bodyPr/>
                    <a:lstStyle/>
                    <a:p>
                      <a:pPr algn="r" rtl="0"/>
                      <a:endParaRPr lang="pt-PT" sz="170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Clientes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Encomendas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Líquida</a:t>
                      </a:r>
                    </a:p>
                  </a:txBody>
                  <a:tcPr marL="78782" marR="78782" marT="39391" marB="39391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1,100​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25 000​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30 000​ €</a:t>
                      </a:r>
                      <a:endParaRPr lang="pt-PT" sz="1200" b="0" i="0" spc="100" baseline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</a:tbl>
          </a:graphicData>
        </a:graphic>
      </p:graphicFrame>
      <p:graphicFrame>
        <p:nvGraphicFramePr>
          <p:cNvPr id="87" name="Marcador de Posição de Conteúdo 86" descr="Marcador de Posição do Gráfico">
            <a:extLst>
              <a:ext uri="{FF2B5EF4-FFF2-40B4-BE49-F238E27FC236}">
                <a16:creationId xmlns:a16="http://schemas.microsoft.com/office/drawing/2014/main" id="{B24A253B-8CBC-4BE8-90BF-7006A0DC66E1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9373769"/>
              </p:ext>
            </p:extLst>
          </p:nvPr>
        </p:nvGraphicFramePr>
        <p:xfrm>
          <a:off x="7027863" y="3106738"/>
          <a:ext cx="4252912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D7703-126A-48E3-A3B0-C2CD623B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E5A6E0A-0360-464C-B6EB-6A88D503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 dirty="0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687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51">
            <a:extLst>
              <a:ext uri="{FF2B5EF4-FFF2-40B4-BE49-F238E27FC236}">
                <a16:creationId xmlns:a16="http://schemas.microsoft.com/office/drawing/2014/main" id="{08558695-BE35-4EE0-BB6E-13295A1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560717"/>
            <a:ext cx="3606800" cy="766433"/>
          </a:xfrm>
        </p:spPr>
        <p:txBody>
          <a:bodyPr rtlCol="0"/>
          <a:lstStyle/>
          <a:p>
            <a:pPr rtl="0"/>
            <a:r>
              <a:rPr lang="pt-PT"/>
              <a:t>Plano de ação de 2 anos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1C53C72A-647D-4F5E-A586-3DC1C8259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Obter voluntários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399BB46D-0770-445F-A0CD-68BD0B34B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Recolher comentários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6A6B1C4D-B409-4AE3-88DC-D6338DE965F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Entregar aos consumidores</a:t>
            </a:r>
          </a:p>
        </p:txBody>
      </p:sp>
      <p:sp>
        <p:nvSpPr>
          <p:cNvPr id="32" name="Marcador de Posição do Texto 31">
            <a:extLst>
              <a:ext uri="{FF2B5EF4-FFF2-40B4-BE49-F238E27FC236}">
                <a16:creationId xmlns:a16="http://schemas.microsoft.com/office/drawing/2014/main" id="{348FDA6F-3429-4031-8FFE-6F210904C2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39533"/>
            <a:ext cx="1021001" cy="501726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A0CC0882-5516-4483-B475-5B6F1E8C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Jan</a:t>
            </a:r>
          </a:p>
        </p:txBody>
      </p:sp>
      <p:sp>
        <p:nvSpPr>
          <p:cNvPr id="175" name="Marcador de Posição do Texto 174">
            <a:extLst>
              <a:ext uri="{FF2B5EF4-FFF2-40B4-BE49-F238E27FC236}">
                <a16:creationId xmlns:a16="http://schemas.microsoft.com/office/drawing/2014/main" id="{EF15278C-ABAD-426D-B35B-69B713F819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Fev</a:t>
            </a:r>
          </a:p>
        </p:txBody>
      </p:sp>
      <p:sp>
        <p:nvSpPr>
          <p:cNvPr id="176" name="Marcador de Posição do Texto 175">
            <a:extLst>
              <a:ext uri="{FF2B5EF4-FFF2-40B4-BE49-F238E27FC236}">
                <a16:creationId xmlns:a16="http://schemas.microsoft.com/office/drawing/2014/main" id="{796AF702-9970-40C9-8EE9-94B414AA63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Mar</a:t>
            </a:r>
          </a:p>
        </p:txBody>
      </p:sp>
      <p:sp>
        <p:nvSpPr>
          <p:cNvPr id="177" name="Marcador de Posição do Texto 176">
            <a:extLst>
              <a:ext uri="{FF2B5EF4-FFF2-40B4-BE49-F238E27FC236}">
                <a16:creationId xmlns:a16="http://schemas.microsoft.com/office/drawing/2014/main" id="{06869098-68A6-480F-ADF8-A7E3E7E4F7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Abr</a:t>
            </a:r>
          </a:p>
        </p:txBody>
      </p:sp>
      <p:sp>
        <p:nvSpPr>
          <p:cNvPr id="178" name="Marcador de Posição do Texto 177">
            <a:extLst>
              <a:ext uri="{FF2B5EF4-FFF2-40B4-BE49-F238E27FC236}">
                <a16:creationId xmlns:a16="http://schemas.microsoft.com/office/drawing/2014/main" id="{AD021D45-FAF7-4D66-B9C2-A81E1B5E86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 rtlCol="0"/>
          <a:lstStyle/>
          <a:p>
            <a:pPr rtl="0"/>
            <a:r>
              <a:rPr lang="pt-PT"/>
              <a:t>Maio</a:t>
            </a:r>
          </a:p>
        </p:txBody>
      </p:sp>
      <p:sp>
        <p:nvSpPr>
          <p:cNvPr id="179" name="Marcador de Posição do Texto 178">
            <a:extLst>
              <a:ext uri="{FF2B5EF4-FFF2-40B4-BE49-F238E27FC236}">
                <a16:creationId xmlns:a16="http://schemas.microsoft.com/office/drawing/2014/main" id="{71A5A1BE-92CF-4557-94F8-E986C68277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Jun</a:t>
            </a:r>
          </a:p>
        </p:txBody>
      </p:sp>
      <p:sp>
        <p:nvSpPr>
          <p:cNvPr id="180" name="Marcador de Posição do Texto 179">
            <a:extLst>
              <a:ext uri="{FF2B5EF4-FFF2-40B4-BE49-F238E27FC236}">
                <a16:creationId xmlns:a16="http://schemas.microsoft.com/office/drawing/2014/main" id="{5C5DF15A-133A-468A-AC39-E25A57532A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Jul</a:t>
            </a:r>
          </a:p>
        </p:txBody>
      </p:sp>
      <p:sp>
        <p:nvSpPr>
          <p:cNvPr id="181" name="Marcador de Posição do Texto 180">
            <a:extLst>
              <a:ext uri="{FF2B5EF4-FFF2-40B4-BE49-F238E27FC236}">
                <a16:creationId xmlns:a16="http://schemas.microsoft.com/office/drawing/2014/main" id="{FE61BD45-DE02-4EB3-BAEF-2EDF1746E6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Ago</a:t>
            </a:r>
          </a:p>
        </p:txBody>
      </p:sp>
      <p:sp>
        <p:nvSpPr>
          <p:cNvPr id="182" name="Marcador de Posição do Texto 181">
            <a:extLst>
              <a:ext uri="{FF2B5EF4-FFF2-40B4-BE49-F238E27FC236}">
                <a16:creationId xmlns:a16="http://schemas.microsoft.com/office/drawing/2014/main" id="{C36E6F40-B4B8-41ED-B6CE-8C2174836BD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Set</a:t>
            </a:r>
          </a:p>
        </p:txBody>
      </p:sp>
      <p:sp>
        <p:nvSpPr>
          <p:cNvPr id="183" name="Marcador de Posição do Texto 182">
            <a:extLst>
              <a:ext uri="{FF2B5EF4-FFF2-40B4-BE49-F238E27FC236}">
                <a16:creationId xmlns:a16="http://schemas.microsoft.com/office/drawing/2014/main" id="{0DCB6313-C2E3-48EF-9C72-0C51FAF7B3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Out</a:t>
            </a:r>
          </a:p>
        </p:txBody>
      </p:sp>
      <p:sp>
        <p:nvSpPr>
          <p:cNvPr id="184" name="Marcador de Posição do Texto 183">
            <a:extLst>
              <a:ext uri="{FF2B5EF4-FFF2-40B4-BE49-F238E27FC236}">
                <a16:creationId xmlns:a16="http://schemas.microsoft.com/office/drawing/2014/main" id="{CD7D8B11-19D6-4D60-A8D8-D13FAEE6D5F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Nov</a:t>
            </a:r>
          </a:p>
        </p:txBody>
      </p:sp>
      <p:sp>
        <p:nvSpPr>
          <p:cNvPr id="185" name="Marcador de Posição do Texto 184">
            <a:extLst>
              <a:ext uri="{FF2B5EF4-FFF2-40B4-BE49-F238E27FC236}">
                <a16:creationId xmlns:a16="http://schemas.microsoft.com/office/drawing/2014/main" id="{53B80567-58CE-47E3-9593-B9031A7C3D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Dez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18950EEF-964E-4B62-8DC0-45C212800A8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05085" y="4003137"/>
            <a:ext cx="1818014" cy="408780"/>
          </a:xfrm>
        </p:spPr>
        <p:txBody>
          <a:bodyPr rtlCol="0"/>
          <a:lstStyle/>
          <a:p>
            <a:pPr rtl="0"/>
            <a:r>
              <a:rPr lang="pt-PT"/>
              <a:t>Organizar Grupos de Análise</a:t>
            </a:r>
          </a:p>
        </p:txBody>
      </p:sp>
      <p:sp>
        <p:nvSpPr>
          <p:cNvPr id="38" name="Marcador de Posição do Texto 37">
            <a:extLst>
              <a:ext uri="{FF2B5EF4-FFF2-40B4-BE49-F238E27FC236}">
                <a16:creationId xmlns:a16="http://schemas.microsoft.com/office/drawing/2014/main" id="{FED129B9-5854-4218-9D5D-707D3B34DC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76442" y="4003137"/>
            <a:ext cx="1440088" cy="408780"/>
          </a:xfrm>
        </p:spPr>
        <p:txBody>
          <a:bodyPr rtlCol="0"/>
          <a:lstStyle/>
          <a:p>
            <a:pPr rtl="0"/>
            <a:r>
              <a:rPr lang="pt-PT"/>
              <a:t>Testar com quintas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B64E57FA-5797-49C7-9000-5C5DC208BBC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4003137"/>
            <a:ext cx="1440088" cy="408780"/>
          </a:xfrm>
        </p:spPr>
        <p:txBody>
          <a:bodyPr rtlCol="0"/>
          <a:lstStyle/>
          <a:p>
            <a:pPr rtl="0"/>
            <a:r>
              <a:rPr lang="pt-PT"/>
              <a:t>Lançamento regional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A0A66611-D318-48C9-9B6F-303CDFF9CC5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437609"/>
            <a:ext cx="1021001" cy="501726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86" name="Marcador de Posição do Texto 185">
            <a:extLst>
              <a:ext uri="{FF2B5EF4-FFF2-40B4-BE49-F238E27FC236}">
                <a16:creationId xmlns:a16="http://schemas.microsoft.com/office/drawing/2014/main" id="{5ED1F34E-1F11-4DBB-AF35-C69FFFD24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Jan</a:t>
            </a:r>
          </a:p>
        </p:txBody>
      </p:sp>
      <p:sp>
        <p:nvSpPr>
          <p:cNvPr id="187" name="Marcador de Posição do Texto 186">
            <a:extLst>
              <a:ext uri="{FF2B5EF4-FFF2-40B4-BE49-F238E27FC236}">
                <a16:creationId xmlns:a16="http://schemas.microsoft.com/office/drawing/2014/main" id="{FFF65FE3-CB9E-46B4-B21D-B9A2C18447F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Fev</a:t>
            </a:r>
          </a:p>
        </p:txBody>
      </p:sp>
      <p:sp>
        <p:nvSpPr>
          <p:cNvPr id="188" name="Marcador de Posição do Texto 187">
            <a:extLst>
              <a:ext uri="{FF2B5EF4-FFF2-40B4-BE49-F238E27FC236}">
                <a16:creationId xmlns:a16="http://schemas.microsoft.com/office/drawing/2014/main" id="{859F86C1-A2CC-4166-B4E2-F04250C693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Mar</a:t>
            </a:r>
          </a:p>
        </p:txBody>
      </p:sp>
      <p:sp>
        <p:nvSpPr>
          <p:cNvPr id="189" name="Marcador de Posição do Texto 188">
            <a:extLst>
              <a:ext uri="{FF2B5EF4-FFF2-40B4-BE49-F238E27FC236}">
                <a16:creationId xmlns:a16="http://schemas.microsoft.com/office/drawing/2014/main" id="{E37B2B2B-AEA5-429C-A352-B3A35D9714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Abr</a:t>
            </a:r>
          </a:p>
        </p:txBody>
      </p:sp>
      <p:sp>
        <p:nvSpPr>
          <p:cNvPr id="190" name="Marcador de Posição do Texto 189">
            <a:extLst>
              <a:ext uri="{FF2B5EF4-FFF2-40B4-BE49-F238E27FC236}">
                <a16:creationId xmlns:a16="http://schemas.microsoft.com/office/drawing/2014/main" id="{8039BE05-7838-42F5-B60C-C825A8E058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871997"/>
            <a:ext cx="615310" cy="652272"/>
          </a:xfrm>
        </p:spPr>
        <p:txBody>
          <a:bodyPr rtlCol="0"/>
          <a:lstStyle/>
          <a:p>
            <a:pPr rtl="0"/>
            <a:r>
              <a:rPr lang="pt-PT"/>
              <a:t>Maio</a:t>
            </a:r>
          </a:p>
        </p:txBody>
      </p:sp>
      <p:sp>
        <p:nvSpPr>
          <p:cNvPr id="191" name="Marcador de Posição do Texto 190">
            <a:extLst>
              <a:ext uri="{FF2B5EF4-FFF2-40B4-BE49-F238E27FC236}">
                <a16:creationId xmlns:a16="http://schemas.microsoft.com/office/drawing/2014/main" id="{06401AC3-502F-4C74-92E7-F2E70BDC2C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Jun</a:t>
            </a:r>
          </a:p>
        </p:txBody>
      </p:sp>
      <p:sp>
        <p:nvSpPr>
          <p:cNvPr id="192" name="Marcador de Posição do Texto 191">
            <a:extLst>
              <a:ext uri="{FF2B5EF4-FFF2-40B4-BE49-F238E27FC236}">
                <a16:creationId xmlns:a16="http://schemas.microsoft.com/office/drawing/2014/main" id="{38BFD19C-89D5-406C-BB24-C94A97196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Jul</a:t>
            </a:r>
          </a:p>
        </p:txBody>
      </p:sp>
      <p:sp>
        <p:nvSpPr>
          <p:cNvPr id="193" name="Marcador de Posição do Texto 192">
            <a:extLst>
              <a:ext uri="{FF2B5EF4-FFF2-40B4-BE49-F238E27FC236}">
                <a16:creationId xmlns:a16="http://schemas.microsoft.com/office/drawing/2014/main" id="{7C1B8E44-55D2-4DBF-8C2D-88B09E9FD3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Ago</a:t>
            </a:r>
          </a:p>
        </p:txBody>
      </p:sp>
      <p:sp>
        <p:nvSpPr>
          <p:cNvPr id="194" name="Marcador de Posição do Texto 193">
            <a:extLst>
              <a:ext uri="{FF2B5EF4-FFF2-40B4-BE49-F238E27FC236}">
                <a16:creationId xmlns:a16="http://schemas.microsoft.com/office/drawing/2014/main" id="{DBECA04A-1653-459B-B8F0-6AEDC2BF4D2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Set</a:t>
            </a:r>
          </a:p>
        </p:txBody>
      </p:sp>
      <p:sp>
        <p:nvSpPr>
          <p:cNvPr id="195" name="Marcador de Posição do Texto 194">
            <a:extLst>
              <a:ext uri="{FF2B5EF4-FFF2-40B4-BE49-F238E27FC236}">
                <a16:creationId xmlns:a16="http://schemas.microsoft.com/office/drawing/2014/main" id="{DB02768E-4179-4DE8-A4EE-AD064756CF7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Out</a:t>
            </a:r>
          </a:p>
        </p:txBody>
      </p:sp>
      <p:sp>
        <p:nvSpPr>
          <p:cNvPr id="196" name="Marcador de Posição do Texto 195">
            <a:extLst>
              <a:ext uri="{FF2B5EF4-FFF2-40B4-BE49-F238E27FC236}">
                <a16:creationId xmlns:a16="http://schemas.microsoft.com/office/drawing/2014/main" id="{6D9C5969-EDF7-4B76-8E3D-AA396353A2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Nov</a:t>
            </a:r>
          </a:p>
        </p:txBody>
      </p:sp>
      <p:sp>
        <p:nvSpPr>
          <p:cNvPr id="197" name="Marcador de Posição do Texto 196">
            <a:extLst>
              <a:ext uri="{FF2B5EF4-FFF2-40B4-BE49-F238E27FC236}">
                <a16:creationId xmlns:a16="http://schemas.microsoft.com/office/drawing/2014/main" id="{E7E45E00-A135-42C9-869E-325892100B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Dez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BD00DFF-6831-44EB-A148-4F18A57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13BF24E-D9E1-45E9-9A99-5CDCDA59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AFDB61-395F-4E72-B3B9-A6C9C08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6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32F9891-B6E7-4529-9D22-D1F25261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/>
          <a:lstStyle/>
          <a:p>
            <a:pPr rtl="0"/>
            <a:r>
              <a:rPr lang="pt-PT"/>
              <a:t>Finanças</a:t>
            </a:r>
          </a:p>
        </p:txBody>
      </p:sp>
      <p:graphicFrame>
        <p:nvGraphicFramePr>
          <p:cNvPr id="31" name="Marcador de Posição de Conteúdo 30">
            <a:extLst>
              <a:ext uri="{FF2B5EF4-FFF2-40B4-BE49-F238E27FC236}">
                <a16:creationId xmlns:a16="http://schemas.microsoft.com/office/drawing/2014/main" id="{B0373CDF-8D7B-473F-83D5-9DB08615A46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779794697"/>
              </p:ext>
            </p:extLst>
          </p:nvPr>
        </p:nvGraphicFramePr>
        <p:xfrm>
          <a:off x="914400" y="906463"/>
          <a:ext cx="5758665" cy="51810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8248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914682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03269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412269">
                <a:tc>
                  <a:txBody>
                    <a:bodyPr/>
                    <a:lstStyle/>
                    <a:p>
                      <a:pPr algn="r" rtl="0"/>
                      <a:endParaRPr lang="pt-PT" sz="1800" cap="all" spc="400" baseline="0" noProof="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pt-PT" sz="1400" b="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35517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Promotores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Utilizadores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Vendas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Preço Médio por Venda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75​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  <a:tr h="37735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Receita @ 15%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5 625 000​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75269"/>
                  </a:ext>
                </a:extLst>
              </a:tr>
              <a:tr h="35606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Lucro Bruto</a:t>
                      </a:r>
                      <a:endParaRPr lang="pt-PT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5 625 000​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27705"/>
                  </a:ext>
                </a:extLst>
              </a:tr>
              <a:tr h="36301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67358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Vendas e Marketing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5 062 500​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38 400 000​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151 200 000​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1408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Apoio ao Cliente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1 687 500​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70%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67748"/>
                  </a:ext>
                </a:extLst>
              </a:tr>
              <a:tr h="345153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Desenvolvimento de Produtos</a:t>
                      </a:r>
                      <a:endParaRPr lang="pt-PT" sz="1200" b="0" i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562 500​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10 800 000​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41114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Investigação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281 250​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4 320 000​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7110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 Totais</a:t>
                      </a:r>
                      <a:endParaRPr lang="pt-PT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7 593 750​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52 800 000​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187 920 000​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74008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EBIT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-1 968 750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-4 800 000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28 080 000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53374"/>
                  </a:ext>
                </a:extLst>
              </a:tr>
            </a:tbl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7712EE-CE28-402F-903B-90AEE8D3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C4F485F-FC54-4C73-ADD3-B309E9E7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pic>
        <p:nvPicPr>
          <p:cNvPr id="13" name="Marcador de Posição da Imagem 12" descr="Uma imagem que contém um rebento de relva">
            <a:extLst>
              <a:ext uri="{FF2B5EF4-FFF2-40B4-BE49-F238E27FC236}">
                <a16:creationId xmlns:a16="http://schemas.microsoft.com/office/drawing/2014/main" id="{326D0768-880D-4BBA-B290-B3245B6F39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8229" y="0"/>
            <a:ext cx="4593770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98B42E-E615-4755-9FB3-CA80590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1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CD4EC34-A56A-4AFF-967C-7826E84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rtlCol="0"/>
          <a:lstStyle/>
          <a:p>
            <a:pPr rtl="0"/>
            <a:r>
              <a:rPr lang="pt-pt" noProof="0"/>
              <a:t>resumo</a:t>
            </a:r>
            <a:endParaRPr lang="en-US" dirty="0"/>
          </a:p>
        </p:txBody>
      </p:sp>
      <p:pic>
        <p:nvPicPr>
          <p:cNvPr id="12" name="Marcador de Posição da Imagem 11" descr="Uma vista de ângulo alto de uma abertura">
            <a:extLst>
              <a:ext uri="{FF2B5EF4-FFF2-40B4-BE49-F238E27FC236}">
                <a16:creationId xmlns:a16="http://schemas.microsoft.com/office/drawing/2014/main" id="{86DB35FE-DA40-47CA-AC01-10AFBE90D4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5128"/>
            <a:ext cx="12192000" cy="5012871"/>
          </a:xfrm>
        </p:spPr>
      </p:pic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D2BFB9-EF4C-43BD-82AF-44BB97E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1ACAAE1E-C644-4F5F-B013-E7D2D2C82E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 rtlCol="0"/>
          <a:lstStyle/>
          <a:p>
            <a:pPr rtl="0"/>
            <a:r>
              <a:rPr lang="pt-pt"/>
              <a:t>Na Contoso, acreditamos em oferecer 110%. Ao utilizar métodos de agricultura ética, ajudamos as comunidades agrícolas a crescer de forma orgânica e a promover uma mentalidade que põe o consumidor em primeiro lugar. Podemos prosperar devido ao nosso conhecimento do mercado e à nossa grande empresa por trás do nosso produto. Como o nosso CEO diz, "A eficiência virá da transformação pró-ativa da forma como fazemos negócios".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AB7E33-6C5A-49D2-AA9F-51E7DEA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D5A82B-E666-4FD6-A993-84ED558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n-US" smtClean="0"/>
              <a:pPr rtl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 rtlCol="0"/>
          <a:lstStyle/>
          <a:p>
            <a:pPr rtl="0"/>
            <a:r>
              <a:rPr lang="pt-pt" noProof="0"/>
              <a:t>Obrigado</a:t>
            </a:r>
            <a:endParaRPr lang="en-US" dirty="0"/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6566" y="3950525"/>
            <a:ext cx="2879477" cy="1790164"/>
          </a:xfrm>
        </p:spPr>
        <p:txBody>
          <a:bodyPr rtlCol="0"/>
          <a:lstStyle/>
          <a:p>
            <a:pPr rtl="0"/>
            <a:endParaRPr lang="pt-BR" dirty="0"/>
          </a:p>
          <a:p>
            <a:pPr rtl="0"/>
            <a:r>
              <a:rPr lang="pt-PT" b="0" i="0" u="sng" dirty="0">
                <a:effectLst/>
                <a:latin typeface="Whitney"/>
                <a:hlinkClick r:id="rId3" tooltip="https://moonlit-oven-349523.oa.r.appspot.com/"/>
              </a:rPr>
              <a:t>https://moonlit-oven-349523.oa.r.appspot.com/</a:t>
            </a:r>
            <a:endParaRPr lang="en-US" dirty="0"/>
          </a:p>
        </p:txBody>
      </p:sp>
      <p:pic>
        <p:nvPicPr>
          <p:cNvPr id="18" name="Marcador de Posição da Imagem 15" descr="Uma imagem de um campo de com relva a crescer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n-US" smtClean="0"/>
              <a:pPr rt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pt-PT" dirty="0"/>
              <a:t>Sobre nós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1002311"/>
            <a:ext cx="6341212" cy="1682433"/>
          </a:xfrm>
        </p:spPr>
        <p:txBody>
          <a:bodyPr rtlCol="0"/>
          <a:lstStyle/>
          <a:p>
            <a:pPr algn="just" rtl="0"/>
            <a:r>
              <a:rPr lang="pt-PT" dirty="0"/>
              <a:t>E-Floresta é um produto que permitirá registar parcelas de terreno, através de um site ou de uma aplicação móvel, e a partir deles geri-los de forma mais eficaz, aumentando a produtividade e diminuindo os custos.</a:t>
            </a:r>
          </a:p>
        </p:txBody>
      </p:sp>
      <p:pic>
        <p:nvPicPr>
          <p:cNvPr id="15" name="Marcador de Posição da Imagem 14" descr="Grande plano de planta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Marcador de Posição da Dat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59" name="Marcador de Posição do Número do Diapositivo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 rtlCol="0"/>
          <a:lstStyle/>
          <a:p>
            <a:pPr rtl="0"/>
            <a:r>
              <a:rPr lang="pt-PT" dirty="0"/>
              <a:t>Marca</a:t>
            </a:r>
          </a:p>
        </p:txBody>
      </p:sp>
      <p:sp>
        <p:nvSpPr>
          <p:cNvPr id="22" name="Marcador de Posição do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3433138" cy="426393"/>
          </a:xfrm>
        </p:spPr>
        <p:txBody>
          <a:bodyPr rtlCol="0"/>
          <a:lstStyle/>
          <a:p>
            <a:pPr rtl="0"/>
            <a:r>
              <a:rPr lang="pt-PT" sz="2000" dirty="0"/>
              <a:t>E-Floresta</a:t>
            </a:r>
          </a:p>
        </p:txBody>
      </p:sp>
      <p:sp>
        <p:nvSpPr>
          <p:cNvPr id="325" name="Marcador de Posição do Número do Diapositivo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3</a:t>
            </a:fld>
            <a:endParaRPr lang="pt-PT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787919C-248E-CECE-0F5A-3900A3A5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72" y="1331913"/>
            <a:ext cx="3360420" cy="379476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DCA926-6F09-2751-1D51-394CEDD0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901" y="1593157"/>
            <a:ext cx="2972031" cy="33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3015962" cy="640698"/>
          </a:xfrm>
        </p:spPr>
        <p:txBody>
          <a:bodyPr rtlCol="0"/>
          <a:lstStyle/>
          <a:p>
            <a:pPr rtl="0"/>
            <a:r>
              <a:rPr lang="pt-PT" dirty="0"/>
              <a:t>O nosso produto</a:t>
            </a:r>
          </a:p>
        </p:txBody>
      </p:sp>
      <p:pic>
        <p:nvPicPr>
          <p:cNvPr id="27" name="Marcador de Posição da Imagem 26" descr="Vista aérea de uma via com árvores e pasto de ambos os lados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26986" y="1833090"/>
            <a:ext cx="3126583" cy="426393"/>
          </a:xfrm>
        </p:spPr>
        <p:txBody>
          <a:bodyPr rtlCol="0"/>
          <a:lstStyle/>
          <a:p>
            <a:pPr rtl="0"/>
            <a:r>
              <a:rPr lang="pt-PT" dirty="0"/>
              <a:t>benefícios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6985" y="2295024"/>
            <a:ext cx="3507997" cy="1602801"/>
          </a:xfrm>
        </p:spPr>
        <p:txBody>
          <a:bodyPr rtlCol="0"/>
          <a:lstStyle/>
          <a:p>
            <a:pPr rtl="0"/>
            <a:r>
              <a:rPr lang="pt-PT" dirty="0"/>
              <a:t>Considerando a dificuldade que pode apresentar o deslocamento às propriedades, o nosso produto permitirá a verificação remota dos limites.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63342" y="1778383"/>
            <a:ext cx="3281556" cy="426393"/>
          </a:xfrm>
        </p:spPr>
        <p:txBody>
          <a:bodyPr rtlCol="0"/>
          <a:lstStyle/>
          <a:p>
            <a:pPr rtl="0"/>
            <a:r>
              <a:rPr lang="pt-PT" dirty="0"/>
              <a:t>Público-alvo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3342" y="2204776"/>
            <a:ext cx="3281556" cy="1602801"/>
          </a:xfrm>
        </p:spPr>
        <p:txBody>
          <a:bodyPr rtlCol="0"/>
          <a:lstStyle/>
          <a:p>
            <a:pPr algn="just" rtl="0"/>
            <a:r>
              <a:rPr lang="pt-PT" dirty="0"/>
              <a:t>Pessoas com interesse em simplificar a gestão dos seus terrenos, geralmente pessoas com idades desde os 40 adiante.</a:t>
            </a:r>
          </a:p>
        </p:txBody>
      </p:sp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63342" y="4134085"/>
            <a:ext cx="3281556" cy="428891"/>
          </a:xfrm>
        </p:spPr>
        <p:txBody>
          <a:bodyPr rtlCol="0"/>
          <a:lstStyle/>
          <a:p>
            <a:pPr rtl="0"/>
            <a:r>
              <a:rPr lang="pt-PT" dirty="0"/>
              <a:t>Fácil de utilizar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63342" y="4600134"/>
            <a:ext cx="3281556" cy="1622164"/>
          </a:xfrm>
        </p:spPr>
        <p:txBody>
          <a:bodyPr rtlCol="0"/>
          <a:lstStyle/>
          <a:p>
            <a:pPr algn="just" rtl="0"/>
            <a:r>
              <a:rPr lang="pt-PT" dirty="0"/>
              <a:t>Devido ao nosso público alvo, iremos desenvolver um produto que simplifica o registo das suas contas, das suas parcelas e a verificação da informação das mesmas.</a:t>
            </a:r>
          </a:p>
        </p:txBody>
      </p:sp>
      <p:sp>
        <p:nvSpPr>
          <p:cNvPr id="258" name="Marcador de Posição do Número do Diapositivo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pPr rtl="0"/>
            <a:r>
              <a:rPr lang="pt-PT"/>
              <a:t>Descrição Geral do Produto</a:t>
            </a:r>
          </a:p>
        </p:txBody>
      </p:sp>
      <p:pic>
        <p:nvPicPr>
          <p:cNvPr id="46" name="Marcador de Posição da Imagem 45" descr="Ícone de caixa exclusivo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Marcador de Posição da Imagem 65" descr="Ícone de mercado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Marcador de Posição da Imagem 86" descr="Ícone da Área de Transferência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Marcador de Posição da Imagem 104" descr="Ícone de Pergunta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Marcador de Posição do Texto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 rtlCol="0"/>
          <a:lstStyle/>
          <a:p>
            <a:pPr rtl="0"/>
            <a:r>
              <a:rPr lang="pt-PT"/>
              <a:t>Exclusivo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Único produto dedicado especificamente ao mercado agrícola</a:t>
            </a:r>
          </a:p>
        </p:txBody>
      </p:sp>
      <p:sp>
        <p:nvSpPr>
          <p:cNvPr id="64" name="Marcador de Posição do Texto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824089"/>
            <a:ext cx="2587420" cy="491509"/>
          </a:xfrm>
        </p:spPr>
        <p:txBody>
          <a:bodyPr rtlCol="0"/>
          <a:lstStyle/>
          <a:p>
            <a:pPr rtl="0"/>
            <a:r>
              <a:rPr lang="pt-PT"/>
              <a:t>Primeiro a Entrar no Mercado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25169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Primeiro produto com design elegante que é sofisticado e funcional</a:t>
            </a:r>
          </a:p>
        </p:txBody>
      </p:sp>
      <p:sp>
        <p:nvSpPr>
          <p:cNvPr id="77" name="Marcador de Posição do Texto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491509"/>
          </a:xfrm>
        </p:spPr>
        <p:txBody>
          <a:bodyPr rtlCol="0"/>
          <a:lstStyle/>
          <a:p>
            <a:pPr rtl="0"/>
            <a:r>
              <a:rPr lang="pt-PT"/>
              <a:t>Testado</a:t>
            </a:r>
          </a:p>
        </p:txBody>
      </p:sp>
      <p:sp>
        <p:nvSpPr>
          <p:cNvPr id="76" name="Marcador de Posição do Texto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03604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Testes realizados com jovens agricultores na área</a:t>
            </a:r>
          </a:p>
        </p:txBody>
      </p:sp>
      <p:sp>
        <p:nvSpPr>
          <p:cNvPr id="79" name="Marcador de Posição do Texto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 rtlCol="0"/>
          <a:lstStyle/>
          <a:p>
            <a:pPr rtl="0"/>
            <a:r>
              <a:rPr lang="pt-PT"/>
              <a:t>Autêntico</a:t>
            </a:r>
          </a:p>
        </p:txBody>
      </p:sp>
      <p:sp>
        <p:nvSpPr>
          <p:cNvPr id="78" name="Marcador de Posição do Texto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Concebido com a ajuda e a colaboração de especialistas agrícolas na área </a:t>
            </a:r>
          </a:p>
        </p:txBody>
      </p:sp>
      <p:sp>
        <p:nvSpPr>
          <p:cNvPr id="27" name="Marcador de Posição do Rodapé 26">
            <a:extLst>
              <a:ext uri="{FF2B5EF4-FFF2-40B4-BE49-F238E27FC236}">
                <a16:creationId xmlns:a16="http://schemas.microsoft.com/office/drawing/2014/main" id="{C3D8D50B-B373-41DD-AF52-1CAB93D9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ção da Imagem 15" descr="Uma imagem que contém relva, céu, espaço exterior, estrada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 rtlCol="0"/>
          <a:lstStyle/>
          <a:p>
            <a:pPr rtl="0"/>
            <a:r>
              <a:rPr lang="pt-PT"/>
              <a:t>Descrição Geral da empresa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97621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Marcador de Posição da Imagem 33" descr="Uma imagem que contém relva, exterior, natureza, campo, pôr do sol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ítu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54" y="790901"/>
            <a:ext cx="3049568" cy="640698"/>
          </a:xfrm>
        </p:spPr>
        <p:txBody>
          <a:bodyPr rtlCol="0"/>
          <a:lstStyle/>
          <a:p>
            <a:pPr rtl="0"/>
            <a:r>
              <a:rPr lang="pt-PT"/>
              <a:t>Modelo de Negócios</a:t>
            </a:r>
          </a:p>
        </p:txBody>
      </p:sp>
      <p:sp>
        <p:nvSpPr>
          <p:cNvPr id="80" name="Marcador de Posição do Texto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2086" y="826720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Investigação</a:t>
            </a:r>
          </a:p>
        </p:txBody>
      </p:sp>
      <p:sp>
        <p:nvSpPr>
          <p:cNvPr id="79" name="Marcador de Posição do Texto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22086" y="1206225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Baseámos a nossa investigação nas tendências de mercado e nas redes sociais</a:t>
            </a:r>
          </a:p>
        </p:txBody>
      </p:sp>
      <p:sp>
        <p:nvSpPr>
          <p:cNvPr id="82" name="Marcador de Posição do Texto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2086" y="2666702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Resumo</a:t>
            </a:r>
          </a:p>
        </p:txBody>
      </p:sp>
      <p:sp>
        <p:nvSpPr>
          <p:cNvPr id="81" name="Marcador de Posição do Texto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2086" y="3046207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Acreditamos que as pessoas precisam de mais produtos especificamente dedicados a este mercado de nicho</a:t>
            </a:r>
          </a:p>
        </p:txBody>
      </p:sp>
      <p:sp>
        <p:nvSpPr>
          <p:cNvPr id="84" name="Marcador de Posição do Texto 83">
            <a:extLst>
              <a:ext uri="{FF2B5EF4-FFF2-40B4-BE49-F238E27FC236}">
                <a16:creationId xmlns:a16="http://schemas.microsoft.com/office/drawing/2014/main" id="{60D23A3B-7061-4A85-9612-37B1F1EFF9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2086" y="4536575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design</a:t>
            </a:r>
          </a:p>
        </p:txBody>
      </p:sp>
      <p:sp>
        <p:nvSpPr>
          <p:cNvPr id="83" name="Marcador de Posição do Texto 82">
            <a:extLst>
              <a:ext uri="{FF2B5EF4-FFF2-40B4-BE49-F238E27FC236}">
                <a16:creationId xmlns:a16="http://schemas.microsoft.com/office/drawing/2014/main" id="{CC67F132-FEAB-45AE-BAFB-DCA57F360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22086" y="4916080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Minimalista e fácil de utilizar ​</a:t>
            </a:r>
          </a:p>
        </p:txBody>
      </p:sp>
      <p:sp>
        <p:nvSpPr>
          <p:cNvPr id="26" name="Marcador de Posição da Data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7" name="Marcador de Posição do Rodapé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29" name="Retângulo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422661"/>
            <a:ext cx="5200532" cy="720399"/>
          </a:xfrm>
        </p:spPr>
        <p:txBody>
          <a:bodyPr rtlCol="0"/>
          <a:lstStyle/>
          <a:p>
            <a:pPr rtl="0"/>
            <a:r>
              <a:rPr lang="pt-PT"/>
              <a:t>Descrição geral do mercado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9F219F7A-AA8D-44E8-85C6-7B9E43B2F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7971" y="1617548"/>
            <a:ext cx="1218962" cy="720399"/>
          </a:xfrm>
        </p:spPr>
        <p:txBody>
          <a:bodyPr rtlCol="0"/>
          <a:lstStyle/>
          <a:p>
            <a:pPr rtl="0"/>
            <a:r>
              <a:rPr lang="pt-PT" sz="2000"/>
              <a:t>3 m.M. €</a:t>
            </a:r>
          </a:p>
        </p:txBody>
      </p:sp>
      <p:sp>
        <p:nvSpPr>
          <p:cNvPr id="100" name="Marcador de Posição do Texto 99">
            <a:extLst>
              <a:ext uri="{FF2B5EF4-FFF2-40B4-BE49-F238E27FC236}">
                <a16:creationId xmlns:a16="http://schemas.microsoft.com/office/drawing/2014/main" id="{20C05462-50C1-47AC-B864-6331DA4803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7970" y="3180036"/>
            <a:ext cx="1218963" cy="720400"/>
          </a:xfrm>
        </p:spPr>
        <p:txBody>
          <a:bodyPr rtlCol="0"/>
          <a:lstStyle/>
          <a:p>
            <a:pPr rtl="0"/>
            <a:r>
              <a:rPr lang="pt-PT" sz="2000"/>
              <a:t>2 m.M. €</a:t>
            </a:r>
          </a:p>
        </p:txBody>
      </p:sp>
      <p:sp>
        <p:nvSpPr>
          <p:cNvPr id="102" name="Marcador de Posição do Texto 101">
            <a:extLst>
              <a:ext uri="{FF2B5EF4-FFF2-40B4-BE49-F238E27FC236}">
                <a16:creationId xmlns:a16="http://schemas.microsoft.com/office/drawing/2014/main" id="{26F75E59-B08F-4122-977F-72EEC91E5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7970" y="4760985"/>
            <a:ext cx="1218963" cy="720400"/>
          </a:xfrm>
        </p:spPr>
        <p:txBody>
          <a:bodyPr rtlCol="0"/>
          <a:lstStyle/>
          <a:p>
            <a:pPr rtl="0"/>
            <a:r>
              <a:rPr lang="pt-PT" sz="2000"/>
              <a:t>1 m.M. €</a:t>
            </a:r>
          </a:p>
        </p:txBody>
      </p:sp>
      <p:sp>
        <p:nvSpPr>
          <p:cNvPr id="62" name="Marcador de Posição do Texto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2977" y="1456753"/>
            <a:ext cx="3365003" cy="1017102"/>
          </a:xfrm>
        </p:spPr>
        <p:txBody>
          <a:bodyPr rtlCol="0"/>
          <a:lstStyle/>
          <a:p>
            <a:pPr rtl="0"/>
            <a:r>
              <a:rPr lang="pt-PT"/>
              <a:t>Oportunidade para criar</a:t>
            </a:r>
          </a:p>
          <a:p>
            <a:pPr rtl="0"/>
            <a:r>
              <a:rPr lang="pt-PT"/>
              <a:t>Mercado totalmente inclusivo</a:t>
            </a:r>
          </a:p>
          <a:p>
            <a:pPr rtl="0"/>
            <a:r>
              <a:rPr lang="pt-PT"/>
              <a:t>Mercado total acessível</a:t>
            </a:r>
          </a:p>
        </p:txBody>
      </p:sp>
      <p:sp>
        <p:nvSpPr>
          <p:cNvPr id="99" name="Marcador de Posição do Texto 98">
            <a:extLst>
              <a:ext uri="{FF2B5EF4-FFF2-40B4-BE49-F238E27FC236}">
                <a16:creationId xmlns:a16="http://schemas.microsoft.com/office/drawing/2014/main" id="{5355A1F3-1DF5-4754-82C7-DBE14DBF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2977" y="3031684"/>
            <a:ext cx="3638368" cy="1352461"/>
          </a:xfrm>
        </p:spPr>
        <p:txBody>
          <a:bodyPr rtlCol="0"/>
          <a:lstStyle/>
          <a:p>
            <a:pPr rtl="0"/>
            <a:r>
              <a:rPr lang="pt-PT"/>
              <a:t>Liberdade para Inventar</a:t>
            </a:r>
          </a:p>
          <a:p>
            <a:pPr rtl="0"/>
            <a:r>
              <a:rPr lang="pt-PT"/>
              <a:t>Mercado seletivamente inclusivo</a:t>
            </a:r>
          </a:p>
          <a:p>
            <a:pPr rtl="0"/>
            <a:r>
              <a:rPr lang="pt-PT"/>
              <a:t>Mercado disponível para assistência</a:t>
            </a:r>
          </a:p>
        </p:txBody>
      </p:sp>
      <p:sp>
        <p:nvSpPr>
          <p:cNvPr id="101" name="Marcador de Posição do Texto 100">
            <a:extLst>
              <a:ext uri="{FF2B5EF4-FFF2-40B4-BE49-F238E27FC236}">
                <a16:creationId xmlns:a16="http://schemas.microsoft.com/office/drawing/2014/main" id="{E67B7AF0-52AF-488F-990C-DB132A565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2977" y="4612634"/>
            <a:ext cx="3638368" cy="1629366"/>
          </a:xfrm>
        </p:spPr>
        <p:txBody>
          <a:bodyPr rtlCol="0"/>
          <a:lstStyle/>
          <a:p>
            <a:pPr rtl="0"/>
            <a:r>
              <a:rPr lang="pt-PT"/>
              <a:t>Pouca Concorrência</a:t>
            </a:r>
          </a:p>
          <a:p>
            <a:pPr rtl="0"/>
            <a:r>
              <a:rPr lang="pt-PT"/>
              <a:t>Mercado especificamente direcionado</a:t>
            </a:r>
          </a:p>
          <a:p>
            <a:pPr rtl="0"/>
            <a:r>
              <a:rPr lang="pt-PT"/>
              <a:t>Mercado que pode ser obtido por assistência</a:t>
            </a:r>
          </a:p>
        </p:txBody>
      </p:sp>
      <p:sp>
        <p:nvSpPr>
          <p:cNvPr id="20" name="Marcador de Posição da Data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pic>
        <p:nvPicPr>
          <p:cNvPr id="18" name="Marcador de Posição da Imagem 17" descr="Uma imagem que contém plantas, vegetais&#10;">
            <a:extLst>
              <a:ext uri="{FF2B5EF4-FFF2-40B4-BE49-F238E27FC236}">
                <a16:creationId xmlns:a16="http://schemas.microsoft.com/office/drawing/2014/main" id="{A5E3392C-C6EB-4B0C-B644-CBD1E6A34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4174" y="0"/>
            <a:ext cx="5807825" cy="6858000"/>
          </a:xfrm>
        </p:spPr>
      </p:pic>
      <p:sp>
        <p:nvSpPr>
          <p:cNvPr id="21" name="Marcador de Posição do Rodapé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57" y="698523"/>
            <a:ext cx="5715000" cy="469089"/>
          </a:xfrm>
        </p:spPr>
        <p:txBody>
          <a:bodyPr rtlCol="0"/>
          <a:lstStyle/>
          <a:p>
            <a:pPr rtl="0"/>
            <a:r>
              <a:rPr lang="pt-PT"/>
              <a:t>Comparação de mercados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527B65DB-B329-4F74-8E21-BB9F010D9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36334" y="2049361"/>
            <a:ext cx="1795056" cy="667555"/>
          </a:xfrm>
        </p:spPr>
        <p:txBody>
          <a:bodyPr rtlCol="0"/>
          <a:lstStyle/>
          <a:p>
            <a:pPr rtl="0"/>
            <a:r>
              <a:rPr lang="pt-PT" sz="2800"/>
              <a:t>3 m.M. €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71CDE1A5-3814-4B55-93C4-8A6EA398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Oportunidade para criar</a:t>
            </a:r>
          </a:p>
        </p:txBody>
      </p:sp>
      <p:sp>
        <p:nvSpPr>
          <p:cNvPr id="54" name="Marcador de Posição do Texto 53">
            <a:extLst>
              <a:ext uri="{FF2B5EF4-FFF2-40B4-BE49-F238E27FC236}">
                <a16:creationId xmlns:a16="http://schemas.microsoft.com/office/drawing/2014/main" id="{D3FA2EF4-DF81-4FEC-82B7-E032CFC41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acessível</a:t>
            </a:r>
          </a:p>
        </p:txBody>
      </p:sp>
      <p:sp>
        <p:nvSpPr>
          <p:cNvPr id="90" name="Marcador de Posição do Texto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24902" y="2049361"/>
            <a:ext cx="1795056" cy="667556"/>
          </a:xfrm>
        </p:spPr>
        <p:txBody>
          <a:bodyPr rtlCol="0"/>
          <a:lstStyle/>
          <a:p>
            <a:pPr rtl="0"/>
            <a:r>
              <a:rPr lang="pt-PT" sz="2800"/>
              <a:t>2 m.M. €</a:t>
            </a:r>
          </a:p>
        </p:txBody>
      </p:sp>
      <p:sp>
        <p:nvSpPr>
          <p:cNvPr id="89" name="Marcador de Posição do Texto 88">
            <a:extLst>
              <a:ext uri="{FF2B5EF4-FFF2-40B4-BE49-F238E27FC236}">
                <a16:creationId xmlns:a16="http://schemas.microsoft.com/office/drawing/2014/main" id="{E5A46631-16AA-4D6B-9733-48F9BFBDE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6428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Liberdade para Inventar</a:t>
            </a:r>
          </a:p>
        </p:txBody>
      </p:sp>
      <p:sp>
        <p:nvSpPr>
          <p:cNvPr id="125" name="Marcador de Posição do Texto 124">
            <a:extLst>
              <a:ext uri="{FF2B5EF4-FFF2-40B4-BE49-F238E27FC236}">
                <a16:creationId xmlns:a16="http://schemas.microsoft.com/office/drawing/2014/main" id="{100BF894-75A1-44C5-868C-04E7E1B448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26428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utilizável</a:t>
            </a:r>
          </a:p>
        </p:txBody>
      </p:sp>
      <p:sp>
        <p:nvSpPr>
          <p:cNvPr id="93" name="Marcador de Posição do Texto 92">
            <a:extLst>
              <a:ext uri="{FF2B5EF4-FFF2-40B4-BE49-F238E27FC236}">
                <a16:creationId xmlns:a16="http://schemas.microsoft.com/office/drawing/2014/main" id="{69309BE5-1D43-41CC-AF4E-0764CB38AF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3553" y="2049361"/>
            <a:ext cx="1794570" cy="667557"/>
          </a:xfrm>
        </p:spPr>
        <p:txBody>
          <a:bodyPr rtlCol="0"/>
          <a:lstStyle/>
          <a:p>
            <a:pPr rtl="0"/>
            <a:r>
              <a:rPr lang="pt-PT" sz="2800"/>
              <a:t>1 m.M. €</a:t>
            </a:r>
          </a:p>
        </p:txBody>
      </p:sp>
      <p:sp>
        <p:nvSpPr>
          <p:cNvPr id="111" name="Marcador de Posição do Texto 110">
            <a:extLst>
              <a:ext uri="{FF2B5EF4-FFF2-40B4-BE49-F238E27FC236}">
                <a16:creationId xmlns:a16="http://schemas.microsoft.com/office/drawing/2014/main" id="{E1D1694F-C738-4BCD-9E96-EE9975000D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4657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Pouca Concorrência</a:t>
            </a:r>
          </a:p>
        </p:txBody>
      </p:sp>
      <p:sp>
        <p:nvSpPr>
          <p:cNvPr id="126" name="Marcador de Posição do Texto 125">
            <a:extLst>
              <a:ext uri="{FF2B5EF4-FFF2-40B4-BE49-F238E27FC236}">
                <a16:creationId xmlns:a16="http://schemas.microsoft.com/office/drawing/2014/main" id="{7E940100-DD26-429A-A83D-A44DA41E65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14657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alcançável</a:t>
            </a:r>
          </a:p>
        </p:txBody>
      </p:sp>
      <p:pic>
        <p:nvPicPr>
          <p:cNvPr id="23" name="Marcador de Posição da Imagem 22" descr="Uma imagem com uma planta, relva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34542"/>
            <a:ext cx="12191999" cy="2623457"/>
          </a:xfrm>
        </p:spPr>
      </p:pic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3_TF16411175_Win32" id="{9C089A26-55C7-4EFD-9BA6-26E122EE7F09}" vid="{321CB46B-6369-46DB-B581-2C8D68028D9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argumentos Verdant</Template>
  <TotalTime>179</TotalTime>
  <Words>930</Words>
  <Application>Microsoft Office PowerPoint</Application>
  <PresentationFormat>Ecrã Panorâmico</PresentationFormat>
  <Paragraphs>273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Tenorite </vt:lpstr>
      <vt:lpstr>Tenorite Bold</vt:lpstr>
      <vt:lpstr>Whitney</vt:lpstr>
      <vt:lpstr>Tema do Office</vt:lpstr>
      <vt:lpstr>APDC: E-Floresta</vt:lpstr>
      <vt:lpstr>Sobre nós</vt:lpstr>
      <vt:lpstr>Marca</vt:lpstr>
      <vt:lpstr>O nosso produto</vt:lpstr>
      <vt:lpstr>Descrição Geral do Produto</vt:lpstr>
      <vt:lpstr>Descrição Geral da empresa</vt:lpstr>
      <vt:lpstr>Modelo de Negócios</vt:lpstr>
      <vt:lpstr>Descrição geral do mercado</vt:lpstr>
      <vt:lpstr>Comparação de mercados</vt:lpstr>
      <vt:lpstr>A nossa concorrência</vt:lpstr>
      <vt:lpstr>Esquema competitivo</vt:lpstr>
      <vt:lpstr>Estratégia de crescimento</vt:lpstr>
      <vt:lpstr>Evolução</vt:lpstr>
      <vt:lpstr>Plano de ação de 2 anos</vt:lpstr>
      <vt:lpstr>Finanças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APDC: E-Floresta</dc:title>
  <dc:creator>Rachel Melo Clf</dc:creator>
  <cp:lastModifiedBy>Rachel Melo Clf</cp:lastModifiedBy>
  <cp:revision>3</cp:revision>
  <dcterms:created xsi:type="dcterms:W3CDTF">2022-05-12T00:14:34Z</dcterms:created>
  <dcterms:modified xsi:type="dcterms:W3CDTF">2022-05-12T03:36:11Z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