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7" r:id="rId5"/>
    <p:sldId id="257" r:id="rId6"/>
    <p:sldId id="263" r:id="rId7"/>
    <p:sldId id="259" r:id="rId8"/>
    <p:sldId id="264" r:id="rId9"/>
    <p:sldId id="258" r:id="rId10"/>
    <p:sldId id="260" r:id="rId11"/>
    <p:sldId id="265" r:id="rId12"/>
    <p:sldId id="266" r:id="rId13"/>
    <p:sldId id="276" r:id="rId14"/>
    <p:sldId id="262" r:id="rId15"/>
    <p:sldId id="267" r:id="rId16"/>
    <p:sldId id="268" r:id="rId17"/>
    <p:sldId id="269" r:id="rId18"/>
    <p:sldId id="270" r:id="rId19"/>
    <p:sldId id="274" r:id="rId20"/>
    <p:sldId id="275" r:id="rId2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#\ ##0\ "€";[Red]#\ ##0\ "€"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\ ##0\ &quot;€&quot;;[Red]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2CA3F4-0EB7-4079-86E4-DA85478DAFBB}" type="datetime1">
              <a:rPr lang="pt-PT" smtClean="0"/>
              <a:t>12/05/2022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8BE-174E-4339-95DF-A4537500513A}" type="datetime1">
              <a:rPr lang="pt-PT" smtClean="0"/>
              <a:pPr/>
              <a:t>12/05/2022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10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6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33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34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453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54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13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98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9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4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15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90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05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8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2" name="Marcador de Posição do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6" name="Marcador de Posição d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7" name="Marcador de Posição do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2" name="Marcador de Posição do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0" name="Marcador de Posição do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1" name="Marcador de Posição do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9" name="Marcador de Posição do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7" name="Marcador de Posição do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8" name="Marcador de Posição do Número do Diapositivo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4" name="Marcador de Posição do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0" name="Marcador de Posição de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7" name="Marcador de Posição de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2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xão Reta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xão Reta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xão Reta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xão Reta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8" name="Marcador de Posição do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9" name="Marcador de Posição do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0" name="Marcador de Posição do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6" name="Marcador de Posição do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4" name="Marcador de Posição do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1" name="Marcador de Posição do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2" name="Marcador de Posição do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3" name="Marcador de Posição do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7" name="Marcador de Posição do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32" name="Marcador de Posição do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4" name="Marcador de Posição do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5" name="Marcador de Posição do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7" name="Marcador de Posição do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8" name="Marcador de Posição do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o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1" name="Marcador de Posição do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2" name="Marcador de Posição do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3" name="Marcador de Posição do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xão Reta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xão Reta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xão Reta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xão Reta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xão Reta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Posição d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61" name="Marcador de Posição do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62" name="Marcador de Posição do Número do Diapositivo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0" name="Marcador de Posição d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4" name="Marcador de Posição d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48" name="Marcador de Posição d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0" name="Marcador de Posição do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2" name="Marcador de Posição d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4" name="Marcador de Posição do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5" name="Marcador de Posição do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6" name="Marcador de Posição d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8" name="Marcador de Posição do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0" name="Marcador de Posição d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2" name="Marcador de Posição do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3" name="Marcador de Posição do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4" name="Marcador de Posição d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6" name="Marcador de Posição do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7" name="Marcador de Posição do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8" name="Marcador de Posição d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0" name="Marcador de Posição do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1" name="Marcador de Posição do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72" name="Marcador de Posição d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4" name="Marcador de Posição do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5" name="Marcador de Posição do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0" name="Marcador de Posição do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1" name="Marcador de Posição do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2" name="Marcador de Posição do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78" name="Marcador de Posição do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7" name="Marcador de Posição do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0" name="Marcador de Posição do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9" name="Marcador de Posição do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2" name="Marcador de Posição do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1" name="Marcador de Posição do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8" name="Marcador de Posição d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6" name="Marcador de Posição d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7" name="Marcador de Posição do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1" name="Marcador de Posição do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2" name="Marcador de Posição do Número do Diapositivo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8" name="Marcador de Posição do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41" name="Marcador de Posição do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42" name="Marcador de Posição do Número do Diapositivo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3" name="Marcador de Posição do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7" name="Marcador de Posição do Número do Diapositivo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lit-oven-349523.oa.r.appspo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Um grande plano de relva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pt-PT" sz="5400" dirty="0"/>
              <a:t>APDC: E-Floresta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867309"/>
            <a:ext cx="12192000" cy="2990691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343" y="2325925"/>
            <a:ext cx="1099868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 rtlCol="0"/>
          <a:lstStyle/>
          <a:p>
            <a:pPr rtl="0"/>
            <a:r>
              <a:rPr lang="pt-PT"/>
              <a:t>A nossa concorrência</a:t>
            </a:r>
          </a:p>
        </p:txBody>
      </p:sp>
      <p:pic>
        <p:nvPicPr>
          <p:cNvPr id="60" name="Marcador de Posição da Imagem 59" descr="Uma imagem que contém um rebento de relva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 rtlCol="0"/>
          <a:lstStyle/>
          <a:p>
            <a:pPr rtl="0"/>
            <a:r>
              <a:rPr lang="pt-PT"/>
              <a:t>O preço do nosso produto é inferior ao de outras empresas no mercado</a:t>
            </a:r>
          </a:p>
          <a:p>
            <a:pPr rtl="0"/>
            <a:endParaRPr lang="pt-PT"/>
          </a:p>
          <a:p>
            <a:pPr rtl="0"/>
            <a:r>
              <a:rPr lang="pt-PT"/>
              <a:t>O design é simples e fácil de utilizar, em comparação com os designs complexos dos concorrentes</a:t>
            </a:r>
          </a:p>
          <a:p>
            <a:pPr rtl="0"/>
            <a:endParaRPr lang="pt-PT"/>
          </a:p>
          <a:p>
            <a:pPr rtl="0"/>
            <a:r>
              <a:rPr lang="pt-PT"/>
              <a:t>A acessibilidade é atração principal para os consumidores do nosso produto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Concorrentes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611400"/>
          </a:xfrm>
        </p:spPr>
        <p:txBody>
          <a:bodyPr rtlCol="0"/>
          <a:lstStyle/>
          <a:p>
            <a:pPr rtl="0"/>
            <a:r>
              <a:rPr lang="pt-PT"/>
              <a:t>Empresa A</a:t>
            </a:r>
            <a:br>
              <a:rPr lang="pt-PT"/>
            </a:br>
            <a:r>
              <a:rPr lang="pt-PT"/>
              <a:t>O produto é mais caro</a:t>
            </a:r>
          </a:p>
          <a:p>
            <a:pPr rtl="0"/>
            <a:endParaRPr lang="pt-PT"/>
          </a:p>
          <a:p>
            <a:pPr rtl="0"/>
            <a:r>
              <a:rPr lang="pt-PT"/>
              <a:t>Empresas B e C</a:t>
            </a:r>
            <a:br>
              <a:rPr lang="pt-PT"/>
            </a:br>
            <a:r>
              <a:rPr lang="pt-PT"/>
              <a:t>O produto é dispendioso e inconveniente de utilizar</a:t>
            </a:r>
          </a:p>
          <a:p>
            <a:pPr rtl="0"/>
            <a:endParaRPr lang="pt-PT"/>
          </a:p>
          <a:p>
            <a:pPr rtl="0"/>
            <a:r>
              <a:rPr lang="pt-PT"/>
              <a:t>Empresas D e E</a:t>
            </a:r>
            <a:br>
              <a:rPr lang="pt-PT"/>
            </a:br>
            <a:r>
              <a:rPr lang="pt-PT"/>
              <a:t>O produto é acessível, mas inconveniente de utilizar</a:t>
            </a:r>
          </a:p>
        </p:txBody>
      </p:sp>
      <p:sp>
        <p:nvSpPr>
          <p:cNvPr id="34" name="Marcador de Posição da Data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5" name="Marcador de Posição do Rodapé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36" name="Marcador de Posição do Número do Diapositivo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 rtlCol="0"/>
          <a:lstStyle/>
          <a:p>
            <a:pPr rtl="0"/>
            <a:r>
              <a:rPr lang="pt-PT"/>
              <a:t>Esquema competitivo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conveniente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rtlCol="0" anchor="ctr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87" name="Marcador de Posição do Texto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Dispendioso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Acessível</a:t>
            </a:r>
          </a:p>
        </p:txBody>
      </p:sp>
      <p:sp>
        <p:nvSpPr>
          <p:cNvPr id="85" name="Marcador de Posição do Texto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B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D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E</a:t>
            </a:r>
          </a:p>
        </p:txBody>
      </p:sp>
      <p:sp>
        <p:nvSpPr>
          <p:cNvPr id="86" name="Marcador de Posição do Texto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C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Inconveniente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PT"/>
              <a:t>Estratégia de crescimento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 rtlCol="0"/>
          <a:lstStyle/>
          <a:p>
            <a:pPr rtl="0"/>
            <a:r>
              <a:rPr lang="pt-PT"/>
              <a:t>Como cresceremos no futuro</a:t>
            </a:r>
          </a:p>
        </p:txBody>
      </p:sp>
      <p:sp>
        <p:nvSpPr>
          <p:cNvPr id="66" name="Marcador de Posição do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PT"/>
              <a:t>Fev de 20xx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695" y="2044485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em quintas locais da região para ajudar a estabelecer o produto</a:t>
            </a:r>
          </a:p>
        </p:txBody>
      </p:sp>
      <p:sp>
        <p:nvSpPr>
          <p:cNvPr id="147" name="Marcador de Posição do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Maio de 20xx</a:t>
            </a:r>
          </a:p>
        </p:txBody>
      </p:sp>
      <p:sp>
        <p:nvSpPr>
          <p:cNvPr id="173" name="Marcador de Posição do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27695" y="3428263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para o público geral e monitorizar os comunicados de imprensa e das tendências de mercado regional</a:t>
            </a:r>
          </a:p>
        </p:txBody>
      </p:sp>
      <p:sp>
        <p:nvSpPr>
          <p:cNvPr id="149" name="Marcador de Posição do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Out de 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27695" y="4812041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Recolha de feedback da comunidade agropecuária e agrícola para expandir a disponibilidade do produto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21" name="Marcador de Posição da Imagem 20" descr="Grande plano de relva verde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 rtlCol="0"/>
          <a:lstStyle/>
          <a:p>
            <a:pPr rtl="0"/>
            <a:r>
              <a:rPr lang="pt-PT" dirty="0"/>
              <a:t>Evolução</a:t>
            </a:r>
          </a:p>
        </p:txBody>
      </p:sp>
      <p:sp>
        <p:nvSpPr>
          <p:cNvPr id="199" name="Marcador de Posição do Texto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 rtlCol="0"/>
          <a:lstStyle/>
          <a:p>
            <a:pPr rtl="0"/>
            <a:r>
              <a:rPr lang="pt-PT" dirty="0"/>
              <a:t>Previsão de sucesso</a:t>
            </a:r>
          </a:p>
        </p:txBody>
      </p:sp>
      <p:sp>
        <p:nvSpPr>
          <p:cNvPr id="234" name="Marcador de Posição do Texto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 rtlCol="0"/>
          <a:lstStyle/>
          <a:p>
            <a:pPr rtl="0"/>
            <a:r>
              <a:rPr lang="pt-PT" dirty="0"/>
              <a:t>Métricas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 rtlCol="0"/>
          <a:lstStyle/>
          <a:p>
            <a:pPr rtl="0"/>
            <a:r>
              <a:rPr lang="pt-PT" dirty="0"/>
              <a:t>Receita por Ano</a:t>
            </a:r>
          </a:p>
        </p:txBody>
      </p:sp>
      <p:graphicFrame>
        <p:nvGraphicFramePr>
          <p:cNvPr id="85" name="Marcador de Posição de Conteúdo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741419611"/>
              </p:ext>
            </p:extLst>
          </p:nvPr>
        </p:nvGraphicFramePr>
        <p:xfrm>
          <a:off x="911225" y="3187700"/>
          <a:ext cx="5256661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50156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29396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35169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 rtl="0"/>
                      <a:endParaRPr lang="pt-PT" sz="17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Clientes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Encomendas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Líquida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1,100​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25 000​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Marcador de Posição de Conteúdo 86" descr="Marcador de Posição do Gráfico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9373769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560717"/>
            <a:ext cx="3606800" cy="766433"/>
          </a:xfrm>
        </p:spPr>
        <p:txBody>
          <a:bodyPr rtlCol="0"/>
          <a:lstStyle/>
          <a:p>
            <a:pPr rtl="0"/>
            <a:r>
              <a:rPr lang="pt-PT"/>
              <a:t>Plano de ação de 2 anos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Obter voluntários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Recolher comentários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Entregar aos consumidores</a:t>
            </a:r>
          </a:p>
        </p:txBody>
      </p:sp>
      <p:sp>
        <p:nvSpPr>
          <p:cNvPr id="32" name="Marcador de Posição do Texto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75" name="Marcador de Posição do Texto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76" name="Marcador de Posição do Texto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77" name="Marcador de Posição do Texto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78" name="Marcador de Posição do Texto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79" name="Marcador de Posição do Texto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80" name="Marcador de Posição do Texto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81" name="Marcador de Posição do Texto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82" name="Marcador de Posição do Texto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83" name="Marcador de Posição do Texto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84" name="Marcador de Posição do Texto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85" name="Marcador de Posição do Texto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05085" y="4003137"/>
            <a:ext cx="1818014" cy="408780"/>
          </a:xfrm>
        </p:spPr>
        <p:txBody>
          <a:bodyPr rtlCol="0"/>
          <a:lstStyle/>
          <a:p>
            <a:pPr rtl="0"/>
            <a:r>
              <a:rPr lang="pt-PT"/>
              <a:t>Organizar Grupos de Análise</a:t>
            </a:r>
          </a:p>
        </p:txBody>
      </p:sp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Testar com quintas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Lançamento regional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86" name="Marcador de Posição do Texto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87" name="Marcador de Posição do Texto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88" name="Marcador de Posição do Texto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89" name="Marcador de Posição do Texto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90" name="Marcador de Posição do Texto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91" name="Marcador de Posição do Texto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92" name="Marcador de Posição do Texto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93" name="Marcador de Posição do Texto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94" name="Marcador de Posição do Texto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95" name="Marcador de Posição do Texto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96" name="Marcador de Posição do Texto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97" name="Marcador de Posição do Texto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graphicFrame>
        <p:nvGraphicFramePr>
          <p:cNvPr id="31" name="Marcador de Posição de Conteúdo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79794697"/>
              </p:ext>
            </p:extLst>
          </p:nvPr>
        </p:nvGraphicFramePr>
        <p:xfrm>
          <a:off x="914400" y="906463"/>
          <a:ext cx="5758665" cy="51810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8248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914682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 rtl="0"/>
                      <a:endParaRPr lang="pt-PT" sz="1800" cap="all" spc="400" baseline="0" noProof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t-PT" sz="1400" b="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Promotores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Utilizadores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Vendas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Preço Médio por Venda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Receita @ 15%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Lucro Bruto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Vendas e Marketing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151 200 000​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Apoio ao Cliente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1 687 500​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Desenvolvimento de Produtos</a:t>
                      </a:r>
                      <a:endParaRPr lang="pt-PT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Investigação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281 250​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4 320 000​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 Totais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7 593 750​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187 920 000​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-1 968 750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-4 800 000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28 080 000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13" name="Marcador de Posição da Imagem 12" descr="Uma imagem que contém um rebento de relva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/>
          <a:lstStyle/>
          <a:p>
            <a:pPr rtl="0"/>
            <a:r>
              <a:rPr lang="pt-pt" noProof="0"/>
              <a:t>resumo</a:t>
            </a:r>
            <a:endParaRPr lang="en-US" dirty="0"/>
          </a:p>
        </p:txBody>
      </p:sp>
      <p:pic>
        <p:nvPicPr>
          <p:cNvPr id="12" name="Marcador de Posição da Imagem 11" descr="Uma vista de ângulo alto de uma abertura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/>
          <a:lstStyle/>
          <a:p>
            <a:pPr rtl="0"/>
            <a:r>
              <a:rPr lang="pt-pt"/>
              <a:t>Na Contoso, acreditamos em oferecer 110%. Ao utilizar métodos de agricultura ética, ajudamos as comunidades agrícolas a crescer de forma orgânica e a promover uma mentalidade que põe o consumidor em primeiro lugar. Podemos prosperar devido ao nosso conhecimento do mercado e à nossa grande empresa por trás do nosso produto. Como o nosso CEO diz, "A eficiência virá da transformação pró-ativa da forma como fazemos negócios".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 rt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pt-pt" noProof="0" dirty="0">
                <a:solidFill>
                  <a:schemeClr val="bg1"/>
                </a:solidFill>
              </a:rPr>
              <a:t>Obrigado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6566" y="3950525"/>
            <a:ext cx="2879477" cy="1790164"/>
          </a:xfrm>
        </p:spPr>
        <p:txBody>
          <a:bodyPr rtlCol="0"/>
          <a:lstStyle/>
          <a:p>
            <a:pPr rtl="0"/>
            <a:endParaRPr lang="pt-BR" dirty="0"/>
          </a:p>
          <a:p>
            <a:pPr rtl="0"/>
            <a:r>
              <a:rPr lang="pt-PT" b="0" i="0" u="sng" dirty="0">
                <a:effectLst/>
                <a:latin typeface="Whitney"/>
                <a:hlinkClick r:id="rId3" tooltip="https://moonlit-oven-349523.oa.r.appspot.com/"/>
              </a:rPr>
              <a:t>https://moonlit-oven-349523.oa.r.appspot.com/</a:t>
            </a:r>
            <a:endParaRPr lang="en-US" dirty="0"/>
          </a:p>
        </p:txBody>
      </p:sp>
      <p:pic>
        <p:nvPicPr>
          <p:cNvPr id="18" name="Marcador de Posição da Imagem 15" descr="Uma imagem de um campo de com relva a crescer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 rt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PT" dirty="0"/>
              <a:t>Sobre nós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1002311"/>
            <a:ext cx="6341212" cy="1682433"/>
          </a:xfrm>
        </p:spPr>
        <p:txBody>
          <a:bodyPr rtlCol="0"/>
          <a:lstStyle/>
          <a:p>
            <a:pPr algn="just" rtl="0"/>
            <a:r>
              <a:rPr lang="pt-PT" dirty="0"/>
              <a:t>E-Floresta é um produto que permitirá registar parcelas de terreno, através de um site ou de uma aplicação móvel, e a partir deles geri-los de forma mais eficaz, aumentando a produtividade e diminuindo os custos.</a:t>
            </a:r>
          </a:p>
        </p:txBody>
      </p:sp>
      <p:pic>
        <p:nvPicPr>
          <p:cNvPr id="15" name="Marcador de Posição da Imagem 14" descr="Grande plano de planta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Marcador de Posição d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59" name="Marcador de Posição do Número do Diapositivo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pt-PT" dirty="0"/>
              <a:t>Marca</a:t>
            </a:r>
          </a:p>
        </p:txBody>
      </p:sp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pt-PT" sz="2000" dirty="0"/>
              <a:t>E-Floresta</a:t>
            </a:r>
          </a:p>
        </p:txBody>
      </p:sp>
      <p:sp>
        <p:nvSpPr>
          <p:cNvPr id="325" name="Marcador de Posição do Número do Diapositivo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787919C-248E-CECE-0F5A-3900A3A5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72" y="1331913"/>
            <a:ext cx="3360420" cy="379476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DDCA926-6F09-2751-1D51-394CEDD0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901" y="1593157"/>
            <a:ext cx="2972031" cy="33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3015962" cy="640698"/>
          </a:xfrm>
        </p:spPr>
        <p:txBody>
          <a:bodyPr rtlCol="0"/>
          <a:lstStyle/>
          <a:p>
            <a:pPr rtl="0"/>
            <a:r>
              <a:rPr lang="pt-PT" dirty="0"/>
              <a:t>O nosso produto</a:t>
            </a:r>
          </a:p>
        </p:txBody>
      </p:sp>
      <p:pic>
        <p:nvPicPr>
          <p:cNvPr id="27" name="Marcador de Posição da Imagem 26" descr="Vista aérea de uma via com árvores e pasto de ambos 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26986" y="1833090"/>
            <a:ext cx="3126583" cy="426393"/>
          </a:xfrm>
        </p:spPr>
        <p:txBody>
          <a:bodyPr rtlCol="0"/>
          <a:lstStyle/>
          <a:p>
            <a:pPr rtl="0"/>
            <a:r>
              <a:rPr lang="pt-PT" dirty="0"/>
              <a:t>benefícios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26985" y="2295024"/>
            <a:ext cx="3507997" cy="1602801"/>
          </a:xfrm>
        </p:spPr>
        <p:txBody>
          <a:bodyPr rtlCol="0"/>
          <a:lstStyle/>
          <a:p>
            <a:pPr rtl="0"/>
            <a:r>
              <a:rPr lang="pt-PT" dirty="0"/>
              <a:t>Considerando a dificuldade que pode apresentar o deslocamento às propriedades, o nosso produto permitirá a verificação remota dos limites.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63342" y="1778383"/>
            <a:ext cx="3281556" cy="426393"/>
          </a:xfrm>
        </p:spPr>
        <p:txBody>
          <a:bodyPr rtlCol="0"/>
          <a:lstStyle/>
          <a:p>
            <a:pPr rtl="0"/>
            <a:r>
              <a:rPr lang="pt-PT" dirty="0"/>
              <a:t>Público-alvo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3342" y="2204776"/>
            <a:ext cx="3281556" cy="1602801"/>
          </a:xfrm>
        </p:spPr>
        <p:txBody>
          <a:bodyPr rtlCol="0"/>
          <a:lstStyle/>
          <a:p>
            <a:pPr algn="just" rtl="0"/>
            <a:r>
              <a:rPr lang="pt-PT" dirty="0"/>
              <a:t>Pessoas com interesse em simplificar a gestão dos seus terrenos, geralmente pessoas com idades desde os 40 adiante.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63342" y="4134085"/>
            <a:ext cx="3281556" cy="428891"/>
          </a:xfrm>
        </p:spPr>
        <p:txBody>
          <a:bodyPr rtlCol="0"/>
          <a:lstStyle/>
          <a:p>
            <a:pPr rtl="0"/>
            <a:r>
              <a:rPr lang="pt-PT" dirty="0"/>
              <a:t>Fácil de utilizar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342" y="4600134"/>
            <a:ext cx="3281556" cy="1622164"/>
          </a:xfrm>
        </p:spPr>
        <p:txBody>
          <a:bodyPr rtlCol="0"/>
          <a:lstStyle/>
          <a:p>
            <a:pPr algn="just" rtl="0"/>
            <a:r>
              <a:rPr lang="pt-PT" dirty="0"/>
              <a:t>Devido ao nosso público alvo, iremos desenvolver um produto que simplifica o registo das suas contas, das suas parcelas e a verificação da informação das mesmas.</a:t>
            </a:r>
          </a:p>
        </p:txBody>
      </p:sp>
      <p:sp>
        <p:nvSpPr>
          <p:cNvPr id="258" name="Marcador de Posição do Número do Diapositivo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pt-PT" dirty="0"/>
              <a:t>Descrição Geral do Produto</a:t>
            </a:r>
          </a:p>
        </p:txBody>
      </p:sp>
      <p:pic>
        <p:nvPicPr>
          <p:cNvPr id="46" name="Marcador de Posição da Imagem 45" descr="Ícone de caixa exclusivo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Marcador de Posição da Imagem 65" descr="Ícone de mercado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Marcador de Posição da Imagem 86" descr="Ícone da Área de Transferência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Marcador de Posição da Imagem 104" descr="Ícone de Per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pt-PT" dirty="0"/>
              <a:t>Modo offline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637" y="4258051"/>
            <a:ext cx="2351446" cy="1704547"/>
          </a:xfrm>
        </p:spPr>
        <p:txBody>
          <a:bodyPr rtlCol="0"/>
          <a:lstStyle/>
          <a:p>
            <a:pPr rtl="0"/>
            <a:r>
              <a:rPr lang="pt-PT" dirty="0"/>
              <a:t>Maximização das funcionalidades disponíveis em modo offline</a:t>
            </a:r>
          </a:p>
        </p:txBody>
      </p:sp>
      <p:sp>
        <p:nvSpPr>
          <p:cNvPr id="64" name="Marcador de Posição do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67981"/>
            <a:ext cx="2587420" cy="491509"/>
          </a:xfrm>
        </p:spPr>
        <p:txBody>
          <a:bodyPr rtlCol="0"/>
          <a:lstStyle/>
          <a:p>
            <a:pPr rtl="0"/>
            <a:r>
              <a:rPr lang="pt-PT" dirty="0"/>
              <a:t>Fácil utilização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251691"/>
            <a:ext cx="2351446" cy="1704547"/>
          </a:xfrm>
        </p:spPr>
        <p:txBody>
          <a:bodyPr rtlCol="0"/>
          <a:lstStyle/>
          <a:p>
            <a:pPr rtl="0"/>
            <a:r>
              <a:rPr lang="pt-PT" dirty="0"/>
              <a:t>Tornar a utilização o mais simples e intuitiva possível de modo a aumentar a adesão</a:t>
            </a:r>
          </a:p>
        </p:txBody>
      </p:sp>
      <p:sp>
        <p:nvSpPr>
          <p:cNvPr id="77" name="Marcador de Posição do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812241"/>
            <a:ext cx="2351446" cy="491509"/>
          </a:xfrm>
        </p:spPr>
        <p:txBody>
          <a:bodyPr rtlCol="0"/>
          <a:lstStyle/>
          <a:p>
            <a:pPr rtl="0"/>
            <a:r>
              <a:rPr lang="pt-PT" dirty="0"/>
              <a:t>Redução de custos</a:t>
            </a:r>
          </a:p>
        </p:txBody>
      </p:sp>
      <p:sp>
        <p:nvSpPr>
          <p:cNvPr id="76" name="Marcador de Posição do Texto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258051"/>
            <a:ext cx="2351446" cy="1704547"/>
          </a:xfrm>
        </p:spPr>
        <p:txBody>
          <a:bodyPr rtlCol="0"/>
          <a:lstStyle/>
          <a:p>
            <a:pPr rtl="0"/>
            <a:r>
              <a:rPr lang="pt-PT" dirty="0"/>
              <a:t>Foco na redução de custos que vai tornar o produto mais apelativo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pt-PT" dirty="0"/>
              <a:t>Feedback direto</a:t>
            </a:r>
          </a:p>
        </p:txBody>
      </p:sp>
      <p:sp>
        <p:nvSpPr>
          <p:cNvPr id="78" name="Marcador de Posição do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258051"/>
            <a:ext cx="2351446" cy="1704547"/>
          </a:xfrm>
        </p:spPr>
        <p:txBody>
          <a:bodyPr rtlCol="0"/>
          <a:lstStyle/>
          <a:p>
            <a:pPr rtl="0"/>
            <a:r>
              <a:rPr lang="pt-PT" dirty="0"/>
              <a:t>Desenvolvimento com feedback direto de potenciais utilizadores e entidades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ção da Imagem 15" descr="Uma imagem que contém relva, céu, espaço exterior, estrada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 rtlCol="0"/>
          <a:lstStyle/>
          <a:p>
            <a:pPr rtl="0"/>
            <a:r>
              <a:rPr lang="pt-PT"/>
              <a:t>Descrição Geral da empresa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97621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arcador de Posição da Imagem 33" descr="Uma imagem que contém relva, exterior, natureza, campo, pôr do sol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pt-PT"/>
              <a:t>Modelo de Negócios</a:t>
            </a:r>
          </a:p>
        </p:txBody>
      </p:sp>
      <p:sp>
        <p:nvSpPr>
          <p:cNvPr id="80" name="Marcador de Posição do Texto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Investigação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Baseámos a nossa investigação nas tendências de mercado e nas redes sociais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Resumo</a:t>
            </a:r>
          </a:p>
        </p:txBody>
      </p:sp>
      <p:sp>
        <p:nvSpPr>
          <p:cNvPr id="81" name="Marcador de Posição do Texto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Acreditamos que as pessoas precisam de mais produtos especificamente dedicados a este mercado de nicho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design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Minimalista e fácil de utilizar ​</a:t>
            </a:r>
          </a:p>
        </p:txBody>
      </p:sp>
      <p:sp>
        <p:nvSpPr>
          <p:cNvPr id="26" name="Marcador de Posição da Dat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29" name="Retâ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pt-PT"/>
              <a:t>Descrição geral do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7971" y="1617548"/>
            <a:ext cx="1218962" cy="720399"/>
          </a:xfrm>
        </p:spPr>
        <p:txBody>
          <a:bodyPr rtlCol="0"/>
          <a:lstStyle/>
          <a:p>
            <a:pPr rtl="0"/>
            <a:r>
              <a:rPr lang="pt-PT" sz="2000"/>
              <a:t>3 m.M. €</a:t>
            </a:r>
          </a:p>
        </p:txBody>
      </p:sp>
      <p:sp>
        <p:nvSpPr>
          <p:cNvPr id="100" name="Marcador de Posição do Texto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7970" y="3180036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2 m.M. €</a:t>
            </a:r>
          </a:p>
        </p:txBody>
      </p:sp>
      <p:sp>
        <p:nvSpPr>
          <p:cNvPr id="102" name="Marcador de Posição do Texto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970" y="4760985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1 m.M. €</a:t>
            </a:r>
          </a:p>
        </p:txBody>
      </p:sp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017102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  <a:p>
            <a:pPr rtl="0"/>
            <a:r>
              <a:rPr lang="pt-PT"/>
              <a:t>Mercado totalmente inclusivo</a:t>
            </a:r>
          </a:p>
          <a:p>
            <a:pPr rtl="0"/>
            <a:r>
              <a:rPr lang="pt-PT"/>
              <a:t>Mercado total acessível</a:t>
            </a:r>
          </a:p>
        </p:txBody>
      </p:sp>
      <p:sp>
        <p:nvSpPr>
          <p:cNvPr id="99" name="Marcador de Posição do Texto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4"/>
            <a:ext cx="3638368" cy="1352461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  <a:p>
            <a:pPr rtl="0"/>
            <a:r>
              <a:rPr lang="pt-PT"/>
              <a:t>Mercado seletivamente inclusivo</a:t>
            </a:r>
          </a:p>
          <a:p>
            <a:pPr rtl="0"/>
            <a:r>
              <a:rPr lang="pt-PT"/>
              <a:t>Mercado disponível para assistência</a:t>
            </a:r>
          </a:p>
        </p:txBody>
      </p:sp>
      <p:sp>
        <p:nvSpPr>
          <p:cNvPr id="101" name="Marcador de Posição do Texto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4"/>
            <a:ext cx="3638368" cy="1629366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  <a:p>
            <a:pPr rtl="0"/>
            <a:r>
              <a:rPr lang="pt-PT"/>
              <a:t>Mercado especificamente direcionado</a:t>
            </a:r>
          </a:p>
          <a:p>
            <a:pPr rtl="0"/>
            <a:r>
              <a:rPr lang="pt-PT"/>
              <a:t>Mercado que pode ser obtido por assistência</a:t>
            </a:r>
          </a:p>
        </p:txBody>
      </p:sp>
      <p:sp>
        <p:nvSpPr>
          <p:cNvPr id="20" name="Marcador de Posição da Dat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18" name="Marcador de Posição da Imagem 17" descr="Uma imagem que contém plantas, vegetais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pt-PT"/>
              <a:t>Comparação de mercados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36334" y="2049361"/>
            <a:ext cx="1795056" cy="667555"/>
          </a:xfrm>
        </p:spPr>
        <p:txBody>
          <a:bodyPr rtlCol="0"/>
          <a:lstStyle/>
          <a:p>
            <a:pPr rtl="0"/>
            <a:r>
              <a:rPr lang="pt-PT" sz="2800"/>
              <a:t>3 m.M. €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</p:txBody>
      </p:sp>
      <p:sp>
        <p:nvSpPr>
          <p:cNvPr id="54" name="Marcador de Posição do Texto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acessível</a:t>
            </a:r>
          </a:p>
        </p:txBody>
      </p:sp>
      <p:sp>
        <p:nvSpPr>
          <p:cNvPr id="90" name="Marcador de Posição do Texto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4902" y="2049361"/>
            <a:ext cx="1795056" cy="667556"/>
          </a:xfrm>
        </p:spPr>
        <p:txBody>
          <a:bodyPr rtlCol="0"/>
          <a:lstStyle/>
          <a:p>
            <a:pPr rtl="0"/>
            <a:r>
              <a:rPr lang="pt-PT" sz="2800"/>
              <a:t>2 m.M. €</a:t>
            </a:r>
          </a:p>
        </p:txBody>
      </p:sp>
      <p:sp>
        <p:nvSpPr>
          <p:cNvPr id="89" name="Marcador de Posição do Texto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</p:txBody>
      </p:sp>
      <p:sp>
        <p:nvSpPr>
          <p:cNvPr id="125" name="Marcador de Posição do Texto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utilizável</a:t>
            </a:r>
          </a:p>
        </p:txBody>
      </p:sp>
      <p:sp>
        <p:nvSpPr>
          <p:cNvPr id="93" name="Marcador de Posição do Texto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3553" y="2049361"/>
            <a:ext cx="1794570" cy="667557"/>
          </a:xfrm>
        </p:spPr>
        <p:txBody>
          <a:bodyPr rtlCol="0"/>
          <a:lstStyle/>
          <a:p>
            <a:pPr rtl="0"/>
            <a:r>
              <a:rPr lang="pt-PT" sz="2800"/>
              <a:t>1 m.M. €</a:t>
            </a:r>
          </a:p>
        </p:txBody>
      </p:sp>
      <p:sp>
        <p:nvSpPr>
          <p:cNvPr id="111" name="Marcador de Posição do Texto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</p:txBody>
      </p:sp>
      <p:sp>
        <p:nvSpPr>
          <p:cNvPr id="126" name="Marcador de Posição do Texto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alcançável</a:t>
            </a:r>
          </a:p>
        </p:txBody>
      </p:sp>
      <p:pic>
        <p:nvPicPr>
          <p:cNvPr id="23" name="Marcador de Posição da Imagem 22" descr="Uma imagem com uma planta, relva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 rtl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3_TF16411175_Win32" id="{9C089A26-55C7-4EFD-9BA6-26E122EE7F09}" vid="{321CB46B-6369-46DB-B581-2C8D68028D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argumentos Verdant</Template>
  <TotalTime>329</TotalTime>
  <Words>938</Words>
  <Application>Microsoft Office PowerPoint</Application>
  <PresentationFormat>Ecrã Panorâmico</PresentationFormat>
  <Paragraphs>273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Tenorite </vt:lpstr>
      <vt:lpstr>Tenorite Bold</vt:lpstr>
      <vt:lpstr>Whitney</vt:lpstr>
      <vt:lpstr>Tema do Office</vt:lpstr>
      <vt:lpstr>APDC: E-Floresta</vt:lpstr>
      <vt:lpstr>Sobre nós</vt:lpstr>
      <vt:lpstr>Marca</vt:lpstr>
      <vt:lpstr>O nosso produto</vt:lpstr>
      <vt:lpstr>Descrição Geral do Produto</vt:lpstr>
      <vt:lpstr>Descrição Geral da empresa</vt:lpstr>
      <vt:lpstr>Modelo de Negócios</vt:lpstr>
      <vt:lpstr>Descrição geral do mercado</vt:lpstr>
      <vt:lpstr>Comparação de mercados</vt:lpstr>
      <vt:lpstr>A nossa concorrência</vt:lpstr>
      <vt:lpstr>Esquema competitivo</vt:lpstr>
      <vt:lpstr>Estratégia de crescimento</vt:lpstr>
      <vt:lpstr>Evolução</vt:lpstr>
      <vt:lpstr>Plano de ação de 2 anos</vt:lpstr>
      <vt:lpstr>Finanças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APDC: E-Floresta</dc:title>
  <dc:creator>Rachel Melo Clf</dc:creator>
  <cp:lastModifiedBy>ms.gouveia@campus.fct.unl.pt</cp:lastModifiedBy>
  <cp:revision>4</cp:revision>
  <dcterms:created xsi:type="dcterms:W3CDTF">2022-05-12T00:14:34Z</dcterms:created>
  <dcterms:modified xsi:type="dcterms:W3CDTF">2022-05-12T13:03:24Z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