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8" r:id="rId3"/>
    <p:sldId id="264" r:id="rId4"/>
    <p:sldId id="260" r:id="rId5"/>
    <p:sldId id="265" r:id="rId6"/>
    <p:sldId id="261"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A0C0817-A112-4847-8014-A94B7D2A4EA3}" type="datetime1">
              <a:rPr lang="en-US" smtClean="0"/>
              <a:t>6/7/2020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4B7E4EF-A1BD-40F4-AB7B-04F084DD991D}"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606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895596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064483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74777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819009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6/7/2020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598688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6/7/2020</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003388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798528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717441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6/7/2020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910069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82883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FA2B21-3FCD-4721-B95C-427943F61125}" type="datetime1">
              <a:rPr lang="en-US" smtClean="0"/>
              <a:t>6/7/2020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2850559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A2B21-3FCD-4721-B95C-427943F61125}" type="datetime1">
              <a:rPr lang="en-US" smtClean="0"/>
              <a:t>6/7/2020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064460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3589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0222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6/7/2020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65750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0560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F6FA2B21-3FCD-4721-B95C-427943F61125}" type="datetime1">
              <a:rPr lang="en-US" smtClean="0"/>
              <a:t>6/7/2020</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8631205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1B01-AF3C-476A-8F8F-D2916A1A1BFF}"/>
              </a:ext>
            </a:extLst>
          </p:cNvPr>
          <p:cNvSpPr>
            <a:spLocks noGrp="1"/>
          </p:cNvSpPr>
          <p:nvPr>
            <p:ph type="ctrTitle"/>
          </p:nvPr>
        </p:nvSpPr>
        <p:spPr>
          <a:xfrm rot="21433657">
            <a:off x="338675" y="859996"/>
            <a:ext cx="10692122" cy="2311778"/>
          </a:xfrm>
        </p:spPr>
        <p:txBody>
          <a:bodyPr>
            <a:normAutofit/>
          </a:bodyPr>
          <a:lstStyle/>
          <a:p>
            <a:r>
              <a:rPr lang="en-US" sz="6000" b="1"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CÁC CONTROL ĐẶC BIỆT 1: </a:t>
            </a:r>
            <a:br>
              <a:rPr lang="en-US" sz="6000" b="1" dirty="0">
                <a:solidFill>
                  <a:schemeClr val="tx1"/>
                </a:solidFill>
                <a:latin typeface="Arial" panose="020B0604020202020204" pitchFamily="34" charset="0"/>
                <a:cs typeface="Arial" panose="020B0604020202020204" pitchFamily="34" charset="0"/>
              </a:rPr>
            </a:br>
            <a:r>
              <a:rPr lang="en-US" sz="4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LISTVIEW, TREEVIEW, TOOLTIP, </a:t>
            </a:r>
            <a:br>
              <a:rPr lang="en-US" sz="4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4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PANEL, FLOWLAYOUTPANEL </a:t>
            </a:r>
            <a:endParaRPr lang="en-US" sz="60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28CD6D1-A9BE-41AD-9552-3F90589439A7}"/>
              </a:ext>
            </a:extLst>
          </p:cNvPr>
          <p:cNvSpPr>
            <a:spLocks noGrp="1"/>
          </p:cNvSpPr>
          <p:nvPr>
            <p:ph type="subTitle" idx="1"/>
          </p:nvPr>
        </p:nvSpPr>
        <p:spPr>
          <a:xfrm rot="21423598">
            <a:off x="22403" y="4981613"/>
            <a:ext cx="3793642" cy="970905"/>
          </a:xfrm>
        </p:spPr>
        <p:txBody>
          <a:bodyPr>
            <a:normAutofit fontScale="85000" lnSpcReduction="20000"/>
          </a:bodyPr>
          <a:lstStyle/>
          <a:p>
            <a:r>
              <a:rPr lang="en-US" cap="none" dirty="0">
                <a:solidFill>
                  <a:schemeClr val="tx1"/>
                </a:solidFill>
                <a:latin typeface="Times New Roman" panose="02020603050405020304" pitchFamily="18" charset="0"/>
                <a:cs typeface="Times New Roman" panose="02020603050405020304" pitchFamily="18" charset="0"/>
              </a:rPr>
              <a:t>V</a:t>
            </a:r>
            <a:r>
              <a:rPr lang="vi-VN" cap="none" dirty="0">
                <a:solidFill>
                  <a:schemeClr val="tx1"/>
                </a:solidFill>
                <a:latin typeface="Times New Roman" panose="02020603050405020304" pitchFamily="18" charset="0"/>
                <a:cs typeface="Times New Roman" panose="02020603050405020304" pitchFamily="18" charset="0"/>
              </a:rPr>
              <a:t>ư</a:t>
            </a:r>
            <a:r>
              <a:rPr lang="en-US" cap="none" dirty="0" err="1">
                <a:solidFill>
                  <a:schemeClr val="tx1"/>
                </a:solidFill>
                <a:latin typeface="Times New Roman" panose="02020603050405020304" pitchFamily="18" charset="0"/>
                <a:cs typeface="Times New Roman" panose="02020603050405020304" pitchFamily="18" charset="0"/>
              </a:rPr>
              <a:t>ơng</a:t>
            </a:r>
            <a:r>
              <a:rPr lang="en-US" cap="none" dirty="0">
                <a:solidFill>
                  <a:schemeClr val="tx1"/>
                </a:solidFill>
                <a:latin typeface="Times New Roman" panose="02020603050405020304" pitchFamily="18" charset="0"/>
                <a:cs typeface="Times New Roman" panose="02020603050405020304" pitchFamily="18" charset="0"/>
              </a:rPr>
              <a:t> </a:t>
            </a:r>
            <a:r>
              <a:rPr lang="en-US" cap="none" dirty="0" err="1">
                <a:solidFill>
                  <a:schemeClr val="tx1"/>
                </a:solidFill>
                <a:latin typeface="Times New Roman" panose="02020603050405020304" pitchFamily="18" charset="0"/>
                <a:cs typeface="Times New Roman" panose="02020603050405020304" pitchFamily="18" charset="0"/>
              </a:rPr>
              <a:t>Văn</a:t>
            </a:r>
            <a:r>
              <a:rPr lang="en-US" cap="none" dirty="0">
                <a:solidFill>
                  <a:schemeClr val="tx1"/>
                </a:solidFill>
                <a:latin typeface="Times New Roman" panose="02020603050405020304" pitchFamily="18" charset="0"/>
                <a:cs typeface="Times New Roman" panose="02020603050405020304" pitchFamily="18" charset="0"/>
              </a:rPr>
              <a:t> </a:t>
            </a:r>
            <a:r>
              <a:rPr lang="en-US" cap="none" dirty="0" err="1">
                <a:solidFill>
                  <a:schemeClr val="tx1"/>
                </a:solidFill>
                <a:latin typeface="Times New Roman" panose="02020603050405020304" pitchFamily="18" charset="0"/>
                <a:cs typeface="Times New Roman" panose="02020603050405020304" pitchFamily="18" charset="0"/>
              </a:rPr>
              <a:t>Sự</a:t>
            </a:r>
            <a:endParaRPr lang="en-US" cap="none" dirty="0">
              <a:solidFill>
                <a:schemeClr val="tx1"/>
              </a:solidFill>
              <a:latin typeface="Times New Roman" panose="02020603050405020304" pitchFamily="18" charset="0"/>
              <a:cs typeface="Times New Roman" panose="02020603050405020304" pitchFamily="18" charset="0"/>
            </a:endParaRPr>
          </a:p>
          <a:p>
            <a:r>
              <a:rPr lang="en-US" cap="none" dirty="0" err="1">
                <a:solidFill>
                  <a:schemeClr val="tx1"/>
                </a:solidFill>
                <a:latin typeface="Times New Roman" panose="02020603050405020304" pitchFamily="18" charset="0"/>
                <a:cs typeface="Times New Roman" panose="02020603050405020304" pitchFamily="18" charset="0"/>
              </a:rPr>
              <a:t>Nguyễn</a:t>
            </a:r>
            <a:r>
              <a:rPr lang="en-US" cap="none" dirty="0">
                <a:solidFill>
                  <a:schemeClr val="tx1"/>
                </a:solidFill>
                <a:latin typeface="Times New Roman" panose="02020603050405020304" pitchFamily="18" charset="0"/>
                <a:cs typeface="Times New Roman" panose="02020603050405020304" pitchFamily="18" charset="0"/>
              </a:rPr>
              <a:t> </a:t>
            </a:r>
            <a:r>
              <a:rPr lang="en-US" cap="none" dirty="0" err="1">
                <a:solidFill>
                  <a:schemeClr val="tx1"/>
                </a:solidFill>
                <a:latin typeface="Times New Roman" panose="02020603050405020304" pitchFamily="18" charset="0"/>
                <a:cs typeface="Times New Roman" panose="02020603050405020304" pitchFamily="18" charset="0"/>
              </a:rPr>
              <a:t>Xuân</a:t>
            </a:r>
            <a:r>
              <a:rPr lang="en-US" cap="none" dirty="0">
                <a:solidFill>
                  <a:schemeClr val="tx1"/>
                </a:solidFill>
                <a:latin typeface="Times New Roman" panose="02020603050405020304" pitchFamily="18" charset="0"/>
                <a:cs typeface="Times New Roman" panose="02020603050405020304" pitchFamily="18" charset="0"/>
              </a:rPr>
              <a:t> Nam</a:t>
            </a:r>
          </a:p>
          <a:p>
            <a:endParaRPr lang="en-US" cap="none" dirty="0">
              <a:solidFill>
                <a:schemeClr val="tx1"/>
              </a:solidFill>
              <a:latin typeface="Times New Roman" panose="02020603050405020304" pitchFamily="18" charset="0"/>
              <a:cs typeface="Times New Roman" panose="02020603050405020304" pitchFamily="18" charset="0"/>
            </a:endParaRPr>
          </a:p>
        </p:txBody>
      </p:sp>
      <p:sp>
        <p:nvSpPr>
          <p:cNvPr id="20" name="Subtitle 2">
            <a:extLst>
              <a:ext uri="{FF2B5EF4-FFF2-40B4-BE49-F238E27FC236}">
                <a16:creationId xmlns:a16="http://schemas.microsoft.com/office/drawing/2014/main" id="{C1C0E903-60D2-4128-88D5-52A288C4FEAD}"/>
              </a:ext>
            </a:extLst>
          </p:cNvPr>
          <p:cNvSpPr txBox="1">
            <a:spLocks/>
          </p:cNvSpPr>
          <p:nvPr/>
        </p:nvSpPr>
        <p:spPr>
          <a:xfrm rot="21423598">
            <a:off x="3670875" y="4766541"/>
            <a:ext cx="3793642" cy="970905"/>
          </a:xfrm>
          <a:prstGeom prst="rect">
            <a:avLst/>
          </a:prstGeom>
        </p:spPr>
        <p:txBody>
          <a:bodyPr vert="horz" lIns="91440" tIns="45720" rIns="91440" bIns="45720" rtlCol="0" anchor="t">
            <a:normAutofit fontScale="85000" lnSpcReduction="20000"/>
          </a:bodyPr>
          <a:lstStyle>
            <a:lvl1pPr marL="0" indent="0" algn="r" defTabSz="914400" rtl="0" eaLnBrk="1" latinLnBrk="0" hangingPunct="1">
              <a:lnSpc>
                <a:spcPct val="120000"/>
              </a:lnSpc>
              <a:spcBef>
                <a:spcPts val="1000"/>
              </a:spcBef>
              <a:buClr>
                <a:schemeClr val="accent1"/>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r>
              <a:rPr lang="en-US" cap="none" dirty="0" err="1">
                <a:solidFill>
                  <a:schemeClr val="tx1"/>
                </a:solidFill>
                <a:latin typeface="Times New Roman" panose="02020603050405020304" pitchFamily="18" charset="0"/>
                <a:cs typeface="Times New Roman" panose="02020603050405020304" pitchFamily="18" charset="0"/>
              </a:rPr>
              <a:t>Nguyễn</a:t>
            </a:r>
            <a:r>
              <a:rPr lang="en-US" cap="none" dirty="0">
                <a:solidFill>
                  <a:schemeClr val="tx1"/>
                </a:solidFill>
                <a:latin typeface="Times New Roman" panose="02020603050405020304" pitchFamily="18" charset="0"/>
                <a:cs typeface="Times New Roman" panose="02020603050405020304" pitchFamily="18" charset="0"/>
              </a:rPr>
              <a:t> </a:t>
            </a:r>
            <a:r>
              <a:rPr lang="en-US" cap="none" dirty="0" err="1">
                <a:solidFill>
                  <a:schemeClr val="tx1"/>
                </a:solidFill>
                <a:latin typeface="Times New Roman" panose="02020603050405020304" pitchFamily="18" charset="0"/>
                <a:cs typeface="Times New Roman" panose="02020603050405020304" pitchFamily="18" charset="0"/>
              </a:rPr>
              <a:t>Đình</a:t>
            </a:r>
            <a:r>
              <a:rPr lang="en-US" cap="none" dirty="0">
                <a:solidFill>
                  <a:schemeClr val="tx1"/>
                </a:solidFill>
                <a:latin typeface="Times New Roman" panose="02020603050405020304" pitchFamily="18" charset="0"/>
                <a:cs typeface="Times New Roman" panose="02020603050405020304" pitchFamily="18" charset="0"/>
              </a:rPr>
              <a:t> Tin</a:t>
            </a:r>
          </a:p>
          <a:p>
            <a:r>
              <a:rPr lang="en-US" cap="none" dirty="0">
                <a:solidFill>
                  <a:schemeClr val="tx1"/>
                </a:solidFill>
                <a:latin typeface="Times New Roman" panose="02020603050405020304" pitchFamily="18" charset="0"/>
                <a:cs typeface="Times New Roman" panose="02020603050405020304" pitchFamily="18" charset="0"/>
              </a:rPr>
              <a:t>Lê Quang Tr</a:t>
            </a:r>
            <a:r>
              <a:rPr lang="vi-VN" cap="none" dirty="0">
                <a:solidFill>
                  <a:schemeClr val="tx1"/>
                </a:solidFill>
                <a:latin typeface="Times New Roman" panose="02020603050405020304" pitchFamily="18" charset="0"/>
                <a:cs typeface="Times New Roman" panose="02020603050405020304" pitchFamily="18" charset="0"/>
              </a:rPr>
              <a:t>ư</a:t>
            </a:r>
            <a:r>
              <a:rPr lang="en-US" cap="none" dirty="0" err="1">
                <a:solidFill>
                  <a:schemeClr val="tx1"/>
                </a:solidFill>
                <a:latin typeface="Times New Roman" panose="02020603050405020304" pitchFamily="18" charset="0"/>
                <a:cs typeface="Times New Roman" panose="02020603050405020304" pitchFamily="18" charset="0"/>
              </a:rPr>
              <a:t>ờng</a:t>
            </a:r>
            <a:endParaRPr lang="en-US" cap="none" dirty="0">
              <a:solidFill>
                <a:schemeClr val="tx1"/>
              </a:solidFill>
              <a:latin typeface="Times New Roman" panose="02020603050405020304" pitchFamily="18" charset="0"/>
              <a:cs typeface="Times New Roman" panose="02020603050405020304" pitchFamily="18" charset="0"/>
            </a:endParaRPr>
          </a:p>
        </p:txBody>
      </p:sp>
      <p:sp>
        <p:nvSpPr>
          <p:cNvPr id="24" name="Subtitle 2">
            <a:extLst>
              <a:ext uri="{FF2B5EF4-FFF2-40B4-BE49-F238E27FC236}">
                <a16:creationId xmlns:a16="http://schemas.microsoft.com/office/drawing/2014/main" id="{19D754AD-ACDC-4190-83AE-D6786EE08F6B}"/>
              </a:ext>
            </a:extLst>
          </p:cNvPr>
          <p:cNvSpPr txBox="1">
            <a:spLocks/>
          </p:cNvSpPr>
          <p:nvPr/>
        </p:nvSpPr>
        <p:spPr>
          <a:xfrm rot="21423598">
            <a:off x="7264405" y="4551469"/>
            <a:ext cx="3793642" cy="970905"/>
          </a:xfrm>
          <a:prstGeom prst="rect">
            <a:avLst/>
          </a:prstGeom>
        </p:spPr>
        <p:txBody>
          <a:bodyPr vert="horz" lIns="91440" tIns="45720" rIns="91440" bIns="45720" rtlCol="0" anchor="t">
            <a:normAutofit fontScale="85000" lnSpcReduction="20000"/>
          </a:bodyPr>
          <a:lstStyle>
            <a:lvl1pPr marL="0" indent="0" algn="r" defTabSz="914400" rtl="0" eaLnBrk="1" latinLnBrk="0" hangingPunct="1">
              <a:lnSpc>
                <a:spcPct val="120000"/>
              </a:lnSpc>
              <a:spcBef>
                <a:spcPts val="1000"/>
              </a:spcBef>
              <a:buClr>
                <a:schemeClr val="accent1"/>
              </a:buClr>
              <a:buSzPct val="160000"/>
              <a:buFont typeface="Arial" panose="020B0604020202020204" pitchFamily="34" charset="0"/>
              <a:buNone/>
              <a:defRPr sz="28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60000"/>
              <a:buFont typeface="Arial" panose="020B0604020202020204" pitchFamily="34" charset="0"/>
              <a:buNone/>
              <a:defRPr sz="1600" kern="1200" cap="all" baseline="0">
                <a:solidFill>
                  <a:schemeClr val="tx1"/>
                </a:solidFill>
                <a:effectLst/>
                <a:latin typeface="+mn-lt"/>
                <a:ea typeface="+mn-ea"/>
                <a:cs typeface="+mn-cs"/>
              </a:defRPr>
            </a:lvl9pPr>
          </a:lstStyle>
          <a:p>
            <a:r>
              <a:rPr lang="en-US" cap="none" dirty="0" err="1">
                <a:solidFill>
                  <a:schemeClr val="tx1"/>
                </a:solidFill>
                <a:latin typeface="Times New Roman" panose="02020603050405020304" pitchFamily="18" charset="0"/>
                <a:cs typeface="Times New Roman" panose="02020603050405020304" pitchFamily="18" charset="0"/>
              </a:rPr>
              <a:t>Võ</a:t>
            </a:r>
            <a:r>
              <a:rPr lang="en-US" cap="none" dirty="0">
                <a:solidFill>
                  <a:schemeClr val="tx1"/>
                </a:solidFill>
                <a:latin typeface="Times New Roman" panose="02020603050405020304" pitchFamily="18" charset="0"/>
                <a:cs typeface="Times New Roman" panose="02020603050405020304" pitchFamily="18" charset="0"/>
              </a:rPr>
              <a:t> </a:t>
            </a:r>
            <a:r>
              <a:rPr lang="en-US" cap="none" dirty="0" err="1">
                <a:solidFill>
                  <a:schemeClr val="tx1"/>
                </a:solidFill>
                <a:latin typeface="Times New Roman" panose="02020603050405020304" pitchFamily="18" charset="0"/>
                <a:cs typeface="Times New Roman" panose="02020603050405020304" pitchFamily="18" charset="0"/>
              </a:rPr>
              <a:t>Hoàng</a:t>
            </a:r>
            <a:r>
              <a:rPr lang="en-US" cap="none" dirty="0">
                <a:solidFill>
                  <a:schemeClr val="tx1"/>
                </a:solidFill>
                <a:latin typeface="Times New Roman" panose="02020603050405020304" pitchFamily="18" charset="0"/>
                <a:cs typeface="Times New Roman" panose="02020603050405020304" pitchFamily="18" charset="0"/>
              </a:rPr>
              <a:t> </a:t>
            </a:r>
            <a:r>
              <a:rPr lang="en-US" cap="none" dirty="0" err="1">
                <a:solidFill>
                  <a:schemeClr val="tx1"/>
                </a:solidFill>
                <a:latin typeface="Times New Roman" panose="02020603050405020304" pitchFamily="18" charset="0"/>
                <a:cs typeface="Times New Roman" panose="02020603050405020304" pitchFamily="18" charset="0"/>
              </a:rPr>
              <a:t>Vũ</a:t>
            </a:r>
            <a:endParaRPr lang="en-US" cap="none" dirty="0">
              <a:solidFill>
                <a:schemeClr val="tx1"/>
              </a:solidFill>
              <a:latin typeface="Times New Roman" panose="02020603050405020304" pitchFamily="18" charset="0"/>
              <a:cs typeface="Times New Roman" panose="02020603050405020304" pitchFamily="18" charset="0"/>
            </a:endParaRPr>
          </a:p>
          <a:p>
            <a:r>
              <a:rPr lang="en-US" cap="none" dirty="0" err="1">
                <a:solidFill>
                  <a:schemeClr val="tx1"/>
                </a:solidFill>
                <a:latin typeface="Times New Roman" panose="02020603050405020304" pitchFamily="18" charset="0"/>
                <a:cs typeface="Times New Roman" panose="02020603050405020304" pitchFamily="18" charset="0"/>
              </a:rPr>
              <a:t>Phạm</a:t>
            </a:r>
            <a:r>
              <a:rPr lang="en-US" cap="none" dirty="0">
                <a:solidFill>
                  <a:schemeClr val="tx1"/>
                </a:solidFill>
                <a:latin typeface="Times New Roman" panose="02020603050405020304" pitchFamily="18" charset="0"/>
                <a:cs typeface="Times New Roman" panose="02020603050405020304" pitchFamily="18" charset="0"/>
              </a:rPr>
              <a:t> </a:t>
            </a:r>
            <a:r>
              <a:rPr lang="en-US" cap="none" dirty="0" err="1">
                <a:solidFill>
                  <a:schemeClr val="tx1"/>
                </a:solidFill>
                <a:latin typeface="Times New Roman" panose="02020603050405020304" pitchFamily="18" charset="0"/>
                <a:cs typeface="Times New Roman" panose="02020603050405020304" pitchFamily="18" charset="0"/>
              </a:rPr>
              <a:t>Quốc</a:t>
            </a:r>
            <a:r>
              <a:rPr lang="en-US" cap="none" dirty="0">
                <a:solidFill>
                  <a:schemeClr val="tx1"/>
                </a:solidFill>
                <a:latin typeface="Times New Roman" panose="02020603050405020304" pitchFamily="18" charset="0"/>
                <a:cs typeface="Times New Roman" panose="02020603050405020304" pitchFamily="18" charset="0"/>
              </a:rPr>
              <a:t> </a:t>
            </a:r>
            <a:r>
              <a:rPr lang="en-US" cap="none" dirty="0" err="1">
                <a:solidFill>
                  <a:schemeClr val="tx1"/>
                </a:solidFill>
                <a:latin typeface="Times New Roman" panose="02020603050405020304" pitchFamily="18" charset="0"/>
                <a:cs typeface="Times New Roman" panose="02020603050405020304" pitchFamily="18" charset="0"/>
              </a:rPr>
              <a:t>Trung</a:t>
            </a:r>
            <a:endParaRPr lang="en-US"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5539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C671-433F-43E3-B12A-620AA87BF60C}"/>
              </a:ext>
            </a:extLst>
          </p:cNvPr>
          <p:cNvSpPr>
            <a:spLocks noGrp="1"/>
          </p:cNvSpPr>
          <p:nvPr>
            <p:ph type="title"/>
          </p:nvPr>
        </p:nvSpPr>
        <p:spPr/>
        <p:txBody>
          <a:bodyPr/>
          <a:lstStyle/>
          <a:p>
            <a:pPr marL="1028700" indent="-1028700">
              <a:buFont typeface="+mj-lt"/>
              <a:buAutoNum type="romanUcPeriod"/>
            </a:pPr>
            <a:r>
              <a:rPr lang="en-US" cap="none" dirty="0" err="1">
                <a:effectLst>
                  <a:outerShdw blurRad="38100" dist="38100" dir="2700000" algn="tl">
                    <a:srgbClr val="000000">
                      <a:alpha val="43137"/>
                    </a:srgbClr>
                  </a:outerShdw>
                </a:effectLst>
              </a:rPr>
              <a:t>ListView</a:t>
            </a:r>
            <a:endParaRPr lang="en-US" cap="none"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55B5E1C-BF25-41E4-8B7B-54F1CC7D6901}"/>
              </a:ext>
            </a:extLst>
          </p:cNvPr>
          <p:cNvSpPr>
            <a:spLocks noGrp="1"/>
          </p:cNvSpPr>
          <p:nvPr>
            <p:ph sz="quarter" idx="13"/>
          </p:nvPr>
        </p:nvSpPr>
        <p:spPr>
          <a:xfrm>
            <a:off x="685800" y="2063397"/>
            <a:ext cx="10394707" cy="1504052"/>
          </a:xfrm>
        </p:spPr>
        <p:txBody>
          <a:bodyPr/>
          <a:lstStyle/>
          <a:p>
            <a:pPr algn="just"/>
            <a:r>
              <a:rPr lang="vi-VN" b="1" i="0" cap="none" dirty="0">
                <a:solidFill>
                  <a:srgbClr val="000000"/>
                </a:solidFill>
                <a:effectLst/>
                <a:latin typeface="Montserrat"/>
              </a:rPr>
              <a:t>List</a:t>
            </a:r>
            <a:r>
              <a:rPr lang="en-US" b="1" i="0" cap="none" dirty="0">
                <a:solidFill>
                  <a:srgbClr val="000000"/>
                </a:solidFill>
                <a:effectLst/>
                <a:latin typeface="Montserrat"/>
              </a:rPr>
              <a:t>V</a:t>
            </a:r>
            <a:r>
              <a:rPr lang="vi-VN" b="1" i="0" cap="none" dirty="0">
                <a:solidFill>
                  <a:srgbClr val="000000"/>
                </a:solidFill>
                <a:effectLst/>
                <a:latin typeface="Montserrat"/>
              </a:rPr>
              <a:t>iew </a:t>
            </a:r>
            <a:r>
              <a:rPr lang="vi-VN" b="0" i="0" cap="none" dirty="0">
                <a:solidFill>
                  <a:srgbClr val="000000"/>
                </a:solidFill>
                <a:effectLst/>
                <a:latin typeface="Montserrat"/>
              </a:rPr>
              <a:t>Là Một Control Dùng Để Hiển Thị Một Danh Sách Các Item Với Các Biểu Tượng. </a:t>
            </a:r>
            <a:endParaRPr lang="en-US" b="0" i="0" cap="none" dirty="0">
              <a:solidFill>
                <a:srgbClr val="000000"/>
              </a:solidFill>
              <a:effectLst/>
              <a:latin typeface="Montserrat"/>
            </a:endParaRPr>
          </a:p>
          <a:p>
            <a:pPr algn="just"/>
            <a:endParaRPr lang="en-US" b="0" i="0" cap="none" dirty="0">
              <a:solidFill>
                <a:srgbClr val="000000"/>
              </a:solidFill>
              <a:effectLst/>
              <a:latin typeface="Montserrat"/>
            </a:endParaRPr>
          </a:p>
          <a:p>
            <a:pPr algn="just"/>
            <a:endParaRPr lang="en-US" cap="none" dirty="0"/>
          </a:p>
        </p:txBody>
      </p:sp>
      <p:pic>
        <p:nvPicPr>
          <p:cNvPr id="6" name="Picture 5">
            <a:extLst>
              <a:ext uri="{FF2B5EF4-FFF2-40B4-BE49-F238E27FC236}">
                <a16:creationId xmlns:a16="http://schemas.microsoft.com/office/drawing/2014/main" id="{C968D3E5-F522-44D7-9C34-5BEC96A48AB7}"/>
              </a:ext>
            </a:extLst>
          </p:cNvPr>
          <p:cNvPicPr>
            <a:picLocks noChangeAspect="1"/>
          </p:cNvPicPr>
          <p:nvPr/>
        </p:nvPicPr>
        <p:blipFill rotWithShape="1">
          <a:blip r:embed="rId2">
            <a:extLst>
              <a:ext uri="{28A0092B-C50C-407E-A947-70E740481C1C}">
                <a14:useLocalDpi xmlns:a14="http://schemas.microsoft.com/office/drawing/2010/main" val="0"/>
              </a:ext>
            </a:extLst>
          </a:blip>
          <a:srcRect t="20027" b="26525"/>
          <a:stretch/>
        </p:blipFill>
        <p:spPr>
          <a:xfrm>
            <a:off x="7786192" y="748237"/>
            <a:ext cx="3294315" cy="1027090"/>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a:extLst>
              <a:ext uri="{FF2B5EF4-FFF2-40B4-BE49-F238E27FC236}">
                <a16:creationId xmlns:a16="http://schemas.microsoft.com/office/drawing/2014/main" id="{33E182C5-4687-48E8-A09C-8CD4CA9420DB}"/>
              </a:ext>
            </a:extLst>
          </p:cNvPr>
          <p:cNvPicPr>
            <a:picLocks noChangeAspect="1"/>
          </p:cNvPicPr>
          <p:nvPr/>
        </p:nvPicPr>
        <p:blipFill rotWithShape="1">
          <a:blip r:embed="rId3"/>
          <a:srcRect l="22818" t="27077" r="19610" b="18589"/>
          <a:stretch/>
        </p:blipFill>
        <p:spPr>
          <a:xfrm>
            <a:off x="6096000" y="2665926"/>
            <a:ext cx="5533955" cy="2936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7421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C671-433F-43E3-B12A-620AA87BF60C}"/>
              </a:ext>
            </a:extLst>
          </p:cNvPr>
          <p:cNvSpPr>
            <a:spLocks noGrp="1"/>
          </p:cNvSpPr>
          <p:nvPr>
            <p:ph type="title"/>
          </p:nvPr>
        </p:nvSpPr>
        <p:spPr/>
        <p:txBody>
          <a:bodyPr/>
          <a:lstStyle/>
          <a:p>
            <a:pPr marL="1028700" indent="-1028700">
              <a:buFont typeface="+mj-lt"/>
              <a:buAutoNum type="romanUcPeriod"/>
            </a:pPr>
            <a:r>
              <a:rPr lang="en-US" cap="none" dirty="0" err="1">
                <a:effectLst>
                  <a:outerShdw blurRad="38100" dist="38100" dir="2700000" algn="tl">
                    <a:srgbClr val="000000">
                      <a:alpha val="43137"/>
                    </a:srgbClr>
                  </a:outerShdw>
                </a:effectLst>
              </a:rPr>
              <a:t>ListView</a:t>
            </a:r>
            <a:endParaRPr lang="en-US" cap="none" dirty="0">
              <a:effectLst>
                <a:outerShdw blurRad="38100" dist="38100" dir="2700000" algn="tl">
                  <a:srgbClr val="000000">
                    <a:alpha val="43137"/>
                  </a:srgbClr>
                </a:outerShdw>
              </a:effectLst>
            </a:endParaRPr>
          </a:p>
        </p:txBody>
      </p:sp>
      <p:pic>
        <p:nvPicPr>
          <p:cNvPr id="7" name="Content Placeholder 4">
            <a:extLst>
              <a:ext uri="{FF2B5EF4-FFF2-40B4-BE49-F238E27FC236}">
                <a16:creationId xmlns:a16="http://schemas.microsoft.com/office/drawing/2014/main" id="{F2231D6A-E6D6-4671-B928-4CCE257600A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463063" y="1837765"/>
            <a:ext cx="6842358" cy="3587537"/>
          </a:xfrm>
        </p:spPr>
      </p:pic>
    </p:spTree>
    <p:extLst>
      <p:ext uri="{BB962C8B-B14F-4D97-AF65-F5344CB8AC3E}">
        <p14:creationId xmlns:p14="http://schemas.microsoft.com/office/powerpoint/2010/main" val="89888512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C671-433F-43E3-B12A-620AA87BF60C}"/>
              </a:ext>
            </a:extLst>
          </p:cNvPr>
          <p:cNvSpPr>
            <a:spLocks noGrp="1"/>
          </p:cNvSpPr>
          <p:nvPr>
            <p:ph type="title"/>
          </p:nvPr>
        </p:nvSpPr>
        <p:spPr/>
        <p:txBody>
          <a:bodyPr/>
          <a:lstStyle/>
          <a:p>
            <a:pPr marL="1028700" indent="-1028700">
              <a:buFont typeface="+mj-lt"/>
              <a:buAutoNum type="romanUcPeriod" startAt="2"/>
            </a:pPr>
            <a:r>
              <a:rPr lang="en-US" cap="none" dirty="0" err="1">
                <a:effectLst>
                  <a:outerShdw blurRad="38100" dist="38100" dir="2700000" algn="tl">
                    <a:srgbClr val="000000">
                      <a:alpha val="43137"/>
                    </a:srgbClr>
                  </a:outerShdw>
                </a:effectLst>
              </a:rPr>
              <a:t>TreeView</a:t>
            </a:r>
            <a:endParaRPr lang="en-US" cap="none"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55B5E1C-BF25-41E4-8B7B-54F1CC7D6901}"/>
              </a:ext>
            </a:extLst>
          </p:cNvPr>
          <p:cNvSpPr>
            <a:spLocks noGrp="1"/>
          </p:cNvSpPr>
          <p:nvPr>
            <p:ph sz="quarter" idx="13"/>
          </p:nvPr>
        </p:nvSpPr>
        <p:spPr>
          <a:xfrm>
            <a:off x="687976" y="1683219"/>
            <a:ext cx="10394707" cy="3893334"/>
          </a:xfrm>
        </p:spPr>
        <p:txBody>
          <a:bodyPr>
            <a:normAutofit/>
          </a:bodyPr>
          <a:lstStyle/>
          <a:p>
            <a:pPr algn="just"/>
            <a:r>
              <a:rPr lang="vi-VN" b="1" i="0" cap="none" dirty="0">
                <a:effectLst/>
                <a:latin typeface="Montserrat"/>
              </a:rPr>
              <a:t>Treeview</a:t>
            </a:r>
            <a:r>
              <a:rPr lang="vi-VN" b="0" i="0" cap="none" dirty="0">
                <a:effectLst/>
                <a:latin typeface="Montserrat"/>
              </a:rPr>
              <a:t> Là Một Control Trong Windows Form Dùng Để Hiển Thị Hệ Thông Phân Cấp Của Các Node. Giống Như Các File Và Folder Được Hiển Thị Trong Cửa Sổ Phía Bên Phải Của Windows Explorer. Treeview Control Hữu Ích Trong Rất Nhiều Trường Hợp, Nó Giúp Việc Hiển Thị Các Dữ Liệu Một Cách Có Hệ Thống Hơn, Rõ Ràng Hơn. </a:t>
            </a:r>
            <a:endParaRPr lang="en-US" b="0" i="0" cap="none" dirty="0">
              <a:effectLst/>
              <a:latin typeface="Georgia" panose="02040502050405020303" pitchFamily="18" charset="0"/>
            </a:endParaRPr>
          </a:p>
          <a:p>
            <a:pPr algn="just"/>
            <a:r>
              <a:rPr lang="vi-VN" b="0" i="0" cap="none" dirty="0">
                <a:effectLst/>
                <a:latin typeface="Montserrat"/>
              </a:rPr>
              <a:t>Với</a:t>
            </a:r>
            <a:r>
              <a:rPr lang="en-US" b="0" i="0" cap="none" dirty="0">
                <a:effectLst/>
                <a:latin typeface="Montserrat"/>
              </a:rPr>
              <a:t> </a:t>
            </a:r>
            <a:r>
              <a:rPr lang="vi-VN" b="0" i="0" cap="none" dirty="0">
                <a:effectLst/>
                <a:latin typeface="Montserrat"/>
              </a:rPr>
              <a:t>Control Treeview Trong Windows Form, Chúng Ta Có Thể Hiển Thị Một Hệ Thống Phân Cấp Các Node Cho Những Người Dùng. Mỗi Một Node Trong Treeview Có Thể Chứa Những Node Khác – Được Gọi Là Những Node Con.</a:t>
            </a:r>
            <a:endParaRPr lang="en-US" cap="none" dirty="0">
              <a:latin typeface="Montserrat"/>
            </a:endParaRPr>
          </a:p>
        </p:txBody>
      </p:sp>
      <p:pic>
        <p:nvPicPr>
          <p:cNvPr id="5" name="Picture 4">
            <a:extLst>
              <a:ext uri="{FF2B5EF4-FFF2-40B4-BE49-F238E27FC236}">
                <a16:creationId xmlns:a16="http://schemas.microsoft.com/office/drawing/2014/main" id="{A79F2E61-4ACE-4DA7-B805-A470F2A56324}"/>
              </a:ext>
            </a:extLst>
          </p:cNvPr>
          <p:cNvPicPr>
            <a:picLocks noChangeAspect="1"/>
          </p:cNvPicPr>
          <p:nvPr/>
        </p:nvPicPr>
        <p:blipFill rotWithShape="1">
          <a:blip r:embed="rId2">
            <a:extLst>
              <a:ext uri="{28A0092B-C50C-407E-A947-70E740481C1C}">
                <a14:useLocalDpi xmlns:a14="http://schemas.microsoft.com/office/drawing/2010/main" val="0"/>
              </a:ext>
            </a:extLst>
          </a:blip>
          <a:srcRect t="14487" r="64826" b="64366"/>
          <a:stretch/>
        </p:blipFill>
        <p:spPr>
          <a:xfrm>
            <a:off x="7979097" y="685800"/>
            <a:ext cx="3103586" cy="99741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2246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C671-433F-43E3-B12A-620AA87BF60C}"/>
              </a:ext>
            </a:extLst>
          </p:cNvPr>
          <p:cNvSpPr>
            <a:spLocks noGrp="1"/>
          </p:cNvSpPr>
          <p:nvPr>
            <p:ph type="title"/>
          </p:nvPr>
        </p:nvSpPr>
        <p:spPr/>
        <p:txBody>
          <a:bodyPr/>
          <a:lstStyle/>
          <a:p>
            <a:pPr marL="1028700" indent="-1028700">
              <a:buFont typeface="+mj-lt"/>
              <a:buAutoNum type="romanUcPeriod" startAt="2"/>
            </a:pPr>
            <a:r>
              <a:rPr lang="en-US" cap="none" dirty="0" err="1">
                <a:effectLst>
                  <a:outerShdw blurRad="38100" dist="38100" dir="2700000" algn="tl">
                    <a:srgbClr val="000000">
                      <a:alpha val="43137"/>
                    </a:srgbClr>
                  </a:outerShdw>
                </a:effectLst>
              </a:rPr>
              <a:t>TreeView</a:t>
            </a:r>
            <a:endParaRPr lang="en-US" cap="none"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5AFDB4FA-0C6E-479D-ADBA-C29627631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28933"/>
            <a:ext cx="4663555" cy="4909004"/>
          </a:xfrm>
          <a:prstGeom prst="rect">
            <a:avLst/>
          </a:prstGeom>
        </p:spPr>
      </p:pic>
    </p:spTree>
    <p:extLst>
      <p:ext uri="{BB962C8B-B14F-4D97-AF65-F5344CB8AC3E}">
        <p14:creationId xmlns:p14="http://schemas.microsoft.com/office/powerpoint/2010/main" val="392144727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C671-433F-43E3-B12A-620AA87BF60C}"/>
              </a:ext>
            </a:extLst>
          </p:cNvPr>
          <p:cNvSpPr>
            <a:spLocks noGrp="1"/>
          </p:cNvSpPr>
          <p:nvPr>
            <p:ph type="title"/>
          </p:nvPr>
        </p:nvSpPr>
        <p:spPr/>
        <p:txBody>
          <a:bodyPr/>
          <a:lstStyle/>
          <a:p>
            <a:pPr marL="1028700" indent="-1028700">
              <a:buFont typeface="+mj-lt"/>
              <a:buAutoNum type="romanUcPeriod" startAt="3"/>
            </a:pPr>
            <a:r>
              <a:rPr lang="en-US" cap="none" dirty="0" err="1"/>
              <a:t>ToolStrip</a:t>
            </a:r>
            <a:endParaRPr lang="en-US" cap="none" dirty="0"/>
          </a:p>
        </p:txBody>
      </p:sp>
      <p:sp>
        <p:nvSpPr>
          <p:cNvPr id="4" name="Content Placeholder 2">
            <a:extLst>
              <a:ext uri="{FF2B5EF4-FFF2-40B4-BE49-F238E27FC236}">
                <a16:creationId xmlns:a16="http://schemas.microsoft.com/office/drawing/2014/main" id="{6CF25FF8-D81A-4DB2-BD17-2C6CB8770227}"/>
              </a:ext>
            </a:extLst>
          </p:cNvPr>
          <p:cNvSpPr>
            <a:spLocks noGrp="1"/>
          </p:cNvSpPr>
          <p:nvPr>
            <p:ph sz="quarter" idx="13"/>
          </p:nvPr>
        </p:nvSpPr>
        <p:spPr>
          <a:xfrm>
            <a:off x="685800" y="1837765"/>
            <a:ext cx="10394950" cy="1151966"/>
          </a:xfrm>
        </p:spPr>
        <p:txBody>
          <a:bodyPr>
            <a:normAutofit/>
          </a:bodyPr>
          <a:lstStyle/>
          <a:p>
            <a:pPr algn="just"/>
            <a:r>
              <a:rPr lang="en-US" cap="none" dirty="0">
                <a:latin typeface="Montserrat"/>
              </a:rPr>
              <a:t>Control </a:t>
            </a:r>
            <a:r>
              <a:rPr lang="vi-VN" b="1" i="0" cap="none" dirty="0">
                <a:effectLst/>
                <a:latin typeface="Montserrat"/>
              </a:rPr>
              <a:t>T</a:t>
            </a:r>
            <a:r>
              <a:rPr lang="en-US" b="1" i="0" cap="none" dirty="0" err="1">
                <a:effectLst/>
                <a:latin typeface="Montserrat"/>
              </a:rPr>
              <a:t>ool</a:t>
            </a:r>
            <a:r>
              <a:rPr lang="en-US" b="1" cap="none" dirty="0" err="1">
                <a:latin typeface="Montserrat"/>
              </a:rPr>
              <a:t>Strip</a:t>
            </a:r>
            <a:r>
              <a:rPr lang="en-US" cap="none" dirty="0">
                <a:latin typeface="Montserrat"/>
              </a:rPr>
              <a:t>: </a:t>
            </a:r>
            <a:r>
              <a:rPr lang="en-US" cap="none" dirty="0" err="1">
                <a:latin typeface="Montserrat"/>
              </a:rPr>
              <a:t>Thêm</a:t>
            </a:r>
            <a:r>
              <a:rPr lang="en-US" cap="none" dirty="0">
                <a:latin typeface="Montserrat"/>
              </a:rPr>
              <a:t> </a:t>
            </a:r>
            <a:r>
              <a:rPr lang="en-US" cap="none" dirty="0" err="1">
                <a:latin typeface="Montserrat"/>
              </a:rPr>
              <a:t>Các</a:t>
            </a:r>
            <a:r>
              <a:rPr lang="en-US" cap="none" dirty="0">
                <a:latin typeface="Montserrat"/>
              </a:rPr>
              <a:t> </a:t>
            </a:r>
            <a:r>
              <a:rPr lang="en-US" cap="none" dirty="0" err="1">
                <a:latin typeface="Montserrat"/>
              </a:rPr>
              <a:t>Lệnh</a:t>
            </a:r>
            <a:r>
              <a:rPr lang="en-US" cap="none" dirty="0">
                <a:latin typeface="Montserrat"/>
              </a:rPr>
              <a:t> </a:t>
            </a:r>
            <a:r>
              <a:rPr lang="en-US" cap="none" dirty="0" err="1">
                <a:latin typeface="Montserrat"/>
              </a:rPr>
              <a:t>Tắt</a:t>
            </a:r>
            <a:r>
              <a:rPr lang="en-US" cap="none" dirty="0">
                <a:latin typeface="Montserrat"/>
              </a:rPr>
              <a:t> Cho Menu, </a:t>
            </a:r>
            <a:r>
              <a:rPr lang="en-US" cap="none" dirty="0" err="1">
                <a:latin typeface="Montserrat"/>
              </a:rPr>
              <a:t>giúp</a:t>
            </a:r>
            <a:r>
              <a:rPr lang="en-US" cap="none" dirty="0">
                <a:latin typeface="Montserrat"/>
              </a:rPr>
              <a:t> ng</a:t>
            </a:r>
            <a:r>
              <a:rPr lang="vi-VN" cap="none" dirty="0">
                <a:latin typeface="Montserrat"/>
              </a:rPr>
              <a:t>ư</a:t>
            </a:r>
            <a:r>
              <a:rPr lang="en-US" cap="none" dirty="0" err="1">
                <a:latin typeface="Montserrat"/>
              </a:rPr>
              <a:t>ời</a:t>
            </a:r>
            <a:r>
              <a:rPr lang="en-US" cap="none" dirty="0">
                <a:latin typeface="Montserrat"/>
              </a:rPr>
              <a:t> </a:t>
            </a:r>
            <a:r>
              <a:rPr lang="en-US" cap="none" dirty="0" err="1">
                <a:latin typeface="Montserrat"/>
              </a:rPr>
              <a:t>dùng</a:t>
            </a:r>
            <a:r>
              <a:rPr lang="en-US" cap="none" dirty="0">
                <a:latin typeface="Montserrat"/>
              </a:rPr>
              <a:t> </a:t>
            </a:r>
            <a:r>
              <a:rPr lang="en-US" cap="none" dirty="0" err="1">
                <a:latin typeface="Montserrat"/>
              </a:rPr>
              <a:t>thao</a:t>
            </a:r>
            <a:r>
              <a:rPr lang="en-US" cap="none" dirty="0">
                <a:latin typeface="Montserrat"/>
              </a:rPr>
              <a:t> </a:t>
            </a:r>
            <a:r>
              <a:rPr lang="en-US" cap="none" dirty="0" err="1">
                <a:latin typeface="Montserrat"/>
              </a:rPr>
              <a:t>tác</a:t>
            </a:r>
            <a:r>
              <a:rPr lang="en-US" cap="none" dirty="0">
                <a:latin typeface="Montserrat"/>
              </a:rPr>
              <a:t> </a:t>
            </a:r>
            <a:r>
              <a:rPr lang="en-US" cap="none" dirty="0" err="1">
                <a:latin typeface="Montserrat"/>
              </a:rPr>
              <a:t>nhanh</a:t>
            </a:r>
            <a:r>
              <a:rPr lang="en-US" cap="none" dirty="0">
                <a:latin typeface="Montserrat"/>
              </a:rPr>
              <a:t> </a:t>
            </a:r>
            <a:r>
              <a:rPr lang="en-US" cap="none" dirty="0" err="1">
                <a:latin typeface="Montserrat"/>
              </a:rPr>
              <a:t>gọn</a:t>
            </a:r>
            <a:r>
              <a:rPr lang="en-US" cap="none" dirty="0">
                <a:latin typeface="Montserrat"/>
              </a:rPr>
              <a:t> </a:t>
            </a:r>
            <a:r>
              <a:rPr lang="en-US" cap="none" dirty="0" err="1">
                <a:latin typeface="Montserrat"/>
              </a:rPr>
              <a:t>trong</a:t>
            </a:r>
            <a:r>
              <a:rPr lang="en-US" cap="none" dirty="0">
                <a:latin typeface="Montserrat"/>
              </a:rPr>
              <a:t> </a:t>
            </a:r>
            <a:r>
              <a:rPr lang="en-US" cap="none" dirty="0" err="1">
                <a:latin typeface="Montserrat"/>
              </a:rPr>
              <a:t>khi</a:t>
            </a:r>
            <a:r>
              <a:rPr lang="en-US" cap="none" dirty="0">
                <a:latin typeface="Montserrat"/>
              </a:rPr>
              <a:t> </a:t>
            </a:r>
            <a:r>
              <a:rPr lang="en-US" cap="none" dirty="0" err="1">
                <a:latin typeface="Montserrat"/>
              </a:rPr>
              <a:t>sử</a:t>
            </a:r>
            <a:r>
              <a:rPr lang="en-US" cap="none" dirty="0">
                <a:latin typeface="Montserrat"/>
              </a:rPr>
              <a:t> </a:t>
            </a:r>
            <a:r>
              <a:rPr lang="en-US" cap="none" dirty="0" err="1">
                <a:latin typeface="Montserrat"/>
              </a:rPr>
              <a:t>dụng</a:t>
            </a:r>
            <a:r>
              <a:rPr lang="en-US" cap="none" dirty="0">
                <a:latin typeface="Montserrat"/>
              </a:rPr>
              <a:t> </a:t>
            </a:r>
            <a:r>
              <a:rPr lang="en-US" cap="none" dirty="0" err="1">
                <a:latin typeface="Montserrat"/>
              </a:rPr>
              <a:t>phần</a:t>
            </a:r>
            <a:r>
              <a:rPr lang="en-US" cap="none" dirty="0">
                <a:latin typeface="Montserrat"/>
              </a:rPr>
              <a:t> </a:t>
            </a:r>
            <a:r>
              <a:rPr lang="en-US" cap="none" dirty="0" err="1">
                <a:latin typeface="Montserrat"/>
              </a:rPr>
              <a:t>mềm</a:t>
            </a:r>
            <a:endParaRPr lang="en-US" cap="none" dirty="0">
              <a:latin typeface="Montserrat"/>
            </a:endParaRPr>
          </a:p>
        </p:txBody>
      </p:sp>
    </p:spTree>
    <p:extLst>
      <p:ext uri="{BB962C8B-B14F-4D97-AF65-F5344CB8AC3E}">
        <p14:creationId xmlns:p14="http://schemas.microsoft.com/office/powerpoint/2010/main" val="171677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C671-433F-43E3-B12A-620AA87BF60C}"/>
              </a:ext>
            </a:extLst>
          </p:cNvPr>
          <p:cNvSpPr>
            <a:spLocks noGrp="1"/>
          </p:cNvSpPr>
          <p:nvPr>
            <p:ph type="title"/>
          </p:nvPr>
        </p:nvSpPr>
        <p:spPr/>
        <p:txBody>
          <a:bodyPr/>
          <a:lstStyle/>
          <a:p>
            <a:pPr marL="1028700" indent="-1028700">
              <a:buFont typeface="+mj-lt"/>
              <a:buAutoNum type="romanUcPeriod" startAt="4"/>
            </a:pPr>
            <a:r>
              <a:rPr lang="en-US" dirty="0">
                <a:effectLst>
                  <a:outerShdw blurRad="38100" dist="38100" dir="2700000" algn="tl">
                    <a:srgbClr val="000000">
                      <a:alpha val="43137"/>
                    </a:srgbClr>
                  </a:outerShdw>
                </a:effectLst>
              </a:rPr>
              <a:t>PANNEL</a:t>
            </a:r>
          </a:p>
        </p:txBody>
      </p:sp>
      <p:sp>
        <p:nvSpPr>
          <p:cNvPr id="4" name="Content Placeholder 2">
            <a:extLst>
              <a:ext uri="{FF2B5EF4-FFF2-40B4-BE49-F238E27FC236}">
                <a16:creationId xmlns:a16="http://schemas.microsoft.com/office/drawing/2014/main" id="{54A307F6-944C-43FE-AB3C-921AEE14D0EE}"/>
              </a:ext>
            </a:extLst>
          </p:cNvPr>
          <p:cNvSpPr>
            <a:spLocks noGrp="1"/>
          </p:cNvSpPr>
          <p:nvPr>
            <p:ph sz="quarter" idx="13"/>
          </p:nvPr>
        </p:nvSpPr>
        <p:spPr>
          <a:xfrm>
            <a:off x="687733" y="1837765"/>
            <a:ext cx="10394950" cy="666571"/>
          </a:xfrm>
        </p:spPr>
        <p:txBody>
          <a:bodyPr>
            <a:normAutofit/>
          </a:bodyPr>
          <a:lstStyle/>
          <a:p>
            <a:pPr algn="just"/>
            <a:r>
              <a:rPr lang="en-US" cap="none" dirty="0">
                <a:latin typeface="Montserrat"/>
              </a:rPr>
              <a:t>Control </a:t>
            </a:r>
            <a:r>
              <a:rPr lang="en-US" b="1" cap="none" dirty="0" err="1">
                <a:latin typeface="Montserrat"/>
              </a:rPr>
              <a:t>Pannel</a:t>
            </a:r>
            <a:r>
              <a:rPr lang="en-US" cap="none" dirty="0">
                <a:latin typeface="Montserrat"/>
              </a:rPr>
              <a:t>: </a:t>
            </a:r>
            <a:r>
              <a:rPr lang="en-US" cap="none" dirty="0" err="1">
                <a:latin typeface="Montserrat"/>
              </a:rPr>
              <a:t>Tạo</a:t>
            </a:r>
            <a:r>
              <a:rPr lang="en-US" cap="none" dirty="0">
                <a:latin typeface="Montserrat"/>
              </a:rPr>
              <a:t> </a:t>
            </a:r>
            <a:r>
              <a:rPr lang="en-US" cap="none" dirty="0" err="1">
                <a:latin typeface="Montserrat"/>
              </a:rPr>
              <a:t>nhóm</a:t>
            </a:r>
            <a:r>
              <a:rPr lang="en-US" cap="none" dirty="0">
                <a:latin typeface="Montserrat"/>
              </a:rPr>
              <a:t> </a:t>
            </a:r>
            <a:r>
              <a:rPr lang="en-US" cap="none" dirty="0" err="1">
                <a:latin typeface="Montserrat"/>
              </a:rPr>
              <a:t>cho</a:t>
            </a:r>
            <a:r>
              <a:rPr lang="en-US" cap="none" dirty="0">
                <a:latin typeface="Montserrat"/>
              </a:rPr>
              <a:t> </a:t>
            </a:r>
            <a:r>
              <a:rPr lang="en-US" cap="none" dirty="0" err="1">
                <a:latin typeface="Montserrat"/>
              </a:rPr>
              <a:t>các</a:t>
            </a:r>
            <a:r>
              <a:rPr lang="en-US" cap="none" dirty="0">
                <a:latin typeface="Montserrat"/>
              </a:rPr>
              <a:t> Control, </a:t>
            </a:r>
            <a:r>
              <a:rPr lang="en-US" cap="none" dirty="0" err="1">
                <a:latin typeface="Montserrat"/>
              </a:rPr>
              <a:t>giúp</a:t>
            </a:r>
            <a:r>
              <a:rPr lang="en-US" cap="none" dirty="0">
                <a:latin typeface="Montserrat"/>
              </a:rPr>
              <a:t> </a:t>
            </a:r>
            <a:r>
              <a:rPr lang="en-US" cap="none" dirty="0" err="1">
                <a:latin typeface="Montserrat"/>
              </a:rPr>
              <a:t>thao</a:t>
            </a:r>
            <a:r>
              <a:rPr lang="en-US" cap="none" dirty="0">
                <a:latin typeface="Montserrat"/>
              </a:rPr>
              <a:t> </a:t>
            </a:r>
            <a:r>
              <a:rPr lang="en-US" cap="none" dirty="0" err="1">
                <a:latin typeface="Montserrat"/>
              </a:rPr>
              <a:t>tác</a:t>
            </a:r>
            <a:r>
              <a:rPr lang="en-US" cap="none" dirty="0">
                <a:latin typeface="Montserrat"/>
              </a:rPr>
              <a:t> </a:t>
            </a:r>
            <a:r>
              <a:rPr lang="en-US" cap="none" dirty="0" err="1">
                <a:latin typeface="Montserrat"/>
              </a:rPr>
              <a:t>dễ</a:t>
            </a:r>
            <a:r>
              <a:rPr lang="en-US" cap="none" dirty="0">
                <a:latin typeface="Montserrat"/>
              </a:rPr>
              <a:t> </a:t>
            </a:r>
            <a:r>
              <a:rPr lang="en-US" cap="none" dirty="0" err="1">
                <a:latin typeface="Montserrat"/>
              </a:rPr>
              <a:t>dàng</a:t>
            </a:r>
            <a:r>
              <a:rPr lang="en-US" cap="none" dirty="0">
                <a:latin typeface="Montserrat"/>
              </a:rPr>
              <a:t> </a:t>
            </a:r>
            <a:r>
              <a:rPr lang="en-US" cap="none" dirty="0" err="1">
                <a:latin typeface="Montserrat"/>
              </a:rPr>
              <a:t>trong</a:t>
            </a:r>
            <a:r>
              <a:rPr lang="en-US" cap="none" dirty="0">
                <a:latin typeface="Montserrat"/>
              </a:rPr>
              <a:t> </a:t>
            </a:r>
            <a:r>
              <a:rPr lang="en-US" cap="none" dirty="0" err="1">
                <a:latin typeface="Montserrat"/>
              </a:rPr>
              <a:t>chỉnh</a:t>
            </a:r>
            <a:r>
              <a:rPr lang="en-US" cap="none" dirty="0">
                <a:latin typeface="Montserrat"/>
              </a:rPr>
              <a:t> </a:t>
            </a:r>
            <a:r>
              <a:rPr lang="en-US" cap="none" dirty="0" err="1">
                <a:latin typeface="Montserrat"/>
              </a:rPr>
              <a:t>sửa</a:t>
            </a:r>
            <a:r>
              <a:rPr lang="en-US" cap="none" dirty="0">
                <a:latin typeface="Montserrat"/>
              </a:rPr>
              <a:t>, di </a:t>
            </a:r>
            <a:r>
              <a:rPr lang="en-US" cap="none" dirty="0" err="1">
                <a:latin typeface="Montserrat"/>
              </a:rPr>
              <a:t>chuyển</a:t>
            </a:r>
            <a:endParaRPr lang="en-US" cap="none" dirty="0">
              <a:latin typeface="Montserrat"/>
            </a:endParaRPr>
          </a:p>
        </p:txBody>
      </p:sp>
    </p:spTree>
    <p:extLst>
      <p:ext uri="{BB962C8B-B14F-4D97-AF65-F5344CB8AC3E}">
        <p14:creationId xmlns:p14="http://schemas.microsoft.com/office/powerpoint/2010/main" val="33136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C671-433F-43E3-B12A-620AA87BF60C}"/>
              </a:ext>
            </a:extLst>
          </p:cNvPr>
          <p:cNvSpPr>
            <a:spLocks noGrp="1"/>
          </p:cNvSpPr>
          <p:nvPr>
            <p:ph type="title"/>
          </p:nvPr>
        </p:nvSpPr>
        <p:spPr/>
        <p:txBody>
          <a:bodyPr/>
          <a:lstStyle/>
          <a:p>
            <a:pPr marL="1028700" indent="-1028700">
              <a:buFont typeface="+mj-lt"/>
              <a:buAutoNum type="romanUcPeriod" startAt="5"/>
            </a:pPr>
            <a:r>
              <a:rPr lang="en-US" cap="none" dirty="0" err="1">
                <a:effectLst>
                  <a:outerShdw blurRad="38100" dist="38100" dir="2700000" algn="tl">
                    <a:srgbClr val="000000">
                      <a:alpha val="43137"/>
                    </a:srgbClr>
                  </a:outerShdw>
                </a:effectLst>
              </a:rPr>
              <a:t>FlowLayoutPannel</a:t>
            </a:r>
            <a:endParaRPr lang="en-US" cap="none"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55B5E1C-BF25-41E4-8B7B-54F1CC7D6901}"/>
              </a:ext>
            </a:extLst>
          </p:cNvPr>
          <p:cNvSpPr>
            <a:spLocks noGrp="1"/>
          </p:cNvSpPr>
          <p:nvPr>
            <p:ph sz="quarter" idx="13"/>
          </p:nvPr>
        </p:nvSpPr>
        <p:spPr>
          <a:xfrm>
            <a:off x="685800" y="2063397"/>
            <a:ext cx="10394707" cy="1365604"/>
          </a:xfrm>
        </p:spPr>
        <p:txBody>
          <a:bodyPr/>
          <a:lstStyle/>
          <a:p>
            <a:r>
              <a:rPr lang="vi-VN" b="1" i="0" cap="none" dirty="0">
                <a:solidFill>
                  <a:srgbClr val="222222"/>
                </a:solidFill>
                <a:effectLst/>
                <a:latin typeface="arial" panose="020B0604020202020204" pitchFamily="34" charset="0"/>
              </a:rPr>
              <a:t>Flow</a:t>
            </a:r>
            <a:r>
              <a:rPr lang="en-US" b="1" i="0" cap="none" dirty="0" err="1">
                <a:solidFill>
                  <a:srgbClr val="222222"/>
                </a:solidFill>
                <a:effectLst/>
                <a:latin typeface="arial" panose="020B0604020202020204" pitchFamily="34" charset="0"/>
              </a:rPr>
              <a:t>lL</a:t>
            </a:r>
            <a:r>
              <a:rPr lang="vi-VN" b="1" i="0" cap="none" dirty="0">
                <a:solidFill>
                  <a:srgbClr val="222222"/>
                </a:solidFill>
                <a:effectLst/>
                <a:latin typeface="arial" panose="020B0604020202020204" pitchFamily="34" charset="0"/>
              </a:rPr>
              <a:t>ayout</a:t>
            </a:r>
            <a:r>
              <a:rPr lang="en-US" b="1" i="0" cap="none" dirty="0">
                <a:solidFill>
                  <a:srgbClr val="222222"/>
                </a:solidFill>
                <a:effectLst/>
                <a:latin typeface="arial" panose="020B0604020202020204" pitchFamily="34" charset="0"/>
              </a:rPr>
              <a:t>P</a:t>
            </a:r>
            <a:r>
              <a:rPr lang="vi-VN" b="1" i="0" cap="none" dirty="0">
                <a:solidFill>
                  <a:srgbClr val="222222"/>
                </a:solidFill>
                <a:effectLst/>
                <a:latin typeface="arial" panose="020B0604020202020204" pitchFamily="34" charset="0"/>
              </a:rPr>
              <a:t>anel</a:t>
            </a:r>
            <a:r>
              <a:rPr lang="vi-VN" b="0" i="0" cap="none" dirty="0">
                <a:solidFill>
                  <a:srgbClr val="222222"/>
                </a:solidFill>
                <a:effectLst/>
                <a:latin typeface="arial" panose="020B0604020202020204" pitchFamily="34" charset="0"/>
              </a:rPr>
              <a:t> </a:t>
            </a:r>
            <a:r>
              <a:rPr lang="vi-VN" b="1" i="0" cap="none" dirty="0">
                <a:solidFill>
                  <a:srgbClr val="222222"/>
                </a:solidFill>
                <a:effectLst/>
                <a:latin typeface="arial" panose="020B0604020202020204" pitchFamily="34" charset="0"/>
              </a:rPr>
              <a:t>Là</a:t>
            </a:r>
            <a:r>
              <a:rPr lang="vi-VN" b="0" i="0" cap="none" dirty="0">
                <a:solidFill>
                  <a:srgbClr val="222222"/>
                </a:solidFill>
                <a:effectLst/>
                <a:latin typeface="arial" panose="020B0604020202020204" pitchFamily="34" charset="0"/>
              </a:rPr>
              <a:t> Một Điều Khiển Kiểu </a:t>
            </a:r>
            <a:r>
              <a:rPr lang="vi-VN" b="1" i="0" cap="none" dirty="0">
                <a:solidFill>
                  <a:srgbClr val="222222"/>
                </a:solidFill>
                <a:effectLst/>
                <a:latin typeface="arial" panose="020B0604020202020204" pitchFamily="34" charset="0"/>
              </a:rPr>
              <a:t>Panel</a:t>
            </a:r>
            <a:r>
              <a:rPr lang="vi-VN" b="0" i="0" cap="none" dirty="0">
                <a:solidFill>
                  <a:srgbClr val="222222"/>
                </a:solidFill>
                <a:effectLst/>
                <a:latin typeface="arial" panose="020B0604020202020204" pitchFamily="34" charset="0"/>
              </a:rPr>
              <a:t>, Nó Sẽ Tự Động Sắp Xếp Các Điều Khiển Đặt Bên Trong Nó Theo Một Quy Tắc Định Trước Khi Thêm Các Điều Khiển Vào Cũng Như Thay Đổi Kích Cỡ Của Nó</a:t>
            </a:r>
            <a:endParaRPr lang="en-US" cap="none" dirty="0"/>
          </a:p>
        </p:txBody>
      </p:sp>
    </p:spTree>
    <p:extLst>
      <p:ext uri="{BB962C8B-B14F-4D97-AF65-F5344CB8AC3E}">
        <p14:creationId xmlns:p14="http://schemas.microsoft.com/office/powerpoint/2010/main" val="27303164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183</TotalTime>
  <Words>268</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vt:lpstr>
      <vt:lpstr>Georgia</vt:lpstr>
      <vt:lpstr>Impact</vt:lpstr>
      <vt:lpstr>Montserrat</vt:lpstr>
      <vt:lpstr>Times New Roman</vt:lpstr>
      <vt:lpstr>Main Event</vt:lpstr>
      <vt:lpstr>CÁC CONTROL ĐẶC BIỆT 1:  LISTVIEW, TREEVIEW, TOOLTIP,  PANEL, FLOWLAYOUTPANEL </vt:lpstr>
      <vt:lpstr>ListView</vt:lpstr>
      <vt:lpstr>ListView</vt:lpstr>
      <vt:lpstr>TreeView</vt:lpstr>
      <vt:lpstr>TreeView</vt:lpstr>
      <vt:lpstr>ToolStrip</vt:lpstr>
      <vt:lpstr>PANNEL</vt:lpstr>
      <vt:lpstr>FlowLayoutPannel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CONTROL ĐẶC BIỆT 1:  LISTVIEW, TREEVIEW, TOOLTRIP,  PANEL, FLOWLAYOUTPANEL</dc:title>
  <dc:creator>User</dc:creator>
  <cp:lastModifiedBy>User</cp:lastModifiedBy>
  <cp:revision>13</cp:revision>
  <dcterms:created xsi:type="dcterms:W3CDTF">2020-05-17T11:47:23Z</dcterms:created>
  <dcterms:modified xsi:type="dcterms:W3CDTF">2020-06-07T09:18:21Z</dcterms:modified>
</cp:coreProperties>
</file>