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4" r:id="rId10"/>
    <p:sldId id="265" r:id="rId11"/>
    <p:sldId id="257" r:id="rId12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12833-8B64-4DF1-BA70-E11D4DA34C88}" type="datetimeFigureOut">
              <a:rPr lang="hr-HR" smtClean="0"/>
              <a:t>3.5.2023.</a:t>
            </a:fld>
            <a:endParaRPr lang="hr-HR"/>
          </a:p>
        </p:txBody>
      </p:sp>
      <p:sp>
        <p:nvSpPr>
          <p:cNvPr id="4" name="Rezervirano mjesto slike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Rezervirano mjesto bilježa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409C0A-0975-4798-B387-FA2F4130426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51682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B6A1A7C-1C73-B0D3-25E8-75E595E58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15A6AE65-9D97-5B41-3DE3-2B53B8E86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73EAA874-1FB2-BF37-4B24-B3A917A16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AE94-4C08-47DE-B479-A252ACFA04BF}" type="datetime1">
              <a:rPr lang="hr-HR" smtClean="0"/>
              <a:t>3.5.2023.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AA493FC5-F295-BAE5-DE5E-7E3217EA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04BF09B8-4122-7CEA-5655-8E22092FC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2981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C43086D-C170-B43F-32CA-BBB5AACFC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B08CAA36-4914-585C-188B-89C61A6C8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940509C0-DC5B-08BC-405D-F5CDA10C9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65BD9-582B-4CA7-B8C9-5A4ADA7188A1}" type="datetime1">
              <a:rPr lang="hr-HR" smtClean="0"/>
              <a:t>3.5.2023.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6C243FAE-7931-4300-598E-85FAD0703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D7781D75-BCB0-1E11-9804-D4DDEA786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97721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>
            <a:extLst>
              <a:ext uri="{FF2B5EF4-FFF2-40B4-BE49-F238E27FC236}">
                <a16:creationId xmlns:a16="http://schemas.microsoft.com/office/drawing/2014/main" id="{0C9E1103-D8E7-EF8F-04D7-FAD9FB46ED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029B60A3-2ACD-318B-7DC8-274DFEA68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C85462D7-1323-23D9-2832-F2B16FE48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D68D-919C-4377-87D8-6E778FF893FA}" type="datetime1">
              <a:rPr lang="hr-HR" smtClean="0"/>
              <a:t>3.5.2023.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8755781E-246E-0EF1-0755-DDAD8954F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3BAABD10-E5AB-FD31-D4C3-C56888E8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74209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894A992-0D85-5FE8-DEAD-AE1ED286C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45093CF-A99D-F933-11DB-E69842A3D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B99D398B-3880-DB0E-C390-585ED44F4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BF0D-4115-43E2-84C5-CFF60B0C2995}" type="datetime1">
              <a:rPr lang="hr-HR" smtClean="0"/>
              <a:t>3.5.2023.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9AF4E122-951D-696E-43DE-DA4E0DE33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C12FB63F-0AAD-6A30-E6C5-442778B26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5146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9AAF19D-C97B-C343-C55A-1D7888C40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3D9C5A83-792F-8920-80C7-EB2C6CD63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0A346335-EA5B-E185-428A-F546B4472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9019-25DD-410B-B2BC-0934275061DF}" type="datetime1">
              <a:rPr lang="hr-HR" smtClean="0"/>
              <a:t>3.5.2023.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B1640573-B69E-C55B-2CD5-AF9DD77CD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37257BB4-4A54-3048-CB26-E1D54262B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0880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3C24B94-7C5A-A0EB-35A8-817BF86A4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0C07E6B-5772-F975-44E3-E79113633A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732B7116-9416-8377-BA38-3DFAA09CE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559A4BAB-8A5B-4B4E-D8CD-C2F2E7581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D6D4-9C95-4580-BFDC-361AE05C68B5}" type="datetime1">
              <a:rPr lang="hr-HR" smtClean="0"/>
              <a:t>3.5.2023.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98734634-FAC4-2E22-B269-F901BE37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9FB53AD5-4D1E-B886-B7D3-F799129CD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1584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CB98C7F-95FE-96C6-415E-F128C7424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FC8495C2-7A0E-08F0-B5FA-C7F689F1C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68A73F54-5FAB-1DF7-3817-6ACA4CE66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B6A1370D-BF2E-E76F-1843-B9C06C822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54484718-17C4-D844-AA72-A3AD91D112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7" name="Rezervirano mjesto datuma 6">
            <a:extLst>
              <a:ext uri="{FF2B5EF4-FFF2-40B4-BE49-F238E27FC236}">
                <a16:creationId xmlns:a16="http://schemas.microsoft.com/office/drawing/2014/main" id="{6C66DD45-4378-45E6-ED29-A84C95006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3A67-BB06-4351-A577-8C4E91DDCA03}" type="datetime1">
              <a:rPr lang="hr-HR" smtClean="0"/>
              <a:t>3.5.2023.</a:t>
            </a:fld>
            <a:endParaRPr lang="hr-HR"/>
          </a:p>
        </p:txBody>
      </p:sp>
      <p:sp>
        <p:nvSpPr>
          <p:cNvPr id="8" name="Rezervirano mjesto podnožja 7">
            <a:extLst>
              <a:ext uri="{FF2B5EF4-FFF2-40B4-BE49-F238E27FC236}">
                <a16:creationId xmlns:a16="http://schemas.microsoft.com/office/drawing/2014/main" id="{A9A9AB7C-FEA2-12EC-2566-EF4AD828D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D11BD568-175E-CC15-FEA3-0F708A15B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040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597C2D8-5082-942F-D6E3-635CD22C1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datuma 2">
            <a:extLst>
              <a:ext uri="{FF2B5EF4-FFF2-40B4-BE49-F238E27FC236}">
                <a16:creationId xmlns:a16="http://schemas.microsoft.com/office/drawing/2014/main" id="{1AB473BF-66CF-44A6-48AA-5226CBAD3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2C89-16E9-47BA-BFE5-E20CB1AE8F8E}" type="datetime1">
              <a:rPr lang="hr-HR" smtClean="0"/>
              <a:t>3.5.2023.</a:t>
            </a:fld>
            <a:endParaRPr lang="hr-HR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BB3B8D71-9048-AACE-DD44-2FEB1FEBB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8BA8D27E-58C0-638C-3BFD-FDD233F30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8552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>
            <a:extLst>
              <a:ext uri="{FF2B5EF4-FFF2-40B4-BE49-F238E27FC236}">
                <a16:creationId xmlns:a16="http://schemas.microsoft.com/office/drawing/2014/main" id="{CB04D69B-1477-D110-FD87-D8C504296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379E-D8C2-46A1-89D7-952B4606E2AB}" type="datetime1">
              <a:rPr lang="hr-HR" smtClean="0"/>
              <a:t>3.5.2023.</a:t>
            </a:fld>
            <a:endParaRPr lang="hr-HR"/>
          </a:p>
        </p:txBody>
      </p:sp>
      <p:sp>
        <p:nvSpPr>
          <p:cNvPr id="3" name="Rezervirano mjesto podnožja 2">
            <a:extLst>
              <a:ext uri="{FF2B5EF4-FFF2-40B4-BE49-F238E27FC236}">
                <a16:creationId xmlns:a16="http://schemas.microsoft.com/office/drawing/2014/main" id="{30C94043-7CC3-E938-5D36-3C7CDE55D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819F1966-F972-CA04-FBB5-0B387C98C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86162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F64D914-11F1-563C-FCA7-BE459556F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55A7750-96D0-DC42-40A7-8F82EF126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B4A71F9C-56F9-9FA5-0CD6-E02A4BB6C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575D4BB2-B0AF-A1E1-BF92-DC4D9AE08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A490-6E8F-4CF4-AED0-4B9780340E39}" type="datetime1">
              <a:rPr lang="hr-HR" smtClean="0"/>
              <a:t>3.5.2023.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827789AA-A515-5C5E-79F0-47DA3ECF0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312341F2-6AA4-D877-D562-9CFC1A31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73662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955DA49-D669-37A2-37BC-C69FAF30A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like 2">
            <a:extLst>
              <a:ext uri="{FF2B5EF4-FFF2-40B4-BE49-F238E27FC236}">
                <a16:creationId xmlns:a16="http://schemas.microsoft.com/office/drawing/2014/main" id="{654360EA-9853-C740-B758-A3CB93B53D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CD515F51-11BA-F2F3-EEC7-C1F664DC7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869F59F5-CF39-A125-5035-A3E19F1DA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63DE-697C-4204-ABF2-29DCBBF7066F}" type="datetime1">
              <a:rPr lang="hr-HR" smtClean="0"/>
              <a:t>3.5.2023.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97C2E56F-0CC9-17C3-3AA8-393B4E727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FC298E7E-CE8D-03FF-C86B-9608FB001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86269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6716F1C0-16C8-7E81-EE15-42BC75482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960AB5FC-C5E6-C948-A381-F29F1C683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974308B4-8BC4-8C0E-62B8-0B95C7317F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034C7-D135-47D5-9CB3-82EC3A938D26}" type="datetime1">
              <a:rPr lang="hr-HR" smtClean="0"/>
              <a:t>3.5.2023.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92B1AA83-CF59-C3F0-A88F-521BD8A75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F327F968-016F-2834-8D9B-503971680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67F18-3CF7-4E6D-A3D2-89B2EFB773A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99065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D894347-C9A9-4BFD-8A6D-05A2B0CDD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84ED281-4082-46F9-86EE-D78901367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"/>
            <a:ext cx="9379192" cy="4251280"/>
          </a:xfrm>
          <a:custGeom>
            <a:avLst/>
            <a:gdLst>
              <a:gd name="connsiteX0" fmla="*/ 9379192 w 9379192"/>
              <a:gd name="connsiteY0" fmla="*/ 3752527 h 3752527"/>
              <a:gd name="connsiteX1" fmla="*/ 3293459 w 9379192"/>
              <a:gd name="connsiteY1" fmla="*/ 3752527 h 3752527"/>
              <a:gd name="connsiteX2" fmla="*/ 3297156 w 9379192"/>
              <a:gd name="connsiteY2" fmla="*/ 3752055 h 3752527"/>
              <a:gd name="connsiteX3" fmla="*/ 3642095 w 9379192"/>
              <a:gd name="connsiteY3" fmla="*/ 3690141 h 3752527"/>
              <a:gd name="connsiteX4" fmla="*/ 2307659 w 9379192"/>
              <a:gd name="connsiteY4" fmla="*/ 3500267 h 3752527"/>
              <a:gd name="connsiteX5" fmla="*/ 2383194 w 9379192"/>
              <a:gd name="connsiteY5" fmla="*/ 3475501 h 3752527"/>
              <a:gd name="connsiteX6" fmla="*/ 2237161 w 9379192"/>
              <a:gd name="connsiteY6" fmla="*/ 3376437 h 3752527"/>
              <a:gd name="connsiteX7" fmla="*/ 1637924 w 9379192"/>
              <a:gd name="connsiteY7" fmla="*/ 3219585 h 3752527"/>
              <a:gd name="connsiteX8" fmla="*/ 2383194 w 9379192"/>
              <a:gd name="connsiteY8" fmla="*/ 2955415 h 3752527"/>
              <a:gd name="connsiteX9" fmla="*/ 1542249 w 9379192"/>
              <a:gd name="connsiteY9" fmla="*/ 2596307 h 3752527"/>
              <a:gd name="connsiteX10" fmla="*/ 1114221 w 9379192"/>
              <a:gd name="connsiteY10" fmla="*/ 2509625 h 3752527"/>
              <a:gd name="connsiteX11" fmla="*/ 2524191 w 9379192"/>
              <a:gd name="connsiteY11" fmla="*/ 2059708 h 3752527"/>
              <a:gd name="connsiteX12" fmla="*/ 238027 w 9379192"/>
              <a:gd name="connsiteY12" fmla="*/ 1836815 h 3752527"/>
              <a:gd name="connsiteX13" fmla="*/ 424343 w 9379192"/>
              <a:gd name="connsiteY13" fmla="*/ 1746006 h 3752527"/>
              <a:gd name="connsiteX14" fmla="*/ 1844384 w 9379192"/>
              <a:gd name="connsiteY14" fmla="*/ 1770772 h 3752527"/>
              <a:gd name="connsiteX15" fmla="*/ 2081058 w 9379192"/>
              <a:gd name="connsiteY15" fmla="*/ 1700602 h 3752527"/>
              <a:gd name="connsiteX16" fmla="*/ 1844384 w 9379192"/>
              <a:gd name="connsiteY16" fmla="*/ 1589154 h 3752527"/>
              <a:gd name="connsiteX17" fmla="*/ 922869 w 9379192"/>
              <a:gd name="connsiteY17" fmla="*/ 1506601 h 3752527"/>
              <a:gd name="connsiteX18" fmla="*/ 681160 w 9379192"/>
              <a:gd name="connsiteY18" fmla="*/ 1320855 h 3752527"/>
              <a:gd name="connsiteX19" fmla="*/ 273276 w 9379192"/>
              <a:gd name="connsiteY19" fmla="*/ 1106216 h 3752527"/>
              <a:gd name="connsiteX20" fmla="*/ 555269 w 9379192"/>
              <a:gd name="connsiteY20" fmla="*/ 928727 h 3752527"/>
              <a:gd name="connsiteX21" fmla="*/ 97029 w 9379192"/>
              <a:gd name="connsiteY21" fmla="*/ 664555 h 3752527"/>
              <a:gd name="connsiteX22" fmla="*/ 227955 w 9379192"/>
              <a:gd name="connsiteY22" fmla="*/ 317831 h 3752527"/>
              <a:gd name="connsiteX23" fmla="*/ 998402 w 9379192"/>
              <a:gd name="connsiteY23" fmla="*/ 235277 h 3752527"/>
              <a:gd name="connsiteX24" fmla="*/ 2030701 w 9379192"/>
              <a:gd name="connsiteY24" fmla="*/ 115575 h 3752527"/>
              <a:gd name="connsiteX25" fmla="*/ 3068036 w 9379192"/>
              <a:gd name="connsiteY25" fmla="*/ 12383 h 3752527"/>
              <a:gd name="connsiteX26" fmla="*/ 4105370 w 9379192"/>
              <a:gd name="connsiteY26" fmla="*/ 12383 h 3752527"/>
              <a:gd name="connsiteX27" fmla="*/ 4402472 w 9379192"/>
              <a:gd name="connsiteY27" fmla="*/ 20638 h 3752527"/>
              <a:gd name="connsiteX28" fmla="*/ 4407507 w 9379192"/>
              <a:gd name="connsiteY28" fmla="*/ 20638 h 3752527"/>
              <a:gd name="connsiteX29" fmla="*/ 5696622 w 9379192"/>
              <a:gd name="connsiteY29" fmla="*/ 57788 h 3752527"/>
              <a:gd name="connsiteX30" fmla="*/ 6175004 w 9379192"/>
              <a:gd name="connsiteY30" fmla="*/ 61915 h 3752527"/>
              <a:gd name="connsiteX31" fmla="*/ 7212339 w 9379192"/>
              <a:gd name="connsiteY31" fmla="*/ 66042 h 3752527"/>
              <a:gd name="connsiteX32" fmla="*/ 8244638 w 9379192"/>
              <a:gd name="connsiteY32" fmla="*/ 49532 h 3752527"/>
              <a:gd name="connsiteX33" fmla="*/ 9292044 w 9379192"/>
              <a:gd name="connsiteY33" fmla="*/ 0 h 3752527"/>
              <a:gd name="connsiteX34" fmla="*/ 9379192 w 9379192"/>
              <a:gd name="connsiteY34" fmla="*/ 2762 h 375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379192" h="3752527">
                <a:moveTo>
                  <a:pt x="9379192" y="3752527"/>
                </a:moveTo>
                <a:lnTo>
                  <a:pt x="3293459" y="3752527"/>
                </a:lnTo>
                <a:lnTo>
                  <a:pt x="3297156" y="3752055"/>
                </a:lnTo>
                <a:cubicBezTo>
                  <a:pt x="3412975" y="3736577"/>
                  <a:pt x="3551454" y="3714906"/>
                  <a:pt x="3642095" y="3690141"/>
                </a:cubicBezTo>
                <a:cubicBezTo>
                  <a:pt x="3380244" y="3686012"/>
                  <a:pt x="2347945" y="3529162"/>
                  <a:pt x="2307659" y="3500267"/>
                </a:cubicBezTo>
                <a:cubicBezTo>
                  <a:pt x="2327803" y="3492012"/>
                  <a:pt x="2358017" y="3483757"/>
                  <a:pt x="2383194" y="3475501"/>
                </a:cubicBezTo>
                <a:cubicBezTo>
                  <a:pt x="2327803" y="3450736"/>
                  <a:pt x="2282482" y="3421842"/>
                  <a:pt x="2237161" y="3376437"/>
                </a:cubicBezTo>
                <a:cubicBezTo>
                  <a:pt x="2091129" y="3223714"/>
                  <a:pt x="1844384" y="3277374"/>
                  <a:pt x="1637924" y="3219585"/>
                </a:cubicBezTo>
                <a:cubicBezTo>
                  <a:pt x="1768850" y="2897627"/>
                  <a:pt x="2116307" y="3017329"/>
                  <a:pt x="2383194" y="2955415"/>
                </a:cubicBezTo>
                <a:cubicBezTo>
                  <a:pt x="1683245" y="2765541"/>
                  <a:pt x="1819207" y="2666477"/>
                  <a:pt x="1542249" y="2596307"/>
                </a:cubicBezTo>
                <a:cubicBezTo>
                  <a:pt x="1194791" y="2509625"/>
                  <a:pt x="1114221" y="2509625"/>
                  <a:pt x="1114221" y="2509625"/>
                </a:cubicBezTo>
                <a:cubicBezTo>
                  <a:pt x="1522105" y="2245455"/>
                  <a:pt x="2010559" y="2530264"/>
                  <a:pt x="2524191" y="2059708"/>
                </a:cubicBezTo>
                <a:cubicBezTo>
                  <a:pt x="2030701" y="1993667"/>
                  <a:pt x="555269" y="1960645"/>
                  <a:pt x="238027" y="1836815"/>
                </a:cubicBezTo>
                <a:cubicBezTo>
                  <a:pt x="358880" y="1882219"/>
                  <a:pt x="368952" y="1746006"/>
                  <a:pt x="424343" y="1746006"/>
                </a:cubicBezTo>
                <a:cubicBezTo>
                  <a:pt x="892655" y="1741879"/>
                  <a:pt x="1371037" y="1820305"/>
                  <a:pt x="1844384" y="1770772"/>
                </a:cubicBezTo>
                <a:cubicBezTo>
                  <a:pt x="1929989" y="1766645"/>
                  <a:pt x="2065951" y="1803793"/>
                  <a:pt x="2081058" y="1700602"/>
                </a:cubicBezTo>
                <a:cubicBezTo>
                  <a:pt x="2096164" y="1572644"/>
                  <a:pt x="1919919" y="1601537"/>
                  <a:pt x="1844384" y="1589154"/>
                </a:cubicBezTo>
                <a:cubicBezTo>
                  <a:pt x="1537212" y="1547877"/>
                  <a:pt x="1235076" y="1531367"/>
                  <a:pt x="922869" y="1506601"/>
                </a:cubicBezTo>
                <a:cubicBezTo>
                  <a:pt x="791943" y="1494218"/>
                  <a:pt x="630804" y="1518984"/>
                  <a:pt x="681160" y="1320855"/>
                </a:cubicBezTo>
                <a:cubicBezTo>
                  <a:pt x="640874" y="1130983"/>
                  <a:pt x="399166" y="1197025"/>
                  <a:pt x="273276" y="1106216"/>
                </a:cubicBezTo>
                <a:cubicBezTo>
                  <a:pt x="333703" y="998897"/>
                  <a:pt x="504913" y="1073196"/>
                  <a:pt x="555269" y="928727"/>
                </a:cubicBezTo>
                <a:cubicBezTo>
                  <a:pt x="313560" y="974131"/>
                  <a:pt x="338738" y="660428"/>
                  <a:pt x="97029" y="664555"/>
                </a:cubicBezTo>
                <a:cubicBezTo>
                  <a:pt x="-104395" y="478810"/>
                  <a:pt x="41638" y="388001"/>
                  <a:pt x="227955" y="317831"/>
                </a:cubicBezTo>
                <a:cubicBezTo>
                  <a:pt x="469664" y="231150"/>
                  <a:pt x="736551" y="251788"/>
                  <a:pt x="998402" y="235277"/>
                </a:cubicBezTo>
                <a:cubicBezTo>
                  <a:pt x="1345860" y="198128"/>
                  <a:pt x="1678209" y="111447"/>
                  <a:pt x="2030701" y="115575"/>
                </a:cubicBezTo>
                <a:cubicBezTo>
                  <a:pt x="2363052" y="28893"/>
                  <a:pt x="2730650" y="123829"/>
                  <a:pt x="3068036" y="12383"/>
                </a:cubicBezTo>
                <a:cubicBezTo>
                  <a:pt x="3410457" y="12383"/>
                  <a:pt x="3757914" y="12383"/>
                  <a:pt x="4105370" y="12383"/>
                </a:cubicBezTo>
                <a:cubicBezTo>
                  <a:pt x="4206084" y="16510"/>
                  <a:pt x="4301759" y="16510"/>
                  <a:pt x="4402472" y="20638"/>
                </a:cubicBezTo>
                <a:cubicBezTo>
                  <a:pt x="4402472" y="20638"/>
                  <a:pt x="4407507" y="20638"/>
                  <a:pt x="4407507" y="20638"/>
                </a:cubicBezTo>
                <a:cubicBezTo>
                  <a:pt x="4840570" y="33022"/>
                  <a:pt x="5268596" y="41276"/>
                  <a:pt x="5696622" y="57788"/>
                </a:cubicBezTo>
                <a:cubicBezTo>
                  <a:pt x="5857761" y="57788"/>
                  <a:pt x="6013864" y="61915"/>
                  <a:pt x="6175004" y="61915"/>
                </a:cubicBezTo>
                <a:cubicBezTo>
                  <a:pt x="6517425" y="82553"/>
                  <a:pt x="6864883" y="94936"/>
                  <a:pt x="7212339" y="66042"/>
                </a:cubicBezTo>
                <a:cubicBezTo>
                  <a:pt x="7559796" y="90809"/>
                  <a:pt x="7897182" y="74298"/>
                  <a:pt x="8244638" y="49532"/>
                </a:cubicBezTo>
                <a:cubicBezTo>
                  <a:pt x="8597130" y="78426"/>
                  <a:pt x="8944587" y="37149"/>
                  <a:pt x="9292044" y="0"/>
                </a:cubicBezTo>
                <a:lnTo>
                  <a:pt x="9379192" y="2762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531D9B7-48AB-4407-A9E8-13391FCB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9902" flipV="1">
            <a:off x="5210629" y="4242714"/>
            <a:ext cx="7104297" cy="3137347"/>
          </a:xfrm>
          <a:custGeom>
            <a:avLst/>
            <a:gdLst>
              <a:gd name="connsiteX0" fmla="*/ 6772629 w 7104297"/>
              <a:gd name="connsiteY0" fmla="*/ 3137347 h 3137347"/>
              <a:gd name="connsiteX1" fmla="*/ 7104297 w 7104297"/>
              <a:gd name="connsiteY1" fmla="*/ 1081624 h 3137347"/>
              <a:gd name="connsiteX2" fmla="*/ 400225 w 7104297"/>
              <a:gd name="connsiteY2" fmla="*/ 0 h 3137347"/>
              <a:gd name="connsiteX3" fmla="*/ 277738 w 7104297"/>
              <a:gd name="connsiteY3" fmla="*/ 5048 h 3137347"/>
              <a:gd name="connsiteX4" fmla="*/ 0 w 7104297"/>
              <a:gd name="connsiteY4" fmla="*/ 23585 h 3137347"/>
              <a:gd name="connsiteX5" fmla="*/ 296410 w 7104297"/>
              <a:gd name="connsiteY5" fmla="*/ 136472 h 3137347"/>
              <a:gd name="connsiteX6" fmla="*/ 396403 w 7104297"/>
              <a:gd name="connsiteY6" fmla="*/ 445861 h 3137347"/>
              <a:gd name="connsiteX7" fmla="*/ 760665 w 7104297"/>
              <a:gd name="connsiteY7" fmla="*/ 621461 h 3137347"/>
              <a:gd name="connsiteX8" fmla="*/ 996368 w 7104297"/>
              <a:gd name="connsiteY8" fmla="*/ 684176 h 3137347"/>
              <a:gd name="connsiteX9" fmla="*/ 1535617 w 7104297"/>
              <a:gd name="connsiteY9" fmla="*/ 776157 h 3137347"/>
              <a:gd name="connsiteX10" fmla="*/ 1614185 w 7104297"/>
              <a:gd name="connsiteY10" fmla="*/ 926671 h 3137347"/>
              <a:gd name="connsiteX11" fmla="*/ 1682037 w 7104297"/>
              <a:gd name="connsiteY11" fmla="*/ 1093909 h 3137347"/>
              <a:gd name="connsiteX12" fmla="*/ 1824886 w 7104297"/>
              <a:gd name="connsiteY12" fmla="*/ 1202614 h 3137347"/>
              <a:gd name="connsiteX13" fmla="*/ 714243 w 7104297"/>
              <a:gd name="connsiteY13" fmla="*/ 1185890 h 3137347"/>
              <a:gd name="connsiteX14" fmla="*/ 1967733 w 7104297"/>
              <a:gd name="connsiteY14" fmla="*/ 1537090 h 3137347"/>
              <a:gd name="connsiteX15" fmla="*/ 1857026 w 7104297"/>
              <a:gd name="connsiteY15" fmla="*/ 1675062 h 3137347"/>
              <a:gd name="connsiteX16" fmla="*/ 2542697 w 7104297"/>
              <a:gd name="connsiteY16" fmla="*/ 1863205 h 3137347"/>
              <a:gd name="connsiteX17" fmla="*/ 2174863 w 7104297"/>
              <a:gd name="connsiteY17" fmla="*/ 1884109 h 3137347"/>
              <a:gd name="connsiteX18" fmla="*/ 4314015 w 7104297"/>
              <a:gd name="connsiteY18" fmla="*/ 2670128 h 3137347"/>
              <a:gd name="connsiteX19" fmla="*/ 5430784 w 7104297"/>
              <a:gd name="connsiteY19" fmla="*/ 2889725 h 3137347"/>
              <a:gd name="connsiteX20" fmla="*/ 6613344 w 7104297"/>
              <a:gd name="connsiteY20" fmla="*/ 3108822 h 3137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104297" h="3137347">
                <a:moveTo>
                  <a:pt x="6772629" y="3137347"/>
                </a:moveTo>
                <a:lnTo>
                  <a:pt x="7104297" y="1081624"/>
                </a:lnTo>
                <a:lnTo>
                  <a:pt x="400225" y="0"/>
                </a:lnTo>
                <a:lnTo>
                  <a:pt x="277738" y="5048"/>
                </a:lnTo>
                <a:cubicBezTo>
                  <a:pt x="185423" y="9801"/>
                  <a:pt x="92851" y="15745"/>
                  <a:pt x="0" y="23585"/>
                </a:cubicBezTo>
                <a:cubicBezTo>
                  <a:pt x="96424" y="149013"/>
                  <a:pt x="221416" y="44490"/>
                  <a:pt x="296410" y="136472"/>
                </a:cubicBezTo>
                <a:cubicBezTo>
                  <a:pt x="224986" y="328795"/>
                  <a:pt x="253557" y="433318"/>
                  <a:pt x="396403" y="445861"/>
                </a:cubicBezTo>
                <a:cubicBezTo>
                  <a:pt x="535682" y="458403"/>
                  <a:pt x="685672" y="391507"/>
                  <a:pt x="760665" y="621461"/>
                </a:cubicBezTo>
                <a:cubicBezTo>
                  <a:pt x="782093" y="692537"/>
                  <a:pt x="914229" y="671633"/>
                  <a:pt x="996368" y="684176"/>
                </a:cubicBezTo>
                <a:cubicBezTo>
                  <a:pt x="1174926" y="713442"/>
                  <a:pt x="1364202" y="684176"/>
                  <a:pt x="1535617" y="776157"/>
                </a:cubicBezTo>
                <a:cubicBezTo>
                  <a:pt x="1603471" y="809604"/>
                  <a:pt x="1649896" y="834690"/>
                  <a:pt x="1614185" y="926671"/>
                </a:cubicBezTo>
                <a:cubicBezTo>
                  <a:pt x="1578472" y="1022833"/>
                  <a:pt x="1624898" y="1056279"/>
                  <a:pt x="1682037" y="1093909"/>
                </a:cubicBezTo>
                <a:cubicBezTo>
                  <a:pt x="1724892" y="1123175"/>
                  <a:pt x="1789173" y="1114814"/>
                  <a:pt x="1824886" y="1202614"/>
                </a:cubicBezTo>
                <a:cubicBezTo>
                  <a:pt x="1449909" y="1190070"/>
                  <a:pt x="1085647" y="1118994"/>
                  <a:pt x="714243" y="1185890"/>
                </a:cubicBezTo>
                <a:cubicBezTo>
                  <a:pt x="1121358" y="1353128"/>
                  <a:pt x="1567759" y="1344765"/>
                  <a:pt x="1967733" y="1537090"/>
                </a:cubicBezTo>
                <a:cubicBezTo>
                  <a:pt x="1953448" y="1603986"/>
                  <a:pt x="1860597" y="1574718"/>
                  <a:pt x="1857026" y="1675062"/>
                </a:cubicBezTo>
                <a:cubicBezTo>
                  <a:pt x="2067727" y="1779586"/>
                  <a:pt x="2321284" y="1708508"/>
                  <a:pt x="2542697" y="1863205"/>
                </a:cubicBezTo>
                <a:cubicBezTo>
                  <a:pt x="2414134" y="1934281"/>
                  <a:pt x="2296285" y="1817213"/>
                  <a:pt x="2174863" y="1884109"/>
                </a:cubicBezTo>
                <a:cubicBezTo>
                  <a:pt x="2214147" y="1984452"/>
                  <a:pt x="3992607" y="2603233"/>
                  <a:pt x="4314015" y="2670128"/>
                </a:cubicBezTo>
                <a:cubicBezTo>
                  <a:pt x="4559090" y="2721868"/>
                  <a:pt x="4976921" y="2803592"/>
                  <a:pt x="5430784" y="2889725"/>
                </a:cubicBezTo>
                <a:cubicBezTo>
                  <a:pt x="5827914" y="2965093"/>
                  <a:pt x="6252633" y="3043836"/>
                  <a:pt x="6613344" y="3108822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BA9E931A-74AB-226E-125A-227F5AB9F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127" y="538176"/>
            <a:ext cx="6696453" cy="3163271"/>
          </a:xfrm>
        </p:spPr>
        <p:txBody>
          <a:bodyPr anchor="b">
            <a:normAutofit/>
          </a:bodyPr>
          <a:lstStyle/>
          <a:p>
            <a:pPr algn="l"/>
            <a:r>
              <a:rPr lang="hr-HR" dirty="0"/>
              <a:t>Rješavanje problema usmjeravanja električnih vozila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CF707B3B-FB79-5023-BF59-892C4341A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2064" y="5041616"/>
            <a:ext cx="4471736" cy="1246472"/>
          </a:xfrm>
        </p:spPr>
        <p:txBody>
          <a:bodyPr anchor="ctr">
            <a:normAutofit/>
          </a:bodyPr>
          <a:lstStyle/>
          <a:p>
            <a:pPr algn="r"/>
            <a:r>
              <a:rPr lang="hr-HR" sz="2000"/>
              <a:t>Tin Jukić</a:t>
            </a:r>
          </a:p>
          <a:p>
            <a:pPr algn="r"/>
            <a:r>
              <a:rPr lang="hr-HR" sz="2000"/>
              <a:t>Mentor: doc. dr. sc. Marko Đurasević</a:t>
            </a:r>
          </a:p>
          <a:p>
            <a:pPr algn="r"/>
            <a:r>
              <a:rPr lang="hr-HR" sz="2000"/>
              <a:t>Zagreb, svibanj, 2023.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3669A0C0-F628-EAE5-C93B-9F95D208F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17067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839A9B9-F246-4779-A2BA-7AD3DAB54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9FF3C7-B796-4C63-BF20-B2EE56888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96" y="1"/>
            <a:ext cx="11282409" cy="2930115"/>
          </a:xfrm>
          <a:custGeom>
            <a:avLst/>
            <a:gdLst>
              <a:gd name="connsiteX0" fmla="*/ 1277174 w 11282409"/>
              <a:gd name="connsiteY0" fmla="*/ 0 h 2930115"/>
              <a:gd name="connsiteX1" fmla="*/ 11077320 w 11282409"/>
              <a:gd name="connsiteY1" fmla="*/ 0 h 2930115"/>
              <a:gd name="connsiteX2" fmla="*/ 10933044 w 11282409"/>
              <a:gd name="connsiteY2" fmla="*/ 93916 h 2930115"/>
              <a:gd name="connsiteX3" fmla="*/ 11087630 w 11282409"/>
              <a:gd name="connsiteY3" fmla="*/ 165214 h 2930115"/>
              <a:gd name="connsiteX4" fmla="*/ 10401271 w 11282409"/>
              <a:gd name="connsiteY4" fmla="*/ 582307 h 2930115"/>
              <a:gd name="connsiteX5" fmla="*/ 11038163 w 11282409"/>
              <a:gd name="connsiteY5" fmla="*/ 511009 h 2930115"/>
              <a:gd name="connsiteX6" fmla="*/ 11004154 w 11282409"/>
              <a:gd name="connsiteY6" fmla="*/ 568047 h 2930115"/>
              <a:gd name="connsiteX7" fmla="*/ 10970146 w 11282409"/>
              <a:gd name="connsiteY7" fmla="*/ 625085 h 2930115"/>
              <a:gd name="connsiteX8" fmla="*/ 11270042 w 11282409"/>
              <a:gd name="connsiteY8" fmla="*/ 589437 h 2930115"/>
              <a:gd name="connsiteX9" fmla="*/ 11270042 w 11282409"/>
              <a:gd name="connsiteY9" fmla="*/ 650039 h 2930115"/>
              <a:gd name="connsiteX10" fmla="*/ 11177291 w 11282409"/>
              <a:gd name="connsiteY10" fmla="*/ 721337 h 2930115"/>
              <a:gd name="connsiteX11" fmla="*/ 11270042 w 11282409"/>
              <a:gd name="connsiteY11" fmla="*/ 703512 h 2930115"/>
              <a:gd name="connsiteX12" fmla="*/ 11282409 w 11282409"/>
              <a:gd name="connsiteY12" fmla="*/ 703512 h 2930115"/>
              <a:gd name="connsiteX13" fmla="*/ 11282409 w 11282409"/>
              <a:gd name="connsiteY13" fmla="*/ 981574 h 2930115"/>
              <a:gd name="connsiteX14" fmla="*/ 4053985 w 11282409"/>
              <a:gd name="connsiteY14" fmla="*/ 2928005 h 2930115"/>
              <a:gd name="connsiteX15" fmla="*/ 3386175 w 11282409"/>
              <a:gd name="connsiteY15" fmla="*/ 2892355 h 2930115"/>
              <a:gd name="connsiteX16" fmla="*/ 3228499 w 11282409"/>
              <a:gd name="connsiteY16" fmla="*/ 2774714 h 2930115"/>
              <a:gd name="connsiteX17" fmla="*/ 3389267 w 11282409"/>
              <a:gd name="connsiteY17" fmla="*/ 2717676 h 2930115"/>
              <a:gd name="connsiteX18" fmla="*/ 3883942 w 11282409"/>
              <a:gd name="connsiteY18" fmla="*/ 2535866 h 2930115"/>
              <a:gd name="connsiteX19" fmla="*/ 3401634 w 11282409"/>
              <a:gd name="connsiteY19" fmla="*/ 2564386 h 2930115"/>
              <a:gd name="connsiteX20" fmla="*/ 4087994 w 11282409"/>
              <a:gd name="connsiteY20" fmla="*/ 2414660 h 2930115"/>
              <a:gd name="connsiteX21" fmla="*/ 4285864 w 11282409"/>
              <a:gd name="connsiteY21" fmla="*/ 2336233 h 2930115"/>
              <a:gd name="connsiteX22" fmla="*/ 4091088 w 11282409"/>
              <a:gd name="connsiteY22" fmla="*/ 2304149 h 2930115"/>
              <a:gd name="connsiteX23" fmla="*/ 3148114 w 11282409"/>
              <a:gd name="connsiteY23" fmla="*/ 2400401 h 2930115"/>
              <a:gd name="connsiteX24" fmla="*/ 3058455 w 11282409"/>
              <a:gd name="connsiteY24" fmla="*/ 2411095 h 2930115"/>
              <a:gd name="connsiteX25" fmla="*/ 2443203 w 11282409"/>
              <a:gd name="connsiteY25" fmla="*/ 2336233 h 2930115"/>
              <a:gd name="connsiteX26" fmla="*/ 2786383 w 11282409"/>
              <a:gd name="connsiteY26" fmla="*/ 2257805 h 2930115"/>
              <a:gd name="connsiteX27" fmla="*/ 2390644 w 11282409"/>
              <a:gd name="connsiteY27" fmla="*/ 2211461 h 2930115"/>
              <a:gd name="connsiteX28" fmla="*/ 1911429 w 11282409"/>
              <a:gd name="connsiteY28" fmla="*/ 2168683 h 2930115"/>
              <a:gd name="connsiteX29" fmla="*/ 1416755 w 11282409"/>
              <a:gd name="connsiteY29" fmla="*/ 2026087 h 2930115"/>
              <a:gd name="connsiteX30" fmla="*/ 1070483 w 11282409"/>
              <a:gd name="connsiteY30" fmla="*/ 1979743 h 2930115"/>
              <a:gd name="connsiteX31" fmla="*/ 1104491 w 11282409"/>
              <a:gd name="connsiteY31" fmla="*/ 1854972 h 2930115"/>
              <a:gd name="connsiteX32" fmla="*/ 1039566 w 11282409"/>
              <a:gd name="connsiteY32" fmla="*/ 1748026 h 2930115"/>
              <a:gd name="connsiteX33" fmla="*/ 1623900 w 11282409"/>
              <a:gd name="connsiteY33" fmla="*/ 1694553 h 2930115"/>
              <a:gd name="connsiteX34" fmla="*/ 1401296 w 11282409"/>
              <a:gd name="connsiteY34" fmla="*/ 1676728 h 2930115"/>
              <a:gd name="connsiteX35" fmla="*/ 1302362 w 11282409"/>
              <a:gd name="connsiteY35" fmla="*/ 1623255 h 2930115"/>
              <a:gd name="connsiteX36" fmla="*/ 1385838 w 11282409"/>
              <a:gd name="connsiteY36" fmla="*/ 1566216 h 2930115"/>
              <a:gd name="connsiteX37" fmla="*/ 1756843 w 11282409"/>
              <a:gd name="connsiteY37" fmla="*/ 1377277 h 2930115"/>
              <a:gd name="connsiteX38" fmla="*/ 721120 w 11282409"/>
              <a:gd name="connsiteY38" fmla="*/ 1387972 h 2930115"/>
              <a:gd name="connsiteX39" fmla="*/ 857154 w 11282409"/>
              <a:gd name="connsiteY39" fmla="*/ 1323803 h 2930115"/>
              <a:gd name="connsiteX40" fmla="*/ 2285525 w 11282409"/>
              <a:gd name="connsiteY40" fmla="*/ 924536 h 2930115"/>
              <a:gd name="connsiteX41" fmla="*/ 2569963 w 11282409"/>
              <a:gd name="connsiteY41" fmla="*/ 874628 h 2930115"/>
              <a:gd name="connsiteX42" fmla="*/ 1803218 w 11282409"/>
              <a:gd name="connsiteY42" fmla="*/ 856803 h 2930115"/>
              <a:gd name="connsiteX43" fmla="*/ 625276 w 11282409"/>
              <a:gd name="connsiteY43" fmla="*/ 682124 h 2930115"/>
              <a:gd name="connsiteX44" fmla="*/ 736578 w 11282409"/>
              <a:gd name="connsiteY44" fmla="*/ 521703 h 2930115"/>
              <a:gd name="connsiteX45" fmla="*/ 155336 w 11282409"/>
              <a:gd name="connsiteY45" fmla="*/ 550222 h 2930115"/>
              <a:gd name="connsiteX46" fmla="*/ 421223 w 11282409"/>
              <a:gd name="connsiteY46" fmla="*/ 425451 h 2930115"/>
              <a:gd name="connsiteX47" fmla="*/ 201712 w 11282409"/>
              <a:gd name="connsiteY47" fmla="*/ 404062 h 2930115"/>
              <a:gd name="connsiteX48" fmla="*/ 3843 w 11282409"/>
              <a:gd name="connsiteY48" fmla="*/ 314939 h 2930115"/>
              <a:gd name="connsiteX49" fmla="*/ 829329 w 11282409"/>
              <a:gd name="connsiteY49" fmla="*/ 175909 h 2930115"/>
              <a:gd name="connsiteX50" fmla="*/ 1045749 w 11282409"/>
              <a:gd name="connsiteY50" fmla="*/ 47572 h 2930115"/>
              <a:gd name="connsiteX51" fmla="*/ 1172509 w 11282409"/>
              <a:gd name="connsiteY51" fmla="*/ 11924 h 2930115"/>
              <a:gd name="connsiteX52" fmla="*/ 1257531 w 11282409"/>
              <a:gd name="connsiteY52" fmla="*/ 7914 h 293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1282409" h="2930115">
                <a:moveTo>
                  <a:pt x="1277174" y="0"/>
                </a:moveTo>
                <a:lnTo>
                  <a:pt x="11077320" y="0"/>
                </a:lnTo>
                <a:lnTo>
                  <a:pt x="10933044" y="93916"/>
                </a:lnTo>
                <a:cubicBezTo>
                  <a:pt x="10973237" y="147389"/>
                  <a:pt x="11059805" y="83222"/>
                  <a:pt x="11087630" y="165214"/>
                </a:cubicBezTo>
                <a:cubicBezTo>
                  <a:pt x="10865028" y="304245"/>
                  <a:pt x="10660974" y="478924"/>
                  <a:pt x="10401271" y="582307"/>
                </a:cubicBezTo>
                <a:cubicBezTo>
                  <a:pt x="10614599" y="507443"/>
                  <a:pt x="10827927" y="543093"/>
                  <a:pt x="11038163" y="511009"/>
                </a:cubicBezTo>
                <a:cubicBezTo>
                  <a:pt x="11065988" y="553787"/>
                  <a:pt x="11019613" y="553787"/>
                  <a:pt x="11004154" y="568047"/>
                </a:cubicBezTo>
                <a:cubicBezTo>
                  <a:pt x="10988696" y="582307"/>
                  <a:pt x="10967053" y="593001"/>
                  <a:pt x="10970146" y="625085"/>
                </a:cubicBezTo>
                <a:cubicBezTo>
                  <a:pt x="11065988" y="639345"/>
                  <a:pt x="11171107" y="589437"/>
                  <a:pt x="11270042" y="589437"/>
                </a:cubicBezTo>
                <a:lnTo>
                  <a:pt x="11270042" y="650039"/>
                </a:lnTo>
                <a:cubicBezTo>
                  <a:pt x="11236032" y="671428"/>
                  <a:pt x="11192750" y="678558"/>
                  <a:pt x="11177291" y="721337"/>
                </a:cubicBezTo>
                <a:cubicBezTo>
                  <a:pt x="11208207" y="714208"/>
                  <a:pt x="11239125" y="710643"/>
                  <a:pt x="11270042" y="703512"/>
                </a:cubicBezTo>
                <a:lnTo>
                  <a:pt x="11282409" y="703512"/>
                </a:lnTo>
                <a:lnTo>
                  <a:pt x="11282409" y="981574"/>
                </a:lnTo>
                <a:cubicBezTo>
                  <a:pt x="9254245" y="2952959"/>
                  <a:pt x="4397165" y="2906615"/>
                  <a:pt x="4053985" y="2928005"/>
                </a:cubicBezTo>
                <a:cubicBezTo>
                  <a:pt x="3945776" y="2935134"/>
                  <a:pt x="3491294" y="2924439"/>
                  <a:pt x="3386175" y="2892355"/>
                </a:cubicBezTo>
                <a:cubicBezTo>
                  <a:pt x="3243956" y="2853141"/>
                  <a:pt x="3228499" y="2774714"/>
                  <a:pt x="3228499" y="2774714"/>
                </a:cubicBezTo>
                <a:cubicBezTo>
                  <a:pt x="3228499" y="2774714"/>
                  <a:pt x="3299608" y="2742630"/>
                  <a:pt x="3389267" y="2717676"/>
                </a:cubicBezTo>
                <a:cubicBezTo>
                  <a:pt x="3562404" y="2667768"/>
                  <a:pt x="3704623" y="2575080"/>
                  <a:pt x="3883942" y="2535866"/>
                </a:cubicBezTo>
                <a:cubicBezTo>
                  <a:pt x="3723173" y="2546561"/>
                  <a:pt x="3562404" y="2553691"/>
                  <a:pt x="3401634" y="2564386"/>
                </a:cubicBezTo>
                <a:cubicBezTo>
                  <a:pt x="3624237" y="2468133"/>
                  <a:pt x="3859208" y="2453874"/>
                  <a:pt x="4087994" y="2414660"/>
                </a:cubicBezTo>
                <a:cubicBezTo>
                  <a:pt x="4162197" y="2403966"/>
                  <a:pt x="4285864" y="2436049"/>
                  <a:pt x="4285864" y="2336233"/>
                </a:cubicBezTo>
                <a:cubicBezTo>
                  <a:pt x="4282774" y="2272064"/>
                  <a:pt x="4162197" y="2300584"/>
                  <a:pt x="4091088" y="2304149"/>
                </a:cubicBezTo>
                <a:cubicBezTo>
                  <a:pt x="3775732" y="2314843"/>
                  <a:pt x="3463469" y="2361187"/>
                  <a:pt x="3148114" y="2400401"/>
                </a:cubicBezTo>
                <a:cubicBezTo>
                  <a:pt x="3117196" y="2403966"/>
                  <a:pt x="3080097" y="2421790"/>
                  <a:pt x="3058455" y="2411095"/>
                </a:cubicBezTo>
                <a:cubicBezTo>
                  <a:pt x="2879135" y="2339797"/>
                  <a:pt x="2675082" y="2357622"/>
                  <a:pt x="2443203" y="2336233"/>
                </a:cubicBezTo>
                <a:cubicBezTo>
                  <a:pt x="2569963" y="2254241"/>
                  <a:pt x="2678173" y="2311278"/>
                  <a:pt x="2786383" y="2257805"/>
                </a:cubicBezTo>
                <a:cubicBezTo>
                  <a:pt x="2653440" y="2200766"/>
                  <a:pt x="2517405" y="2225722"/>
                  <a:pt x="2390644" y="2211461"/>
                </a:cubicBezTo>
                <a:cubicBezTo>
                  <a:pt x="2297893" y="2200766"/>
                  <a:pt x="1963988" y="2186507"/>
                  <a:pt x="1911429" y="2168683"/>
                </a:cubicBezTo>
                <a:cubicBezTo>
                  <a:pt x="1750660" y="2115209"/>
                  <a:pt x="1558974" y="2122339"/>
                  <a:pt x="1416755" y="2026087"/>
                </a:cubicBezTo>
                <a:cubicBezTo>
                  <a:pt x="1314728" y="1958354"/>
                  <a:pt x="1178693" y="2015393"/>
                  <a:pt x="1070483" y="1979743"/>
                </a:cubicBezTo>
                <a:cubicBezTo>
                  <a:pt x="1024107" y="1929835"/>
                  <a:pt x="1089033" y="1894186"/>
                  <a:pt x="1104491" y="1854972"/>
                </a:cubicBezTo>
                <a:cubicBezTo>
                  <a:pt x="1126133" y="1805064"/>
                  <a:pt x="1067391" y="1794370"/>
                  <a:pt x="1039566" y="1748026"/>
                </a:cubicBezTo>
                <a:cubicBezTo>
                  <a:pt x="1231252" y="1751591"/>
                  <a:pt x="1413663" y="1737331"/>
                  <a:pt x="1623900" y="1694553"/>
                </a:cubicBezTo>
                <a:cubicBezTo>
                  <a:pt x="1537332" y="1630384"/>
                  <a:pt x="1463130" y="1690987"/>
                  <a:pt x="1401296" y="1676728"/>
                </a:cubicBezTo>
                <a:cubicBezTo>
                  <a:pt x="1358012" y="1666033"/>
                  <a:pt x="1302362" y="1676728"/>
                  <a:pt x="1302362" y="1623255"/>
                </a:cubicBezTo>
                <a:cubicBezTo>
                  <a:pt x="1302362" y="1580476"/>
                  <a:pt x="1351829" y="1573345"/>
                  <a:pt x="1385838" y="1566216"/>
                </a:cubicBezTo>
                <a:cubicBezTo>
                  <a:pt x="1518781" y="1541262"/>
                  <a:pt x="1648633" y="1509178"/>
                  <a:pt x="1756843" y="1377277"/>
                </a:cubicBezTo>
                <a:cubicBezTo>
                  <a:pt x="1407480" y="1334499"/>
                  <a:pt x="1048840" y="1502049"/>
                  <a:pt x="721120" y="1387972"/>
                </a:cubicBezTo>
                <a:cubicBezTo>
                  <a:pt x="748945" y="1313109"/>
                  <a:pt x="813871" y="1327368"/>
                  <a:pt x="857154" y="1323803"/>
                </a:cubicBezTo>
                <a:cubicBezTo>
                  <a:pt x="1147775" y="1291720"/>
                  <a:pt x="2127849" y="903147"/>
                  <a:pt x="2285525" y="924536"/>
                </a:cubicBezTo>
                <a:cubicBezTo>
                  <a:pt x="2381369" y="935231"/>
                  <a:pt x="2480304" y="928101"/>
                  <a:pt x="2569963" y="874628"/>
                </a:cubicBezTo>
                <a:cubicBezTo>
                  <a:pt x="2678173" y="810460"/>
                  <a:pt x="1988721" y="945926"/>
                  <a:pt x="1803218" y="856803"/>
                </a:cubicBezTo>
                <a:cubicBezTo>
                  <a:pt x="1713559" y="814024"/>
                  <a:pt x="956090" y="689253"/>
                  <a:pt x="625276" y="682124"/>
                </a:cubicBezTo>
                <a:cubicBezTo>
                  <a:pt x="656194" y="614390"/>
                  <a:pt x="770587" y="617955"/>
                  <a:pt x="736578" y="521703"/>
                </a:cubicBezTo>
                <a:cubicBezTo>
                  <a:pt x="557259" y="514574"/>
                  <a:pt x="365573" y="575176"/>
                  <a:pt x="155336" y="550222"/>
                </a:cubicBezTo>
                <a:cubicBezTo>
                  <a:pt x="229537" y="464666"/>
                  <a:pt x="337746" y="471795"/>
                  <a:pt x="421223" y="425451"/>
                </a:cubicBezTo>
                <a:cubicBezTo>
                  <a:pt x="356297" y="361283"/>
                  <a:pt x="275913" y="400497"/>
                  <a:pt x="201712" y="404062"/>
                </a:cubicBezTo>
                <a:cubicBezTo>
                  <a:pt x="136786" y="407627"/>
                  <a:pt x="-27075" y="318505"/>
                  <a:pt x="3843" y="314939"/>
                </a:cubicBezTo>
                <a:cubicBezTo>
                  <a:pt x="282096" y="293551"/>
                  <a:pt x="551076" y="197299"/>
                  <a:pt x="829329" y="175909"/>
                </a:cubicBezTo>
                <a:cubicBezTo>
                  <a:pt x="922080" y="168779"/>
                  <a:pt x="1027200" y="175909"/>
                  <a:pt x="1045749" y="47572"/>
                </a:cubicBezTo>
                <a:cubicBezTo>
                  <a:pt x="1048840" y="11924"/>
                  <a:pt x="1039566" y="4795"/>
                  <a:pt x="1172509" y="11924"/>
                </a:cubicBezTo>
                <a:cubicBezTo>
                  <a:pt x="1198789" y="13707"/>
                  <a:pt x="1228933" y="14598"/>
                  <a:pt x="1257531" y="7914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Naslov 5">
            <a:extLst>
              <a:ext uri="{FF2B5EF4-FFF2-40B4-BE49-F238E27FC236}">
                <a16:creationId xmlns:a16="http://schemas.microsoft.com/office/drawing/2014/main" id="{6B89BF5D-4586-B7FE-5EEE-B369DC5DB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34964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Hvala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na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hr-HR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pažnji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CA748E0E-7242-4D81-5140-6B5E9E4CC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78837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8E4BAF62-9611-7A71-B239-CBF410CE8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86821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Naslov 5">
            <a:extLst>
              <a:ext uri="{FF2B5EF4-FFF2-40B4-BE49-F238E27FC236}">
                <a16:creationId xmlns:a16="http://schemas.microsoft.com/office/drawing/2014/main" id="{F34078B9-EEF6-C903-5805-A38FC4D1C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946" y="713312"/>
            <a:ext cx="3551853" cy="5431376"/>
          </a:xfrm>
        </p:spPr>
        <p:txBody>
          <a:bodyPr>
            <a:normAutofit/>
          </a:bodyPr>
          <a:lstStyle/>
          <a:p>
            <a:r>
              <a:rPr lang="hr-HR" sz="5400" dirty="0"/>
              <a:t>Sadržaj</a:t>
            </a:r>
          </a:p>
        </p:txBody>
      </p:sp>
      <p:sp>
        <p:nvSpPr>
          <p:cNvPr id="7" name="Rezervirano mjesto sadržaja 6">
            <a:extLst>
              <a:ext uri="{FF2B5EF4-FFF2-40B4-BE49-F238E27FC236}">
                <a16:creationId xmlns:a16="http://schemas.microsoft.com/office/drawing/2014/main" id="{72AD24B9-425B-C0BB-DFDA-AAC276C91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3804" y="713313"/>
            <a:ext cx="6643395" cy="5431376"/>
          </a:xfrm>
        </p:spPr>
        <p:txBody>
          <a:bodyPr anchor="ctr">
            <a:normAutofit/>
          </a:bodyPr>
          <a:lstStyle/>
          <a:p>
            <a:r>
              <a:rPr lang="hr-HR" dirty="0"/>
              <a:t>Problem usmjeravanja vozila (VRP)</a:t>
            </a:r>
          </a:p>
          <a:p>
            <a:r>
              <a:rPr lang="hr-HR" dirty="0"/>
              <a:t>Često korištene metode za rješavanje VRP-a</a:t>
            </a:r>
          </a:p>
          <a:p>
            <a:r>
              <a:rPr lang="hr-HR" dirty="0"/>
              <a:t>Električna vozila</a:t>
            </a:r>
          </a:p>
          <a:p>
            <a:r>
              <a:rPr lang="hr-HR" dirty="0"/>
              <a:t>Problem usmjeravanja električnih vozila (EVRP)</a:t>
            </a:r>
          </a:p>
          <a:p>
            <a:r>
              <a:rPr lang="hr-HR" dirty="0"/>
              <a:t>Metode za rješavanje EVRP-a</a:t>
            </a:r>
          </a:p>
          <a:p>
            <a:r>
              <a:rPr lang="hr-HR" dirty="0"/>
              <a:t>Zaključak</a:t>
            </a:r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CAE4510C-9B92-B497-78FD-9A17C9444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16480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061E5F2E-E822-DAE3-05B4-522A57CA7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hr-HR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Problem usmjeravanja vozila (VRP)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DC8C46-2267-9F33-BC57-27B000657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6" y="2122814"/>
            <a:ext cx="9873085" cy="3998067"/>
          </a:xfrm>
        </p:spPr>
        <p:txBody>
          <a:bodyPr anchor="ctr">
            <a:normAutofit/>
          </a:bodyPr>
          <a:lstStyle/>
          <a:p>
            <a:r>
              <a:rPr lang="hr-H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Jedan od najčešće rješavanih optimizacijskih problema</a:t>
            </a:r>
          </a:p>
          <a:p>
            <a:r>
              <a:rPr lang="hr-H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Cilj: posjetiti sve korisnike uz najbolju cijenu</a:t>
            </a:r>
          </a:p>
          <a:p>
            <a:r>
              <a:rPr lang="hr-H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Rješenje problema: put kojim vozila moraju obići korisnike</a:t>
            </a:r>
          </a:p>
          <a:p>
            <a:r>
              <a:rPr lang="hr-H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Upotreba: dostavne službe</a:t>
            </a:r>
          </a:p>
          <a:p>
            <a:r>
              <a:rPr lang="hr-H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Sastoji se od:</a:t>
            </a:r>
          </a:p>
          <a:p>
            <a:pPr lvl="1"/>
            <a:r>
              <a:rPr lang="hr-H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Čvorova – čvor izvorište (jedan ili više njih) i čvorovi korisnici</a:t>
            </a:r>
          </a:p>
          <a:p>
            <a:pPr lvl="1"/>
            <a:r>
              <a:rPr lang="hr-H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Vozila (jednakih svojstava)</a:t>
            </a:r>
          </a:p>
          <a:p>
            <a:r>
              <a:rPr lang="hr-H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Brojne varijante problema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C8825836-E248-D95A-CFA9-9E8C1D412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767F18-3CF7-4E6D-A3D2-89B2EFB773AF}" type="slidenum">
              <a:rPr lang="hr-HR" sz="1000"/>
              <a:pPr>
                <a:spcAft>
                  <a:spcPts val="600"/>
                </a:spcAft>
              </a:pPr>
              <a:t>3</a:t>
            </a:fld>
            <a:endParaRPr lang="hr-HR" sz="1000"/>
          </a:p>
        </p:txBody>
      </p:sp>
    </p:spTree>
    <p:extLst>
      <p:ext uri="{BB962C8B-B14F-4D97-AF65-F5344CB8AC3E}">
        <p14:creationId xmlns:p14="http://schemas.microsoft.com/office/powerpoint/2010/main" val="98425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6AA1468-85CD-3709-31EB-718DDED99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4400" dirty="0"/>
              <a:t>Često korištene metode za rješavanje VRP-a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9EFDB7F-D2BF-D252-F6E6-F49A37F68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0F4EA908-FD3E-AA5D-4240-B39794EF8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34734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0B7DA49-7DD9-8B4F-88B5-72817B335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4400" dirty="0"/>
              <a:t>Električna vozila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B29987F-DE85-A87F-F92C-EF53173BE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8B28FE53-7106-B8B8-579F-E9756C46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78023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AA347D9-D317-DF97-785C-F66EC0DBD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400" dirty="0"/>
              <a:t>Problem usmjeravanja električnih vozila (EVRP)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ECF2D97-8A0F-8B93-B6DA-5BB57CED4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4B78A5CE-4D02-8454-7627-478F772DE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52700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1E49A2B-5E04-0E82-B2C7-9F11F9CE4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4400" dirty="0"/>
              <a:t>Metode za rješavanje EVRP-a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A521E7F-B712-C23F-2F4A-53F1BC711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E5512D28-446C-4DDE-7AD7-98B6AC770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75367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4A7032C8-183C-97A0-3AB1-18A7CAED6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Jedno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od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mogućih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rješenja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EVRP-a</a:t>
            </a:r>
          </a:p>
        </p:txBody>
      </p:sp>
      <p:pic>
        <p:nvPicPr>
          <p:cNvPr id="6" name="Rezervirano mjesto sadržaja 5" descr="Slika na kojoj se prikazuje crta, dijagram, krug&#10;&#10;Opis je automatski generiran">
            <a:extLst>
              <a:ext uri="{FF2B5EF4-FFF2-40B4-BE49-F238E27FC236}">
                <a16:creationId xmlns:a16="http://schemas.microsoft.com/office/drawing/2014/main" id="{BBDC5CB3-DE6B-18DA-BA88-E944DCE0F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827" y="1776139"/>
            <a:ext cx="7744346" cy="47627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72D20606-950A-6997-E6DA-69E0D2E0B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A767F18-3CF7-4E6D-A3D2-89B2EFB773AF}" type="slidenum">
              <a:rPr lang="en-US" sz="1000"/>
              <a:pPr>
                <a:spcAft>
                  <a:spcPts val="600"/>
                </a:spcAft>
              </a:pPr>
              <a:t>8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928083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058840C-F662-A60F-02D0-BE3A8F4FE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Zaključak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7291D76-8BE9-DF92-A7E3-542F3589B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EC5AB690-9FA2-2D15-1602-DD777812E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608506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148</Words>
  <Application>Microsoft Office PowerPoint</Application>
  <PresentationFormat>Široki zaslon</PresentationFormat>
  <Paragraphs>38</Paragraphs>
  <Slides>11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sustava Office</vt:lpstr>
      <vt:lpstr>Rješavanje problema usmjeravanja električnih vozila</vt:lpstr>
      <vt:lpstr>Sadržaj</vt:lpstr>
      <vt:lpstr>Problem usmjeravanja vozila (VRP)</vt:lpstr>
      <vt:lpstr>Često korištene metode za rješavanje VRP-a</vt:lpstr>
      <vt:lpstr>Električna vozila</vt:lpstr>
      <vt:lpstr>Problem usmjeravanja električnih vozila (EVRP)</vt:lpstr>
      <vt:lpstr>Metode za rješavanje EVRP-a</vt:lpstr>
      <vt:lpstr>Jedno od mogućih rješenja EVRP-a</vt:lpstr>
      <vt:lpstr>Zaključak</vt:lpstr>
      <vt:lpstr>Hvala na pažnji!</vt:lpstr>
      <vt:lpstr>PowerPoint prezentacija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Rješavanje problema usmjeravanja električnih vozila</dc:title>
  <dc:creator>Tin Jukić</dc:creator>
  <cp:lastModifiedBy>Tin Jukić</cp:lastModifiedBy>
  <cp:revision>18</cp:revision>
  <dcterms:created xsi:type="dcterms:W3CDTF">2023-05-03T06:58:33Z</dcterms:created>
  <dcterms:modified xsi:type="dcterms:W3CDTF">2023-05-03T07:19:22Z</dcterms:modified>
</cp:coreProperties>
</file>