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79" r:id="rId5"/>
    <p:sldId id="259" r:id="rId6"/>
    <p:sldId id="261" r:id="rId7"/>
    <p:sldId id="280" r:id="rId8"/>
    <p:sldId id="264" r:id="rId9"/>
    <p:sldId id="265" r:id="rId10"/>
    <p:sldId id="267" r:id="rId11"/>
    <p:sldId id="268" r:id="rId12"/>
    <p:sldId id="281" r:id="rId13"/>
    <p:sldId id="269" r:id="rId14"/>
    <p:sldId id="270" r:id="rId15"/>
    <p:sldId id="271" r:id="rId16"/>
    <p:sldId id="272" r:id="rId17"/>
    <p:sldId id="273" r:id="rId18"/>
    <p:sldId id="274" r:id="rId19"/>
    <p:sldId id="287" r:id="rId20"/>
    <p:sldId id="289" r:id="rId21"/>
    <p:sldId id="275" r:id="rId22"/>
    <p:sldId id="276" r:id="rId23"/>
    <p:sldId id="278" r:id="rId24"/>
    <p:sldId id="283" r:id="rId25"/>
    <p:sldId id="282" r:id="rId26"/>
    <p:sldId id="288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ila, s rešetkom tablic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ijetli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rednji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E8B2-C241-43AA-886A-B2A896DAEC9F}" type="datetimeFigureOut">
              <a:rPr lang="hr-HR" smtClean="0"/>
              <a:t>7.7.2022.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3C742-AEA9-4D55-8869-ABA625352B5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963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33FD-A58B-4728-9249-C9E4B364D89D}" type="datetime1">
              <a:rPr lang="hr-HR" smtClean="0"/>
              <a:t>7.7.2022.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029220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349E-D39B-4DCC-A6C3-C9A0C882A13D}" type="datetime1">
              <a:rPr lang="hr-HR" smtClean="0"/>
              <a:t>7.7.2022.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244802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A27-3EA3-4304-9B2A-121889A9F021}" type="datetime1">
              <a:rPr lang="hr-HR" smtClean="0"/>
              <a:t>7.7.2022.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400002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B5B0-8B1E-48C0-9397-E1A994D2B488}" type="datetime1">
              <a:rPr lang="hr-HR" smtClean="0"/>
              <a:t>7.7.2022.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140663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F25-894D-4625-8F13-832DA27E405B}" type="datetime1">
              <a:rPr lang="hr-HR" smtClean="0"/>
              <a:t>7.7.2022.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427517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7F08-E0BD-469E-B079-4434EB417E89}" type="datetime1">
              <a:rPr lang="hr-HR" smtClean="0"/>
              <a:t>7.7.2022.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827058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32E-EF0D-4487-A3A0-9CA05209A85B}" type="datetime1">
              <a:rPr lang="hr-HR" smtClean="0"/>
              <a:t>7.7.2022.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804491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BDC-DF36-4406-9455-7CC5F8AAE0E7}" type="datetime1">
              <a:rPr lang="hr-HR" smtClean="0"/>
              <a:t>7.7.2022.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920754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EFF0-287D-4632-A338-2F6C8E7B8126}" type="datetime1">
              <a:rPr lang="hr-HR" smtClean="0"/>
              <a:t>7.7.2022.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253529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379F-789C-4D8C-A0D3-68CE191F1475}" type="datetime1">
              <a:rPr lang="hr-HR" smtClean="0"/>
              <a:t>7.7.2022.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090341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65F8-1B70-41CF-B894-3355075220BA}" type="datetime1">
              <a:rPr lang="hr-HR" smtClean="0"/>
              <a:t>7.7.2022.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790486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31DD-2B4F-404E-9C90-B8D0BDA27AF6}" type="datetime1">
              <a:rPr lang="hr-HR" smtClean="0"/>
              <a:t>7.7.2022.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AA1D-993D-417C-A41F-53C0C33B8C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170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B12E12-5892-2173-5261-07202D22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34" y="1568741"/>
            <a:ext cx="9974510" cy="3205659"/>
          </a:xfrm>
        </p:spPr>
        <p:txBody>
          <a:bodyPr>
            <a:noAutofit/>
          </a:bodyPr>
          <a:lstStyle/>
          <a:p>
            <a:r>
              <a:rPr lang="hr-HR" dirty="0"/>
              <a:t>Rješavanje problema usmjeravanja vozila korištenjem neuronskih mreža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68506E1-3F4C-EDC0-B3A8-D5E0D07C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3393"/>
            <a:ext cx="9144000" cy="906013"/>
          </a:xfrm>
        </p:spPr>
        <p:txBody>
          <a:bodyPr anchor="b"/>
          <a:lstStyle/>
          <a:p>
            <a:r>
              <a:rPr lang="hr-HR" dirty="0"/>
              <a:t>Tin Jukić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CE03CB2-47C1-4BB7-EC52-294C398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090727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28C665-2A21-A72B-4E6E-325F2210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Slojevi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F8B1A2F-CD07-5FC8-40F4-4F7AE29A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Svaka neuronska mreža sastoji se od slojeva</a:t>
            </a:r>
          </a:p>
          <a:p>
            <a:r>
              <a:rPr lang="hr-HR" dirty="0"/>
              <a:t>Broj slojeva nije ograničen (najčešće ovisi o problemu koji se pokušava riješiti), a svaki sloj sadrži određeni broj čvorova (neurona)</a:t>
            </a:r>
          </a:p>
          <a:p>
            <a:r>
              <a:rPr lang="hr-HR" dirty="0"/>
              <a:t>Pojedini slojevi neuronske mreže ne moraju imati isti broj čvorova</a:t>
            </a:r>
          </a:p>
          <a:p>
            <a:r>
              <a:rPr lang="hr-HR" dirty="0"/>
              <a:t>3 vrste slojeva (hijerarhijski gledano):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Ulazni sloj (input layer) – prima podatke, ništa ne računa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Skriveni sloj (hidden layer) – ne vidi se, obrađuje podatke koji su dovedeni na ulaz te se obrađeni podaci prosljeđuju na izlaz (funkcija aktivacije)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Izlazni sloj (output layer) – daje konačni rezultat koji se dobije kao rezultat posljednjeg skrivenog sloja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1B67ED2-DC6E-97F2-AD81-11AD63DD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7800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29361C04-3C97-6C97-759B-4832CD1E1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88" y="1401652"/>
            <a:ext cx="9497823" cy="4954698"/>
          </a:xfrm>
          <a:prstGeom prst="rect">
            <a:avLst/>
          </a:prstGeom>
        </p:spPr>
      </p:pic>
      <p:sp>
        <p:nvSpPr>
          <p:cNvPr id="4" name="Naslov 3">
            <a:extLst>
              <a:ext uri="{FF2B5EF4-FFF2-40B4-BE49-F238E27FC236}">
                <a16:creationId xmlns:a16="http://schemas.microsoft.com/office/drawing/2014/main" id="{E27AEFDE-8CC7-AA56-A887-B24B7C36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Neuronska mreža</a:t>
            </a:r>
          </a:p>
        </p:txBody>
      </p:sp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CC814FF8-1C78-2F47-11D7-C565EA9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87473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64CEA4-EB4F-F7FE-F014-7FFB4CB0C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r>
              <a:rPr lang="hr-HR" dirty="0"/>
              <a:t>Umjetna neuronska mreža potpomognuta genetskim algoritmom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5BA90173-317C-BF03-1FFD-C56CCE1D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455854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11457D-6B86-9B01-0F48-13FDB607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Umjetna neuronska mreža potpomognuta genetski algoritmom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01816B1-B109-94B0-EA45-E0BB772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hr-HR" dirty="0"/>
              <a:t>Problem postavljanja težina kod neuronskih mreža</a:t>
            </a:r>
          </a:p>
          <a:p>
            <a:r>
              <a:rPr lang="hr-HR" dirty="0"/>
              <a:t>Rješenje: upotreba genetskog algoritma za postavljanje težina</a:t>
            </a:r>
          </a:p>
          <a:p>
            <a:r>
              <a:rPr lang="hr-HR" dirty="0"/>
              <a:t>Stvara se populacija neuronskih mreža, koja sadrži različite vrijednosti težina – početna populacija genetskog algoritma</a:t>
            </a:r>
          </a:p>
          <a:p>
            <a:r>
              <a:rPr lang="hr-HR" dirty="0"/>
              <a:t>Prilikom izračuna težina neuronskih mreža, uzimaju se najbolje neuronske mreže te se pomoću njih računaju nove težine</a:t>
            </a:r>
          </a:p>
          <a:p>
            <a:r>
              <a:rPr lang="hr-HR" dirty="0"/>
              <a:t>Postupak se ponavlja, dok se ne dođe do zadanog maksimalnog broja iteracija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53E74CF-2B67-72C3-094D-0A34F0C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48063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FEC3CF76-45E4-AFA9-BFC0-52566221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94" y="1445948"/>
            <a:ext cx="9221411" cy="4910402"/>
          </a:xfrm>
          <a:prstGeom prst="rect">
            <a:avLst/>
          </a:prstGeom>
        </p:spPr>
      </p:pic>
      <p:sp>
        <p:nvSpPr>
          <p:cNvPr id="4" name="Naslov 3">
            <a:extLst>
              <a:ext uri="{FF2B5EF4-FFF2-40B4-BE49-F238E27FC236}">
                <a16:creationId xmlns:a16="http://schemas.microsoft.com/office/drawing/2014/main" id="{4D63848E-B004-7BBE-5187-00DABCD8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Umjetna neuronska mreža potpomognuta genetskim algoritmom</a:t>
            </a:r>
          </a:p>
        </p:txBody>
      </p:sp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E2B2EBAE-19C6-405B-C84C-8859D27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788698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CCC25C-85DA-7B21-274B-4C2282F7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Korištena metoda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4FF16C6-60E8-DB1E-99E3-CDC42AA2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Umjetna neuronska mreža potpomognuta genetskim algoritmom</a:t>
            </a:r>
          </a:p>
          <a:p>
            <a:r>
              <a:rPr lang="hr-HR" dirty="0"/>
              <a:t>Razlozi:</a:t>
            </a:r>
          </a:p>
          <a:p>
            <a:pPr lvl="1"/>
            <a:r>
              <a:rPr lang="hr-HR" dirty="0"/>
              <a:t>Jednostavna mogućnost mijenjanja težina pojedinih čvorova</a:t>
            </a:r>
          </a:p>
          <a:p>
            <a:pPr lvl="1"/>
            <a:r>
              <a:rPr lang="hr-HR" dirty="0"/>
              <a:t>Lakše učenje</a:t>
            </a:r>
          </a:p>
          <a:p>
            <a:pPr lvl="1"/>
            <a:r>
              <a:rPr lang="hr-HR" dirty="0"/>
              <a:t>Lakša implementacija rješenja za problem</a:t>
            </a:r>
          </a:p>
          <a:p>
            <a:r>
              <a:rPr lang="hr-HR" dirty="0"/>
              <a:t>Omogućen lakši pronalazak optimalne (ili što bolje) rute za zadani problem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D30B7C-BF5F-749C-D48D-BEF73893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28252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8FC06B-8B7E-5629-23F3-61820A24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hr-HR" dirty="0"/>
              <a:t>Opis implementacije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90A443E1-E5BF-6563-B887-A1FFB587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50416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B299F3-39B3-E6A3-F857-256DF936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Uniform </a:t>
            </a:r>
            <a:r>
              <a:rPr lang="hr-HR" dirty="0" err="1"/>
              <a:t>cost</a:t>
            </a:r>
            <a:r>
              <a:rPr lang="hr-HR" dirty="0"/>
              <a:t> </a:t>
            </a:r>
            <a:r>
              <a:rPr lang="hr-HR" dirty="0" err="1"/>
              <a:t>search</a:t>
            </a:r>
            <a:r>
              <a:rPr lang="hr-HR" dirty="0"/>
              <a:t> (UCS)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A335450-45CC-CA9B-08D0-EDE8C2D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 za implementaciju funkcije dobrote</a:t>
            </a:r>
          </a:p>
          <a:p>
            <a:r>
              <a:rPr lang="hr-HR" dirty="0"/>
              <a:t>Algoritam koji na jednostavan način određuje koji čvor obići</a:t>
            </a:r>
          </a:p>
          <a:p>
            <a:r>
              <a:rPr lang="hr-HR" dirty="0"/>
              <a:t>Odluku o obilasku čvora donosi samo na temelju cijene puta do određenog čvora -&gt; traži put s najmanjom cijenom</a:t>
            </a:r>
          </a:p>
          <a:p>
            <a:r>
              <a:rPr lang="hr-HR" dirty="0"/>
              <a:t>U ovoj implementaciji UCS algoritma, cijena se računa kao maksimalni kapacitet uz minimalni put koji se treba prijeći do čvora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19F644C-D2FF-EB9A-7C02-9011CE17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87468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B5FA65-48EC-7EB6-D7D4-FE482C0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12"/>
            <a:ext cx="10515600" cy="1325563"/>
          </a:xfrm>
        </p:spPr>
        <p:txBody>
          <a:bodyPr/>
          <a:lstStyle/>
          <a:p>
            <a:r>
              <a:rPr lang="hr-HR" dirty="0"/>
              <a:t>Algoritam za korišteni UCS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FBF56A9-E38C-1659-BDB7-E1DB0FC3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23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odaberi čvor i </a:t>
            </a:r>
          </a:p>
          <a:p>
            <a:pPr marL="0" indent="0">
              <a:buNone/>
            </a:pP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provjeri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možeš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obići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je 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već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obiđen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odaberi drugi čvor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izračunaj udaljenost i zahtjev za njega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odaberi čvor j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provjeri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možeš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obići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je 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obiđen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odaberi drugi čvor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izračunaj udaljenost i zahtjev za njega</a:t>
            </a:r>
            <a:endParaRPr lang="hr-HR" sz="1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ako je za čvor j udaljenost manja, a zahtjev veći: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postavi na mjesto čvora i čvor j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ima još čvorova za obići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da: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	vrati se na početak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ne: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	vrati čvor i kao rezultat 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40EB08B-72CC-5CE9-76D0-1FF9723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30025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59DD30-8613-5EC4-1262-15CCC66F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Gdje bi se koristila neuronska mreža?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ABE5A4D-F97D-8AAF-E137-91B61D0C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Prilikom izračuna koji čvor je potrebno obići</a:t>
            </a:r>
          </a:p>
          <a:p>
            <a:r>
              <a:rPr lang="hr-HR" dirty="0"/>
              <a:t>UCS pretragu čvorova za obilazak obavlja na „klasičan” način (usporedba dviju brojčanih vrijednosti)</a:t>
            </a:r>
          </a:p>
          <a:p>
            <a:r>
              <a:rPr lang="hr-HR" dirty="0"/>
              <a:t>Posao dobivanja brojčanih vrijednosti za usporedbu se sada prepušta neuronskoj mreži (računa izlaze za dane ulaze)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3616BBF-3F83-9E54-4CA5-74C0A2C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21257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B73F46-EE2C-F211-5585-34DFFFB4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hr-HR" dirty="0"/>
              <a:t>Opis problema VRP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0CB1B3B-49A4-1E2B-BE41-78616ADD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351338"/>
          </a:xfrm>
        </p:spPr>
        <p:txBody>
          <a:bodyPr>
            <a:noAutofit/>
          </a:bodyPr>
          <a:lstStyle/>
          <a:p>
            <a:r>
              <a:rPr lang="hr-HR" dirty="0"/>
              <a:t>Jedan od najčešće rješavanih optimizacijskih problema</a:t>
            </a:r>
          </a:p>
          <a:p>
            <a:r>
              <a:rPr lang="hr-HR" dirty="0"/>
              <a:t>Cilj: posjetiti sve korisnike uz najbolju cijenu</a:t>
            </a:r>
          </a:p>
          <a:p>
            <a:r>
              <a:rPr lang="hr-HR" dirty="0"/>
              <a:t>Rješenje problema: put kojim vozila moraju obići korisnike</a:t>
            </a:r>
          </a:p>
          <a:p>
            <a:r>
              <a:rPr lang="hr-HR" dirty="0"/>
              <a:t>Upotreba: dostavne službe</a:t>
            </a:r>
          </a:p>
          <a:p>
            <a:r>
              <a:rPr lang="hr-HR" dirty="0"/>
              <a:t>Sastoji se od:</a:t>
            </a:r>
          </a:p>
          <a:p>
            <a:pPr lvl="1"/>
            <a:r>
              <a:rPr lang="hr-HR" dirty="0"/>
              <a:t>Čvorova – čvor izvorište (jedan ili više njih) i čvorovi korisnici</a:t>
            </a:r>
          </a:p>
          <a:p>
            <a:pPr lvl="1"/>
            <a:r>
              <a:rPr lang="hr-HR" dirty="0"/>
              <a:t>Vozila (jednakih svojstava)</a:t>
            </a:r>
          </a:p>
          <a:p>
            <a:r>
              <a:rPr lang="hr-HR" dirty="0"/>
              <a:t>Varijante problema VRP:</a:t>
            </a:r>
          </a:p>
          <a:p>
            <a:pPr lvl="1"/>
            <a:r>
              <a:rPr lang="hr-HR" dirty="0"/>
              <a:t>VRP s vremenskim prozorom (VRPTW)</a:t>
            </a:r>
          </a:p>
          <a:p>
            <a:pPr lvl="1"/>
            <a:r>
              <a:rPr lang="pt-BR" dirty="0"/>
              <a:t>VRP s ograničenim kapacitetom </a:t>
            </a:r>
            <a:r>
              <a:rPr lang="hr-HR" dirty="0"/>
              <a:t>vozila</a:t>
            </a:r>
            <a:r>
              <a:rPr lang="pt-BR" dirty="0"/>
              <a:t> (CVRP)</a:t>
            </a:r>
            <a:endParaRPr lang="hr-HR" dirty="0"/>
          </a:p>
          <a:p>
            <a:pPr lvl="1"/>
            <a:r>
              <a:rPr lang="hr-HR" dirty="0"/>
              <a:t>VRP s više izvorišta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968AA26-C158-2F13-8D1B-C1CC9CEC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88312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B5FA65-48EC-7EB6-D7D4-FE482C0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12"/>
            <a:ext cx="10515600" cy="1325563"/>
          </a:xfrm>
        </p:spPr>
        <p:txBody>
          <a:bodyPr/>
          <a:lstStyle/>
          <a:p>
            <a:r>
              <a:rPr lang="hr-HR" dirty="0"/>
              <a:t>Algoritam za izračun funkcije dobrote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FBF56A9-E38C-1659-BDB7-E1DB0FC3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23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odaberi čvor i </a:t>
            </a:r>
          </a:p>
          <a:p>
            <a:pPr marL="0" indent="0">
              <a:buNone/>
            </a:pP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provjeri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možeš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obići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je 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već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obiđen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odaberi drugi čvor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neuronskoj mreži predaj podatke za čvor i spremi rezultat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odaberi čvor j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provjeri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možeš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obići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je li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obiđen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odaberi drugi čvor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r-H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neuronskoj mreži predaj podatke za čvor i spremi rezultat</a:t>
            </a:r>
            <a:endParaRPr lang="hr-HR" sz="1800" b="1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ako je za čvor j povoljniji rezultat: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postavi na mjesto čvora i čvor j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ima još čvorova za obići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da: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	vrati se na početak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ne: </a:t>
            </a:r>
          </a:p>
          <a:p>
            <a:pPr marL="0" indent="0">
              <a:buNone/>
            </a:pPr>
            <a:r>
              <a:rPr lang="hr-H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			vrati čvor i kao rezultat 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40EB08B-72CC-5CE9-76D0-1FF9723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69308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43E710-2637-279F-19BD-92F05729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umjetne neuronske mreže potpomognute genetskim algoritmom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FC97526-70F3-2427-0FD1-E0989FE6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dirty="0"/>
              <a:t>Za implementaciju je korišten:</a:t>
            </a:r>
          </a:p>
          <a:p>
            <a:pPr lvl="1"/>
            <a:r>
              <a:rPr lang="hr-HR" dirty="0"/>
              <a:t>Programski jezik Python (brojne biblioteke s gotovim implementacijama: keras i tensorflow)</a:t>
            </a:r>
          </a:p>
          <a:p>
            <a:r>
              <a:rPr lang="hr-HR" dirty="0"/>
              <a:t>Prvi korak: definicija oblika neuronske mreže</a:t>
            </a:r>
            <a:endParaRPr lang="hr-H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Ulazni sloj = (funkcija aktivacije: linearna)</a:t>
            </a:r>
          </a:p>
          <a:p>
            <a:pPr marL="457200" lvl="1" indent="0">
              <a:buNone/>
            </a:pP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Skriveni sloj 1 = (4, funkcija aktivacije: </a:t>
            </a:r>
            <a:r>
              <a:rPr lang="hr-H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Skriveni sloj 2 = (8, funkcija aktivacije: </a:t>
            </a:r>
            <a:r>
              <a:rPr lang="hr-H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Izlazni sloj = (funkcija aktivacije: linearna)</a:t>
            </a:r>
          </a:p>
          <a:p>
            <a:pPr marL="457200" lvl="1" indent="0">
              <a:buNone/>
            </a:pP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Broj rješenja = 3</a:t>
            </a:r>
          </a:p>
          <a:p>
            <a:r>
              <a:rPr lang="hr-HR" sz="2400" dirty="0"/>
              <a:t>Idući korak: izrada modela neuronske mreže</a:t>
            </a:r>
          </a:p>
          <a:p>
            <a:endParaRPr lang="hr-H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77BB184-F3C0-6ACF-519D-E8485005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78528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43E710-2637-279F-19BD-92F05729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umjetne neuronske mreže potpomognute genetskim algoritmom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FC97526-70F3-2427-0FD1-E0989FE6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dirty="0">
                <a:cs typeface="Courier New" panose="02070309020205020404" pitchFamily="49" charset="0"/>
              </a:rPr>
              <a:t>Definiranje ostalih parametara za genetski algoritam</a:t>
            </a:r>
          </a:p>
          <a:p>
            <a:pPr marL="457200" lvl="1" indent="0">
              <a:buNone/>
            </a:pP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Broj generacija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457200" lvl="1" indent="0">
              <a:buNone/>
            </a:pP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Broj roditelja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hr-HR" dirty="0">
                <a:cs typeface="Courier New" panose="02070309020205020404" pitchFamily="49" charset="0"/>
              </a:rPr>
              <a:t>Broj kromosoma kojeg sadrži svaka jedinka jednak je broju težina neuronske mreže</a:t>
            </a:r>
          </a:p>
          <a:p>
            <a:r>
              <a:rPr lang="hr-HR" dirty="0">
                <a:cs typeface="Courier New" panose="02070309020205020404" pitchFamily="49" charset="0"/>
              </a:rPr>
              <a:t>Zadnji korak: postavljanje svih parametara (funkcija dobrote, broj roditelja, broj generacija, inicijalna populacija) i pokretanje instance</a:t>
            </a:r>
          </a:p>
          <a:p>
            <a:r>
              <a:rPr lang="hr-HR" dirty="0">
                <a:cs typeface="Courier New" panose="02070309020205020404" pitchFamily="49" charset="0"/>
              </a:rPr>
              <a:t>Pomoću funkcije dobrote, genetski algoritam ocjenjuje kvalitetu rješenja kojeg je dala neuronska mreža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A7B8D00-951D-952B-E5A5-47150540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09294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F97A91-79E0-891B-5B46-BB058D0AD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hr-HR" dirty="0"/>
              <a:t>Rješenja problema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E120576E-9CE3-85F3-8B09-6106C73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43609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886F63-928C-3E8F-DEBD-41FB9A5C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464065"/>
            <a:ext cx="10515600" cy="15058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Rješenje</a:t>
            </a:r>
            <a:r>
              <a:rPr lang="hr-H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za treće vozilo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korištenju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UCS </a:t>
            </a:r>
            <a:r>
              <a:rPr lang="hr-HR" sz="4800" dirty="0"/>
              <a:t>(slika gore) i ANN + GA (slika dolje)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7F7A521-58CE-12D9-04C0-F2CD4748F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283"/>
          <a:stretch/>
        </p:blipFill>
        <p:spPr>
          <a:xfrm>
            <a:off x="2323367" y="2434013"/>
            <a:ext cx="7542211" cy="1589505"/>
          </a:xfrm>
          <a:prstGeom prst="rect">
            <a:avLst/>
          </a:prstGeom>
        </p:spPr>
      </p:pic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5298D207-C9F1-F4CB-53AF-8196174B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24</a:t>
            </a:fld>
            <a:endParaRPr lang="hr-HR"/>
          </a:p>
        </p:txBody>
      </p:sp>
      <p:pic>
        <p:nvPicPr>
          <p:cNvPr id="6" name="Rezervirano mjesto sadržaja 4">
            <a:extLst>
              <a:ext uri="{FF2B5EF4-FFF2-40B4-BE49-F238E27FC236}">
                <a16:creationId xmlns:a16="http://schemas.microsoft.com/office/drawing/2014/main" id="{3E6F6419-EEC6-BC43-3FA8-E342B723B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52"/>
          <a:stretch/>
        </p:blipFill>
        <p:spPr>
          <a:xfrm>
            <a:off x="1540434" y="4466504"/>
            <a:ext cx="9108079" cy="16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974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18FC5C-A970-5345-2DC6-DA5EC2F3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Rješenja problema</a:t>
            </a:r>
          </a:p>
        </p:txBody>
      </p:sp>
      <p:graphicFrame>
        <p:nvGraphicFramePr>
          <p:cNvPr id="5" name="Tablica 5">
            <a:extLst>
              <a:ext uri="{FF2B5EF4-FFF2-40B4-BE49-F238E27FC236}">
                <a16:creationId xmlns:a16="http://schemas.microsoft.com/office/drawing/2014/main" id="{3E70DF69-A51C-F59C-9117-A2B30EF87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095020"/>
              </p:ext>
            </p:extLst>
          </p:nvPr>
        </p:nvGraphicFramePr>
        <p:xfrm>
          <a:off x="864066" y="1728132"/>
          <a:ext cx="10489728" cy="433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6576">
                  <a:extLst>
                    <a:ext uri="{9D8B030D-6E8A-4147-A177-3AD203B41FA5}">
                      <a16:colId xmlns:a16="http://schemas.microsoft.com/office/drawing/2014/main" val="2260069074"/>
                    </a:ext>
                  </a:extLst>
                </a:gridCol>
                <a:gridCol w="3496576">
                  <a:extLst>
                    <a:ext uri="{9D8B030D-6E8A-4147-A177-3AD203B41FA5}">
                      <a16:colId xmlns:a16="http://schemas.microsoft.com/office/drawing/2014/main" val="3973681009"/>
                    </a:ext>
                  </a:extLst>
                </a:gridCol>
                <a:gridCol w="3496576">
                  <a:extLst>
                    <a:ext uri="{9D8B030D-6E8A-4147-A177-3AD203B41FA5}">
                      <a16:colId xmlns:a16="http://schemas.microsoft.com/office/drawing/2014/main" val="1731085822"/>
                    </a:ext>
                  </a:extLst>
                </a:gridCol>
              </a:tblGrid>
              <a:tr h="722796">
                <a:tc>
                  <a:txBody>
                    <a:bodyPr/>
                    <a:lstStyle/>
                    <a:p>
                      <a:pPr algn="ctr"/>
                      <a:endParaRPr lang="hr-H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UCS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ANN + 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76166"/>
                  </a:ext>
                </a:extLst>
              </a:tr>
              <a:tr h="722796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Broj korištenih automobila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498616"/>
                  </a:ext>
                </a:extLst>
              </a:tr>
              <a:tr h="722796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Ukupna prijeđena udaljenost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1202,09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1444,71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440896"/>
                  </a:ext>
                </a:extLst>
              </a:tr>
              <a:tr h="722796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Ukupni preostali kapacitet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6623"/>
                  </a:ext>
                </a:extLst>
              </a:tr>
              <a:tr h="722796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Ukupni iskorišteni kapacitet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1343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472568"/>
                  </a:ext>
                </a:extLst>
              </a:tr>
              <a:tr h="722796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Maksimalni iskorišteni kapacitet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93616"/>
                  </a:ext>
                </a:extLst>
              </a:tr>
            </a:tbl>
          </a:graphicData>
        </a:graphic>
      </p:graphicFrame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933D5874-A2B0-AC28-5B72-3938466C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650754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A29D07-6B77-B5A5-2D61-90DD890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C29E64F-5DD4-8290-1F26-E0B5607A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dirty="0"/>
              <a:t>Rješavanjem problema usmjeravanja vozila dobije se put kojim vozila trebaju obilaziti korisnike</a:t>
            </a:r>
          </a:p>
          <a:p>
            <a:r>
              <a:rPr lang="hr-HR" dirty="0"/>
              <a:t>Umjetna neuronska mreža potpomognuta genetskim algoritmom daje bolje rezultate za rješavanje iste instance problema nego upotreba algoritma UCS</a:t>
            </a:r>
          </a:p>
          <a:p>
            <a:r>
              <a:rPr lang="hr-HR" dirty="0"/>
              <a:t>Problem i poteškoće: sporo izvršavanje</a:t>
            </a:r>
            <a:r>
              <a:rPr lang="hr-HR"/>
              <a:t>, Python…</a:t>
            </a:r>
            <a:endParaRPr lang="hr-HR" dirty="0"/>
          </a:p>
          <a:p>
            <a:r>
              <a:rPr lang="hr-HR" dirty="0"/>
              <a:t>Poboljšanja:</a:t>
            </a:r>
          </a:p>
          <a:p>
            <a:pPr lvl="1"/>
            <a:r>
              <a:rPr lang="hr-HR" dirty="0"/>
              <a:t>Prilagodba parametara neuronske mreže (promjena broja skrivenih slojeva te broja čvorova unutar njih)</a:t>
            </a:r>
          </a:p>
          <a:p>
            <a:pPr lvl="1"/>
            <a:r>
              <a:rPr lang="hr-HR" dirty="0"/>
              <a:t>Mijenjanje parametara genetskog algoritma</a:t>
            </a:r>
          </a:p>
          <a:p>
            <a:pPr lvl="1"/>
            <a:r>
              <a:rPr lang="hr-HR" dirty="0"/>
              <a:t>Eksperimentiranje…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8D4C825-AC9B-D9EC-DB11-23542E49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0419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7DC2DB-DAAE-293D-FB0E-E7193BA3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hr-HR" dirty="0"/>
              <a:t>Hvala na pažnji!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5AE7C02B-1671-282A-D88E-011E72FB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72890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248F3C76-6F6E-7BFF-0066-E5F79FD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90618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AA960A-FB40-04AC-0408-AB073E67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Korištena varijanta VRP-a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2904CE-BD68-F21F-73DE-8CF72F16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CVRP</a:t>
            </a:r>
          </a:p>
          <a:p>
            <a:r>
              <a:rPr lang="hr-HR" dirty="0"/>
              <a:t>Solomonova instanca</a:t>
            </a:r>
          </a:p>
          <a:p>
            <a:r>
              <a:rPr lang="hr-HR" dirty="0"/>
              <a:t>25 identičnih vozila, svako kapaciteta 200</a:t>
            </a:r>
          </a:p>
          <a:p>
            <a:r>
              <a:rPr lang="hr-HR" dirty="0"/>
              <a:t>Potrebno obići 100 korisnika</a:t>
            </a:r>
          </a:p>
          <a:p>
            <a:r>
              <a:rPr lang="hr-HR" dirty="0"/>
              <a:t>Algoritam pokušava maksimalno iskoristiti kapacitet svakog vozila te pritom prijeći minimalnu udaljenost</a:t>
            </a:r>
          </a:p>
          <a:p>
            <a:r>
              <a:rPr lang="hr-HR" dirty="0"/>
              <a:t>Korištena neuronska mreža učena genetskim algoritmom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AB0A693-042F-6B38-44E9-57F5902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75460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BD0B8F-EFD4-5647-F779-0F60F6866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hr-HR" dirty="0"/>
              <a:t>Genetski algoritam (GA)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612EB7ED-3D45-6701-B285-0340F86A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80291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C20F73-8098-859C-00FC-09A8929B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365496"/>
            <a:ext cx="9392421" cy="1330841"/>
          </a:xfrm>
        </p:spPr>
        <p:txBody>
          <a:bodyPr>
            <a:normAutofit/>
          </a:bodyPr>
          <a:lstStyle/>
          <a:p>
            <a:r>
              <a:rPr lang="hr-HR" dirty="0"/>
              <a:t>Genetski algoritam (GA)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794074A-A9FA-5DBC-4304-DCBA0726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hr-HR" sz="2400" dirty="0"/>
              <a:t>Heuristička metoda optimiranja</a:t>
            </a:r>
          </a:p>
          <a:p>
            <a:r>
              <a:rPr lang="hr-HR" sz="2400" dirty="0"/>
              <a:t>Algoritam inspiraciju pronalazi u istraživanju biologa Charlesa Darwina</a:t>
            </a:r>
          </a:p>
          <a:p>
            <a:r>
              <a:rPr lang="hr-HR" sz="2400" dirty="0"/>
              <a:t>Temelj: prirodna selekcija i preživljavanje najboljih jedinki</a:t>
            </a:r>
          </a:p>
          <a:p>
            <a:r>
              <a:rPr lang="hr-HR" sz="2400" dirty="0"/>
              <a:t>Preživjele jedinke daju „potomke” za iduću generaciju</a:t>
            </a:r>
          </a:p>
          <a:p>
            <a:r>
              <a:rPr lang="hr-HR" sz="2400" dirty="0"/>
              <a:t>Temeljna jedinica: jedinka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32DF05C-98FA-E120-A973-B03A0D1E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45AA1D-993D-417C-A41F-53C0C33B8C3C}" type="slidenum">
              <a:rPr lang="hr-HR" sz="1000"/>
              <a:pPr>
                <a:spcAft>
                  <a:spcPts val="600"/>
                </a:spcAft>
              </a:pPr>
              <a:t>5</a:t>
            </a:fld>
            <a:endParaRPr lang="hr-HR" sz="1000"/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CAF35C03-D1C2-DF0C-7116-26F9D024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81535"/>
            <a:ext cx="4788505" cy="29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893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C20F73-8098-859C-00FC-09A8929B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735" y="470846"/>
            <a:ext cx="6463301" cy="1322888"/>
          </a:xfrm>
        </p:spPr>
        <p:txBody>
          <a:bodyPr>
            <a:normAutofit/>
          </a:bodyPr>
          <a:lstStyle/>
          <a:p>
            <a:r>
              <a:rPr lang="hr-HR" dirty="0"/>
              <a:t>Genetski algoritam (GA)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794074A-A9FA-5DBC-4304-DCBA0726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36" y="1583872"/>
            <a:ext cx="6584470" cy="3361125"/>
          </a:xfrm>
        </p:spPr>
        <p:txBody>
          <a:bodyPr>
            <a:noAutofit/>
          </a:bodyPr>
          <a:lstStyle/>
          <a:p>
            <a:r>
              <a:rPr lang="hr-HR" sz="2400" dirty="0"/>
              <a:t>5 faza: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Početna populacija (nasumično generirana)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Funkcija dobrote – ocjenjuje pojedinu jedinku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Selekcija – uzimaju se najbolje jedinke (najveća vrijednost funkcije dobrote)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Križanje – dolazi do miješanja gena dvaju roditelja i stvaranja dvije nove jedinke za novu populaciju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/>
              <a:t>Mutacija – promjene u genima jedinke ( održavanje različitosti unutar populacije i sprječavanje pojave prerane konvergencije)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3FA3A58-1C67-5F0D-946A-BC12CEDB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45AA1D-993D-417C-A41F-53C0C33B8C3C}" type="slidenum">
              <a:rPr lang="hr-HR" sz="1000"/>
              <a:pPr>
                <a:spcAft>
                  <a:spcPts val="600"/>
                </a:spcAft>
              </a:pPr>
              <a:t>6</a:t>
            </a:fld>
            <a:endParaRPr lang="hr-HR" sz="10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A9A6470-2EE3-455F-16DA-2166EB92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2" y="1103152"/>
            <a:ext cx="3314327" cy="1971544"/>
          </a:xfrm>
          <a:prstGeom prst="rect">
            <a:avLst/>
          </a:prstGeom>
        </p:spPr>
      </p:pic>
      <p:pic>
        <p:nvPicPr>
          <p:cNvPr id="6" name="Slika 5" descr="Slika na kojoj se prikazuje tekst, stol&#10;&#10;Opis je automatski generiran">
            <a:extLst>
              <a:ext uri="{FF2B5EF4-FFF2-40B4-BE49-F238E27FC236}">
                <a16:creationId xmlns:a16="http://schemas.microsoft.com/office/drawing/2014/main" id="{8444DF79-0908-7FD5-82F4-4B1B4840F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1" y="3792522"/>
            <a:ext cx="3314329" cy="18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623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6D219A-FF04-F7E3-E27C-E20E50C9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hr-HR" dirty="0"/>
              <a:t>Umjetna neuronska mreža (ANN)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6B577078-F1E1-A32F-3072-6B360A60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07593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15327B-9841-CCBF-CDE0-4BBE3C78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Umjetna neuronska mreža (ANN)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F3FFBE3-7AC0-000F-6CD9-367D101A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dirty="0"/>
              <a:t>Model strojnog učenja</a:t>
            </a:r>
          </a:p>
          <a:p>
            <a:r>
              <a:rPr lang="hr-HR" dirty="0"/>
              <a:t>Inspiraciju pronalazi na temelju izgleda i funkcioniranja ljudskog mozga</a:t>
            </a:r>
          </a:p>
          <a:p>
            <a:r>
              <a:rPr lang="hr-HR" dirty="0"/>
              <a:t>Najmanja građevna jedinica: neuron</a:t>
            </a:r>
          </a:p>
          <a:p>
            <a:r>
              <a:rPr lang="hr-HR" dirty="0"/>
              <a:t>Ideja: rješavanje kompleksnog problema se razdvaja na manje probleme, čime se ubrzava njegovo rješavanje</a:t>
            </a:r>
          </a:p>
          <a:p>
            <a:r>
              <a:rPr lang="hr-HR" dirty="0"/>
              <a:t>Neuroni su međusobno povezani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F8564DC-76A0-9368-8049-E409036B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1D-993D-417C-A41F-53C0C33B8C3C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17966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511470-CFA7-6FD9-2461-A95FF564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hr-HR" dirty="0"/>
              <a:t>Neuron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532F3C1-7553-5F6E-22C7-E6A35FF7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hr-HR" sz="2400" dirty="0"/>
              <a:t>Najmanja građevna jedinica kod neuronskih mreža</a:t>
            </a:r>
          </a:p>
          <a:p>
            <a:r>
              <a:rPr lang="hr-HR" sz="2400" dirty="0"/>
              <a:t>Neuron se sastoji od:</a:t>
            </a:r>
          </a:p>
          <a:p>
            <a:pPr lvl="1"/>
            <a:r>
              <a:rPr lang="hr-HR" dirty="0"/>
              <a:t>Ulaza – primanje informacija (ekvivalentno podražajima kod živih organizama) i težina</a:t>
            </a:r>
          </a:p>
          <a:p>
            <a:pPr lvl="1"/>
            <a:r>
              <a:rPr lang="hr-HR" dirty="0"/>
              <a:t>Funkcije aktivacije – određuje izlaz neurona (</a:t>
            </a:r>
            <a:r>
              <a:rPr lang="hr-HR" dirty="0" err="1"/>
              <a:t>ReLU</a:t>
            </a:r>
            <a:r>
              <a:rPr lang="hr-HR" dirty="0"/>
              <a:t>, linearna funkcija…)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584A32D-DFA4-7E4F-DBEA-725D118E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45AA1D-993D-417C-A41F-53C0C33B8C3C}" type="slidenum">
              <a:rPr lang="hr-HR" sz="1000"/>
              <a:pPr>
                <a:spcAft>
                  <a:spcPts val="600"/>
                </a:spcAft>
              </a:pPr>
              <a:t>9</a:t>
            </a:fld>
            <a:endParaRPr lang="hr-HR" sz="10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8496BF4-AB84-D28B-29C5-D2C4C7CD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55" y="2671433"/>
            <a:ext cx="5342215" cy="25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912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1203</Words>
  <Application>Microsoft Office PowerPoint</Application>
  <PresentationFormat>Široki zaslon</PresentationFormat>
  <Paragraphs>195</Paragraphs>
  <Slides>28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Rješavanje problema usmjeravanja vozila korištenjem neuronskih mreža</vt:lpstr>
      <vt:lpstr>Opis problema VRP</vt:lpstr>
      <vt:lpstr>Korištena varijanta VRP-a</vt:lpstr>
      <vt:lpstr>Genetski algoritam (GA)</vt:lpstr>
      <vt:lpstr>Genetski algoritam (GA)</vt:lpstr>
      <vt:lpstr>Genetski algoritam (GA)</vt:lpstr>
      <vt:lpstr>Umjetna neuronska mreža (ANN)</vt:lpstr>
      <vt:lpstr>Umjetna neuronska mreža (ANN)</vt:lpstr>
      <vt:lpstr>Neuron</vt:lpstr>
      <vt:lpstr>Slojevi</vt:lpstr>
      <vt:lpstr>Neuronska mreža</vt:lpstr>
      <vt:lpstr>Umjetna neuronska mreža potpomognuta genetskim algoritmom</vt:lpstr>
      <vt:lpstr>Umjetna neuronska mreža potpomognuta genetski algoritmom</vt:lpstr>
      <vt:lpstr>Umjetna neuronska mreža potpomognuta genetskim algoritmom</vt:lpstr>
      <vt:lpstr>Korištena metoda</vt:lpstr>
      <vt:lpstr>Opis implementacije</vt:lpstr>
      <vt:lpstr>Uniform cost search (UCS)</vt:lpstr>
      <vt:lpstr>Algoritam za korišteni UCS</vt:lpstr>
      <vt:lpstr>Gdje bi se koristila neuronska mreža?</vt:lpstr>
      <vt:lpstr>Algoritam za izračun funkcije dobrote</vt:lpstr>
      <vt:lpstr>Implementacija umjetne neuronske mreže potpomognute genetskim algoritmom</vt:lpstr>
      <vt:lpstr>Implementacija umjetne neuronske mreže potpomognute genetskim algoritmom</vt:lpstr>
      <vt:lpstr>Rješenja problema</vt:lpstr>
      <vt:lpstr>Rješenje za treće vozilo pri korištenju algoritma UCS (slika gore) i ANN + GA (slika dolje)</vt:lpstr>
      <vt:lpstr>Rješenja problema</vt:lpstr>
      <vt:lpstr>Zaključak</vt:lpstr>
      <vt:lpstr>Hvala na pažnji!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problema usmjeravanja vozila korištenjem neuronskih mreža</dc:title>
  <dc:creator>Tin Jukić</dc:creator>
  <cp:lastModifiedBy>Tin Jukić</cp:lastModifiedBy>
  <cp:revision>158</cp:revision>
  <dcterms:created xsi:type="dcterms:W3CDTF">2022-07-02T10:18:37Z</dcterms:created>
  <dcterms:modified xsi:type="dcterms:W3CDTF">2022-07-07T10:25:17Z</dcterms:modified>
</cp:coreProperties>
</file>