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03-90B8-4CA7-9BCD-F51882F627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03-90B8-4CA7-9BCD-F51882F627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7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03-90B8-4CA7-9BCD-F51882F627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5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03-90B8-4CA7-9BCD-F51882F627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03-90B8-4CA7-9BCD-F51882F627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03-90B8-4CA7-9BCD-F51882F627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3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03-90B8-4CA7-9BCD-F51882F627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03-90B8-4CA7-9BCD-F51882F627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03-90B8-4CA7-9BCD-F51882F627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9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03-90B8-4CA7-9BCD-F51882F627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03-90B8-4CA7-9BCD-F51882F627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1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60C03-90B8-4CA7-9BCD-F51882F6274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72371-04A7-44C5-9DE7-CF3EEB45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na-Yan/TestHarnes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2C95DD"/>
                </a:solidFill>
                <a:latin typeface="MetaNormalLF-Roman" pitchFamily="34" charset="0"/>
                <a:ea typeface="+mn-ea"/>
                <a:cs typeface="+mn-cs"/>
              </a:rPr>
              <a:t>Light-weighted Test Harness introduction</a:t>
            </a:r>
            <a:endParaRPr lang="en-US" sz="3600" b="1" dirty="0">
              <a:solidFill>
                <a:srgbClr val="2C95DD"/>
              </a:solidFill>
              <a:latin typeface="MetaNormalLF-Roman" pitchFamily="34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2000" dirty="0" smtClean="0"/>
              <a:t>Tina </a:t>
            </a:r>
            <a:r>
              <a:rPr lang="en-US" sz="2000" dirty="0" smtClean="0"/>
              <a:t>Yan 20160427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28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548680"/>
            <a:ext cx="6700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srgbClr val="2C95DD"/>
                </a:solidFill>
                <a:latin typeface="MetaNormalLF-Roman" pitchFamily="34" charset="0"/>
              </a:rPr>
              <a:t>Why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2C95DD"/>
                </a:solidFill>
                <a:latin typeface="MetaNormalLF-Roman" pitchFamily="34" charset="0"/>
              </a:rPr>
              <a:t>Light-weighted Test Harness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1196752"/>
            <a:ext cx="65527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 smtClean="0"/>
              <a:t>We investigated several test automation frameworks and found most of them are too heavy and will </a:t>
            </a:r>
            <a:r>
              <a:rPr lang="en-US" sz="2000" dirty="0" smtClean="0"/>
              <a:t>cost lots of learning effort. </a:t>
            </a:r>
          </a:p>
          <a:p>
            <a:endParaRPr lang="en-US" sz="2000" dirty="0"/>
          </a:p>
          <a:p>
            <a:r>
              <a:rPr lang="en-US" sz="2000" dirty="0" smtClean="0"/>
              <a:t>Our existing test code is written in ruby and only has data-driven test harness. To leverage existing code, we are planning to develop light-weighted and flexible test automation framework in ruby. It should meet various test objectives (not just data-driven).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Then we developed this test harness. It meets all our needs above.</a:t>
            </a:r>
          </a:p>
        </p:txBody>
      </p:sp>
    </p:spTree>
    <p:extLst>
      <p:ext uri="{BB962C8B-B14F-4D97-AF65-F5344CB8AC3E}">
        <p14:creationId xmlns:p14="http://schemas.microsoft.com/office/powerpoint/2010/main" val="22345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66800" y="1219200"/>
            <a:ext cx="6780326" cy="4343398"/>
            <a:chOff x="1066800" y="1219200"/>
            <a:chExt cx="6780326" cy="434339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828800" y="5257799"/>
              <a:ext cx="31611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2"/>
              <a:endCxn id="6" idx="0"/>
            </p:cNvCxnSpPr>
            <p:nvPr/>
          </p:nvCxnSpPr>
          <p:spPr>
            <a:xfrm>
              <a:off x="6405240" y="1676400"/>
              <a:ext cx="5917" cy="380999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1066800" y="1219200"/>
              <a:ext cx="6780326" cy="4343398"/>
              <a:chOff x="1066800" y="1219200"/>
              <a:chExt cx="6780326" cy="4343398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5741633" y="4114800"/>
                <a:ext cx="1344967" cy="457200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Tear-down</a:t>
                </a:r>
                <a:endParaRPr lang="en-US" sz="1600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066800" y="1219200"/>
                <a:ext cx="6780326" cy="4343398"/>
                <a:chOff x="1066800" y="1219200"/>
                <a:chExt cx="6780326" cy="4343398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066800" y="2057399"/>
                  <a:ext cx="6780326" cy="3505199"/>
                  <a:chOff x="1066800" y="1011865"/>
                  <a:chExt cx="6780326" cy="3179135"/>
                </a:xfrm>
              </p:grpSpPr>
              <p:sp>
                <p:nvSpPr>
                  <p:cNvPr id="5" name="Rounded Rectangle 4"/>
                  <p:cNvSpPr/>
                  <p:nvPr/>
                </p:nvSpPr>
                <p:spPr>
                  <a:xfrm>
                    <a:off x="1066800" y="1392866"/>
                    <a:ext cx="1524000" cy="762000"/>
                  </a:xfrm>
                  <a:prstGeom prst="round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Test Harness</a:t>
                    </a:r>
                    <a:endParaRPr lang="en-US" dirty="0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5058792" y="1011865"/>
                    <a:ext cx="2704730" cy="1524000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Flexible test cases:</a:t>
                    </a:r>
                  </a:p>
                  <a:p>
                    <a:pPr algn="ctr"/>
                    <a:r>
                      <a:rPr lang="en-US" dirty="0" smtClean="0"/>
                      <a:t>Case 1</a:t>
                    </a:r>
                  </a:p>
                  <a:p>
                    <a:pPr algn="ctr"/>
                    <a:r>
                      <a:rPr lang="en-US" dirty="0" smtClean="0"/>
                      <a:t>Case 2</a:t>
                    </a:r>
                  </a:p>
                  <a:p>
                    <a:pPr algn="ctr"/>
                    <a:r>
                      <a:rPr lang="en-US" dirty="0" smtClean="0"/>
                      <a:t>….</a:t>
                    </a:r>
                    <a:endParaRPr lang="en-US" dirty="0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4989996" y="3638109"/>
                    <a:ext cx="2857130" cy="552891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Test results</a:t>
                    </a:r>
                    <a:endParaRPr lang="en-US" dirty="0"/>
                  </a:p>
                </p:txBody>
              </p:sp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1828800" y="2154866"/>
                    <a:ext cx="0" cy="17596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/>
                  <p:cNvCxnSpPr>
                    <a:stCxn id="5" idx="3"/>
                    <a:endCxn id="6" idx="1"/>
                  </p:cNvCxnSpPr>
                  <p:nvPr/>
                </p:nvCxnSpPr>
                <p:spPr>
                  <a:xfrm flipV="1">
                    <a:off x="2590800" y="1773865"/>
                    <a:ext cx="2467992" cy="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496844" y="1469065"/>
                    <a:ext cx="2895600" cy="2791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B0F0"/>
                        </a:solidFill>
                      </a:rPr>
                      <a:t>Execute test cases automatically</a:t>
                    </a:r>
                    <a:endParaRPr lang="en-US" sz="1400" b="1" dirty="0">
                      <a:solidFill>
                        <a:srgbClr val="00B0F0"/>
                      </a:solidFill>
                    </a:endParaRP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286000" y="3638109"/>
                    <a:ext cx="28956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B0F0"/>
                        </a:solidFill>
                      </a:rPr>
                      <a:t>Validate test results</a:t>
                    </a:r>
                    <a:endParaRPr lang="en-US" sz="1400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sp>
              <p:nvSpPr>
                <p:cNvPr id="13" name="Rounded Rectangle 12"/>
                <p:cNvSpPr/>
                <p:nvPr/>
              </p:nvSpPr>
              <p:spPr>
                <a:xfrm>
                  <a:off x="5732756" y="1219200"/>
                  <a:ext cx="1344967" cy="457200"/>
                </a:xfrm>
                <a:prstGeom prst="roundRect">
                  <a:avLst/>
                </a:prstGeom>
                <a:ln>
                  <a:prstDash val="dash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Pre-setup</a:t>
                  </a:r>
                  <a:endParaRPr lang="en-US" sz="1600" dirty="0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2590800" y="2971800"/>
                <a:ext cx="2160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00B0F0"/>
                    </a:solidFill>
                  </a:rPr>
                  <a:t>(Will </a:t>
                </a:r>
                <a:r>
                  <a:rPr lang="en-US" sz="1200" b="1" dirty="0">
                    <a:solidFill>
                      <a:srgbClr val="00B0F0"/>
                    </a:solidFill>
                  </a:rPr>
                  <a:t>run pre-setup/tear-down automatically </a:t>
                </a:r>
                <a:r>
                  <a:rPr lang="en-US" sz="1200" b="1" dirty="0" smtClean="0">
                    <a:solidFill>
                      <a:srgbClr val="00B0F0"/>
                    </a:solidFill>
                  </a:rPr>
                  <a:t>from suite/case level if </a:t>
                </a:r>
                <a:r>
                  <a:rPr lang="en-US" sz="1200" b="1" dirty="0">
                    <a:solidFill>
                      <a:srgbClr val="00B0F0"/>
                    </a:solidFill>
                  </a:rPr>
                  <a:t>they are </a:t>
                </a:r>
                <a:r>
                  <a:rPr lang="en-US" sz="1200" b="1" dirty="0" smtClean="0">
                    <a:solidFill>
                      <a:srgbClr val="00B0F0"/>
                    </a:solidFill>
                  </a:rPr>
                  <a:t>defined )</a:t>
                </a:r>
                <a:endParaRPr lang="en-US" sz="1200" b="1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6397101" y="3733801"/>
                <a:ext cx="3699" cy="380999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2" idx="2"/>
              </p:cNvCxnSpPr>
              <p:nvPr/>
            </p:nvCxnSpPr>
            <p:spPr>
              <a:xfrm>
                <a:off x="6414117" y="4572000"/>
                <a:ext cx="5918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itle 1"/>
          <p:cNvSpPr txBox="1">
            <a:spLocks/>
          </p:cNvSpPr>
          <p:nvPr/>
        </p:nvSpPr>
        <p:spPr>
          <a:xfrm>
            <a:off x="395536" y="404665"/>
            <a:ext cx="8136904" cy="720079"/>
          </a:xfrm>
          <a:prstGeom prst="rect">
            <a:avLst/>
          </a:prstGeom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srgbClr val="2C95DD"/>
                </a:solidFill>
                <a:latin typeface="MetaNormalLF-Roman" pitchFamily="34" charset="0"/>
                <a:ea typeface="+mj-ea"/>
                <a:cs typeface="+mj-cs"/>
              </a:rPr>
              <a:t>What is this Test </a:t>
            </a:r>
            <a:r>
              <a:rPr lang="en-US" sz="3600" b="1" dirty="0" smtClean="0">
                <a:solidFill>
                  <a:srgbClr val="2C95DD"/>
                </a:solidFill>
                <a:latin typeface="MetaNormalLF-Roman" pitchFamily="34" charset="0"/>
                <a:ea typeface="+mj-ea"/>
                <a:cs typeface="+mj-cs"/>
              </a:rPr>
              <a:t>Harness </a:t>
            </a:r>
            <a:endParaRPr lang="en-US" sz="3600" b="1" dirty="0">
              <a:solidFill>
                <a:srgbClr val="2C95DD"/>
              </a:solidFill>
              <a:latin typeface="MetaNormalLF-Roman" pitchFamily="34" charset="0"/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4056" y="119675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Test </a:t>
            </a:r>
            <a:r>
              <a:rPr lang="en-US" dirty="0" smtClean="0"/>
              <a:t>Harness is a test automation framework which </a:t>
            </a:r>
            <a:r>
              <a:rPr lang="en-US" dirty="0"/>
              <a:t>provides test execution, result validation and build-in pre-setup and tear-down functionalities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548680"/>
            <a:ext cx="180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srgbClr val="2C95DD"/>
                </a:solidFill>
                <a:latin typeface="MetaNormalLF-Roman" pitchFamily="34" charset="0"/>
              </a:rPr>
              <a:t>Benefits</a:t>
            </a:r>
            <a:endParaRPr lang="en-US" sz="3600" b="1" dirty="0">
              <a:solidFill>
                <a:srgbClr val="2C95DD"/>
              </a:solidFill>
              <a:latin typeface="MetaNormalLF-Roman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1196752"/>
            <a:ext cx="65527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No </a:t>
            </a:r>
            <a:r>
              <a:rPr lang="en-US" sz="2000" dirty="0"/>
              <a:t>extra learning effort </a:t>
            </a:r>
            <a:r>
              <a:rPr lang="en-US" sz="2000" dirty="0" smtClean="0"/>
              <a:t>needed. 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Testers </a:t>
            </a:r>
            <a:r>
              <a:rPr lang="en-US" sz="2000" dirty="0"/>
              <a:t>could design more flexible style test cases and don’t need to worry about how to run them </a:t>
            </a:r>
            <a:r>
              <a:rPr lang="en-US" sz="2000" dirty="0" smtClean="0"/>
              <a:t>and how to validate the </a:t>
            </a:r>
            <a:r>
              <a:rPr lang="en-US" sz="2000" dirty="0" smtClean="0"/>
              <a:t>results</a:t>
            </a:r>
            <a:r>
              <a:rPr lang="en-US" sz="2000" dirty="0"/>
              <a:t>.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Testers could </a:t>
            </a:r>
            <a:r>
              <a:rPr lang="en-US" sz="2000" dirty="0" smtClean="0"/>
              <a:t>leverage existing test code, like common libraries. 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Testers could specify  which cases need to be run with ‘—run’ flag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154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5536" y="404665"/>
            <a:ext cx="8136904" cy="72007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2C95DD"/>
                </a:solidFill>
                <a:latin typeface="MetaNormalLF-Roman" pitchFamily="34" charset="0"/>
                <a:ea typeface="+mj-ea"/>
                <a:cs typeface="+mj-cs"/>
              </a:rPr>
              <a:t>Where can I get it</a:t>
            </a:r>
            <a:endParaRPr lang="en-US" sz="3600" b="1" dirty="0">
              <a:solidFill>
                <a:srgbClr val="2C95DD"/>
              </a:solidFill>
              <a:latin typeface="MetaNormalLF-Roman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1196752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github.com/Tina-Yan/TestHarness</a:t>
            </a:r>
            <a:r>
              <a:rPr lang="en-US" sz="2000" dirty="0" smtClean="0"/>
              <a:t>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110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218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Light-weighted Test Harness introduction</vt:lpstr>
      <vt:lpstr>PowerPoint Presentation</vt:lpstr>
      <vt:lpstr>PowerPoint Presentation</vt:lpstr>
      <vt:lpstr>PowerPoint Presentation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Light-weighted Test Harness introduction</dc:title>
  <dc:creator>EMC</dc:creator>
  <cp:lastModifiedBy>EMC</cp:lastModifiedBy>
  <cp:revision>5</cp:revision>
  <dcterms:created xsi:type="dcterms:W3CDTF">2016-04-28T03:28:42Z</dcterms:created>
  <dcterms:modified xsi:type="dcterms:W3CDTF">2016-04-28T03:32:42Z</dcterms:modified>
</cp:coreProperties>
</file>