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17"/>
  </p:notesMasterIdLst>
  <p:sldIdLst>
    <p:sldId id="256" r:id="rId2"/>
    <p:sldId id="325" r:id="rId3"/>
    <p:sldId id="326" r:id="rId4"/>
    <p:sldId id="327" r:id="rId5"/>
    <p:sldId id="328" r:id="rId6"/>
    <p:sldId id="332" r:id="rId7"/>
    <p:sldId id="331" r:id="rId8"/>
    <p:sldId id="333" r:id="rId9"/>
    <p:sldId id="334" r:id="rId10"/>
    <p:sldId id="335" r:id="rId11"/>
    <p:sldId id="336" r:id="rId12"/>
    <p:sldId id="337" r:id="rId13"/>
    <p:sldId id="338" r:id="rId14"/>
    <p:sldId id="339" r:id="rId15"/>
    <p:sldId id="34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097E89-E789-4A37-919A-36457A6BEA81}">
  <a:tblStyle styleId="{AC097E89-E789-4A37-919A-36457A6BEA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94664" autoAdjust="0"/>
  </p:normalViewPr>
  <p:slideViewPr>
    <p:cSldViewPr snapToGrid="0">
      <p:cViewPr varScale="1">
        <p:scale>
          <a:sx n="87" d="100"/>
          <a:sy n="87" d="100"/>
        </p:scale>
        <p:origin x="90" y="12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FBABCF-DEF1-4E03-9EE8-FEA975AD89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hr-HR"/>
        </a:p>
      </dgm:t>
    </dgm:pt>
    <dgm:pt modelId="{2F561A76-5259-46DD-A073-CBC29EE8DE51}">
      <dgm:prSet phldrT="[Tekst]"/>
      <dgm:spPr/>
      <dgm:t>
        <a:bodyPr/>
        <a:lstStyle/>
        <a:p>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&lt;!DOCTYPE html&gt;</a:t>
          </a:r>
          <a:endParaRPr lang="hr-HR" b="1" dirty="0">
            <a:solidFill>
              <a:schemeClr val="bg1"/>
            </a:solidFill>
          </a:endParaRPr>
        </a:p>
      </dgm:t>
    </dgm:pt>
    <dgm:pt modelId="{A673AF36-3782-44A4-9A99-1E26AB907699}" type="parTrans" cxnId="{E87391E5-3A67-4109-B85D-8051C6FB28EC}">
      <dgm:prSet/>
      <dgm:spPr/>
      <dgm:t>
        <a:bodyPr/>
        <a:lstStyle/>
        <a:p>
          <a:endParaRPr lang="hr-HR"/>
        </a:p>
      </dgm:t>
    </dgm:pt>
    <dgm:pt modelId="{E5475888-6CF4-4643-931C-E88D69F449E6}" type="sibTrans" cxnId="{E87391E5-3A67-4109-B85D-8051C6FB28EC}">
      <dgm:prSet/>
      <dgm:spPr/>
      <dgm:t>
        <a:bodyPr/>
        <a:lstStyle/>
        <a:p>
          <a:endParaRPr lang="hr-HR"/>
        </a:p>
      </dgm:t>
    </dgm:pt>
    <dgm:pt modelId="{1CA9D0F1-C481-4587-81CA-3A4E92BA9583}">
      <dgm:prSet phldrT="[Tekst]"/>
      <dgm:spPr/>
      <dgm:t>
        <a:bodyPr/>
        <a:lstStyle/>
        <a:p>
          <a:pPr>
            <a:buSzPts val="1100"/>
            <a:buFont typeface="Arial" panose="020B0604020202020204" pitchFamily="34" charset="0"/>
            <a:buChar char="•"/>
          </a:pPr>
          <a:r>
            <a:rPr lang="hr-HR" dirty="0">
              <a:solidFill>
                <a:schemeClr val="tx1">
                  <a:lumMod val="75000"/>
                </a:schemeClr>
              </a:solidFill>
              <a:latin typeface="Overpass Light"/>
              <a:ea typeface="Overpass Light"/>
              <a:cs typeface="Courier New" panose="02070309020205020404" pitchFamily="49" charset="0"/>
              <a:sym typeface="Overpass Light"/>
            </a:rPr>
            <a:t>Deklaracija HTML dokumenta; nije oznaka nego informacija pregledniku kakav tip dokumenta može očekivati</a:t>
          </a:r>
          <a:endParaRPr lang="hr-HR" dirty="0"/>
        </a:p>
      </dgm:t>
    </dgm:pt>
    <dgm:pt modelId="{CE0EC180-1C48-41D9-88E4-6B77B80EF91C}" type="parTrans" cxnId="{2388D3F2-E040-493F-8FF7-B60C4EEB77A6}">
      <dgm:prSet/>
      <dgm:spPr/>
      <dgm:t>
        <a:bodyPr/>
        <a:lstStyle/>
        <a:p>
          <a:endParaRPr lang="hr-HR"/>
        </a:p>
      </dgm:t>
    </dgm:pt>
    <dgm:pt modelId="{0F27E56A-9512-4D68-ADE2-1AD71B9E80A1}" type="sibTrans" cxnId="{2388D3F2-E040-493F-8FF7-B60C4EEB77A6}">
      <dgm:prSet/>
      <dgm:spPr/>
      <dgm:t>
        <a:bodyPr/>
        <a:lstStyle/>
        <a:p>
          <a:endParaRPr lang="hr-HR"/>
        </a:p>
      </dgm:t>
    </dgm:pt>
    <dgm:pt modelId="{CB4B43BA-914D-44B4-B377-FC7D892D1ECA}">
      <dgm:prSet phldrT="[Tekst]"/>
      <dgm:spPr/>
      <dgm:t>
        <a:bodyPr/>
        <a:lstStyle/>
        <a:p>
          <a:pPr>
            <a:buSzPts val="1100"/>
            <a:buFont typeface="Arial" panose="020B0604020202020204" pitchFamily="34" charset="0"/>
            <a:buChar char="•"/>
          </a:pP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&lt;html&gt;&lt;/html&gt;</a:t>
          </a:r>
          <a:endParaRPr lang="hr-HR" b="1" dirty="0">
            <a:solidFill>
              <a:schemeClr val="bg1"/>
            </a:solidFill>
          </a:endParaRPr>
        </a:p>
      </dgm:t>
    </dgm:pt>
    <dgm:pt modelId="{7852FFA7-2754-496F-BAAD-88C4237A7F9E}" type="parTrans" cxnId="{6CEB43D0-AE84-40FA-93CB-9BECFB6C7472}">
      <dgm:prSet/>
      <dgm:spPr/>
      <dgm:t>
        <a:bodyPr/>
        <a:lstStyle/>
        <a:p>
          <a:endParaRPr lang="hr-HR"/>
        </a:p>
      </dgm:t>
    </dgm:pt>
    <dgm:pt modelId="{5978DA99-4E6B-4849-9CA9-9B734174C4AC}" type="sibTrans" cxnId="{6CEB43D0-AE84-40FA-93CB-9BECFB6C7472}">
      <dgm:prSet/>
      <dgm:spPr/>
      <dgm:t>
        <a:bodyPr/>
        <a:lstStyle/>
        <a:p>
          <a:endParaRPr lang="hr-HR"/>
        </a:p>
      </dgm:t>
    </dgm:pt>
    <dgm:pt modelId="{EA6F13BE-4C26-4D5B-AF11-41EE8C0EB565}">
      <dgm:prSet phldrT="[Tekst]"/>
      <dgm:spPr/>
      <dgm:t>
        <a:bodyPr/>
        <a:lstStyle/>
        <a:p>
          <a:pPr>
            <a:buSzPts val="1100"/>
            <a:buFont typeface="Arial" panose="020B0604020202020204" pitchFamily="34" charset="0"/>
            <a:buChar char="•"/>
          </a:pPr>
          <a:r>
            <a:rPr lang="hr-HR" dirty="0">
              <a:solidFill>
                <a:schemeClr val="tx1">
                  <a:lumMod val="75000"/>
                </a:schemeClr>
              </a:solidFill>
              <a:latin typeface="Overpass Light"/>
              <a:ea typeface="Overpass Light"/>
              <a:cs typeface="Courier New" panose="02070309020205020404" pitchFamily="49" charset="0"/>
              <a:sym typeface="Overpass Light"/>
            </a:rPr>
            <a:t>Označava početak i kraj HTML dokumenta</a:t>
          </a:r>
          <a:endParaRPr lang="hr-HR" dirty="0"/>
        </a:p>
      </dgm:t>
    </dgm:pt>
    <dgm:pt modelId="{B4135DC3-72A8-48BE-96B2-325094A38952}" type="parTrans" cxnId="{FC283696-04AD-4E82-92B0-12D881E73373}">
      <dgm:prSet/>
      <dgm:spPr/>
      <dgm:t>
        <a:bodyPr/>
        <a:lstStyle/>
        <a:p>
          <a:endParaRPr lang="hr-HR"/>
        </a:p>
      </dgm:t>
    </dgm:pt>
    <dgm:pt modelId="{56BD63EA-1EB5-4BBE-BF3E-B3B522D86FA9}" type="sibTrans" cxnId="{FC283696-04AD-4E82-92B0-12D881E73373}">
      <dgm:prSet/>
      <dgm:spPr/>
      <dgm:t>
        <a:bodyPr/>
        <a:lstStyle/>
        <a:p>
          <a:endParaRPr lang="hr-HR"/>
        </a:p>
      </dgm:t>
    </dgm:pt>
    <dgm:pt modelId="{1DEA09F4-DF59-4BDE-9DEE-6ECB865A8ED1}">
      <dgm:prSet phldrT="[Tekst]"/>
      <dgm:spPr/>
      <dgm:t>
        <a:bodyPr/>
        <a:lstStyle/>
        <a:p>
          <a:pPr>
            <a:buSzPts val="1100"/>
            <a:buFont typeface="Arial" panose="020B0604020202020204" pitchFamily="34" charset="0"/>
            <a:buChar char="•"/>
          </a:pP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&lt;</a:t>
          </a:r>
          <a:r>
            <a:rPr lang="hr-HR" b="1" dirty="0" err="1">
              <a:solidFill>
                <a:schemeClr val="bg1"/>
              </a:solidFill>
              <a:latin typeface="Courier New" panose="02070309020205020404" pitchFamily="49" charset="0"/>
              <a:ea typeface="Overpass Light"/>
              <a:cs typeface="Courier New" panose="02070309020205020404" pitchFamily="49" charset="0"/>
              <a:sym typeface="Overpass Light"/>
            </a:rPr>
            <a:t>head</a:t>
          </a: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&gt;&lt;/</a:t>
          </a:r>
          <a:r>
            <a:rPr lang="hr-HR" b="1" dirty="0" err="1">
              <a:solidFill>
                <a:schemeClr val="bg1"/>
              </a:solidFill>
              <a:latin typeface="Courier New" panose="02070309020205020404" pitchFamily="49" charset="0"/>
              <a:ea typeface="Overpass Light"/>
              <a:cs typeface="Courier New" panose="02070309020205020404" pitchFamily="49" charset="0"/>
              <a:sym typeface="Overpass Light"/>
            </a:rPr>
            <a:t>head</a:t>
          </a: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&gt;</a:t>
          </a:r>
          <a:endParaRPr lang="hr-HR" b="1" dirty="0">
            <a:solidFill>
              <a:schemeClr val="bg1"/>
            </a:solidFill>
          </a:endParaRPr>
        </a:p>
      </dgm:t>
    </dgm:pt>
    <dgm:pt modelId="{CD321C3A-79B6-4409-A83D-D7A7FC6F32C3}" type="parTrans" cxnId="{11C72579-5C8E-4BBA-BCE4-939872B3C86C}">
      <dgm:prSet/>
      <dgm:spPr/>
      <dgm:t>
        <a:bodyPr/>
        <a:lstStyle/>
        <a:p>
          <a:endParaRPr lang="hr-HR"/>
        </a:p>
      </dgm:t>
    </dgm:pt>
    <dgm:pt modelId="{06BABB7B-7FE6-4DDA-971C-0DBB0B572DB0}" type="sibTrans" cxnId="{11C72579-5C8E-4BBA-BCE4-939872B3C86C}">
      <dgm:prSet/>
      <dgm:spPr/>
      <dgm:t>
        <a:bodyPr/>
        <a:lstStyle/>
        <a:p>
          <a:endParaRPr lang="hr-HR"/>
        </a:p>
      </dgm:t>
    </dgm:pt>
    <dgm:pt modelId="{E5BF6FFD-75AD-4579-9DC0-5CC93B90E2BC}">
      <dgm:prSet phldrT="[Tekst]"/>
      <dgm:spPr/>
      <dgm:t>
        <a:bodyPr/>
        <a:lstStyle/>
        <a:p>
          <a:pPr>
            <a:buSzPts val="1100"/>
            <a:buFont typeface="Arial" panose="020B0604020202020204" pitchFamily="34" charset="0"/>
            <a:buChar char="•"/>
          </a:pPr>
          <a:r>
            <a:rPr lang="hr-HR" dirty="0">
              <a:solidFill>
                <a:schemeClr val="tx1">
                  <a:lumMod val="75000"/>
                </a:schemeClr>
              </a:solidFill>
              <a:latin typeface="Overpass Light"/>
              <a:ea typeface="Overpass Light"/>
              <a:cs typeface="Courier New" panose="02070309020205020404" pitchFamily="49" charset="0"/>
              <a:sym typeface="Overpass Light"/>
            </a:rPr>
            <a:t>Meta informacije o dokumentu: naslov, skripte, stilovi..</a:t>
          </a:r>
          <a:endParaRPr lang="hr-HR" dirty="0"/>
        </a:p>
      </dgm:t>
    </dgm:pt>
    <dgm:pt modelId="{72E3252A-1B15-4E46-A8EA-501170CBEAF0}" type="parTrans" cxnId="{8E901889-57D0-4EBC-B427-D9059927F79D}">
      <dgm:prSet/>
      <dgm:spPr/>
      <dgm:t>
        <a:bodyPr/>
        <a:lstStyle/>
        <a:p>
          <a:endParaRPr lang="hr-HR"/>
        </a:p>
      </dgm:t>
    </dgm:pt>
    <dgm:pt modelId="{B9A40564-D30D-438B-8F08-A3FD5F6BDE7C}" type="sibTrans" cxnId="{8E901889-57D0-4EBC-B427-D9059927F79D}">
      <dgm:prSet/>
      <dgm:spPr/>
      <dgm:t>
        <a:bodyPr/>
        <a:lstStyle/>
        <a:p>
          <a:endParaRPr lang="hr-HR"/>
        </a:p>
      </dgm:t>
    </dgm:pt>
    <dgm:pt modelId="{6C33B0E7-022D-43B7-BF6D-365B27B6C15F}">
      <dgm:prSet phldrT="[Tekst]"/>
      <dgm:spPr/>
      <dgm:t>
        <a:bodyPr/>
        <a:lstStyle/>
        <a:p>
          <a:pPr>
            <a:buSzPts val="1100"/>
            <a:buFont typeface="Arial" panose="020B0604020202020204" pitchFamily="34" charset="0"/>
            <a:buChar char="•"/>
          </a:pP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&lt;title&gt;&lt;/title&gt;</a:t>
          </a:r>
          <a:endParaRPr lang="hr-HR" b="1" dirty="0">
            <a:solidFill>
              <a:schemeClr val="bg1"/>
            </a:solidFill>
          </a:endParaRPr>
        </a:p>
      </dgm:t>
    </dgm:pt>
    <dgm:pt modelId="{D34C7C86-F7E6-4FD2-8AE7-17DF626BFD4D}" type="parTrans" cxnId="{D67171AF-249C-4504-A67C-9275CB9CFB93}">
      <dgm:prSet/>
      <dgm:spPr/>
      <dgm:t>
        <a:bodyPr/>
        <a:lstStyle/>
        <a:p>
          <a:endParaRPr lang="hr-HR"/>
        </a:p>
      </dgm:t>
    </dgm:pt>
    <dgm:pt modelId="{1C6735C1-A1C0-4B02-A57F-FE8C165FDAAB}" type="sibTrans" cxnId="{D67171AF-249C-4504-A67C-9275CB9CFB93}">
      <dgm:prSet/>
      <dgm:spPr/>
      <dgm:t>
        <a:bodyPr/>
        <a:lstStyle/>
        <a:p>
          <a:endParaRPr lang="hr-HR"/>
        </a:p>
      </dgm:t>
    </dgm:pt>
    <dgm:pt modelId="{33E12E38-3652-4B26-94A8-DD5995814E41}">
      <dgm:prSet phldrT="[Tekst]"/>
      <dgm:spPr/>
      <dgm:t>
        <a:bodyPr/>
        <a:lstStyle/>
        <a:p>
          <a:pPr>
            <a:buSzPts val="1100"/>
            <a:buFont typeface="Arial" panose="020B0604020202020204" pitchFamily="34" charset="0"/>
            <a:buChar char="•"/>
          </a:pP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&lt;</a:t>
          </a:r>
          <a:r>
            <a:rPr lang="hr-HR" b="1" dirty="0" err="1">
              <a:solidFill>
                <a:schemeClr val="bg1"/>
              </a:solidFill>
              <a:latin typeface="Courier New" panose="02070309020205020404" pitchFamily="49" charset="0"/>
              <a:ea typeface="Overpass Light"/>
              <a:cs typeface="Courier New" panose="02070309020205020404" pitchFamily="49" charset="0"/>
              <a:sym typeface="Overpass Light"/>
            </a:rPr>
            <a:t>body</a:t>
          </a: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&gt;&lt;/</a:t>
          </a:r>
          <a:r>
            <a:rPr lang="hr-HR" b="1" dirty="0" err="1">
              <a:solidFill>
                <a:schemeClr val="bg1"/>
              </a:solidFill>
              <a:latin typeface="Courier New" panose="02070309020205020404" pitchFamily="49" charset="0"/>
              <a:ea typeface="Overpass Light"/>
              <a:cs typeface="Courier New" panose="02070309020205020404" pitchFamily="49" charset="0"/>
              <a:sym typeface="Overpass Light"/>
            </a:rPr>
            <a:t>body</a:t>
          </a: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&gt;</a:t>
          </a:r>
          <a:endParaRPr lang="hr-HR" b="1" dirty="0">
            <a:solidFill>
              <a:schemeClr val="bg1"/>
            </a:solidFill>
          </a:endParaRPr>
        </a:p>
      </dgm:t>
    </dgm:pt>
    <dgm:pt modelId="{CFE7D8FC-3F95-4782-BA98-ED6ABA24C939}" type="parTrans" cxnId="{9ED997BC-C960-4A1A-A0F9-F6192DAE4926}">
      <dgm:prSet/>
      <dgm:spPr/>
      <dgm:t>
        <a:bodyPr/>
        <a:lstStyle/>
        <a:p>
          <a:endParaRPr lang="hr-HR"/>
        </a:p>
      </dgm:t>
    </dgm:pt>
    <dgm:pt modelId="{B04D0191-9F3E-4476-9674-B8126A4AA659}" type="sibTrans" cxnId="{9ED997BC-C960-4A1A-A0F9-F6192DAE4926}">
      <dgm:prSet/>
      <dgm:spPr/>
      <dgm:t>
        <a:bodyPr/>
        <a:lstStyle/>
        <a:p>
          <a:endParaRPr lang="hr-HR"/>
        </a:p>
      </dgm:t>
    </dgm:pt>
    <dgm:pt modelId="{A4C4DD06-B8AD-4DC8-88B7-48EEE772FD66}">
      <dgm:prSet/>
      <dgm:spPr/>
      <dgm:t>
        <a:bodyPr/>
        <a:lstStyle/>
        <a:p>
          <a:pPr>
            <a:buSzPts val="1100"/>
            <a:buFont typeface="Arial" panose="020B0604020202020204" pitchFamily="34" charset="0"/>
            <a:buChar char="•"/>
          </a:pPr>
          <a:r>
            <a:rPr lang="hr-HR">
              <a:solidFill>
                <a:schemeClr val="tx1">
                  <a:lumMod val="75000"/>
                </a:schemeClr>
              </a:solidFill>
              <a:latin typeface="Overpass Light"/>
              <a:ea typeface="Overpass Light"/>
              <a:cs typeface="Courier New" panose="02070309020205020404" pitchFamily="49" charset="0"/>
              <a:sym typeface="Overpass Light"/>
            </a:rPr>
            <a:t>Definiranje naslova web stranice – u naslovnoj traci preglednika</a:t>
          </a:r>
          <a:endParaRPr lang="hr-HR" dirty="0">
            <a:solidFill>
              <a:schemeClr val="tx1">
                <a:lumMod val="75000"/>
              </a:schemeClr>
            </a:solidFill>
            <a:latin typeface="Overpass Light"/>
            <a:ea typeface="Overpass Light"/>
            <a:cs typeface="Courier New" panose="02070309020205020404" pitchFamily="49" charset="0"/>
            <a:sym typeface="Overpass Light"/>
          </a:endParaRPr>
        </a:p>
      </dgm:t>
    </dgm:pt>
    <dgm:pt modelId="{2F2A8920-7BCD-41C1-95E3-685308F9AB2D}" type="parTrans" cxnId="{EEBF2497-7436-4774-B05E-AE9600ADB116}">
      <dgm:prSet/>
      <dgm:spPr/>
      <dgm:t>
        <a:bodyPr/>
        <a:lstStyle/>
        <a:p>
          <a:endParaRPr lang="hr-HR"/>
        </a:p>
      </dgm:t>
    </dgm:pt>
    <dgm:pt modelId="{933C0E9C-942E-4BBF-9909-29FC73D1C27B}" type="sibTrans" cxnId="{EEBF2497-7436-4774-B05E-AE9600ADB116}">
      <dgm:prSet/>
      <dgm:spPr/>
      <dgm:t>
        <a:bodyPr/>
        <a:lstStyle/>
        <a:p>
          <a:endParaRPr lang="hr-HR"/>
        </a:p>
      </dgm:t>
    </dgm:pt>
    <dgm:pt modelId="{6F8678A2-0289-477D-8738-D7919D47FD3C}">
      <dgm:prSet phldrT="[Tekst]"/>
      <dgm:spPr/>
      <dgm:t>
        <a:bodyPr/>
        <a:lstStyle/>
        <a:p>
          <a:pPr>
            <a:buSzPts val="1100"/>
            <a:buFont typeface="Arial" panose="020B0604020202020204" pitchFamily="34" charset="0"/>
            <a:buChar char="•"/>
          </a:pPr>
          <a:r>
            <a:rPr lang="hr-HR" dirty="0">
              <a:solidFill>
                <a:schemeClr val="tx1">
                  <a:lumMod val="75000"/>
                </a:schemeClr>
              </a:solidFill>
              <a:latin typeface="Overpass Light"/>
              <a:ea typeface="Overpass Light"/>
              <a:cs typeface="Courier New" panose="02070309020205020404" pitchFamily="49" charset="0"/>
              <a:sym typeface="Overpass Light"/>
            </a:rPr>
            <a:t>Definiranje tijela dokumenta – sadržaj prikazan na web stranici</a:t>
          </a:r>
          <a:endParaRPr lang="hr-HR" b="1" dirty="0"/>
        </a:p>
      </dgm:t>
    </dgm:pt>
    <dgm:pt modelId="{1F81C1EA-5BDF-486D-90FF-3EE0A39D5E3C}" type="parTrans" cxnId="{0AF343D7-7DD8-48E8-8AFC-6ACBFD24C225}">
      <dgm:prSet/>
      <dgm:spPr/>
      <dgm:t>
        <a:bodyPr/>
        <a:lstStyle/>
        <a:p>
          <a:endParaRPr lang="hr-HR"/>
        </a:p>
      </dgm:t>
    </dgm:pt>
    <dgm:pt modelId="{48C51575-4FEB-4A85-8FD2-6A77487E4D1F}" type="sibTrans" cxnId="{0AF343D7-7DD8-48E8-8AFC-6ACBFD24C225}">
      <dgm:prSet/>
      <dgm:spPr/>
      <dgm:t>
        <a:bodyPr/>
        <a:lstStyle/>
        <a:p>
          <a:endParaRPr lang="hr-HR"/>
        </a:p>
      </dgm:t>
    </dgm:pt>
    <dgm:pt modelId="{05101B05-B3CF-4A8D-8A5F-55E2A97D5918}" type="pres">
      <dgm:prSet presAssocID="{A7FBABCF-DEF1-4E03-9EE8-FEA975AD8944}" presName="Name0" presStyleCnt="0">
        <dgm:presLayoutVars>
          <dgm:dir/>
          <dgm:animLvl val="lvl"/>
          <dgm:resizeHandles val="exact"/>
        </dgm:presLayoutVars>
      </dgm:prSet>
      <dgm:spPr/>
    </dgm:pt>
    <dgm:pt modelId="{732CDE8A-1A03-4090-AF86-3A919794E6D9}" type="pres">
      <dgm:prSet presAssocID="{2F561A76-5259-46DD-A073-CBC29EE8DE51}" presName="linNode" presStyleCnt="0"/>
      <dgm:spPr/>
    </dgm:pt>
    <dgm:pt modelId="{3E71F17A-204D-4355-8CFD-1811B9B26F4B}" type="pres">
      <dgm:prSet presAssocID="{2F561A76-5259-46DD-A073-CBC29EE8DE51}" presName="parentText" presStyleLbl="node1" presStyleIdx="0" presStyleCnt="5">
        <dgm:presLayoutVars>
          <dgm:chMax val="1"/>
          <dgm:bulletEnabled val="1"/>
        </dgm:presLayoutVars>
      </dgm:prSet>
      <dgm:spPr/>
    </dgm:pt>
    <dgm:pt modelId="{F72F052D-A383-4341-A639-BB0364792714}" type="pres">
      <dgm:prSet presAssocID="{2F561A76-5259-46DD-A073-CBC29EE8DE51}" presName="descendantText" presStyleLbl="alignAccFollowNode1" presStyleIdx="0" presStyleCnt="5">
        <dgm:presLayoutVars>
          <dgm:bulletEnabled val="1"/>
        </dgm:presLayoutVars>
      </dgm:prSet>
      <dgm:spPr/>
    </dgm:pt>
    <dgm:pt modelId="{1B8B30DE-A69A-4686-BF22-00721671AF7C}" type="pres">
      <dgm:prSet presAssocID="{E5475888-6CF4-4643-931C-E88D69F449E6}" presName="sp" presStyleCnt="0"/>
      <dgm:spPr/>
    </dgm:pt>
    <dgm:pt modelId="{380D12A9-D61F-4E32-9F59-576848D445C3}" type="pres">
      <dgm:prSet presAssocID="{CB4B43BA-914D-44B4-B377-FC7D892D1ECA}" presName="linNode" presStyleCnt="0"/>
      <dgm:spPr/>
    </dgm:pt>
    <dgm:pt modelId="{EF545705-2FF2-460D-80FA-DF81DCC3025F}" type="pres">
      <dgm:prSet presAssocID="{CB4B43BA-914D-44B4-B377-FC7D892D1ECA}" presName="parentText" presStyleLbl="node1" presStyleIdx="1" presStyleCnt="5">
        <dgm:presLayoutVars>
          <dgm:chMax val="1"/>
          <dgm:bulletEnabled val="1"/>
        </dgm:presLayoutVars>
      </dgm:prSet>
      <dgm:spPr/>
    </dgm:pt>
    <dgm:pt modelId="{FF97B1EE-2A08-45FF-8EF7-CA1BC005CC67}" type="pres">
      <dgm:prSet presAssocID="{CB4B43BA-914D-44B4-B377-FC7D892D1ECA}" presName="descendantText" presStyleLbl="alignAccFollowNode1" presStyleIdx="1" presStyleCnt="5">
        <dgm:presLayoutVars>
          <dgm:bulletEnabled val="1"/>
        </dgm:presLayoutVars>
      </dgm:prSet>
      <dgm:spPr/>
    </dgm:pt>
    <dgm:pt modelId="{EA1BB3C3-BF12-43FC-8CA4-186855F7A4F4}" type="pres">
      <dgm:prSet presAssocID="{5978DA99-4E6B-4849-9CA9-9B734174C4AC}" presName="sp" presStyleCnt="0"/>
      <dgm:spPr/>
    </dgm:pt>
    <dgm:pt modelId="{B1778D28-72F4-4325-819A-73C07D91622B}" type="pres">
      <dgm:prSet presAssocID="{1DEA09F4-DF59-4BDE-9DEE-6ECB865A8ED1}" presName="linNode" presStyleCnt="0"/>
      <dgm:spPr/>
    </dgm:pt>
    <dgm:pt modelId="{7D47E12D-C755-4231-9A9D-7D673B8521EA}" type="pres">
      <dgm:prSet presAssocID="{1DEA09F4-DF59-4BDE-9DEE-6ECB865A8ED1}" presName="parentText" presStyleLbl="node1" presStyleIdx="2" presStyleCnt="5">
        <dgm:presLayoutVars>
          <dgm:chMax val="1"/>
          <dgm:bulletEnabled val="1"/>
        </dgm:presLayoutVars>
      </dgm:prSet>
      <dgm:spPr/>
    </dgm:pt>
    <dgm:pt modelId="{59710DA2-B0FD-4BCD-955B-13272715B298}" type="pres">
      <dgm:prSet presAssocID="{1DEA09F4-DF59-4BDE-9DEE-6ECB865A8ED1}" presName="descendantText" presStyleLbl="alignAccFollowNode1" presStyleIdx="2" presStyleCnt="5">
        <dgm:presLayoutVars>
          <dgm:bulletEnabled val="1"/>
        </dgm:presLayoutVars>
      </dgm:prSet>
      <dgm:spPr/>
    </dgm:pt>
    <dgm:pt modelId="{894CD717-B0A8-4235-A3AF-AB0C38D10EB2}" type="pres">
      <dgm:prSet presAssocID="{06BABB7B-7FE6-4DDA-971C-0DBB0B572DB0}" presName="sp" presStyleCnt="0"/>
      <dgm:spPr/>
    </dgm:pt>
    <dgm:pt modelId="{CB2ACA46-FBFA-4F39-B144-2A54CBAE34D0}" type="pres">
      <dgm:prSet presAssocID="{6C33B0E7-022D-43B7-BF6D-365B27B6C15F}" presName="linNode" presStyleCnt="0"/>
      <dgm:spPr/>
    </dgm:pt>
    <dgm:pt modelId="{54ADFB92-1CFA-4785-9BDA-E6D352A5849C}" type="pres">
      <dgm:prSet presAssocID="{6C33B0E7-022D-43B7-BF6D-365B27B6C15F}" presName="parentText" presStyleLbl="node1" presStyleIdx="3" presStyleCnt="5">
        <dgm:presLayoutVars>
          <dgm:chMax val="1"/>
          <dgm:bulletEnabled val="1"/>
        </dgm:presLayoutVars>
      </dgm:prSet>
      <dgm:spPr/>
    </dgm:pt>
    <dgm:pt modelId="{628EFA4B-7F1C-46CB-B9FA-7FF2F7C1F6BD}" type="pres">
      <dgm:prSet presAssocID="{6C33B0E7-022D-43B7-BF6D-365B27B6C15F}" presName="descendantText" presStyleLbl="alignAccFollowNode1" presStyleIdx="3" presStyleCnt="5">
        <dgm:presLayoutVars>
          <dgm:bulletEnabled val="1"/>
        </dgm:presLayoutVars>
      </dgm:prSet>
      <dgm:spPr/>
    </dgm:pt>
    <dgm:pt modelId="{21DC48AB-FEA9-4B05-941F-62596194A448}" type="pres">
      <dgm:prSet presAssocID="{1C6735C1-A1C0-4B02-A57F-FE8C165FDAAB}" presName="sp" presStyleCnt="0"/>
      <dgm:spPr/>
    </dgm:pt>
    <dgm:pt modelId="{2E2FDB38-1633-444A-A255-C69AF9C82450}" type="pres">
      <dgm:prSet presAssocID="{33E12E38-3652-4B26-94A8-DD5995814E41}" presName="linNode" presStyleCnt="0"/>
      <dgm:spPr/>
    </dgm:pt>
    <dgm:pt modelId="{D7D7898C-E110-4AF8-BB85-DFE244911EB2}" type="pres">
      <dgm:prSet presAssocID="{33E12E38-3652-4B26-94A8-DD5995814E41}" presName="parentText" presStyleLbl="node1" presStyleIdx="4" presStyleCnt="5">
        <dgm:presLayoutVars>
          <dgm:chMax val="1"/>
          <dgm:bulletEnabled val="1"/>
        </dgm:presLayoutVars>
      </dgm:prSet>
      <dgm:spPr/>
    </dgm:pt>
    <dgm:pt modelId="{47E71241-84BF-4F29-8009-5299A92402FC}" type="pres">
      <dgm:prSet presAssocID="{33E12E38-3652-4B26-94A8-DD5995814E41}" presName="descendantText" presStyleLbl="alignAccFollowNode1" presStyleIdx="4" presStyleCnt="5">
        <dgm:presLayoutVars>
          <dgm:bulletEnabled val="1"/>
        </dgm:presLayoutVars>
      </dgm:prSet>
      <dgm:spPr/>
    </dgm:pt>
  </dgm:ptLst>
  <dgm:cxnLst>
    <dgm:cxn modelId="{50631815-4D6A-485C-90A9-B0ABEE3B31CD}" type="presOf" srcId="{6F8678A2-0289-477D-8738-D7919D47FD3C}" destId="{47E71241-84BF-4F29-8009-5299A92402FC}" srcOrd="0" destOrd="0" presId="urn:microsoft.com/office/officeart/2005/8/layout/vList5"/>
    <dgm:cxn modelId="{0359911B-A34D-4AC5-997E-579ABC37E9B4}" type="presOf" srcId="{CB4B43BA-914D-44B4-B377-FC7D892D1ECA}" destId="{EF545705-2FF2-460D-80FA-DF81DCC3025F}" srcOrd="0" destOrd="0" presId="urn:microsoft.com/office/officeart/2005/8/layout/vList5"/>
    <dgm:cxn modelId="{C854775D-C631-4AD8-85E4-A0D34072C8ED}" type="presOf" srcId="{6C33B0E7-022D-43B7-BF6D-365B27B6C15F}" destId="{54ADFB92-1CFA-4785-9BDA-E6D352A5849C}" srcOrd="0" destOrd="0" presId="urn:microsoft.com/office/officeart/2005/8/layout/vList5"/>
    <dgm:cxn modelId="{597FF663-5C05-470F-B15F-3DF0D5E6EFB7}" type="presOf" srcId="{A7FBABCF-DEF1-4E03-9EE8-FEA975AD8944}" destId="{05101B05-B3CF-4A8D-8A5F-55E2A97D5918}" srcOrd="0" destOrd="0" presId="urn:microsoft.com/office/officeart/2005/8/layout/vList5"/>
    <dgm:cxn modelId="{516D804D-CA6F-457F-B2DE-E6791517B169}" type="presOf" srcId="{2F561A76-5259-46DD-A073-CBC29EE8DE51}" destId="{3E71F17A-204D-4355-8CFD-1811B9B26F4B}" srcOrd="0" destOrd="0" presId="urn:microsoft.com/office/officeart/2005/8/layout/vList5"/>
    <dgm:cxn modelId="{11C72579-5C8E-4BBA-BCE4-939872B3C86C}" srcId="{A7FBABCF-DEF1-4E03-9EE8-FEA975AD8944}" destId="{1DEA09F4-DF59-4BDE-9DEE-6ECB865A8ED1}" srcOrd="2" destOrd="0" parTransId="{CD321C3A-79B6-4409-A83D-D7A7FC6F32C3}" sibTransId="{06BABB7B-7FE6-4DDA-971C-0DBB0B572DB0}"/>
    <dgm:cxn modelId="{4F73417A-B6A8-4A58-9111-AC95BC848355}" type="presOf" srcId="{1CA9D0F1-C481-4587-81CA-3A4E92BA9583}" destId="{F72F052D-A383-4341-A639-BB0364792714}" srcOrd="0" destOrd="0" presId="urn:microsoft.com/office/officeart/2005/8/layout/vList5"/>
    <dgm:cxn modelId="{8E901889-57D0-4EBC-B427-D9059927F79D}" srcId="{1DEA09F4-DF59-4BDE-9DEE-6ECB865A8ED1}" destId="{E5BF6FFD-75AD-4579-9DC0-5CC93B90E2BC}" srcOrd="0" destOrd="0" parTransId="{72E3252A-1B15-4E46-A8EA-501170CBEAF0}" sibTransId="{B9A40564-D30D-438B-8F08-A3FD5F6BDE7C}"/>
    <dgm:cxn modelId="{FC283696-04AD-4E82-92B0-12D881E73373}" srcId="{CB4B43BA-914D-44B4-B377-FC7D892D1ECA}" destId="{EA6F13BE-4C26-4D5B-AF11-41EE8C0EB565}" srcOrd="0" destOrd="0" parTransId="{B4135DC3-72A8-48BE-96B2-325094A38952}" sibTransId="{56BD63EA-1EB5-4BBE-BF3E-B3B522D86FA9}"/>
    <dgm:cxn modelId="{EEBF2497-7436-4774-B05E-AE9600ADB116}" srcId="{6C33B0E7-022D-43B7-BF6D-365B27B6C15F}" destId="{A4C4DD06-B8AD-4DC8-88B7-48EEE772FD66}" srcOrd="0" destOrd="0" parTransId="{2F2A8920-7BCD-41C1-95E3-685308F9AB2D}" sibTransId="{933C0E9C-942E-4BBF-9909-29FC73D1C27B}"/>
    <dgm:cxn modelId="{6B61519D-3244-4484-A97A-16EABB670590}" type="presOf" srcId="{E5BF6FFD-75AD-4579-9DC0-5CC93B90E2BC}" destId="{59710DA2-B0FD-4BCD-955B-13272715B298}" srcOrd="0" destOrd="0" presId="urn:microsoft.com/office/officeart/2005/8/layout/vList5"/>
    <dgm:cxn modelId="{A3E2FFA2-0B6D-4339-B5F5-0353F278D6E5}" type="presOf" srcId="{A4C4DD06-B8AD-4DC8-88B7-48EEE772FD66}" destId="{628EFA4B-7F1C-46CB-B9FA-7FF2F7C1F6BD}" srcOrd="0" destOrd="0" presId="urn:microsoft.com/office/officeart/2005/8/layout/vList5"/>
    <dgm:cxn modelId="{56197DAC-8555-43D8-9860-32CB6AF52A59}" type="presOf" srcId="{33E12E38-3652-4B26-94A8-DD5995814E41}" destId="{D7D7898C-E110-4AF8-BB85-DFE244911EB2}" srcOrd="0" destOrd="0" presId="urn:microsoft.com/office/officeart/2005/8/layout/vList5"/>
    <dgm:cxn modelId="{D67171AF-249C-4504-A67C-9275CB9CFB93}" srcId="{A7FBABCF-DEF1-4E03-9EE8-FEA975AD8944}" destId="{6C33B0E7-022D-43B7-BF6D-365B27B6C15F}" srcOrd="3" destOrd="0" parTransId="{D34C7C86-F7E6-4FD2-8AE7-17DF626BFD4D}" sibTransId="{1C6735C1-A1C0-4B02-A57F-FE8C165FDAAB}"/>
    <dgm:cxn modelId="{9ED997BC-C960-4A1A-A0F9-F6192DAE4926}" srcId="{A7FBABCF-DEF1-4E03-9EE8-FEA975AD8944}" destId="{33E12E38-3652-4B26-94A8-DD5995814E41}" srcOrd="4" destOrd="0" parTransId="{CFE7D8FC-3F95-4782-BA98-ED6ABA24C939}" sibTransId="{B04D0191-9F3E-4476-9674-B8126A4AA659}"/>
    <dgm:cxn modelId="{6CEB43D0-AE84-40FA-93CB-9BECFB6C7472}" srcId="{A7FBABCF-DEF1-4E03-9EE8-FEA975AD8944}" destId="{CB4B43BA-914D-44B4-B377-FC7D892D1ECA}" srcOrd="1" destOrd="0" parTransId="{7852FFA7-2754-496F-BAAD-88C4237A7F9E}" sibTransId="{5978DA99-4E6B-4849-9CA9-9B734174C4AC}"/>
    <dgm:cxn modelId="{0AF343D7-7DD8-48E8-8AFC-6ACBFD24C225}" srcId="{33E12E38-3652-4B26-94A8-DD5995814E41}" destId="{6F8678A2-0289-477D-8738-D7919D47FD3C}" srcOrd="0" destOrd="0" parTransId="{1F81C1EA-5BDF-486D-90FF-3EE0A39D5E3C}" sibTransId="{48C51575-4FEB-4A85-8FD2-6A77487E4D1F}"/>
    <dgm:cxn modelId="{E6D225DB-26A0-4DC9-B693-9467304DED4E}" type="presOf" srcId="{1DEA09F4-DF59-4BDE-9DEE-6ECB865A8ED1}" destId="{7D47E12D-C755-4231-9A9D-7D673B8521EA}" srcOrd="0" destOrd="0" presId="urn:microsoft.com/office/officeart/2005/8/layout/vList5"/>
    <dgm:cxn modelId="{E87391E5-3A67-4109-B85D-8051C6FB28EC}" srcId="{A7FBABCF-DEF1-4E03-9EE8-FEA975AD8944}" destId="{2F561A76-5259-46DD-A073-CBC29EE8DE51}" srcOrd="0" destOrd="0" parTransId="{A673AF36-3782-44A4-9A99-1E26AB907699}" sibTransId="{E5475888-6CF4-4643-931C-E88D69F449E6}"/>
    <dgm:cxn modelId="{2388D3F2-E040-493F-8FF7-B60C4EEB77A6}" srcId="{2F561A76-5259-46DD-A073-CBC29EE8DE51}" destId="{1CA9D0F1-C481-4587-81CA-3A4E92BA9583}" srcOrd="0" destOrd="0" parTransId="{CE0EC180-1C48-41D9-88E4-6B77B80EF91C}" sibTransId="{0F27E56A-9512-4D68-ADE2-1AD71B9E80A1}"/>
    <dgm:cxn modelId="{DB59DCFA-555F-4A4B-AE2C-FF295A152088}" type="presOf" srcId="{EA6F13BE-4C26-4D5B-AF11-41EE8C0EB565}" destId="{FF97B1EE-2A08-45FF-8EF7-CA1BC005CC67}" srcOrd="0" destOrd="0" presId="urn:microsoft.com/office/officeart/2005/8/layout/vList5"/>
    <dgm:cxn modelId="{A9ABFF7B-EEAD-49E1-8E3B-CB4D16A5E17D}" type="presParOf" srcId="{05101B05-B3CF-4A8D-8A5F-55E2A97D5918}" destId="{732CDE8A-1A03-4090-AF86-3A919794E6D9}" srcOrd="0" destOrd="0" presId="urn:microsoft.com/office/officeart/2005/8/layout/vList5"/>
    <dgm:cxn modelId="{83E5D098-C52E-4112-B995-744D377FACBD}" type="presParOf" srcId="{732CDE8A-1A03-4090-AF86-3A919794E6D9}" destId="{3E71F17A-204D-4355-8CFD-1811B9B26F4B}" srcOrd="0" destOrd="0" presId="urn:microsoft.com/office/officeart/2005/8/layout/vList5"/>
    <dgm:cxn modelId="{2701CBF1-FCFD-4DFF-B6F1-A9E1509EFAF1}" type="presParOf" srcId="{732CDE8A-1A03-4090-AF86-3A919794E6D9}" destId="{F72F052D-A383-4341-A639-BB0364792714}" srcOrd="1" destOrd="0" presId="urn:microsoft.com/office/officeart/2005/8/layout/vList5"/>
    <dgm:cxn modelId="{F97494D1-A706-44E8-9325-1589946EAF13}" type="presParOf" srcId="{05101B05-B3CF-4A8D-8A5F-55E2A97D5918}" destId="{1B8B30DE-A69A-4686-BF22-00721671AF7C}" srcOrd="1" destOrd="0" presId="urn:microsoft.com/office/officeart/2005/8/layout/vList5"/>
    <dgm:cxn modelId="{09F4DDAA-D29B-4C7B-A024-525388A1B714}" type="presParOf" srcId="{05101B05-B3CF-4A8D-8A5F-55E2A97D5918}" destId="{380D12A9-D61F-4E32-9F59-576848D445C3}" srcOrd="2" destOrd="0" presId="urn:microsoft.com/office/officeart/2005/8/layout/vList5"/>
    <dgm:cxn modelId="{15D52BE0-4878-4649-A7BD-E7C92791E2F7}" type="presParOf" srcId="{380D12A9-D61F-4E32-9F59-576848D445C3}" destId="{EF545705-2FF2-460D-80FA-DF81DCC3025F}" srcOrd="0" destOrd="0" presId="urn:microsoft.com/office/officeart/2005/8/layout/vList5"/>
    <dgm:cxn modelId="{21838127-B411-4871-A2D5-9EB3DA901867}" type="presParOf" srcId="{380D12A9-D61F-4E32-9F59-576848D445C3}" destId="{FF97B1EE-2A08-45FF-8EF7-CA1BC005CC67}" srcOrd="1" destOrd="0" presId="urn:microsoft.com/office/officeart/2005/8/layout/vList5"/>
    <dgm:cxn modelId="{9A0B25BC-696D-4710-BB3B-E1A3ED2ED3FB}" type="presParOf" srcId="{05101B05-B3CF-4A8D-8A5F-55E2A97D5918}" destId="{EA1BB3C3-BF12-43FC-8CA4-186855F7A4F4}" srcOrd="3" destOrd="0" presId="urn:microsoft.com/office/officeart/2005/8/layout/vList5"/>
    <dgm:cxn modelId="{377E5D86-0945-489D-B190-5F6308D33FB9}" type="presParOf" srcId="{05101B05-B3CF-4A8D-8A5F-55E2A97D5918}" destId="{B1778D28-72F4-4325-819A-73C07D91622B}" srcOrd="4" destOrd="0" presId="urn:microsoft.com/office/officeart/2005/8/layout/vList5"/>
    <dgm:cxn modelId="{E027CD96-4ADB-48C2-BD41-224B4AC9F95E}" type="presParOf" srcId="{B1778D28-72F4-4325-819A-73C07D91622B}" destId="{7D47E12D-C755-4231-9A9D-7D673B8521EA}" srcOrd="0" destOrd="0" presId="urn:microsoft.com/office/officeart/2005/8/layout/vList5"/>
    <dgm:cxn modelId="{54CDE261-77A3-40D3-B7DB-26C13C3EDFBF}" type="presParOf" srcId="{B1778D28-72F4-4325-819A-73C07D91622B}" destId="{59710DA2-B0FD-4BCD-955B-13272715B298}" srcOrd="1" destOrd="0" presId="urn:microsoft.com/office/officeart/2005/8/layout/vList5"/>
    <dgm:cxn modelId="{D67ED213-AA49-4065-93EB-028FF5BE4706}" type="presParOf" srcId="{05101B05-B3CF-4A8D-8A5F-55E2A97D5918}" destId="{894CD717-B0A8-4235-A3AF-AB0C38D10EB2}" srcOrd="5" destOrd="0" presId="urn:microsoft.com/office/officeart/2005/8/layout/vList5"/>
    <dgm:cxn modelId="{DD66F91F-3AB8-4AAA-8056-4572C033CE96}" type="presParOf" srcId="{05101B05-B3CF-4A8D-8A5F-55E2A97D5918}" destId="{CB2ACA46-FBFA-4F39-B144-2A54CBAE34D0}" srcOrd="6" destOrd="0" presId="urn:microsoft.com/office/officeart/2005/8/layout/vList5"/>
    <dgm:cxn modelId="{6A5BFEE3-F136-4C6C-89AE-4D70EF9C8CCD}" type="presParOf" srcId="{CB2ACA46-FBFA-4F39-B144-2A54CBAE34D0}" destId="{54ADFB92-1CFA-4785-9BDA-E6D352A5849C}" srcOrd="0" destOrd="0" presId="urn:microsoft.com/office/officeart/2005/8/layout/vList5"/>
    <dgm:cxn modelId="{1869FE24-8DAB-4907-B006-93BC732BB2F8}" type="presParOf" srcId="{CB2ACA46-FBFA-4F39-B144-2A54CBAE34D0}" destId="{628EFA4B-7F1C-46CB-B9FA-7FF2F7C1F6BD}" srcOrd="1" destOrd="0" presId="urn:microsoft.com/office/officeart/2005/8/layout/vList5"/>
    <dgm:cxn modelId="{5A28247B-C732-40C2-9934-756BE5F22B60}" type="presParOf" srcId="{05101B05-B3CF-4A8D-8A5F-55E2A97D5918}" destId="{21DC48AB-FEA9-4B05-941F-62596194A448}" srcOrd="7" destOrd="0" presId="urn:microsoft.com/office/officeart/2005/8/layout/vList5"/>
    <dgm:cxn modelId="{50BDC2C9-AED0-4091-8489-50652F05D867}" type="presParOf" srcId="{05101B05-B3CF-4A8D-8A5F-55E2A97D5918}" destId="{2E2FDB38-1633-444A-A255-C69AF9C82450}" srcOrd="8" destOrd="0" presId="urn:microsoft.com/office/officeart/2005/8/layout/vList5"/>
    <dgm:cxn modelId="{17693E5B-DA04-4DA8-8FA2-66CFB767F071}" type="presParOf" srcId="{2E2FDB38-1633-444A-A255-C69AF9C82450}" destId="{D7D7898C-E110-4AF8-BB85-DFE244911EB2}" srcOrd="0" destOrd="0" presId="urn:microsoft.com/office/officeart/2005/8/layout/vList5"/>
    <dgm:cxn modelId="{DC4F1716-6290-4A95-9018-02A30618CA7E}" type="presParOf" srcId="{2E2FDB38-1633-444A-A255-C69AF9C82450}" destId="{47E71241-84BF-4F29-8009-5299A92402F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FBABCF-DEF1-4E03-9EE8-FEA975AD89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hr-HR"/>
        </a:p>
      </dgm:t>
    </dgm:pt>
    <dgm:pt modelId="{2F561A76-5259-46DD-A073-CBC29EE8DE51}">
      <dgm:prSet phldrT="[Tekst]"/>
      <dgm:spPr/>
      <dgm:t>
        <a:bodyPr/>
        <a:lstStyle/>
        <a:p>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&lt;h1&gt;</a:t>
          </a:r>
          <a:endParaRPr lang="hr-HR" b="1" dirty="0">
            <a:solidFill>
              <a:schemeClr val="bg1"/>
            </a:solidFill>
          </a:endParaRPr>
        </a:p>
      </dgm:t>
    </dgm:pt>
    <dgm:pt modelId="{A673AF36-3782-44A4-9A99-1E26AB907699}" type="parTrans" cxnId="{E87391E5-3A67-4109-B85D-8051C6FB28EC}">
      <dgm:prSet/>
      <dgm:spPr/>
      <dgm:t>
        <a:bodyPr/>
        <a:lstStyle/>
        <a:p>
          <a:endParaRPr lang="hr-HR"/>
        </a:p>
      </dgm:t>
    </dgm:pt>
    <dgm:pt modelId="{E5475888-6CF4-4643-931C-E88D69F449E6}" type="sibTrans" cxnId="{E87391E5-3A67-4109-B85D-8051C6FB28EC}">
      <dgm:prSet/>
      <dgm:spPr/>
      <dgm:t>
        <a:bodyPr/>
        <a:lstStyle/>
        <a:p>
          <a:endParaRPr lang="hr-HR"/>
        </a:p>
      </dgm:t>
    </dgm:pt>
    <dgm:pt modelId="{1CA9D0F1-C481-4587-81CA-3A4E92BA9583}">
      <dgm:prSet phldrT="[Tekst]"/>
      <dgm:spPr/>
      <dgm:t>
        <a:bodyPr/>
        <a:lstStyle/>
        <a:p>
          <a:pPr>
            <a:buSzPts val="1100"/>
            <a:buFont typeface="Arial" panose="020B0604020202020204" pitchFamily="34" charset="0"/>
            <a:buChar char="•"/>
          </a:pPr>
          <a:r>
            <a:rPr lang="hr-HR" dirty="0">
              <a:solidFill>
                <a:schemeClr val="tx1">
                  <a:lumMod val="75000"/>
                </a:schemeClr>
              </a:solidFill>
              <a:latin typeface="Overpass Light"/>
              <a:ea typeface="Overpass Light"/>
              <a:cs typeface="Courier New" panose="02070309020205020404" pitchFamily="49" charset="0"/>
              <a:sym typeface="Overpass Light"/>
            </a:rPr>
            <a:t>Oznaka označava naslov. Slovo h označava </a:t>
          </a:r>
          <a:r>
            <a:rPr lang="hr-HR" i="1" dirty="0" err="1">
              <a:solidFill>
                <a:schemeClr val="tx1">
                  <a:lumMod val="75000"/>
                </a:schemeClr>
              </a:solidFill>
              <a:latin typeface="Overpass Light"/>
              <a:ea typeface="Overpass Light"/>
              <a:cs typeface="Courier New" panose="02070309020205020404" pitchFamily="49" charset="0"/>
              <a:sym typeface="Overpass Light"/>
            </a:rPr>
            <a:t>heading</a:t>
          </a:r>
          <a:r>
            <a:rPr lang="hr-HR" i="1" dirty="0">
              <a:solidFill>
                <a:schemeClr val="tx1">
                  <a:lumMod val="75000"/>
                </a:schemeClr>
              </a:solidFill>
              <a:latin typeface="Overpass Light"/>
              <a:ea typeface="Overpass Light"/>
              <a:cs typeface="Courier New" panose="02070309020205020404" pitchFamily="49" charset="0"/>
              <a:sym typeface="Overpass Light"/>
            </a:rPr>
            <a:t>,</a:t>
          </a:r>
          <a:r>
            <a:rPr lang="hr-HR" i="0" dirty="0">
              <a:solidFill>
                <a:schemeClr val="tx1">
                  <a:lumMod val="75000"/>
                </a:schemeClr>
              </a:solidFill>
              <a:latin typeface="Overpass Light"/>
              <a:ea typeface="Overpass Light"/>
              <a:cs typeface="Courier New" panose="02070309020205020404" pitchFamily="49" charset="0"/>
              <a:sym typeface="Overpass Light"/>
            </a:rPr>
            <a:t> a broj veličinu slova. Tako je moguće napraviti naslove redom od najvećeg (h1) do najmanjeg (h6)</a:t>
          </a:r>
          <a:endParaRPr lang="hr-HR" dirty="0"/>
        </a:p>
      </dgm:t>
    </dgm:pt>
    <dgm:pt modelId="{CE0EC180-1C48-41D9-88E4-6B77B80EF91C}" type="parTrans" cxnId="{2388D3F2-E040-493F-8FF7-B60C4EEB77A6}">
      <dgm:prSet/>
      <dgm:spPr/>
      <dgm:t>
        <a:bodyPr/>
        <a:lstStyle/>
        <a:p>
          <a:endParaRPr lang="hr-HR"/>
        </a:p>
      </dgm:t>
    </dgm:pt>
    <dgm:pt modelId="{0F27E56A-9512-4D68-ADE2-1AD71B9E80A1}" type="sibTrans" cxnId="{2388D3F2-E040-493F-8FF7-B60C4EEB77A6}">
      <dgm:prSet/>
      <dgm:spPr/>
      <dgm:t>
        <a:bodyPr/>
        <a:lstStyle/>
        <a:p>
          <a:endParaRPr lang="hr-HR"/>
        </a:p>
      </dgm:t>
    </dgm:pt>
    <dgm:pt modelId="{CB4B43BA-914D-44B4-B377-FC7D892D1ECA}">
      <dgm:prSet phldrT="[Tekst]"/>
      <dgm:spPr/>
      <dgm:t>
        <a:bodyPr/>
        <a:lstStyle/>
        <a:p>
          <a:pPr>
            <a:buSzPts val="1100"/>
            <a:buFont typeface="Arial" panose="020B0604020202020204" pitchFamily="34" charset="0"/>
            <a:buChar char="•"/>
          </a:pP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&lt;p&gt;&lt;/p&gt;</a:t>
          </a:r>
          <a:endParaRPr lang="hr-HR" b="1" dirty="0">
            <a:solidFill>
              <a:schemeClr val="bg1"/>
            </a:solidFill>
          </a:endParaRPr>
        </a:p>
      </dgm:t>
    </dgm:pt>
    <dgm:pt modelId="{7852FFA7-2754-496F-BAAD-88C4237A7F9E}" type="parTrans" cxnId="{6CEB43D0-AE84-40FA-93CB-9BECFB6C7472}">
      <dgm:prSet/>
      <dgm:spPr/>
      <dgm:t>
        <a:bodyPr/>
        <a:lstStyle/>
        <a:p>
          <a:endParaRPr lang="hr-HR"/>
        </a:p>
      </dgm:t>
    </dgm:pt>
    <dgm:pt modelId="{5978DA99-4E6B-4849-9CA9-9B734174C4AC}" type="sibTrans" cxnId="{6CEB43D0-AE84-40FA-93CB-9BECFB6C7472}">
      <dgm:prSet/>
      <dgm:spPr/>
      <dgm:t>
        <a:bodyPr/>
        <a:lstStyle/>
        <a:p>
          <a:endParaRPr lang="hr-HR"/>
        </a:p>
      </dgm:t>
    </dgm:pt>
    <dgm:pt modelId="{EA6F13BE-4C26-4D5B-AF11-41EE8C0EB565}">
      <dgm:prSet phldrT="[Tekst]"/>
      <dgm:spPr/>
      <dgm:t>
        <a:bodyPr/>
        <a:lstStyle/>
        <a:p>
          <a:pPr>
            <a:buSzPts val="1100"/>
            <a:buFont typeface="Arial" panose="020B0604020202020204" pitchFamily="34" charset="0"/>
            <a:buChar char="•"/>
          </a:pPr>
          <a:r>
            <a:rPr lang="hr-HR" dirty="0">
              <a:solidFill>
                <a:schemeClr val="tx1">
                  <a:lumMod val="75000"/>
                </a:schemeClr>
              </a:solidFill>
              <a:latin typeface="Overpass Light"/>
              <a:ea typeface="Overpass Light"/>
              <a:cs typeface="Courier New" panose="02070309020205020404" pitchFamily="49" charset="0"/>
              <a:sym typeface="Overpass Light"/>
            </a:rPr>
            <a:t>Označava paragraf.</a:t>
          </a:r>
          <a:endParaRPr lang="hr-HR" dirty="0"/>
        </a:p>
      </dgm:t>
    </dgm:pt>
    <dgm:pt modelId="{B4135DC3-72A8-48BE-96B2-325094A38952}" type="parTrans" cxnId="{FC283696-04AD-4E82-92B0-12D881E73373}">
      <dgm:prSet/>
      <dgm:spPr/>
      <dgm:t>
        <a:bodyPr/>
        <a:lstStyle/>
        <a:p>
          <a:endParaRPr lang="hr-HR"/>
        </a:p>
      </dgm:t>
    </dgm:pt>
    <dgm:pt modelId="{56BD63EA-1EB5-4BBE-BF3E-B3B522D86FA9}" type="sibTrans" cxnId="{FC283696-04AD-4E82-92B0-12D881E73373}">
      <dgm:prSet/>
      <dgm:spPr/>
      <dgm:t>
        <a:bodyPr/>
        <a:lstStyle/>
        <a:p>
          <a:endParaRPr lang="hr-HR"/>
        </a:p>
      </dgm:t>
    </dgm:pt>
    <dgm:pt modelId="{1DEA09F4-DF59-4BDE-9DEE-6ECB865A8ED1}">
      <dgm:prSet phldrT="[Tekst]"/>
      <dgm:spPr/>
      <dgm:t>
        <a:bodyPr/>
        <a:lstStyle/>
        <a:p>
          <a:pPr>
            <a:buSzPts val="1100"/>
            <a:buFont typeface="Arial" panose="020B0604020202020204" pitchFamily="34" charset="0"/>
            <a:buChar char="•"/>
          </a:pP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&lt;b&gt;&lt;/b&gt;</a:t>
          </a:r>
          <a:endParaRPr lang="hr-HR" b="1" dirty="0">
            <a:solidFill>
              <a:schemeClr val="bg1"/>
            </a:solidFill>
          </a:endParaRPr>
        </a:p>
      </dgm:t>
    </dgm:pt>
    <dgm:pt modelId="{CD321C3A-79B6-4409-A83D-D7A7FC6F32C3}" type="parTrans" cxnId="{11C72579-5C8E-4BBA-BCE4-939872B3C86C}">
      <dgm:prSet/>
      <dgm:spPr/>
      <dgm:t>
        <a:bodyPr/>
        <a:lstStyle/>
        <a:p>
          <a:endParaRPr lang="hr-HR"/>
        </a:p>
      </dgm:t>
    </dgm:pt>
    <dgm:pt modelId="{06BABB7B-7FE6-4DDA-971C-0DBB0B572DB0}" type="sibTrans" cxnId="{11C72579-5C8E-4BBA-BCE4-939872B3C86C}">
      <dgm:prSet/>
      <dgm:spPr/>
      <dgm:t>
        <a:bodyPr/>
        <a:lstStyle/>
        <a:p>
          <a:endParaRPr lang="hr-HR"/>
        </a:p>
      </dgm:t>
    </dgm:pt>
    <dgm:pt modelId="{E5BF6FFD-75AD-4579-9DC0-5CC93B90E2BC}">
      <dgm:prSet phldrT="[Tekst]"/>
      <dgm:spPr/>
      <dgm:t>
        <a:bodyPr/>
        <a:lstStyle/>
        <a:p>
          <a:pPr>
            <a:buSzPts val="1100"/>
            <a:buFont typeface="Arial" panose="020B0604020202020204" pitchFamily="34" charset="0"/>
            <a:buChar char="•"/>
          </a:pPr>
          <a:r>
            <a:rPr lang="hr-HR" dirty="0">
              <a:solidFill>
                <a:schemeClr val="tx1">
                  <a:lumMod val="75000"/>
                </a:schemeClr>
              </a:solidFill>
              <a:latin typeface="Overpass Light"/>
              <a:ea typeface="Overpass Light"/>
              <a:cs typeface="Courier New" panose="02070309020205020404" pitchFamily="49" charset="0"/>
              <a:sym typeface="Overpass Light"/>
            </a:rPr>
            <a:t>Oznaka za uređivanje teksta. Tekst unutar oznake će biti podebljan.</a:t>
          </a:r>
          <a:endParaRPr lang="hr-HR" dirty="0"/>
        </a:p>
      </dgm:t>
    </dgm:pt>
    <dgm:pt modelId="{72E3252A-1B15-4E46-A8EA-501170CBEAF0}" type="parTrans" cxnId="{8E901889-57D0-4EBC-B427-D9059927F79D}">
      <dgm:prSet/>
      <dgm:spPr/>
      <dgm:t>
        <a:bodyPr/>
        <a:lstStyle/>
        <a:p>
          <a:endParaRPr lang="hr-HR"/>
        </a:p>
      </dgm:t>
    </dgm:pt>
    <dgm:pt modelId="{B9A40564-D30D-438B-8F08-A3FD5F6BDE7C}" type="sibTrans" cxnId="{8E901889-57D0-4EBC-B427-D9059927F79D}">
      <dgm:prSet/>
      <dgm:spPr/>
      <dgm:t>
        <a:bodyPr/>
        <a:lstStyle/>
        <a:p>
          <a:endParaRPr lang="hr-HR"/>
        </a:p>
      </dgm:t>
    </dgm:pt>
    <dgm:pt modelId="{6C33B0E7-022D-43B7-BF6D-365B27B6C15F}">
      <dgm:prSet phldrT="[Tekst]"/>
      <dgm:spPr/>
      <dgm:t>
        <a:bodyPr/>
        <a:lstStyle/>
        <a:p>
          <a:pPr>
            <a:buSzPts val="1100"/>
            <a:buFont typeface="Arial" panose="020B0604020202020204" pitchFamily="34" charset="0"/>
            <a:buChar char="•"/>
          </a:pP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&lt;</a:t>
          </a:r>
          <a:r>
            <a:rPr lang="hr-HR" b="1" dirty="0" err="1">
              <a:solidFill>
                <a:schemeClr val="bg1"/>
              </a:solidFill>
              <a:latin typeface="Courier New" panose="02070309020205020404" pitchFamily="49" charset="0"/>
              <a:ea typeface="Overpass Light"/>
              <a:cs typeface="Courier New" panose="02070309020205020404" pitchFamily="49" charset="0"/>
              <a:sym typeface="Overpass Light"/>
            </a:rPr>
            <a:t>br</a:t>
          </a: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&gt;</a:t>
          </a:r>
          <a:endParaRPr lang="hr-HR" b="1" dirty="0">
            <a:solidFill>
              <a:schemeClr val="bg1"/>
            </a:solidFill>
          </a:endParaRPr>
        </a:p>
      </dgm:t>
    </dgm:pt>
    <dgm:pt modelId="{D34C7C86-F7E6-4FD2-8AE7-17DF626BFD4D}" type="parTrans" cxnId="{D67171AF-249C-4504-A67C-9275CB9CFB93}">
      <dgm:prSet/>
      <dgm:spPr/>
      <dgm:t>
        <a:bodyPr/>
        <a:lstStyle/>
        <a:p>
          <a:endParaRPr lang="hr-HR"/>
        </a:p>
      </dgm:t>
    </dgm:pt>
    <dgm:pt modelId="{1C6735C1-A1C0-4B02-A57F-FE8C165FDAAB}" type="sibTrans" cxnId="{D67171AF-249C-4504-A67C-9275CB9CFB93}">
      <dgm:prSet/>
      <dgm:spPr/>
      <dgm:t>
        <a:bodyPr/>
        <a:lstStyle/>
        <a:p>
          <a:endParaRPr lang="hr-HR"/>
        </a:p>
      </dgm:t>
    </dgm:pt>
    <dgm:pt modelId="{33E12E38-3652-4B26-94A8-DD5995814E41}">
      <dgm:prSet phldrT="[Tekst]"/>
      <dgm:spPr/>
      <dgm:t>
        <a:bodyPr/>
        <a:lstStyle/>
        <a:p>
          <a:pPr>
            <a:buSzPts val="1100"/>
            <a:buFont typeface="Arial" panose="020B0604020202020204" pitchFamily="34" charset="0"/>
            <a:buChar char="•"/>
          </a:pPr>
          <a:r>
            <a:rPr lang="hr-HR" b="1" dirty="0">
              <a:solidFill>
                <a:schemeClr val="bg1"/>
              </a:solidFill>
              <a:latin typeface="Courier New" panose="02070309020205020404" pitchFamily="49" charset="0"/>
              <a:ea typeface="Overpass Light"/>
              <a:cs typeface="Courier New" panose="02070309020205020404" pitchFamily="49" charset="0"/>
              <a:sym typeface="Overpass Light"/>
            </a:rPr>
            <a:t>&lt;a&gt;&lt;/a&gt;</a:t>
          </a:r>
          <a:endParaRPr lang="hr-HR" b="1" dirty="0">
            <a:solidFill>
              <a:schemeClr val="bg1"/>
            </a:solidFill>
          </a:endParaRPr>
        </a:p>
      </dgm:t>
    </dgm:pt>
    <dgm:pt modelId="{CFE7D8FC-3F95-4782-BA98-ED6ABA24C939}" type="parTrans" cxnId="{9ED997BC-C960-4A1A-A0F9-F6192DAE4926}">
      <dgm:prSet/>
      <dgm:spPr/>
      <dgm:t>
        <a:bodyPr/>
        <a:lstStyle/>
        <a:p>
          <a:endParaRPr lang="hr-HR"/>
        </a:p>
      </dgm:t>
    </dgm:pt>
    <dgm:pt modelId="{B04D0191-9F3E-4476-9674-B8126A4AA659}" type="sibTrans" cxnId="{9ED997BC-C960-4A1A-A0F9-F6192DAE4926}">
      <dgm:prSet/>
      <dgm:spPr/>
      <dgm:t>
        <a:bodyPr/>
        <a:lstStyle/>
        <a:p>
          <a:endParaRPr lang="hr-HR"/>
        </a:p>
      </dgm:t>
    </dgm:pt>
    <dgm:pt modelId="{A4C4DD06-B8AD-4DC8-88B7-48EEE772FD66}">
      <dgm:prSet/>
      <dgm:spPr/>
      <dgm:t>
        <a:bodyPr/>
        <a:lstStyle/>
        <a:p>
          <a:pPr>
            <a:buSzPts val="1100"/>
            <a:buFont typeface="Arial" panose="020B0604020202020204" pitchFamily="34" charset="0"/>
            <a:buChar char="•"/>
          </a:pPr>
          <a:r>
            <a:rPr lang="hr-HR" dirty="0">
              <a:solidFill>
                <a:schemeClr val="tx1">
                  <a:lumMod val="75000"/>
                </a:schemeClr>
              </a:solidFill>
              <a:latin typeface="Overpass Light"/>
              <a:ea typeface="Overpass Light"/>
              <a:cs typeface="Courier New" panose="02070309020205020404" pitchFamily="49" charset="0"/>
              <a:sym typeface="Overpass Light"/>
            </a:rPr>
            <a:t>Oznaka za prelazak u novi red.</a:t>
          </a:r>
        </a:p>
      </dgm:t>
    </dgm:pt>
    <dgm:pt modelId="{2F2A8920-7BCD-41C1-95E3-685308F9AB2D}" type="parTrans" cxnId="{EEBF2497-7436-4774-B05E-AE9600ADB116}">
      <dgm:prSet/>
      <dgm:spPr/>
      <dgm:t>
        <a:bodyPr/>
        <a:lstStyle/>
        <a:p>
          <a:endParaRPr lang="hr-HR"/>
        </a:p>
      </dgm:t>
    </dgm:pt>
    <dgm:pt modelId="{933C0E9C-942E-4BBF-9909-29FC73D1C27B}" type="sibTrans" cxnId="{EEBF2497-7436-4774-B05E-AE9600ADB116}">
      <dgm:prSet/>
      <dgm:spPr/>
      <dgm:t>
        <a:bodyPr/>
        <a:lstStyle/>
        <a:p>
          <a:endParaRPr lang="hr-HR"/>
        </a:p>
      </dgm:t>
    </dgm:pt>
    <dgm:pt modelId="{6F8678A2-0289-477D-8738-D7919D47FD3C}">
      <dgm:prSet phldrT="[Tekst]"/>
      <dgm:spPr/>
      <dgm:t>
        <a:bodyPr/>
        <a:lstStyle/>
        <a:p>
          <a:pPr>
            <a:buSzPts val="1100"/>
            <a:buFont typeface="Arial" panose="020B0604020202020204" pitchFamily="34" charset="0"/>
            <a:buChar char="•"/>
          </a:pPr>
          <a:r>
            <a:rPr lang="hr-HR" dirty="0">
              <a:solidFill>
                <a:schemeClr val="tx1">
                  <a:lumMod val="75000"/>
                </a:schemeClr>
              </a:solidFill>
              <a:latin typeface="Overpass Light"/>
              <a:ea typeface="Overpass Light"/>
              <a:cs typeface="Courier New" panose="02070309020205020404" pitchFamily="49" charset="0"/>
              <a:sym typeface="Overpass Light"/>
            </a:rPr>
            <a:t>Predstavlja poveznicu na drugu web stranicu.</a:t>
          </a:r>
          <a:endParaRPr lang="hr-HR" b="1" dirty="0"/>
        </a:p>
      </dgm:t>
    </dgm:pt>
    <dgm:pt modelId="{48C51575-4FEB-4A85-8FD2-6A77487E4D1F}" type="sibTrans" cxnId="{0AF343D7-7DD8-48E8-8AFC-6ACBFD24C225}">
      <dgm:prSet/>
      <dgm:spPr/>
      <dgm:t>
        <a:bodyPr/>
        <a:lstStyle/>
        <a:p>
          <a:endParaRPr lang="hr-HR"/>
        </a:p>
      </dgm:t>
    </dgm:pt>
    <dgm:pt modelId="{1F81C1EA-5BDF-486D-90FF-3EE0A39D5E3C}" type="parTrans" cxnId="{0AF343D7-7DD8-48E8-8AFC-6ACBFD24C225}">
      <dgm:prSet/>
      <dgm:spPr/>
      <dgm:t>
        <a:bodyPr/>
        <a:lstStyle/>
        <a:p>
          <a:endParaRPr lang="hr-HR"/>
        </a:p>
      </dgm:t>
    </dgm:pt>
    <dgm:pt modelId="{05101B05-B3CF-4A8D-8A5F-55E2A97D5918}" type="pres">
      <dgm:prSet presAssocID="{A7FBABCF-DEF1-4E03-9EE8-FEA975AD8944}" presName="Name0" presStyleCnt="0">
        <dgm:presLayoutVars>
          <dgm:dir/>
          <dgm:animLvl val="lvl"/>
          <dgm:resizeHandles val="exact"/>
        </dgm:presLayoutVars>
      </dgm:prSet>
      <dgm:spPr/>
    </dgm:pt>
    <dgm:pt modelId="{732CDE8A-1A03-4090-AF86-3A919794E6D9}" type="pres">
      <dgm:prSet presAssocID="{2F561A76-5259-46DD-A073-CBC29EE8DE51}" presName="linNode" presStyleCnt="0"/>
      <dgm:spPr/>
    </dgm:pt>
    <dgm:pt modelId="{3E71F17A-204D-4355-8CFD-1811B9B26F4B}" type="pres">
      <dgm:prSet presAssocID="{2F561A76-5259-46DD-A073-CBC29EE8DE51}" presName="parentText" presStyleLbl="node1" presStyleIdx="0" presStyleCnt="5" custScaleX="68335">
        <dgm:presLayoutVars>
          <dgm:chMax val="1"/>
          <dgm:bulletEnabled val="1"/>
        </dgm:presLayoutVars>
      </dgm:prSet>
      <dgm:spPr/>
    </dgm:pt>
    <dgm:pt modelId="{F72F052D-A383-4341-A639-BB0364792714}" type="pres">
      <dgm:prSet presAssocID="{2F561A76-5259-46DD-A073-CBC29EE8DE51}" presName="descendantText" presStyleLbl="alignAccFollowNode1" presStyleIdx="0" presStyleCnt="5" custScaleX="119944">
        <dgm:presLayoutVars>
          <dgm:bulletEnabled val="1"/>
        </dgm:presLayoutVars>
      </dgm:prSet>
      <dgm:spPr/>
    </dgm:pt>
    <dgm:pt modelId="{1B8B30DE-A69A-4686-BF22-00721671AF7C}" type="pres">
      <dgm:prSet presAssocID="{E5475888-6CF4-4643-931C-E88D69F449E6}" presName="sp" presStyleCnt="0"/>
      <dgm:spPr/>
    </dgm:pt>
    <dgm:pt modelId="{380D12A9-D61F-4E32-9F59-576848D445C3}" type="pres">
      <dgm:prSet presAssocID="{CB4B43BA-914D-44B4-B377-FC7D892D1ECA}" presName="linNode" presStyleCnt="0"/>
      <dgm:spPr/>
    </dgm:pt>
    <dgm:pt modelId="{EF545705-2FF2-460D-80FA-DF81DCC3025F}" type="pres">
      <dgm:prSet presAssocID="{CB4B43BA-914D-44B4-B377-FC7D892D1ECA}" presName="parentText" presStyleLbl="node1" presStyleIdx="1" presStyleCnt="5" custScaleX="68335">
        <dgm:presLayoutVars>
          <dgm:chMax val="1"/>
          <dgm:bulletEnabled val="1"/>
        </dgm:presLayoutVars>
      </dgm:prSet>
      <dgm:spPr/>
    </dgm:pt>
    <dgm:pt modelId="{FF97B1EE-2A08-45FF-8EF7-CA1BC005CC67}" type="pres">
      <dgm:prSet presAssocID="{CB4B43BA-914D-44B4-B377-FC7D892D1ECA}" presName="descendantText" presStyleLbl="alignAccFollowNode1" presStyleIdx="1" presStyleCnt="5" custScaleX="119944">
        <dgm:presLayoutVars>
          <dgm:bulletEnabled val="1"/>
        </dgm:presLayoutVars>
      </dgm:prSet>
      <dgm:spPr/>
    </dgm:pt>
    <dgm:pt modelId="{EA1BB3C3-BF12-43FC-8CA4-186855F7A4F4}" type="pres">
      <dgm:prSet presAssocID="{5978DA99-4E6B-4849-9CA9-9B734174C4AC}" presName="sp" presStyleCnt="0"/>
      <dgm:spPr/>
    </dgm:pt>
    <dgm:pt modelId="{B1778D28-72F4-4325-819A-73C07D91622B}" type="pres">
      <dgm:prSet presAssocID="{1DEA09F4-DF59-4BDE-9DEE-6ECB865A8ED1}" presName="linNode" presStyleCnt="0"/>
      <dgm:spPr/>
    </dgm:pt>
    <dgm:pt modelId="{7D47E12D-C755-4231-9A9D-7D673B8521EA}" type="pres">
      <dgm:prSet presAssocID="{1DEA09F4-DF59-4BDE-9DEE-6ECB865A8ED1}" presName="parentText" presStyleLbl="node1" presStyleIdx="2" presStyleCnt="5" custScaleX="68335">
        <dgm:presLayoutVars>
          <dgm:chMax val="1"/>
          <dgm:bulletEnabled val="1"/>
        </dgm:presLayoutVars>
      </dgm:prSet>
      <dgm:spPr/>
    </dgm:pt>
    <dgm:pt modelId="{59710DA2-B0FD-4BCD-955B-13272715B298}" type="pres">
      <dgm:prSet presAssocID="{1DEA09F4-DF59-4BDE-9DEE-6ECB865A8ED1}" presName="descendantText" presStyleLbl="alignAccFollowNode1" presStyleIdx="2" presStyleCnt="5" custScaleX="119944">
        <dgm:presLayoutVars>
          <dgm:bulletEnabled val="1"/>
        </dgm:presLayoutVars>
      </dgm:prSet>
      <dgm:spPr/>
    </dgm:pt>
    <dgm:pt modelId="{894CD717-B0A8-4235-A3AF-AB0C38D10EB2}" type="pres">
      <dgm:prSet presAssocID="{06BABB7B-7FE6-4DDA-971C-0DBB0B572DB0}" presName="sp" presStyleCnt="0"/>
      <dgm:spPr/>
    </dgm:pt>
    <dgm:pt modelId="{CB2ACA46-FBFA-4F39-B144-2A54CBAE34D0}" type="pres">
      <dgm:prSet presAssocID="{6C33B0E7-022D-43B7-BF6D-365B27B6C15F}" presName="linNode" presStyleCnt="0"/>
      <dgm:spPr/>
    </dgm:pt>
    <dgm:pt modelId="{54ADFB92-1CFA-4785-9BDA-E6D352A5849C}" type="pres">
      <dgm:prSet presAssocID="{6C33B0E7-022D-43B7-BF6D-365B27B6C15F}" presName="parentText" presStyleLbl="node1" presStyleIdx="3" presStyleCnt="5" custScaleX="68335">
        <dgm:presLayoutVars>
          <dgm:chMax val="1"/>
          <dgm:bulletEnabled val="1"/>
        </dgm:presLayoutVars>
      </dgm:prSet>
      <dgm:spPr/>
    </dgm:pt>
    <dgm:pt modelId="{628EFA4B-7F1C-46CB-B9FA-7FF2F7C1F6BD}" type="pres">
      <dgm:prSet presAssocID="{6C33B0E7-022D-43B7-BF6D-365B27B6C15F}" presName="descendantText" presStyleLbl="alignAccFollowNode1" presStyleIdx="3" presStyleCnt="5" custScaleX="119944">
        <dgm:presLayoutVars>
          <dgm:bulletEnabled val="1"/>
        </dgm:presLayoutVars>
      </dgm:prSet>
      <dgm:spPr/>
    </dgm:pt>
    <dgm:pt modelId="{21DC48AB-FEA9-4B05-941F-62596194A448}" type="pres">
      <dgm:prSet presAssocID="{1C6735C1-A1C0-4B02-A57F-FE8C165FDAAB}" presName="sp" presStyleCnt="0"/>
      <dgm:spPr/>
    </dgm:pt>
    <dgm:pt modelId="{2E2FDB38-1633-444A-A255-C69AF9C82450}" type="pres">
      <dgm:prSet presAssocID="{33E12E38-3652-4B26-94A8-DD5995814E41}" presName="linNode" presStyleCnt="0"/>
      <dgm:spPr/>
    </dgm:pt>
    <dgm:pt modelId="{D7D7898C-E110-4AF8-BB85-DFE244911EB2}" type="pres">
      <dgm:prSet presAssocID="{33E12E38-3652-4B26-94A8-DD5995814E41}" presName="parentText" presStyleLbl="node1" presStyleIdx="4" presStyleCnt="5" custScaleX="68335">
        <dgm:presLayoutVars>
          <dgm:chMax val="1"/>
          <dgm:bulletEnabled val="1"/>
        </dgm:presLayoutVars>
      </dgm:prSet>
      <dgm:spPr/>
    </dgm:pt>
    <dgm:pt modelId="{47E71241-84BF-4F29-8009-5299A92402FC}" type="pres">
      <dgm:prSet presAssocID="{33E12E38-3652-4B26-94A8-DD5995814E41}" presName="descendantText" presStyleLbl="alignAccFollowNode1" presStyleIdx="4" presStyleCnt="5" custScaleX="119944">
        <dgm:presLayoutVars>
          <dgm:bulletEnabled val="1"/>
        </dgm:presLayoutVars>
      </dgm:prSet>
      <dgm:spPr/>
    </dgm:pt>
  </dgm:ptLst>
  <dgm:cxnLst>
    <dgm:cxn modelId="{50631815-4D6A-485C-90A9-B0ABEE3B31CD}" type="presOf" srcId="{6F8678A2-0289-477D-8738-D7919D47FD3C}" destId="{47E71241-84BF-4F29-8009-5299A92402FC}" srcOrd="0" destOrd="0" presId="urn:microsoft.com/office/officeart/2005/8/layout/vList5"/>
    <dgm:cxn modelId="{0359911B-A34D-4AC5-997E-579ABC37E9B4}" type="presOf" srcId="{CB4B43BA-914D-44B4-B377-FC7D892D1ECA}" destId="{EF545705-2FF2-460D-80FA-DF81DCC3025F}" srcOrd="0" destOrd="0" presId="urn:microsoft.com/office/officeart/2005/8/layout/vList5"/>
    <dgm:cxn modelId="{C854775D-C631-4AD8-85E4-A0D34072C8ED}" type="presOf" srcId="{6C33B0E7-022D-43B7-BF6D-365B27B6C15F}" destId="{54ADFB92-1CFA-4785-9BDA-E6D352A5849C}" srcOrd="0" destOrd="0" presId="urn:microsoft.com/office/officeart/2005/8/layout/vList5"/>
    <dgm:cxn modelId="{597FF663-5C05-470F-B15F-3DF0D5E6EFB7}" type="presOf" srcId="{A7FBABCF-DEF1-4E03-9EE8-FEA975AD8944}" destId="{05101B05-B3CF-4A8D-8A5F-55E2A97D5918}" srcOrd="0" destOrd="0" presId="urn:microsoft.com/office/officeart/2005/8/layout/vList5"/>
    <dgm:cxn modelId="{516D804D-CA6F-457F-B2DE-E6791517B169}" type="presOf" srcId="{2F561A76-5259-46DD-A073-CBC29EE8DE51}" destId="{3E71F17A-204D-4355-8CFD-1811B9B26F4B}" srcOrd="0" destOrd="0" presId="urn:microsoft.com/office/officeart/2005/8/layout/vList5"/>
    <dgm:cxn modelId="{11C72579-5C8E-4BBA-BCE4-939872B3C86C}" srcId="{A7FBABCF-DEF1-4E03-9EE8-FEA975AD8944}" destId="{1DEA09F4-DF59-4BDE-9DEE-6ECB865A8ED1}" srcOrd="2" destOrd="0" parTransId="{CD321C3A-79B6-4409-A83D-D7A7FC6F32C3}" sibTransId="{06BABB7B-7FE6-4DDA-971C-0DBB0B572DB0}"/>
    <dgm:cxn modelId="{4F73417A-B6A8-4A58-9111-AC95BC848355}" type="presOf" srcId="{1CA9D0F1-C481-4587-81CA-3A4E92BA9583}" destId="{F72F052D-A383-4341-A639-BB0364792714}" srcOrd="0" destOrd="0" presId="urn:microsoft.com/office/officeart/2005/8/layout/vList5"/>
    <dgm:cxn modelId="{8E901889-57D0-4EBC-B427-D9059927F79D}" srcId="{1DEA09F4-DF59-4BDE-9DEE-6ECB865A8ED1}" destId="{E5BF6FFD-75AD-4579-9DC0-5CC93B90E2BC}" srcOrd="0" destOrd="0" parTransId="{72E3252A-1B15-4E46-A8EA-501170CBEAF0}" sibTransId="{B9A40564-D30D-438B-8F08-A3FD5F6BDE7C}"/>
    <dgm:cxn modelId="{FC283696-04AD-4E82-92B0-12D881E73373}" srcId="{CB4B43BA-914D-44B4-B377-FC7D892D1ECA}" destId="{EA6F13BE-4C26-4D5B-AF11-41EE8C0EB565}" srcOrd="0" destOrd="0" parTransId="{B4135DC3-72A8-48BE-96B2-325094A38952}" sibTransId="{56BD63EA-1EB5-4BBE-BF3E-B3B522D86FA9}"/>
    <dgm:cxn modelId="{EEBF2497-7436-4774-B05E-AE9600ADB116}" srcId="{6C33B0E7-022D-43B7-BF6D-365B27B6C15F}" destId="{A4C4DD06-B8AD-4DC8-88B7-48EEE772FD66}" srcOrd="0" destOrd="0" parTransId="{2F2A8920-7BCD-41C1-95E3-685308F9AB2D}" sibTransId="{933C0E9C-942E-4BBF-9909-29FC73D1C27B}"/>
    <dgm:cxn modelId="{6B61519D-3244-4484-A97A-16EABB670590}" type="presOf" srcId="{E5BF6FFD-75AD-4579-9DC0-5CC93B90E2BC}" destId="{59710DA2-B0FD-4BCD-955B-13272715B298}" srcOrd="0" destOrd="0" presId="urn:microsoft.com/office/officeart/2005/8/layout/vList5"/>
    <dgm:cxn modelId="{A3E2FFA2-0B6D-4339-B5F5-0353F278D6E5}" type="presOf" srcId="{A4C4DD06-B8AD-4DC8-88B7-48EEE772FD66}" destId="{628EFA4B-7F1C-46CB-B9FA-7FF2F7C1F6BD}" srcOrd="0" destOrd="0" presId="urn:microsoft.com/office/officeart/2005/8/layout/vList5"/>
    <dgm:cxn modelId="{56197DAC-8555-43D8-9860-32CB6AF52A59}" type="presOf" srcId="{33E12E38-3652-4B26-94A8-DD5995814E41}" destId="{D7D7898C-E110-4AF8-BB85-DFE244911EB2}" srcOrd="0" destOrd="0" presId="urn:microsoft.com/office/officeart/2005/8/layout/vList5"/>
    <dgm:cxn modelId="{D67171AF-249C-4504-A67C-9275CB9CFB93}" srcId="{A7FBABCF-DEF1-4E03-9EE8-FEA975AD8944}" destId="{6C33B0E7-022D-43B7-BF6D-365B27B6C15F}" srcOrd="3" destOrd="0" parTransId="{D34C7C86-F7E6-4FD2-8AE7-17DF626BFD4D}" sibTransId="{1C6735C1-A1C0-4B02-A57F-FE8C165FDAAB}"/>
    <dgm:cxn modelId="{9ED997BC-C960-4A1A-A0F9-F6192DAE4926}" srcId="{A7FBABCF-DEF1-4E03-9EE8-FEA975AD8944}" destId="{33E12E38-3652-4B26-94A8-DD5995814E41}" srcOrd="4" destOrd="0" parTransId="{CFE7D8FC-3F95-4782-BA98-ED6ABA24C939}" sibTransId="{B04D0191-9F3E-4476-9674-B8126A4AA659}"/>
    <dgm:cxn modelId="{6CEB43D0-AE84-40FA-93CB-9BECFB6C7472}" srcId="{A7FBABCF-DEF1-4E03-9EE8-FEA975AD8944}" destId="{CB4B43BA-914D-44B4-B377-FC7D892D1ECA}" srcOrd="1" destOrd="0" parTransId="{7852FFA7-2754-496F-BAAD-88C4237A7F9E}" sibTransId="{5978DA99-4E6B-4849-9CA9-9B734174C4AC}"/>
    <dgm:cxn modelId="{0AF343D7-7DD8-48E8-8AFC-6ACBFD24C225}" srcId="{33E12E38-3652-4B26-94A8-DD5995814E41}" destId="{6F8678A2-0289-477D-8738-D7919D47FD3C}" srcOrd="0" destOrd="0" parTransId="{1F81C1EA-5BDF-486D-90FF-3EE0A39D5E3C}" sibTransId="{48C51575-4FEB-4A85-8FD2-6A77487E4D1F}"/>
    <dgm:cxn modelId="{E6D225DB-26A0-4DC9-B693-9467304DED4E}" type="presOf" srcId="{1DEA09F4-DF59-4BDE-9DEE-6ECB865A8ED1}" destId="{7D47E12D-C755-4231-9A9D-7D673B8521EA}" srcOrd="0" destOrd="0" presId="urn:microsoft.com/office/officeart/2005/8/layout/vList5"/>
    <dgm:cxn modelId="{E87391E5-3A67-4109-B85D-8051C6FB28EC}" srcId="{A7FBABCF-DEF1-4E03-9EE8-FEA975AD8944}" destId="{2F561A76-5259-46DD-A073-CBC29EE8DE51}" srcOrd="0" destOrd="0" parTransId="{A673AF36-3782-44A4-9A99-1E26AB907699}" sibTransId="{E5475888-6CF4-4643-931C-E88D69F449E6}"/>
    <dgm:cxn modelId="{2388D3F2-E040-493F-8FF7-B60C4EEB77A6}" srcId="{2F561A76-5259-46DD-A073-CBC29EE8DE51}" destId="{1CA9D0F1-C481-4587-81CA-3A4E92BA9583}" srcOrd="0" destOrd="0" parTransId="{CE0EC180-1C48-41D9-88E4-6B77B80EF91C}" sibTransId="{0F27E56A-9512-4D68-ADE2-1AD71B9E80A1}"/>
    <dgm:cxn modelId="{DB59DCFA-555F-4A4B-AE2C-FF295A152088}" type="presOf" srcId="{EA6F13BE-4C26-4D5B-AF11-41EE8C0EB565}" destId="{FF97B1EE-2A08-45FF-8EF7-CA1BC005CC67}" srcOrd="0" destOrd="0" presId="urn:microsoft.com/office/officeart/2005/8/layout/vList5"/>
    <dgm:cxn modelId="{A9ABFF7B-EEAD-49E1-8E3B-CB4D16A5E17D}" type="presParOf" srcId="{05101B05-B3CF-4A8D-8A5F-55E2A97D5918}" destId="{732CDE8A-1A03-4090-AF86-3A919794E6D9}" srcOrd="0" destOrd="0" presId="urn:microsoft.com/office/officeart/2005/8/layout/vList5"/>
    <dgm:cxn modelId="{83E5D098-C52E-4112-B995-744D377FACBD}" type="presParOf" srcId="{732CDE8A-1A03-4090-AF86-3A919794E6D9}" destId="{3E71F17A-204D-4355-8CFD-1811B9B26F4B}" srcOrd="0" destOrd="0" presId="urn:microsoft.com/office/officeart/2005/8/layout/vList5"/>
    <dgm:cxn modelId="{2701CBF1-FCFD-4DFF-B6F1-A9E1509EFAF1}" type="presParOf" srcId="{732CDE8A-1A03-4090-AF86-3A919794E6D9}" destId="{F72F052D-A383-4341-A639-BB0364792714}" srcOrd="1" destOrd="0" presId="urn:microsoft.com/office/officeart/2005/8/layout/vList5"/>
    <dgm:cxn modelId="{F97494D1-A706-44E8-9325-1589946EAF13}" type="presParOf" srcId="{05101B05-B3CF-4A8D-8A5F-55E2A97D5918}" destId="{1B8B30DE-A69A-4686-BF22-00721671AF7C}" srcOrd="1" destOrd="0" presId="urn:microsoft.com/office/officeart/2005/8/layout/vList5"/>
    <dgm:cxn modelId="{09F4DDAA-D29B-4C7B-A024-525388A1B714}" type="presParOf" srcId="{05101B05-B3CF-4A8D-8A5F-55E2A97D5918}" destId="{380D12A9-D61F-4E32-9F59-576848D445C3}" srcOrd="2" destOrd="0" presId="urn:microsoft.com/office/officeart/2005/8/layout/vList5"/>
    <dgm:cxn modelId="{15D52BE0-4878-4649-A7BD-E7C92791E2F7}" type="presParOf" srcId="{380D12A9-D61F-4E32-9F59-576848D445C3}" destId="{EF545705-2FF2-460D-80FA-DF81DCC3025F}" srcOrd="0" destOrd="0" presId="urn:microsoft.com/office/officeart/2005/8/layout/vList5"/>
    <dgm:cxn modelId="{21838127-B411-4871-A2D5-9EB3DA901867}" type="presParOf" srcId="{380D12A9-D61F-4E32-9F59-576848D445C3}" destId="{FF97B1EE-2A08-45FF-8EF7-CA1BC005CC67}" srcOrd="1" destOrd="0" presId="urn:microsoft.com/office/officeart/2005/8/layout/vList5"/>
    <dgm:cxn modelId="{9A0B25BC-696D-4710-BB3B-E1A3ED2ED3FB}" type="presParOf" srcId="{05101B05-B3CF-4A8D-8A5F-55E2A97D5918}" destId="{EA1BB3C3-BF12-43FC-8CA4-186855F7A4F4}" srcOrd="3" destOrd="0" presId="urn:microsoft.com/office/officeart/2005/8/layout/vList5"/>
    <dgm:cxn modelId="{377E5D86-0945-489D-B190-5F6308D33FB9}" type="presParOf" srcId="{05101B05-B3CF-4A8D-8A5F-55E2A97D5918}" destId="{B1778D28-72F4-4325-819A-73C07D91622B}" srcOrd="4" destOrd="0" presId="urn:microsoft.com/office/officeart/2005/8/layout/vList5"/>
    <dgm:cxn modelId="{E027CD96-4ADB-48C2-BD41-224B4AC9F95E}" type="presParOf" srcId="{B1778D28-72F4-4325-819A-73C07D91622B}" destId="{7D47E12D-C755-4231-9A9D-7D673B8521EA}" srcOrd="0" destOrd="0" presId="urn:microsoft.com/office/officeart/2005/8/layout/vList5"/>
    <dgm:cxn modelId="{54CDE261-77A3-40D3-B7DB-26C13C3EDFBF}" type="presParOf" srcId="{B1778D28-72F4-4325-819A-73C07D91622B}" destId="{59710DA2-B0FD-4BCD-955B-13272715B298}" srcOrd="1" destOrd="0" presId="urn:microsoft.com/office/officeart/2005/8/layout/vList5"/>
    <dgm:cxn modelId="{D67ED213-AA49-4065-93EB-028FF5BE4706}" type="presParOf" srcId="{05101B05-B3CF-4A8D-8A5F-55E2A97D5918}" destId="{894CD717-B0A8-4235-A3AF-AB0C38D10EB2}" srcOrd="5" destOrd="0" presId="urn:microsoft.com/office/officeart/2005/8/layout/vList5"/>
    <dgm:cxn modelId="{DD66F91F-3AB8-4AAA-8056-4572C033CE96}" type="presParOf" srcId="{05101B05-B3CF-4A8D-8A5F-55E2A97D5918}" destId="{CB2ACA46-FBFA-4F39-B144-2A54CBAE34D0}" srcOrd="6" destOrd="0" presId="urn:microsoft.com/office/officeart/2005/8/layout/vList5"/>
    <dgm:cxn modelId="{6A5BFEE3-F136-4C6C-89AE-4D70EF9C8CCD}" type="presParOf" srcId="{CB2ACA46-FBFA-4F39-B144-2A54CBAE34D0}" destId="{54ADFB92-1CFA-4785-9BDA-E6D352A5849C}" srcOrd="0" destOrd="0" presId="urn:microsoft.com/office/officeart/2005/8/layout/vList5"/>
    <dgm:cxn modelId="{1869FE24-8DAB-4907-B006-93BC732BB2F8}" type="presParOf" srcId="{CB2ACA46-FBFA-4F39-B144-2A54CBAE34D0}" destId="{628EFA4B-7F1C-46CB-B9FA-7FF2F7C1F6BD}" srcOrd="1" destOrd="0" presId="urn:microsoft.com/office/officeart/2005/8/layout/vList5"/>
    <dgm:cxn modelId="{5A28247B-C732-40C2-9934-756BE5F22B60}" type="presParOf" srcId="{05101B05-B3CF-4A8D-8A5F-55E2A97D5918}" destId="{21DC48AB-FEA9-4B05-941F-62596194A448}" srcOrd="7" destOrd="0" presId="urn:microsoft.com/office/officeart/2005/8/layout/vList5"/>
    <dgm:cxn modelId="{50BDC2C9-AED0-4091-8489-50652F05D867}" type="presParOf" srcId="{05101B05-B3CF-4A8D-8A5F-55E2A97D5918}" destId="{2E2FDB38-1633-444A-A255-C69AF9C82450}" srcOrd="8" destOrd="0" presId="urn:microsoft.com/office/officeart/2005/8/layout/vList5"/>
    <dgm:cxn modelId="{17693E5B-DA04-4DA8-8FA2-66CFB767F071}" type="presParOf" srcId="{2E2FDB38-1633-444A-A255-C69AF9C82450}" destId="{D7D7898C-E110-4AF8-BB85-DFE244911EB2}" srcOrd="0" destOrd="0" presId="urn:microsoft.com/office/officeart/2005/8/layout/vList5"/>
    <dgm:cxn modelId="{DC4F1716-6290-4A95-9018-02A30618CA7E}" type="presParOf" srcId="{2E2FDB38-1633-444A-A255-C69AF9C82450}" destId="{47E71241-84BF-4F29-8009-5299A92402FC}"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052D-A383-4341-A639-BB0364792714}">
      <dsp:nvSpPr>
        <dsp:cNvPr id="0" name=""/>
        <dsp:cNvSpPr/>
      </dsp:nvSpPr>
      <dsp:spPr>
        <a:xfrm rot="5400000">
          <a:off x="4835553" y="-2092588"/>
          <a:ext cx="466079" cy="4770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SzPts val="1100"/>
            <a:buFont typeface="Arial" panose="020B0604020202020204" pitchFamily="34" charset="0"/>
            <a:buChar char="•"/>
          </a:pPr>
          <a:r>
            <a:rPr lang="hr-HR" sz="1300" kern="1200" dirty="0">
              <a:solidFill>
                <a:schemeClr val="tx1">
                  <a:lumMod val="75000"/>
                </a:schemeClr>
              </a:solidFill>
              <a:latin typeface="Overpass Light"/>
              <a:ea typeface="Overpass Light"/>
              <a:cs typeface="Courier New" panose="02070309020205020404" pitchFamily="49" charset="0"/>
              <a:sym typeface="Overpass Light"/>
            </a:rPr>
            <a:t>Deklaracija HTML dokumenta; nije oznaka nego informacija pregledniku kakav tip dokumenta može očekivati</a:t>
          </a:r>
          <a:endParaRPr lang="hr-HR" sz="1300" kern="1200" dirty="0"/>
        </a:p>
      </dsp:txBody>
      <dsp:txXfrm rot="-5400000">
        <a:off x="2683373" y="82344"/>
        <a:ext cx="4747688" cy="420575"/>
      </dsp:txXfrm>
    </dsp:sp>
    <dsp:sp modelId="{3E71F17A-204D-4355-8CFD-1811B9B26F4B}">
      <dsp:nvSpPr>
        <dsp:cNvPr id="0" name=""/>
        <dsp:cNvSpPr/>
      </dsp:nvSpPr>
      <dsp:spPr>
        <a:xfrm>
          <a:off x="0" y="1332"/>
          <a:ext cx="2683373" cy="582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hr-HR" sz="1900" b="1" kern="1200" dirty="0">
              <a:solidFill>
                <a:schemeClr val="bg1"/>
              </a:solidFill>
              <a:latin typeface="Courier New" panose="02070309020205020404" pitchFamily="49" charset="0"/>
              <a:ea typeface="Overpass Light"/>
              <a:cs typeface="Courier New" panose="02070309020205020404" pitchFamily="49" charset="0"/>
              <a:sym typeface="Overpass Light"/>
            </a:rPr>
            <a:t>&lt;!DOCTYPE html&gt;</a:t>
          </a:r>
          <a:endParaRPr lang="hr-HR" sz="1900" b="1" kern="1200" dirty="0">
            <a:solidFill>
              <a:schemeClr val="bg1"/>
            </a:solidFill>
          </a:endParaRPr>
        </a:p>
      </dsp:txBody>
      <dsp:txXfrm>
        <a:off x="28440" y="29772"/>
        <a:ext cx="2626493" cy="525719"/>
      </dsp:txXfrm>
    </dsp:sp>
    <dsp:sp modelId="{FF97B1EE-2A08-45FF-8EF7-CA1BC005CC67}">
      <dsp:nvSpPr>
        <dsp:cNvPr id="0" name=""/>
        <dsp:cNvSpPr/>
      </dsp:nvSpPr>
      <dsp:spPr>
        <a:xfrm rot="5400000">
          <a:off x="4835553" y="-1480859"/>
          <a:ext cx="466079" cy="4770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SzPts val="1100"/>
            <a:buFont typeface="Arial" panose="020B0604020202020204" pitchFamily="34" charset="0"/>
            <a:buChar char="•"/>
          </a:pPr>
          <a:r>
            <a:rPr lang="hr-HR" sz="1300" kern="1200" dirty="0">
              <a:solidFill>
                <a:schemeClr val="tx1">
                  <a:lumMod val="75000"/>
                </a:schemeClr>
              </a:solidFill>
              <a:latin typeface="Overpass Light"/>
              <a:ea typeface="Overpass Light"/>
              <a:cs typeface="Courier New" panose="02070309020205020404" pitchFamily="49" charset="0"/>
              <a:sym typeface="Overpass Light"/>
            </a:rPr>
            <a:t>Označava početak i kraj HTML dokumenta</a:t>
          </a:r>
          <a:endParaRPr lang="hr-HR" sz="1300" kern="1200" dirty="0"/>
        </a:p>
      </dsp:txBody>
      <dsp:txXfrm rot="-5400000">
        <a:off x="2683373" y="694073"/>
        <a:ext cx="4747688" cy="420575"/>
      </dsp:txXfrm>
    </dsp:sp>
    <dsp:sp modelId="{EF545705-2FF2-460D-80FA-DF81DCC3025F}">
      <dsp:nvSpPr>
        <dsp:cNvPr id="0" name=""/>
        <dsp:cNvSpPr/>
      </dsp:nvSpPr>
      <dsp:spPr>
        <a:xfrm>
          <a:off x="0" y="613061"/>
          <a:ext cx="2683373" cy="582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SzPts val="1100"/>
            <a:buFont typeface="Arial" panose="020B0604020202020204" pitchFamily="34" charset="0"/>
            <a:buNone/>
          </a:pPr>
          <a:r>
            <a:rPr lang="hr-HR" sz="1900" b="1" kern="1200" dirty="0">
              <a:solidFill>
                <a:schemeClr val="bg1"/>
              </a:solidFill>
              <a:latin typeface="Courier New" panose="02070309020205020404" pitchFamily="49" charset="0"/>
              <a:ea typeface="Overpass Light"/>
              <a:cs typeface="Courier New" panose="02070309020205020404" pitchFamily="49" charset="0"/>
              <a:sym typeface="Overpass Light"/>
            </a:rPr>
            <a:t>&lt;html&gt;&lt;/html&gt;</a:t>
          </a:r>
          <a:endParaRPr lang="hr-HR" sz="1900" b="1" kern="1200" dirty="0">
            <a:solidFill>
              <a:schemeClr val="bg1"/>
            </a:solidFill>
          </a:endParaRPr>
        </a:p>
      </dsp:txBody>
      <dsp:txXfrm>
        <a:off x="28440" y="641501"/>
        <a:ext cx="2626493" cy="525719"/>
      </dsp:txXfrm>
    </dsp:sp>
    <dsp:sp modelId="{59710DA2-B0FD-4BCD-955B-13272715B298}">
      <dsp:nvSpPr>
        <dsp:cNvPr id="0" name=""/>
        <dsp:cNvSpPr/>
      </dsp:nvSpPr>
      <dsp:spPr>
        <a:xfrm rot="5400000">
          <a:off x="4835553" y="-869130"/>
          <a:ext cx="466079" cy="4770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SzPts val="1100"/>
            <a:buFont typeface="Arial" panose="020B0604020202020204" pitchFamily="34" charset="0"/>
            <a:buChar char="•"/>
          </a:pPr>
          <a:r>
            <a:rPr lang="hr-HR" sz="1300" kern="1200" dirty="0">
              <a:solidFill>
                <a:schemeClr val="tx1">
                  <a:lumMod val="75000"/>
                </a:schemeClr>
              </a:solidFill>
              <a:latin typeface="Overpass Light"/>
              <a:ea typeface="Overpass Light"/>
              <a:cs typeface="Courier New" panose="02070309020205020404" pitchFamily="49" charset="0"/>
              <a:sym typeface="Overpass Light"/>
            </a:rPr>
            <a:t>Meta informacije o dokumentu: naslov, skripte, stilovi..</a:t>
          </a:r>
          <a:endParaRPr lang="hr-HR" sz="1300" kern="1200" dirty="0"/>
        </a:p>
      </dsp:txBody>
      <dsp:txXfrm rot="-5400000">
        <a:off x="2683373" y="1305802"/>
        <a:ext cx="4747688" cy="420575"/>
      </dsp:txXfrm>
    </dsp:sp>
    <dsp:sp modelId="{7D47E12D-C755-4231-9A9D-7D673B8521EA}">
      <dsp:nvSpPr>
        <dsp:cNvPr id="0" name=""/>
        <dsp:cNvSpPr/>
      </dsp:nvSpPr>
      <dsp:spPr>
        <a:xfrm>
          <a:off x="0" y="1224790"/>
          <a:ext cx="2683373" cy="582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SzPts val="1100"/>
            <a:buFont typeface="Arial" panose="020B0604020202020204" pitchFamily="34" charset="0"/>
            <a:buNone/>
          </a:pPr>
          <a:r>
            <a:rPr lang="hr-HR" sz="1900" b="1" kern="1200" dirty="0">
              <a:solidFill>
                <a:schemeClr val="bg1"/>
              </a:solidFill>
              <a:latin typeface="Courier New" panose="02070309020205020404" pitchFamily="49" charset="0"/>
              <a:ea typeface="Overpass Light"/>
              <a:cs typeface="Courier New" panose="02070309020205020404" pitchFamily="49" charset="0"/>
              <a:sym typeface="Overpass Light"/>
            </a:rPr>
            <a:t>&lt;</a:t>
          </a:r>
          <a:r>
            <a:rPr lang="hr-HR" sz="1900" b="1" kern="1200" dirty="0" err="1">
              <a:solidFill>
                <a:schemeClr val="bg1"/>
              </a:solidFill>
              <a:latin typeface="Courier New" panose="02070309020205020404" pitchFamily="49" charset="0"/>
              <a:ea typeface="Overpass Light"/>
              <a:cs typeface="Courier New" panose="02070309020205020404" pitchFamily="49" charset="0"/>
              <a:sym typeface="Overpass Light"/>
            </a:rPr>
            <a:t>head</a:t>
          </a:r>
          <a:r>
            <a:rPr lang="hr-HR" sz="1900" b="1" kern="1200" dirty="0">
              <a:solidFill>
                <a:schemeClr val="bg1"/>
              </a:solidFill>
              <a:latin typeface="Courier New" panose="02070309020205020404" pitchFamily="49" charset="0"/>
              <a:ea typeface="Overpass Light"/>
              <a:cs typeface="Courier New" panose="02070309020205020404" pitchFamily="49" charset="0"/>
              <a:sym typeface="Overpass Light"/>
            </a:rPr>
            <a:t>&gt;&lt;/</a:t>
          </a:r>
          <a:r>
            <a:rPr lang="hr-HR" sz="1900" b="1" kern="1200" dirty="0" err="1">
              <a:solidFill>
                <a:schemeClr val="bg1"/>
              </a:solidFill>
              <a:latin typeface="Courier New" panose="02070309020205020404" pitchFamily="49" charset="0"/>
              <a:ea typeface="Overpass Light"/>
              <a:cs typeface="Courier New" panose="02070309020205020404" pitchFamily="49" charset="0"/>
              <a:sym typeface="Overpass Light"/>
            </a:rPr>
            <a:t>head</a:t>
          </a:r>
          <a:r>
            <a:rPr lang="hr-HR" sz="1900" b="1" kern="1200" dirty="0">
              <a:solidFill>
                <a:schemeClr val="bg1"/>
              </a:solidFill>
              <a:latin typeface="Courier New" panose="02070309020205020404" pitchFamily="49" charset="0"/>
              <a:ea typeface="Overpass Light"/>
              <a:cs typeface="Courier New" panose="02070309020205020404" pitchFamily="49" charset="0"/>
              <a:sym typeface="Overpass Light"/>
            </a:rPr>
            <a:t>&gt;</a:t>
          </a:r>
          <a:endParaRPr lang="hr-HR" sz="1900" b="1" kern="1200" dirty="0">
            <a:solidFill>
              <a:schemeClr val="bg1"/>
            </a:solidFill>
          </a:endParaRPr>
        </a:p>
      </dsp:txBody>
      <dsp:txXfrm>
        <a:off x="28440" y="1253230"/>
        <a:ext cx="2626493" cy="525719"/>
      </dsp:txXfrm>
    </dsp:sp>
    <dsp:sp modelId="{628EFA4B-7F1C-46CB-B9FA-7FF2F7C1F6BD}">
      <dsp:nvSpPr>
        <dsp:cNvPr id="0" name=""/>
        <dsp:cNvSpPr/>
      </dsp:nvSpPr>
      <dsp:spPr>
        <a:xfrm rot="5400000">
          <a:off x="4835553" y="-257401"/>
          <a:ext cx="466079" cy="4770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SzPts val="1100"/>
            <a:buFont typeface="Arial" panose="020B0604020202020204" pitchFamily="34" charset="0"/>
            <a:buChar char="•"/>
          </a:pPr>
          <a:r>
            <a:rPr lang="hr-HR" sz="1300" kern="1200">
              <a:solidFill>
                <a:schemeClr val="tx1">
                  <a:lumMod val="75000"/>
                </a:schemeClr>
              </a:solidFill>
              <a:latin typeface="Overpass Light"/>
              <a:ea typeface="Overpass Light"/>
              <a:cs typeface="Courier New" panose="02070309020205020404" pitchFamily="49" charset="0"/>
              <a:sym typeface="Overpass Light"/>
            </a:rPr>
            <a:t>Definiranje naslova web stranice – u naslovnoj traci preglednika</a:t>
          </a:r>
          <a:endParaRPr lang="hr-HR" sz="1300" kern="1200" dirty="0">
            <a:solidFill>
              <a:schemeClr val="tx1">
                <a:lumMod val="75000"/>
              </a:schemeClr>
            </a:solidFill>
            <a:latin typeface="Overpass Light"/>
            <a:ea typeface="Overpass Light"/>
            <a:cs typeface="Courier New" panose="02070309020205020404" pitchFamily="49" charset="0"/>
            <a:sym typeface="Overpass Light"/>
          </a:endParaRPr>
        </a:p>
      </dsp:txBody>
      <dsp:txXfrm rot="-5400000">
        <a:off x="2683373" y="1917531"/>
        <a:ext cx="4747688" cy="420575"/>
      </dsp:txXfrm>
    </dsp:sp>
    <dsp:sp modelId="{54ADFB92-1CFA-4785-9BDA-E6D352A5849C}">
      <dsp:nvSpPr>
        <dsp:cNvPr id="0" name=""/>
        <dsp:cNvSpPr/>
      </dsp:nvSpPr>
      <dsp:spPr>
        <a:xfrm>
          <a:off x="0" y="1836519"/>
          <a:ext cx="2683373" cy="582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SzPts val="1100"/>
            <a:buFont typeface="Arial" panose="020B0604020202020204" pitchFamily="34" charset="0"/>
            <a:buNone/>
          </a:pPr>
          <a:r>
            <a:rPr lang="hr-HR" sz="1900" b="1" kern="1200" dirty="0">
              <a:solidFill>
                <a:schemeClr val="bg1"/>
              </a:solidFill>
              <a:latin typeface="Courier New" panose="02070309020205020404" pitchFamily="49" charset="0"/>
              <a:ea typeface="Overpass Light"/>
              <a:cs typeface="Courier New" panose="02070309020205020404" pitchFamily="49" charset="0"/>
              <a:sym typeface="Overpass Light"/>
            </a:rPr>
            <a:t>&lt;title&gt;&lt;/title&gt;</a:t>
          </a:r>
          <a:endParaRPr lang="hr-HR" sz="1900" b="1" kern="1200" dirty="0">
            <a:solidFill>
              <a:schemeClr val="bg1"/>
            </a:solidFill>
          </a:endParaRPr>
        </a:p>
      </dsp:txBody>
      <dsp:txXfrm>
        <a:off x="28440" y="1864959"/>
        <a:ext cx="2626493" cy="525719"/>
      </dsp:txXfrm>
    </dsp:sp>
    <dsp:sp modelId="{47E71241-84BF-4F29-8009-5299A92402FC}">
      <dsp:nvSpPr>
        <dsp:cNvPr id="0" name=""/>
        <dsp:cNvSpPr/>
      </dsp:nvSpPr>
      <dsp:spPr>
        <a:xfrm rot="5400000">
          <a:off x="4835553" y="354327"/>
          <a:ext cx="466079" cy="477044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SzPts val="1100"/>
            <a:buFont typeface="Arial" panose="020B0604020202020204" pitchFamily="34" charset="0"/>
            <a:buChar char="•"/>
          </a:pPr>
          <a:r>
            <a:rPr lang="hr-HR" sz="1300" kern="1200" dirty="0">
              <a:solidFill>
                <a:schemeClr val="tx1">
                  <a:lumMod val="75000"/>
                </a:schemeClr>
              </a:solidFill>
              <a:latin typeface="Overpass Light"/>
              <a:ea typeface="Overpass Light"/>
              <a:cs typeface="Courier New" panose="02070309020205020404" pitchFamily="49" charset="0"/>
              <a:sym typeface="Overpass Light"/>
            </a:rPr>
            <a:t>Definiranje tijela dokumenta – sadržaj prikazan na web stranici</a:t>
          </a:r>
          <a:endParaRPr lang="hr-HR" sz="1300" b="1" kern="1200" dirty="0"/>
        </a:p>
      </dsp:txBody>
      <dsp:txXfrm rot="-5400000">
        <a:off x="2683373" y="2529259"/>
        <a:ext cx="4747688" cy="420575"/>
      </dsp:txXfrm>
    </dsp:sp>
    <dsp:sp modelId="{D7D7898C-E110-4AF8-BB85-DFE244911EB2}">
      <dsp:nvSpPr>
        <dsp:cNvPr id="0" name=""/>
        <dsp:cNvSpPr/>
      </dsp:nvSpPr>
      <dsp:spPr>
        <a:xfrm>
          <a:off x="0" y="2448248"/>
          <a:ext cx="2683373" cy="582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SzPts val="1100"/>
            <a:buFont typeface="Arial" panose="020B0604020202020204" pitchFamily="34" charset="0"/>
            <a:buNone/>
          </a:pPr>
          <a:r>
            <a:rPr lang="hr-HR" sz="1900" b="1" kern="1200" dirty="0">
              <a:solidFill>
                <a:schemeClr val="bg1"/>
              </a:solidFill>
              <a:latin typeface="Courier New" panose="02070309020205020404" pitchFamily="49" charset="0"/>
              <a:ea typeface="Overpass Light"/>
              <a:cs typeface="Courier New" panose="02070309020205020404" pitchFamily="49" charset="0"/>
              <a:sym typeface="Overpass Light"/>
            </a:rPr>
            <a:t>&lt;</a:t>
          </a:r>
          <a:r>
            <a:rPr lang="hr-HR" sz="1900" b="1" kern="1200" dirty="0" err="1">
              <a:solidFill>
                <a:schemeClr val="bg1"/>
              </a:solidFill>
              <a:latin typeface="Courier New" panose="02070309020205020404" pitchFamily="49" charset="0"/>
              <a:ea typeface="Overpass Light"/>
              <a:cs typeface="Courier New" panose="02070309020205020404" pitchFamily="49" charset="0"/>
              <a:sym typeface="Overpass Light"/>
            </a:rPr>
            <a:t>body</a:t>
          </a:r>
          <a:r>
            <a:rPr lang="hr-HR" sz="1900" b="1" kern="1200" dirty="0">
              <a:solidFill>
                <a:schemeClr val="bg1"/>
              </a:solidFill>
              <a:latin typeface="Courier New" panose="02070309020205020404" pitchFamily="49" charset="0"/>
              <a:ea typeface="Overpass Light"/>
              <a:cs typeface="Courier New" panose="02070309020205020404" pitchFamily="49" charset="0"/>
              <a:sym typeface="Overpass Light"/>
            </a:rPr>
            <a:t>&gt;&lt;/</a:t>
          </a:r>
          <a:r>
            <a:rPr lang="hr-HR" sz="1900" b="1" kern="1200" dirty="0" err="1">
              <a:solidFill>
                <a:schemeClr val="bg1"/>
              </a:solidFill>
              <a:latin typeface="Courier New" panose="02070309020205020404" pitchFamily="49" charset="0"/>
              <a:ea typeface="Overpass Light"/>
              <a:cs typeface="Courier New" panose="02070309020205020404" pitchFamily="49" charset="0"/>
              <a:sym typeface="Overpass Light"/>
            </a:rPr>
            <a:t>body</a:t>
          </a:r>
          <a:r>
            <a:rPr lang="hr-HR" sz="1900" b="1" kern="1200" dirty="0">
              <a:solidFill>
                <a:schemeClr val="bg1"/>
              </a:solidFill>
              <a:latin typeface="Courier New" panose="02070309020205020404" pitchFamily="49" charset="0"/>
              <a:ea typeface="Overpass Light"/>
              <a:cs typeface="Courier New" panose="02070309020205020404" pitchFamily="49" charset="0"/>
              <a:sym typeface="Overpass Light"/>
            </a:rPr>
            <a:t>&gt;</a:t>
          </a:r>
          <a:endParaRPr lang="hr-HR" sz="1900" b="1" kern="1200" dirty="0">
            <a:solidFill>
              <a:schemeClr val="bg1"/>
            </a:solidFill>
          </a:endParaRPr>
        </a:p>
      </dsp:txBody>
      <dsp:txXfrm>
        <a:off x="28440" y="2476688"/>
        <a:ext cx="2626493" cy="525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052D-A383-4341-A639-BB0364792714}">
      <dsp:nvSpPr>
        <dsp:cNvPr id="0" name=""/>
        <dsp:cNvSpPr/>
      </dsp:nvSpPr>
      <dsp:spPr>
        <a:xfrm rot="5400000">
          <a:off x="4876723" y="-2801722"/>
          <a:ext cx="524995" cy="626269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SzPts val="1100"/>
            <a:buFont typeface="Arial" panose="020B0604020202020204" pitchFamily="34" charset="0"/>
            <a:buChar char="•"/>
          </a:pPr>
          <a:r>
            <a:rPr lang="hr-HR" sz="1400" kern="1200" dirty="0">
              <a:solidFill>
                <a:schemeClr val="tx1">
                  <a:lumMod val="75000"/>
                </a:schemeClr>
              </a:solidFill>
              <a:latin typeface="Overpass Light"/>
              <a:ea typeface="Overpass Light"/>
              <a:cs typeface="Courier New" panose="02070309020205020404" pitchFamily="49" charset="0"/>
              <a:sym typeface="Overpass Light"/>
            </a:rPr>
            <a:t>Oznaka označava naslov. Slovo h označava </a:t>
          </a:r>
          <a:r>
            <a:rPr lang="hr-HR" sz="1400" i="1" kern="1200" dirty="0" err="1">
              <a:solidFill>
                <a:schemeClr val="tx1">
                  <a:lumMod val="75000"/>
                </a:schemeClr>
              </a:solidFill>
              <a:latin typeface="Overpass Light"/>
              <a:ea typeface="Overpass Light"/>
              <a:cs typeface="Courier New" panose="02070309020205020404" pitchFamily="49" charset="0"/>
              <a:sym typeface="Overpass Light"/>
            </a:rPr>
            <a:t>heading</a:t>
          </a:r>
          <a:r>
            <a:rPr lang="hr-HR" sz="1400" i="1" kern="1200" dirty="0">
              <a:solidFill>
                <a:schemeClr val="tx1">
                  <a:lumMod val="75000"/>
                </a:schemeClr>
              </a:solidFill>
              <a:latin typeface="Overpass Light"/>
              <a:ea typeface="Overpass Light"/>
              <a:cs typeface="Courier New" panose="02070309020205020404" pitchFamily="49" charset="0"/>
              <a:sym typeface="Overpass Light"/>
            </a:rPr>
            <a:t>,</a:t>
          </a:r>
          <a:r>
            <a:rPr lang="hr-HR" sz="1400" i="0" kern="1200" dirty="0">
              <a:solidFill>
                <a:schemeClr val="tx1">
                  <a:lumMod val="75000"/>
                </a:schemeClr>
              </a:solidFill>
              <a:latin typeface="Overpass Light"/>
              <a:ea typeface="Overpass Light"/>
              <a:cs typeface="Courier New" panose="02070309020205020404" pitchFamily="49" charset="0"/>
              <a:sym typeface="Overpass Light"/>
            </a:rPr>
            <a:t> a broj veličinu slova. Tako je moguće napraviti naslove redom od najvećeg (h1) do najmanjeg (h6)</a:t>
          </a:r>
          <a:endParaRPr lang="hr-HR" sz="1400" kern="1200" dirty="0"/>
        </a:p>
      </dsp:txBody>
      <dsp:txXfrm rot="-5400000">
        <a:off x="2007875" y="92754"/>
        <a:ext cx="6237063" cy="473739"/>
      </dsp:txXfrm>
    </dsp:sp>
    <dsp:sp modelId="{3E71F17A-204D-4355-8CFD-1811B9B26F4B}">
      <dsp:nvSpPr>
        <dsp:cNvPr id="0" name=""/>
        <dsp:cNvSpPr/>
      </dsp:nvSpPr>
      <dsp:spPr>
        <a:xfrm>
          <a:off x="872" y="1500"/>
          <a:ext cx="2007003" cy="6562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hr-HR" sz="2900" b="1" kern="1200" dirty="0">
              <a:solidFill>
                <a:schemeClr val="bg1"/>
              </a:solidFill>
              <a:latin typeface="Courier New" panose="02070309020205020404" pitchFamily="49" charset="0"/>
              <a:ea typeface="Overpass Light"/>
              <a:cs typeface="Courier New" panose="02070309020205020404" pitchFamily="49" charset="0"/>
              <a:sym typeface="Overpass Light"/>
            </a:rPr>
            <a:t>&lt;h1&gt;</a:t>
          </a:r>
          <a:endParaRPr lang="hr-HR" sz="2900" b="1" kern="1200" dirty="0">
            <a:solidFill>
              <a:schemeClr val="bg1"/>
            </a:solidFill>
          </a:endParaRPr>
        </a:p>
      </dsp:txBody>
      <dsp:txXfrm>
        <a:off x="32907" y="33535"/>
        <a:ext cx="1942933" cy="592173"/>
      </dsp:txXfrm>
    </dsp:sp>
    <dsp:sp modelId="{FF97B1EE-2A08-45FF-8EF7-CA1BC005CC67}">
      <dsp:nvSpPr>
        <dsp:cNvPr id="0" name=""/>
        <dsp:cNvSpPr/>
      </dsp:nvSpPr>
      <dsp:spPr>
        <a:xfrm rot="5400000">
          <a:off x="4876723" y="-2112666"/>
          <a:ext cx="524995" cy="626269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SzPts val="1100"/>
            <a:buFont typeface="Arial" panose="020B0604020202020204" pitchFamily="34" charset="0"/>
            <a:buChar char="•"/>
          </a:pPr>
          <a:r>
            <a:rPr lang="hr-HR" sz="1400" kern="1200" dirty="0">
              <a:solidFill>
                <a:schemeClr val="tx1">
                  <a:lumMod val="75000"/>
                </a:schemeClr>
              </a:solidFill>
              <a:latin typeface="Overpass Light"/>
              <a:ea typeface="Overpass Light"/>
              <a:cs typeface="Courier New" panose="02070309020205020404" pitchFamily="49" charset="0"/>
              <a:sym typeface="Overpass Light"/>
            </a:rPr>
            <a:t>Označava paragraf.</a:t>
          </a:r>
          <a:endParaRPr lang="hr-HR" sz="1400" kern="1200" dirty="0"/>
        </a:p>
      </dsp:txBody>
      <dsp:txXfrm rot="-5400000">
        <a:off x="2007875" y="781810"/>
        <a:ext cx="6237063" cy="473739"/>
      </dsp:txXfrm>
    </dsp:sp>
    <dsp:sp modelId="{EF545705-2FF2-460D-80FA-DF81DCC3025F}">
      <dsp:nvSpPr>
        <dsp:cNvPr id="0" name=""/>
        <dsp:cNvSpPr/>
      </dsp:nvSpPr>
      <dsp:spPr>
        <a:xfrm>
          <a:off x="872" y="690557"/>
          <a:ext cx="2007003" cy="6562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SzPts val="1100"/>
            <a:buFont typeface="Arial" panose="020B0604020202020204" pitchFamily="34" charset="0"/>
            <a:buNone/>
          </a:pPr>
          <a:r>
            <a:rPr lang="hr-HR" sz="2900" b="1" kern="1200" dirty="0">
              <a:solidFill>
                <a:schemeClr val="bg1"/>
              </a:solidFill>
              <a:latin typeface="Courier New" panose="02070309020205020404" pitchFamily="49" charset="0"/>
              <a:ea typeface="Overpass Light"/>
              <a:cs typeface="Courier New" panose="02070309020205020404" pitchFamily="49" charset="0"/>
              <a:sym typeface="Overpass Light"/>
            </a:rPr>
            <a:t>&lt;p&gt;&lt;/p&gt;</a:t>
          </a:r>
          <a:endParaRPr lang="hr-HR" sz="2900" b="1" kern="1200" dirty="0">
            <a:solidFill>
              <a:schemeClr val="bg1"/>
            </a:solidFill>
          </a:endParaRPr>
        </a:p>
      </dsp:txBody>
      <dsp:txXfrm>
        <a:off x="32907" y="722592"/>
        <a:ext cx="1942933" cy="592173"/>
      </dsp:txXfrm>
    </dsp:sp>
    <dsp:sp modelId="{59710DA2-B0FD-4BCD-955B-13272715B298}">
      <dsp:nvSpPr>
        <dsp:cNvPr id="0" name=""/>
        <dsp:cNvSpPr/>
      </dsp:nvSpPr>
      <dsp:spPr>
        <a:xfrm rot="5400000">
          <a:off x="4876723" y="-1423610"/>
          <a:ext cx="524995" cy="626269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SzPts val="1100"/>
            <a:buFont typeface="Arial" panose="020B0604020202020204" pitchFamily="34" charset="0"/>
            <a:buChar char="•"/>
          </a:pPr>
          <a:r>
            <a:rPr lang="hr-HR" sz="1400" kern="1200" dirty="0">
              <a:solidFill>
                <a:schemeClr val="tx1">
                  <a:lumMod val="75000"/>
                </a:schemeClr>
              </a:solidFill>
              <a:latin typeface="Overpass Light"/>
              <a:ea typeface="Overpass Light"/>
              <a:cs typeface="Courier New" panose="02070309020205020404" pitchFamily="49" charset="0"/>
              <a:sym typeface="Overpass Light"/>
            </a:rPr>
            <a:t>Oznaka za uređivanje teksta. Tekst unutar oznake će biti podebljan.</a:t>
          </a:r>
          <a:endParaRPr lang="hr-HR" sz="1400" kern="1200" dirty="0"/>
        </a:p>
      </dsp:txBody>
      <dsp:txXfrm rot="-5400000">
        <a:off x="2007875" y="1470866"/>
        <a:ext cx="6237063" cy="473739"/>
      </dsp:txXfrm>
    </dsp:sp>
    <dsp:sp modelId="{7D47E12D-C755-4231-9A9D-7D673B8521EA}">
      <dsp:nvSpPr>
        <dsp:cNvPr id="0" name=""/>
        <dsp:cNvSpPr/>
      </dsp:nvSpPr>
      <dsp:spPr>
        <a:xfrm>
          <a:off x="872" y="1379613"/>
          <a:ext cx="2007003" cy="6562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SzPts val="1100"/>
            <a:buFont typeface="Arial" panose="020B0604020202020204" pitchFamily="34" charset="0"/>
            <a:buNone/>
          </a:pPr>
          <a:r>
            <a:rPr lang="hr-HR" sz="2900" b="1" kern="1200" dirty="0">
              <a:solidFill>
                <a:schemeClr val="bg1"/>
              </a:solidFill>
              <a:latin typeface="Courier New" panose="02070309020205020404" pitchFamily="49" charset="0"/>
              <a:ea typeface="Overpass Light"/>
              <a:cs typeface="Courier New" panose="02070309020205020404" pitchFamily="49" charset="0"/>
              <a:sym typeface="Overpass Light"/>
            </a:rPr>
            <a:t>&lt;b&gt;&lt;/b&gt;</a:t>
          </a:r>
          <a:endParaRPr lang="hr-HR" sz="2900" b="1" kern="1200" dirty="0">
            <a:solidFill>
              <a:schemeClr val="bg1"/>
            </a:solidFill>
          </a:endParaRPr>
        </a:p>
      </dsp:txBody>
      <dsp:txXfrm>
        <a:off x="32907" y="1411648"/>
        <a:ext cx="1942933" cy="592173"/>
      </dsp:txXfrm>
    </dsp:sp>
    <dsp:sp modelId="{628EFA4B-7F1C-46CB-B9FA-7FF2F7C1F6BD}">
      <dsp:nvSpPr>
        <dsp:cNvPr id="0" name=""/>
        <dsp:cNvSpPr/>
      </dsp:nvSpPr>
      <dsp:spPr>
        <a:xfrm rot="5400000">
          <a:off x="4876723" y="-734554"/>
          <a:ext cx="524995" cy="626269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SzPts val="1100"/>
            <a:buFont typeface="Arial" panose="020B0604020202020204" pitchFamily="34" charset="0"/>
            <a:buChar char="•"/>
          </a:pPr>
          <a:r>
            <a:rPr lang="hr-HR" sz="1400" kern="1200" dirty="0">
              <a:solidFill>
                <a:schemeClr val="tx1">
                  <a:lumMod val="75000"/>
                </a:schemeClr>
              </a:solidFill>
              <a:latin typeface="Overpass Light"/>
              <a:ea typeface="Overpass Light"/>
              <a:cs typeface="Courier New" panose="02070309020205020404" pitchFamily="49" charset="0"/>
              <a:sym typeface="Overpass Light"/>
            </a:rPr>
            <a:t>Oznaka za prelazak u novi red.</a:t>
          </a:r>
        </a:p>
      </dsp:txBody>
      <dsp:txXfrm rot="-5400000">
        <a:off x="2007875" y="2159922"/>
        <a:ext cx="6237063" cy="473739"/>
      </dsp:txXfrm>
    </dsp:sp>
    <dsp:sp modelId="{54ADFB92-1CFA-4785-9BDA-E6D352A5849C}">
      <dsp:nvSpPr>
        <dsp:cNvPr id="0" name=""/>
        <dsp:cNvSpPr/>
      </dsp:nvSpPr>
      <dsp:spPr>
        <a:xfrm>
          <a:off x="872" y="2068669"/>
          <a:ext cx="2007003" cy="6562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SzPts val="1100"/>
            <a:buFont typeface="Arial" panose="020B0604020202020204" pitchFamily="34" charset="0"/>
            <a:buNone/>
          </a:pPr>
          <a:r>
            <a:rPr lang="hr-HR" sz="2900" b="1" kern="1200" dirty="0">
              <a:solidFill>
                <a:schemeClr val="bg1"/>
              </a:solidFill>
              <a:latin typeface="Courier New" panose="02070309020205020404" pitchFamily="49" charset="0"/>
              <a:ea typeface="Overpass Light"/>
              <a:cs typeface="Courier New" panose="02070309020205020404" pitchFamily="49" charset="0"/>
              <a:sym typeface="Overpass Light"/>
            </a:rPr>
            <a:t>&lt;</a:t>
          </a:r>
          <a:r>
            <a:rPr lang="hr-HR" sz="2900" b="1" kern="1200" dirty="0" err="1">
              <a:solidFill>
                <a:schemeClr val="bg1"/>
              </a:solidFill>
              <a:latin typeface="Courier New" panose="02070309020205020404" pitchFamily="49" charset="0"/>
              <a:ea typeface="Overpass Light"/>
              <a:cs typeface="Courier New" panose="02070309020205020404" pitchFamily="49" charset="0"/>
              <a:sym typeface="Overpass Light"/>
            </a:rPr>
            <a:t>br</a:t>
          </a:r>
          <a:r>
            <a:rPr lang="hr-HR" sz="2900" b="1" kern="1200" dirty="0">
              <a:solidFill>
                <a:schemeClr val="bg1"/>
              </a:solidFill>
              <a:latin typeface="Courier New" panose="02070309020205020404" pitchFamily="49" charset="0"/>
              <a:ea typeface="Overpass Light"/>
              <a:cs typeface="Courier New" panose="02070309020205020404" pitchFamily="49" charset="0"/>
              <a:sym typeface="Overpass Light"/>
            </a:rPr>
            <a:t>&gt;</a:t>
          </a:r>
          <a:endParaRPr lang="hr-HR" sz="2900" b="1" kern="1200" dirty="0">
            <a:solidFill>
              <a:schemeClr val="bg1"/>
            </a:solidFill>
          </a:endParaRPr>
        </a:p>
      </dsp:txBody>
      <dsp:txXfrm>
        <a:off x="32907" y="2100704"/>
        <a:ext cx="1942933" cy="592173"/>
      </dsp:txXfrm>
    </dsp:sp>
    <dsp:sp modelId="{47E71241-84BF-4F29-8009-5299A92402FC}">
      <dsp:nvSpPr>
        <dsp:cNvPr id="0" name=""/>
        <dsp:cNvSpPr/>
      </dsp:nvSpPr>
      <dsp:spPr>
        <a:xfrm rot="5400000">
          <a:off x="4876723" y="-45498"/>
          <a:ext cx="524995" cy="626269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SzPts val="1100"/>
            <a:buFont typeface="Arial" panose="020B0604020202020204" pitchFamily="34" charset="0"/>
            <a:buChar char="•"/>
          </a:pPr>
          <a:r>
            <a:rPr lang="hr-HR" sz="1400" kern="1200" dirty="0">
              <a:solidFill>
                <a:schemeClr val="tx1">
                  <a:lumMod val="75000"/>
                </a:schemeClr>
              </a:solidFill>
              <a:latin typeface="Overpass Light"/>
              <a:ea typeface="Overpass Light"/>
              <a:cs typeface="Courier New" panose="02070309020205020404" pitchFamily="49" charset="0"/>
              <a:sym typeface="Overpass Light"/>
            </a:rPr>
            <a:t>Predstavlja poveznicu na drugu web stranicu.</a:t>
          </a:r>
          <a:endParaRPr lang="hr-HR" sz="1400" b="1" kern="1200" dirty="0"/>
        </a:p>
      </dsp:txBody>
      <dsp:txXfrm rot="-5400000">
        <a:off x="2007875" y="2848978"/>
        <a:ext cx="6237063" cy="473739"/>
      </dsp:txXfrm>
    </dsp:sp>
    <dsp:sp modelId="{D7D7898C-E110-4AF8-BB85-DFE244911EB2}">
      <dsp:nvSpPr>
        <dsp:cNvPr id="0" name=""/>
        <dsp:cNvSpPr/>
      </dsp:nvSpPr>
      <dsp:spPr>
        <a:xfrm>
          <a:off x="872" y="2757725"/>
          <a:ext cx="2007003" cy="65624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SzPts val="1100"/>
            <a:buFont typeface="Arial" panose="020B0604020202020204" pitchFamily="34" charset="0"/>
            <a:buNone/>
          </a:pPr>
          <a:r>
            <a:rPr lang="hr-HR" sz="2900" b="1" kern="1200" dirty="0">
              <a:solidFill>
                <a:schemeClr val="bg1"/>
              </a:solidFill>
              <a:latin typeface="Courier New" panose="02070309020205020404" pitchFamily="49" charset="0"/>
              <a:ea typeface="Overpass Light"/>
              <a:cs typeface="Courier New" panose="02070309020205020404" pitchFamily="49" charset="0"/>
              <a:sym typeface="Overpass Light"/>
            </a:rPr>
            <a:t>&lt;a&gt;&lt;/a&gt;</a:t>
          </a:r>
          <a:endParaRPr lang="hr-HR" sz="2900" b="1" kern="1200" dirty="0">
            <a:solidFill>
              <a:schemeClr val="bg1"/>
            </a:solidFill>
          </a:endParaRPr>
        </a:p>
      </dsp:txBody>
      <dsp:txXfrm>
        <a:off x="32907" y="2789760"/>
        <a:ext cx="1942933" cy="59217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343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346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None/>
            </a:pPr>
            <a:r>
              <a:rPr lang="hr-H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Za pisanje znaka (&lt;) može se pisati </a:t>
            </a:r>
            <a:r>
              <a:rPr lang="hr-H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&amp;</a:t>
            </a:r>
            <a:r>
              <a:rPr lang="hr-HR"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hr-H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hr-H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ili </a:t>
            </a:r>
            <a:r>
              <a:rPr lang="hr-H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&amp;#60;. </a:t>
            </a:r>
            <a:r>
              <a:rPr lang="hr-H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Osim entiteta postoje HTML simboli pomoću kojih se mogu zapisati:</a:t>
            </a: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buFont typeface="Symbol" panose="05050102010706020507" pitchFamily="18" charset="2"/>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Matematički simboli</a:t>
            </a:r>
          </a:p>
          <a:p>
            <a:pPr marL="0" lvl="0" indent="0" algn="just">
              <a:lnSpc>
                <a:spcPct val="150000"/>
              </a:lnSpc>
              <a:buFont typeface="Symbol" panose="05050102010706020507" pitchFamily="18" charset="2"/>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Različite valute</a:t>
            </a:r>
          </a:p>
          <a:p>
            <a:pPr marL="0" lvl="0" indent="0" algn="just">
              <a:lnSpc>
                <a:spcPct val="150000"/>
              </a:lnSpc>
              <a:buFont typeface="Symbol" panose="05050102010706020507" pitchFamily="18" charset="2"/>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Znakovi grčke abecede</a:t>
            </a:r>
          </a:p>
          <a:p>
            <a:pPr marL="0" lvl="0" indent="0" algn="just">
              <a:lnSpc>
                <a:spcPct val="150000"/>
              </a:lnSpc>
              <a:spcAft>
                <a:spcPts val="800"/>
              </a:spcAft>
              <a:buFont typeface="Symbol" panose="05050102010706020507" pitchFamily="18" charset="2"/>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Različiti </a:t>
            </a:r>
            <a:r>
              <a:rPr lang="hr-HR" sz="1800" dirty="0" err="1">
                <a:effectLst/>
                <a:latin typeface="Times New Roman" panose="02020603050405020304" pitchFamily="18" charset="0"/>
                <a:ea typeface="Calibri" panose="020F0502020204030204" pitchFamily="34" charset="0"/>
                <a:cs typeface="Times New Roman" panose="02020603050405020304" pitchFamily="18" charset="0"/>
              </a:rPr>
              <a:t>emotikoni</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58750" indent="0" algn="just">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8575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FontTx/>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U dokumentu vidimo atribute: </a:t>
            </a:r>
          </a:p>
          <a:p>
            <a:pPr marL="0" lvl="0" indent="0" algn="just">
              <a:lnSpc>
                <a:spcPct val="150000"/>
              </a:lnSpc>
              <a:buFontTx/>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Lang-  atribut deklarira jezik web stranice</a:t>
            </a:r>
          </a:p>
          <a:p>
            <a:pPr marL="0" lvl="0" indent="0" algn="just">
              <a:lnSpc>
                <a:spcPct val="150000"/>
              </a:lnSpc>
              <a:buFontTx/>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Title – atribut pruža više informaciji o oznaci</a:t>
            </a:r>
          </a:p>
          <a:p>
            <a:pPr marL="0" lvl="0" indent="0" algn="just">
              <a:lnSpc>
                <a:spcPct val="150000"/>
              </a:lnSpc>
              <a:buFontTx/>
              <a:buNone/>
            </a:pPr>
            <a:r>
              <a:rPr lang="hr-HR" sz="1800" dirty="0" err="1">
                <a:effectLst/>
                <a:latin typeface="Times New Roman" panose="02020603050405020304" pitchFamily="18" charset="0"/>
                <a:ea typeface="Calibri" panose="020F0502020204030204" pitchFamily="34" charset="0"/>
                <a:cs typeface="Times New Roman" panose="02020603050405020304" pitchFamily="18" charset="0"/>
              </a:rPr>
              <a:t>Style</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 atribut služi za uređivanje stila stranice. Detaljnije o ovom atributu kada prilikom obrađivanja CSS-a. U primjeru je postavljena boja slova na tamno zelenu.</a:t>
            </a:r>
          </a:p>
          <a:p>
            <a:pPr marL="0" lvl="0" indent="0" algn="just">
              <a:lnSpc>
                <a:spcPct val="150000"/>
              </a:lnSpc>
              <a:buFontTx/>
              <a:buNone/>
            </a:pPr>
            <a:r>
              <a:rPr lang="hr-HR" sz="1800" dirty="0" err="1">
                <a:effectLst/>
                <a:latin typeface="Times New Roman" panose="02020603050405020304" pitchFamily="18" charset="0"/>
                <a:ea typeface="Calibri" panose="020F0502020204030204" pitchFamily="34" charset="0"/>
                <a:cs typeface="Times New Roman" panose="02020603050405020304" pitchFamily="18" charset="0"/>
              </a:rPr>
              <a:t>Id</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 atribut služi za jedinstveno označavanje oznake. Kao što svaka osoba ima svoj OIB tako svaka oznaka unutar dokumenta može imati jedinstveni ID. </a:t>
            </a:r>
            <a:r>
              <a:rPr lang="hr-HR" sz="1800" b="1" dirty="0">
                <a:effectLst/>
                <a:latin typeface="Times New Roman" panose="02020603050405020304" pitchFamily="18" charset="0"/>
                <a:ea typeface="Calibri" panose="020F0502020204030204" pitchFamily="34" charset="0"/>
                <a:cs typeface="Times New Roman" panose="02020603050405020304" pitchFamily="18" charset="0"/>
              </a:rPr>
              <a:t>Ukoliko oznaka ima </a:t>
            </a:r>
            <a:r>
              <a:rPr lang="hr-HR" sz="1800" b="1" dirty="0" err="1">
                <a:effectLst/>
                <a:latin typeface="Times New Roman" panose="02020603050405020304" pitchFamily="18" charset="0"/>
                <a:ea typeface="Calibri" panose="020F0502020204030204" pitchFamily="34" charset="0"/>
                <a:cs typeface="Times New Roman" panose="02020603050405020304" pitchFamily="18" charset="0"/>
              </a:rPr>
              <a:t>Id</a:t>
            </a:r>
            <a:r>
              <a:rPr lang="hr-HR" sz="1800" b="1" dirty="0">
                <a:effectLst/>
                <a:latin typeface="Times New Roman" panose="02020603050405020304" pitchFamily="18" charset="0"/>
                <a:ea typeface="Calibri" panose="020F0502020204030204" pitchFamily="34" charset="0"/>
                <a:cs typeface="Times New Roman" panose="02020603050405020304" pitchFamily="18" charset="0"/>
              </a:rPr>
              <a:t> tada on u tom dokumentu mora biti jedinstven</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Ne smije se dogoditi da dvije oznake imaju isti </a:t>
            </a:r>
            <a:r>
              <a:rPr lang="hr-HR" sz="1800" dirty="0" err="1">
                <a:effectLst/>
                <a:latin typeface="Times New Roman" panose="02020603050405020304" pitchFamily="18" charset="0"/>
                <a:ea typeface="Calibri" panose="020F0502020204030204" pitchFamily="34" charset="0"/>
                <a:cs typeface="Times New Roman" panose="02020603050405020304" pitchFamily="18" charset="0"/>
              </a:rPr>
              <a:t>Id</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u jednom dokumentu.</a:t>
            </a:r>
          </a:p>
          <a:p>
            <a:pPr marL="0" lvl="0" indent="0" algn="just">
              <a:lnSpc>
                <a:spcPct val="150000"/>
              </a:lnSpc>
              <a:spcAft>
                <a:spcPts val="800"/>
              </a:spcAft>
              <a:buFontTx/>
              <a:buNone/>
            </a:pPr>
            <a:r>
              <a:rPr lang="hr-HR" sz="18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 vrijednost </a:t>
            </a:r>
            <a:r>
              <a:rPr lang="hr-HR" sz="18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atributa označava pripadnost određenoj skupini oznaka. Više oznaka može pripadati istoj klasi. Može biti korisno kod korištenja vanjskih stilova.</a:t>
            </a:r>
          </a:p>
          <a:p>
            <a:pPr marL="158750" marR="0" lvl="0" indent="0" algn="just" defTabSz="914400" rtl="0" eaLnBrk="1" fontAlgn="auto" latinLnBrk="0" hangingPunct="1">
              <a:lnSpc>
                <a:spcPct val="150000"/>
              </a:lnSpc>
              <a:spcBef>
                <a:spcPts val="0"/>
              </a:spcBef>
              <a:spcAft>
                <a:spcPts val="800"/>
              </a:spcAft>
              <a:buClr>
                <a:srgbClr val="000000"/>
              </a:buClr>
              <a:buSzPts val="1100"/>
              <a:buFontTx/>
              <a:buNone/>
              <a:tabLst/>
              <a:defRPr/>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Na slici poviše je prikaz stranice HTML atributi u pregledniku. Može se primijetiti da su većina gore navedenih atributa skrivena od krajnjeg korisnika. Jedino što korisnik vidi je da je boja teksta tamno zelena, ali svi ostali atributi su korisniku nevidljivi. Oni služe programerima ili web tražilicama ili samom pregledniku kako bi opisali element i znali koju akciju poduzeti u određenom trenutku. </a:t>
            </a:r>
          </a:p>
          <a:p>
            <a:pPr marL="158750" indent="0" algn="just">
              <a:lnSpc>
                <a:spcPct val="150000"/>
              </a:lnSpc>
              <a:spcAft>
                <a:spcPts val="800"/>
              </a:spcAft>
              <a:buFontTx/>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4110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6488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126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Ovo poglavlje opisuje detaljnije HTML. HTML je kratica za </a:t>
            </a:r>
            <a:r>
              <a:rPr lang="hr-HR" sz="1800" dirty="0" err="1">
                <a:effectLst/>
                <a:latin typeface="Times New Roman" panose="02020603050405020304" pitchFamily="18" charset="0"/>
                <a:ea typeface="Calibri" panose="020F0502020204030204" pitchFamily="34" charset="0"/>
                <a:cs typeface="Times New Roman" panose="02020603050405020304" pitchFamily="18" charset="0"/>
              </a:rPr>
              <a:t>HyperText</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hr-HR" sz="1800" dirty="0" err="1">
                <a:effectLst/>
                <a:latin typeface="Times New Roman" panose="02020603050405020304" pitchFamily="18" charset="0"/>
                <a:ea typeface="Calibri" panose="020F0502020204030204" pitchFamily="34" charset="0"/>
                <a:cs typeface="Times New Roman" panose="02020603050405020304" pitchFamily="18" charset="0"/>
              </a:rPr>
              <a:t>Markup</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hr-HR" sz="1800" dirty="0" err="1">
                <a:effectLst/>
                <a:latin typeface="Times New Roman" panose="02020603050405020304" pitchFamily="18" charset="0"/>
                <a:ea typeface="Calibri" panose="020F0502020204030204" pitchFamily="34" charset="0"/>
                <a:cs typeface="Times New Roman" panose="02020603050405020304" pitchFamily="18" charset="0"/>
              </a:rPr>
              <a:t>Language</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što znači prezentacijski jezik za izradu web stranica. Hipertekst dokument stvara se pomoću HTML jezika. HTML jezikom oblikuje se sadržaj i stvaraju se hiperveze hipertekst dokumenta. HTML je jednostavan za uporabu i lako se uči, što je jedan od razloga njegove opće prihvaćenosti i popularnosti. Svoju raširenost zahvaljuje jednostavnosti i tome što je od početka bio zamišljen kao besplatan i tako dostupan svima. Prikaz hipertekst dokumenta omogućuje web preglednik. Temeljna zadaća HTML jezika jest uputiti web preglednik kako prikazati hipertekst dokument. Pri tome se nastoji da taj dokument izgleda jednako bez obzira o kojemu je web pregledniku, računalu i operacijskom sustavu riječ. </a:t>
            </a:r>
          </a:p>
        </p:txBody>
      </p:sp>
    </p:spTree>
    <p:extLst>
      <p:ext uri="{BB962C8B-B14F-4D97-AF65-F5344CB8AC3E}">
        <p14:creationId xmlns:p14="http://schemas.microsoft.com/office/powerpoint/2010/main" val="268730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2400" b="0" dirty="0">
                <a:solidFill>
                  <a:schemeClr val="tx1">
                    <a:lumMod val="50000"/>
                  </a:schemeClr>
                </a:solidFill>
                <a:effectLst/>
                <a:latin typeface="Courier New" panose="02070309020205020404" pitchFamily="49" charset="0"/>
                <a:cs typeface="Courier New" panose="02070309020205020404" pitchFamily="49" charset="0"/>
              </a:rPr>
              <a:t>&lt;!DOCTYPE html&gt;</a:t>
            </a:r>
          </a:p>
          <a:p>
            <a:pPr marL="158750" indent="0">
              <a:buNone/>
            </a:pPr>
            <a:r>
              <a:rPr lang="en-US" sz="2400" b="0" dirty="0">
                <a:solidFill>
                  <a:schemeClr val="tx1">
                    <a:lumMod val="50000"/>
                  </a:schemeClr>
                </a:solidFill>
                <a:effectLst/>
                <a:latin typeface="Courier New" panose="02070309020205020404" pitchFamily="49" charset="0"/>
                <a:cs typeface="Courier New" panose="02070309020205020404" pitchFamily="49" charset="0"/>
              </a:rPr>
              <a:t>&lt;html&gt;</a:t>
            </a:r>
          </a:p>
          <a:p>
            <a:pPr marL="158750" indent="0">
              <a:buNone/>
            </a:pPr>
            <a:r>
              <a:rPr lang="en-US" sz="2400" b="0" dirty="0">
                <a:solidFill>
                  <a:schemeClr val="tx1">
                    <a:lumMod val="50000"/>
                  </a:schemeClr>
                </a:solidFill>
                <a:effectLst/>
                <a:latin typeface="Courier New" panose="02070309020205020404" pitchFamily="49" charset="0"/>
                <a:cs typeface="Courier New" panose="02070309020205020404" pitchFamily="49" charset="0"/>
              </a:rPr>
              <a:t>	&lt;head&gt;</a:t>
            </a:r>
          </a:p>
          <a:p>
            <a:pPr marL="158750" indent="0">
              <a:buNone/>
            </a:pPr>
            <a:r>
              <a:rPr lang="en-US" sz="2400" b="0" dirty="0">
                <a:solidFill>
                  <a:schemeClr val="tx1">
                    <a:lumMod val="50000"/>
                  </a:schemeClr>
                </a:solidFill>
                <a:effectLst/>
                <a:latin typeface="Courier New" panose="02070309020205020404" pitchFamily="49" charset="0"/>
                <a:cs typeface="Courier New" panose="02070309020205020404" pitchFamily="49" charset="0"/>
              </a:rPr>
              <a:t>		&lt;title&gt;Title&lt;/title&gt;</a:t>
            </a:r>
          </a:p>
          <a:p>
            <a:pPr marL="158750" indent="0">
              <a:buNone/>
            </a:pPr>
            <a:r>
              <a:rPr lang="en-US" sz="2400" b="0" dirty="0">
                <a:solidFill>
                  <a:schemeClr val="tx1">
                    <a:lumMod val="50000"/>
                  </a:schemeClr>
                </a:solidFill>
                <a:effectLst/>
                <a:latin typeface="Courier New" panose="02070309020205020404" pitchFamily="49" charset="0"/>
                <a:cs typeface="Courier New" panose="02070309020205020404" pitchFamily="49" charset="0"/>
              </a:rPr>
              <a:t>	&lt;/head&gt;</a:t>
            </a:r>
          </a:p>
          <a:p>
            <a:pPr marL="158750" indent="0">
              <a:buNone/>
            </a:pPr>
            <a:r>
              <a:rPr lang="en-US" sz="2400" b="0" dirty="0">
                <a:solidFill>
                  <a:schemeClr val="tx1">
                    <a:lumMod val="50000"/>
                  </a:schemeClr>
                </a:solidFill>
                <a:effectLst/>
                <a:latin typeface="Courier New" panose="02070309020205020404" pitchFamily="49" charset="0"/>
                <a:cs typeface="Courier New" panose="02070309020205020404" pitchFamily="49" charset="0"/>
              </a:rPr>
              <a:t>	&lt;body&gt;</a:t>
            </a:r>
          </a:p>
          <a:p>
            <a:pPr marL="158750" indent="0">
              <a:buNone/>
            </a:pPr>
            <a:r>
              <a:rPr lang="en-US" sz="2400" b="0" dirty="0">
                <a:solidFill>
                  <a:schemeClr val="tx1">
                    <a:lumMod val="50000"/>
                  </a:schemeClr>
                </a:solidFill>
                <a:effectLst/>
                <a:latin typeface="Courier New" panose="02070309020205020404" pitchFamily="49" charset="0"/>
                <a:cs typeface="Courier New" panose="02070309020205020404" pitchFamily="49" charset="0"/>
              </a:rPr>
              <a:t>		Hello world</a:t>
            </a:r>
          </a:p>
          <a:p>
            <a:pPr marL="158750" indent="0">
              <a:buNone/>
            </a:pPr>
            <a:r>
              <a:rPr lang="en-US" sz="2400" b="0" dirty="0">
                <a:solidFill>
                  <a:schemeClr val="tx1">
                    <a:lumMod val="50000"/>
                  </a:schemeClr>
                </a:solidFill>
                <a:effectLst/>
                <a:latin typeface="Courier New" panose="02070309020205020404" pitchFamily="49" charset="0"/>
                <a:cs typeface="Courier New" panose="02070309020205020404" pitchFamily="49" charset="0"/>
              </a:rPr>
              <a:t>	&lt;/body&gt;</a:t>
            </a:r>
          </a:p>
          <a:p>
            <a:pPr marL="158750" indent="0">
              <a:buNone/>
            </a:pPr>
            <a:r>
              <a:rPr lang="en-US" sz="2400" b="0" dirty="0">
                <a:solidFill>
                  <a:schemeClr val="tx1">
                    <a:lumMod val="50000"/>
                  </a:schemeClr>
                </a:solidFill>
                <a:effectLst/>
                <a:latin typeface="Courier New" panose="02070309020205020404" pitchFamily="49" charset="0"/>
                <a:cs typeface="Courier New" panose="02070309020205020404" pitchFamily="49" charset="0"/>
              </a:rPr>
              <a:t>&lt;/html&gt;</a:t>
            </a:r>
          </a:p>
          <a:p>
            <a:pPr marL="158750" indent="0" algn="just">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5774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453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Imaju otvarajući i zatvarajući tag</a:t>
            </a:r>
          </a:p>
          <a:p>
            <a:pPr marL="158750" indent="0" algn="just">
              <a:lnSpc>
                <a:spcPct val="150000"/>
              </a:lnSpc>
              <a:spcAft>
                <a:spcPts val="800"/>
              </a:spcAft>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Mogu sadržavat tekst ili drugi tag</a:t>
            </a:r>
          </a:p>
          <a:p>
            <a:pPr marL="158750" indent="0" algn="just">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658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DOCTYPE</a:t>
            </a:r>
            <a:r>
              <a:rPr lang="hr-HR" sz="3200" b="0" dirty="0">
                <a:solidFill>
                  <a:srgbClr val="D4D4D4"/>
                </a:solidFill>
                <a:effectLst/>
                <a:latin typeface="Consolas" panose="020B0609020204030204" pitchFamily="49" charset="0"/>
              </a:rPr>
              <a:t>  </a:t>
            </a:r>
            <a:r>
              <a:rPr lang="hr-HR" sz="3200" b="0" dirty="0">
                <a:solidFill>
                  <a:srgbClr val="9CDCFE"/>
                </a:solidFill>
                <a:effectLst/>
                <a:latin typeface="Consolas" panose="020B0609020204030204" pitchFamily="49" charset="0"/>
              </a:rPr>
              <a:t>html</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html</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a:t>
            </a:r>
            <a:r>
              <a:rPr lang="hr-HR" sz="3200" b="0" dirty="0">
                <a:solidFill>
                  <a:srgbClr val="808080"/>
                </a:solidFill>
                <a:effectLst/>
                <a:latin typeface="Consolas" panose="020B0609020204030204" pitchFamily="49" charset="0"/>
              </a:rPr>
              <a:t>&lt;</a:t>
            </a:r>
            <a:r>
              <a:rPr lang="hr-HR" sz="3200" b="0" dirty="0" err="1">
                <a:solidFill>
                  <a:srgbClr val="569CD6"/>
                </a:solidFill>
                <a:effectLst/>
                <a:latin typeface="Consolas" panose="020B0609020204030204" pitchFamily="49" charset="0"/>
              </a:rPr>
              <a:t>head</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a:t>
            </a: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title</a:t>
            </a:r>
            <a:r>
              <a:rPr lang="hr-HR" sz="3200" b="0" dirty="0">
                <a:solidFill>
                  <a:srgbClr val="808080"/>
                </a:solidFill>
                <a:effectLst/>
                <a:latin typeface="Consolas" panose="020B0609020204030204" pitchFamily="49" charset="0"/>
              </a:rPr>
              <a:t>&gt;</a:t>
            </a:r>
            <a:r>
              <a:rPr lang="hr-HR" sz="3200" b="0" dirty="0">
                <a:solidFill>
                  <a:srgbClr val="D4D4D4"/>
                </a:solidFill>
                <a:effectLst/>
                <a:latin typeface="Consolas" panose="020B0609020204030204" pitchFamily="49" charset="0"/>
              </a:rPr>
              <a:t>Primjer 2</a:t>
            </a: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title</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a:t>
            </a:r>
            <a:r>
              <a:rPr lang="hr-HR" sz="3200" b="0" dirty="0">
                <a:solidFill>
                  <a:srgbClr val="808080"/>
                </a:solidFill>
                <a:effectLst/>
                <a:latin typeface="Consolas" panose="020B0609020204030204" pitchFamily="49" charset="0"/>
              </a:rPr>
              <a:t>&lt;/</a:t>
            </a:r>
            <a:r>
              <a:rPr lang="hr-HR" sz="3200" b="0" dirty="0" err="1">
                <a:solidFill>
                  <a:srgbClr val="569CD6"/>
                </a:solidFill>
                <a:effectLst/>
                <a:latin typeface="Consolas" panose="020B0609020204030204" pitchFamily="49" charset="0"/>
              </a:rPr>
              <a:t>head</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a:t>
            </a:r>
            <a:r>
              <a:rPr lang="hr-HR" sz="3200" b="0" dirty="0">
                <a:solidFill>
                  <a:srgbClr val="808080"/>
                </a:solidFill>
                <a:effectLst/>
                <a:latin typeface="Consolas" panose="020B0609020204030204" pitchFamily="49" charset="0"/>
              </a:rPr>
              <a:t>&lt;</a:t>
            </a:r>
            <a:r>
              <a:rPr lang="hr-HR" sz="3200" b="0" dirty="0" err="1">
                <a:solidFill>
                  <a:srgbClr val="569CD6"/>
                </a:solidFill>
                <a:effectLst/>
                <a:latin typeface="Consolas" panose="020B0609020204030204" pitchFamily="49" charset="0"/>
              </a:rPr>
              <a:t>body</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a:t>
            </a: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h1</a:t>
            </a:r>
            <a:r>
              <a:rPr lang="hr-HR" sz="3200" b="0" dirty="0">
                <a:solidFill>
                  <a:srgbClr val="808080"/>
                </a:solidFill>
                <a:effectLst/>
                <a:latin typeface="Consolas" panose="020B0609020204030204" pitchFamily="49" charset="0"/>
              </a:rPr>
              <a:t>&gt;</a:t>
            </a:r>
            <a:r>
              <a:rPr lang="hr-HR" sz="3200" b="0" dirty="0" err="1">
                <a:solidFill>
                  <a:srgbClr val="D4D4D4"/>
                </a:solidFill>
                <a:effectLst/>
                <a:latin typeface="Consolas" panose="020B0609020204030204" pitchFamily="49" charset="0"/>
              </a:rPr>
              <a:t>Hello</a:t>
            </a:r>
            <a:r>
              <a:rPr lang="hr-HR" sz="3200" b="0" dirty="0">
                <a:solidFill>
                  <a:srgbClr val="D4D4D4"/>
                </a:solidFill>
                <a:effectLst/>
                <a:latin typeface="Consolas" panose="020B0609020204030204" pitchFamily="49" charset="0"/>
              </a:rPr>
              <a:t> HTML</a:t>
            </a: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h1</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a:t>
            </a: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p</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W3Schools je najveća</a:t>
            </a:r>
          </a:p>
          <a:p>
            <a:pPr marL="158750" indent="0">
              <a:buNone/>
            </a:pPr>
            <a:r>
              <a:rPr lang="hr-HR" sz="3200" b="0" dirty="0">
                <a:solidFill>
                  <a:srgbClr val="D4D4D4"/>
                </a:solidFill>
                <a:effectLst/>
                <a:latin typeface="Consolas" panose="020B0609020204030204" pitchFamily="49" charset="0"/>
              </a:rPr>
              <a:t>        stranica za učenje web programiranja.</a:t>
            </a:r>
          </a:p>
          <a:p>
            <a:pPr marL="158750" indent="0">
              <a:buNone/>
            </a:pPr>
            <a:r>
              <a:rPr lang="hr-HR" sz="3200" b="0" dirty="0">
                <a:solidFill>
                  <a:srgbClr val="D4D4D4"/>
                </a:solidFill>
                <a:effectLst/>
                <a:latin typeface="Consolas" panose="020B0609020204030204" pitchFamily="49" charset="0"/>
              </a:rPr>
              <a:t>        </a:t>
            </a:r>
            <a:r>
              <a:rPr lang="hr-HR" sz="3200" b="0" dirty="0">
                <a:solidFill>
                  <a:srgbClr val="808080"/>
                </a:solidFill>
                <a:effectLst/>
                <a:latin typeface="Consolas" panose="020B0609020204030204" pitchFamily="49" charset="0"/>
              </a:rPr>
              <a:t>&lt;</a:t>
            </a:r>
            <a:r>
              <a:rPr lang="hr-HR" sz="3200" b="0" dirty="0" err="1">
                <a:solidFill>
                  <a:srgbClr val="569CD6"/>
                </a:solidFill>
                <a:effectLst/>
                <a:latin typeface="Consolas" panose="020B0609020204030204" pitchFamily="49" charset="0"/>
              </a:rPr>
              <a:t>br</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W3Schools je </a:t>
            </a: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b</a:t>
            </a:r>
            <a:r>
              <a:rPr lang="hr-HR" sz="3200" b="0" dirty="0">
                <a:solidFill>
                  <a:srgbClr val="808080"/>
                </a:solidFill>
                <a:effectLst/>
                <a:latin typeface="Consolas" panose="020B0609020204030204" pitchFamily="49" charset="0"/>
              </a:rPr>
              <a:t>&gt;</a:t>
            </a:r>
            <a:r>
              <a:rPr lang="hr-HR" sz="3200" b="0" dirty="0">
                <a:solidFill>
                  <a:srgbClr val="D4D4D4"/>
                </a:solidFill>
                <a:effectLst/>
                <a:latin typeface="Consolas" panose="020B0609020204030204" pitchFamily="49" charset="0"/>
              </a:rPr>
              <a:t>prvo</a:t>
            </a: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b</a:t>
            </a:r>
            <a:r>
              <a:rPr lang="hr-HR" sz="3200" b="0" dirty="0">
                <a:solidFill>
                  <a:srgbClr val="808080"/>
                </a:solidFill>
                <a:effectLst/>
                <a:latin typeface="Consolas" panose="020B0609020204030204" pitchFamily="49" charset="0"/>
              </a:rPr>
              <a:t>&gt;</a:t>
            </a:r>
            <a:r>
              <a:rPr lang="hr-HR" sz="3200" b="0" dirty="0">
                <a:solidFill>
                  <a:srgbClr val="D4D4D4"/>
                </a:solidFill>
                <a:effectLst/>
                <a:latin typeface="Consolas" panose="020B0609020204030204" pitchFamily="49" charset="0"/>
              </a:rPr>
              <a:t> mjesto koje</a:t>
            </a:r>
          </a:p>
          <a:p>
            <a:pPr marL="158750" indent="0">
              <a:buNone/>
            </a:pPr>
            <a:r>
              <a:rPr lang="hr-HR" sz="3200" b="0" dirty="0">
                <a:solidFill>
                  <a:srgbClr val="D4D4D4"/>
                </a:solidFill>
                <a:effectLst/>
                <a:latin typeface="Consolas" panose="020B0609020204030204" pitchFamily="49" charset="0"/>
              </a:rPr>
              <a:t>        posjećujete kada imate                  nejasnoća.</a:t>
            </a:r>
          </a:p>
          <a:p>
            <a:pPr marL="158750" indent="0">
              <a:buNone/>
            </a:pPr>
            <a:r>
              <a:rPr lang="hr-HR" sz="3200" b="0" dirty="0">
                <a:solidFill>
                  <a:srgbClr val="D4D4D4"/>
                </a:solidFill>
                <a:effectLst/>
                <a:latin typeface="Consolas" panose="020B0609020204030204" pitchFamily="49" charset="0"/>
              </a:rPr>
              <a:t>        </a:t>
            </a: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a</a:t>
            </a:r>
            <a:r>
              <a:rPr lang="hr-HR" sz="3200" b="0" dirty="0">
                <a:solidFill>
                  <a:srgbClr val="D4D4D4"/>
                </a:solidFill>
                <a:effectLst/>
                <a:latin typeface="Consolas" panose="020B0609020204030204" pitchFamily="49" charset="0"/>
              </a:rPr>
              <a:t>  </a:t>
            </a:r>
            <a:r>
              <a:rPr lang="hr-HR" sz="3200" b="0" dirty="0" err="1">
                <a:solidFill>
                  <a:srgbClr val="9CDCFE"/>
                </a:solidFill>
                <a:effectLst/>
                <a:latin typeface="Consolas" panose="020B0609020204030204" pitchFamily="49" charset="0"/>
              </a:rPr>
              <a:t>href</a:t>
            </a:r>
            <a:r>
              <a:rPr lang="hr-HR" sz="3200" b="0" dirty="0">
                <a:solidFill>
                  <a:srgbClr val="D4D4D4"/>
                </a:solidFill>
                <a:effectLst/>
                <a:latin typeface="Consolas" panose="020B0609020204030204" pitchFamily="49" charset="0"/>
              </a:rPr>
              <a:t>=</a:t>
            </a:r>
            <a:r>
              <a:rPr lang="hr-HR" sz="3200" b="0" dirty="0">
                <a:solidFill>
                  <a:srgbClr val="CE9178"/>
                </a:solidFill>
                <a:effectLst/>
                <a:latin typeface="Consolas" panose="020B0609020204030204" pitchFamily="49" charset="0"/>
              </a:rPr>
              <a:t>"https://www.w3schools.com/"</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a:t>
            </a:r>
            <a:r>
              <a:rPr lang="hr-HR" sz="3200" b="0" dirty="0" err="1">
                <a:solidFill>
                  <a:srgbClr val="9CDCFE"/>
                </a:solidFill>
                <a:effectLst/>
                <a:latin typeface="Consolas" panose="020B0609020204030204" pitchFamily="49" charset="0"/>
              </a:rPr>
              <a:t>target</a:t>
            </a:r>
            <a:r>
              <a:rPr lang="hr-HR" sz="3200" b="0" dirty="0">
                <a:solidFill>
                  <a:srgbClr val="D4D4D4"/>
                </a:solidFill>
                <a:effectLst/>
                <a:latin typeface="Consolas" panose="020B0609020204030204" pitchFamily="49" charset="0"/>
              </a:rPr>
              <a:t>=</a:t>
            </a:r>
            <a:r>
              <a:rPr lang="hr-HR" sz="3200" b="0" dirty="0">
                <a:solidFill>
                  <a:srgbClr val="CE9178"/>
                </a:solidFill>
                <a:effectLst/>
                <a:latin typeface="Consolas" panose="020B0609020204030204" pitchFamily="49" charset="0"/>
              </a:rPr>
              <a:t>"_</a:t>
            </a:r>
            <a:r>
              <a:rPr lang="hr-HR" sz="3200" b="0" dirty="0" err="1">
                <a:solidFill>
                  <a:srgbClr val="CE9178"/>
                </a:solidFill>
                <a:effectLst/>
                <a:latin typeface="Consolas" panose="020B0609020204030204" pitchFamily="49" charset="0"/>
              </a:rPr>
              <a:t>blank</a:t>
            </a:r>
            <a:r>
              <a:rPr lang="hr-HR" sz="3200" b="0" dirty="0">
                <a:solidFill>
                  <a:srgbClr val="CE9178"/>
                </a:solidFill>
                <a:effectLst/>
                <a:latin typeface="Consolas" panose="020B0609020204030204" pitchFamily="49" charset="0"/>
              </a:rPr>
              <a:t>"</a:t>
            </a:r>
            <a:r>
              <a:rPr lang="hr-HR" sz="3200" b="0" dirty="0">
                <a:solidFill>
                  <a:srgbClr val="808080"/>
                </a:solidFill>
                <a:effectLst/>
                <a:latin typeface="Consolas" panose="020B0609020204030204" pitchFamily="49" charset="0"/>
              </a:rPr>
              <a:t>&gt;</a:t>
            </a:r>
            <a:r>
              <a:rPr lang="hr-HR" sz="3200" b="0" dirty="0">
                <a:solidFill>
                  <a:srgbClr val="D4D4D4"/>
                </a:solidFill>
                <a:effectLst/>
                <a:latin typeface="Consolas" panose="020B0609020204030204" pitchFamily="49" charset="0"/>
              </a:rPr>
              <a:t>Link</a:t>
            </a: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a</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a:t>
            </a: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p</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D4D4D4"/>
                </a:solidFill>
                <a:effectLst/>
                <a:latin typeface="Consolas" panose="020B0609020204030204" pitchFamily="49" charset="0"/>
              </a:rPr>
              <a:t>    </a:t>
            </a:r>
            <a:r>
              <a:rPr lang="hr-HR" sz="3200" b="0" dirty="0">
                <a:solidFill>
                  <a:srgbClr val="808080"/>
                </a:solidFill>
                <a:effectLst/>
                <a:latin typeface="Consolas" panose="020B0609020204030204" pitchFamily="49" charset="0"/>
              </a:rPr>
              <a:t>&lt;/</a:t>
            </a:r>
            <a:r>
              <a:rPr lang="hr-HR" sz="3200" b="0" dirty="0" err="1">
                <a:solidFill>
                  <a:srgbClr val="569CD6"/>
                </a:solidFill>
                <a:effectLst/>
                <a:latin typeface="Consolas" panose="020B0609020204030204" pitchFamily="49" charset="0"/>
              </a:rPr>
              <a:t>body</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buNone/>
            </a:pPr>
            <a:r>
              <a:rPr lang="hr-HR" sz="3200" b="0" dirty="0">
                <a:solidFill>
                  <a:srgbClr val="808080"/>
                </a:solidFill>
                <a:effectLst/>
                <a:latin typeface="Consolas" panose="020B0609020204030204" pitchFamily="49" charset="0"/>
              </a:rPr>
              <a:t>&lt;/</a:t>
            </a:r>
            <a:r>
              <a:rPr lang="hr-HR" sz="3200" b="0" dirty="0">
                <a:solidFill>
                  <a:srgbClr val="569CD6"/>
                </a:solidFill>
                <a:effectLst/>
                <a:latin typeface="Consolas" panose="020B0609020204030204" pitchFamily="49" charset="0"/>
              </a:rPr>
              <a:t>html</a:t>
            </a:r>
            <a:r>
              <a:rPr lang="hr-HR" sz="3200" b="0" dirty="0">
                <a:solidFill>
                  <a:srgbClr val="808080"/>
                </a:solidFill>
                <a:effectLst/>
                <a:latin typeface="Consolas" panose="020B0609020204030204" pitchFamily="49" charset="0"/>
              </a:rPr>
              <a:t>&gt;</a:t>
            </a:r>
            <a:endParaRPr lang="hr-HR" sz="3200" b="0" dirty="0">
              <a:solidFill>
                <a:srgbClr val="D4D4D4"/>
              </a:solidFill>
              <a:effectLst/>
              <a:latin typeface="Consolas" panose="020B0609020204030204" pitchFamily="49" charset="0"/>
            </a:endParaRPr>
          </a:p>
          <a:p>
            <a:pPr marL="158750" indent="0" algn="l">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392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hr-HR" sz="3200" b="0" i="0" dirty="0">
                <a:solidFill>
                  <a:srgbClr val="0D0D0D"/>
                </a:solidFill>
                <a:effectLst/>
                <a:latin typeface="Söhne"/>
              </a:rPr>
              <a:t>&lt;a&gt;: Ovaj element označava hipervezu (</a:t>
            </a:r>
            <a:r>
              <a:rPr lang="hr-HR" sz="3200" b="0" i="0" dirty="0" err="1">
                <a:solidFill>
                  <a:srgbClr val="0D0D0D"/>
                </a:solidFill>
                <a:effectLst/>
                <a:latin typeface="Söhne"/>
              </a:rPr>
              <a:t>anchor</a:t>
            </a:r>
            <a:r>
              <a:rPr lang="hr-HR" sz="3200" b="0" i="0" dirty="0">
                <a:solidFill>
                  <a:srgbClr val="0D0D0D"/>
                </a:solidFill>
                <a:effectLst/>
                <a:latin typeface="Söhne"/>
              </a:rPr>
              <a:t>). Ona omogućava stvaranje veze na drugu web stranicu, lokalni dokument, ili neku drugu URL adresu.</a:t>
            </a:r>
          </a:p>
          <a:p>
            <a:pPr algn="l">
              <a:buFont typeface="Arial" panose="020B0604020202020204" pitchFamily="34" charset="0"/>
              <a:buChar char="•"/>
            </a:pPr>
            <a:r>
              <a:rPr lang="hr-HR" sz="3200" b="0" i="0" dirty="0" err="1">
                <a:solidFill>
                  <a:srgbClr val="0D0D0D"/>
                </a:solidFill>
                <a:effectLst/>
                <a:latin typeface="Söhne"/>
              </a:rPr>
              <a:t>href</a:t>
            </a:r>
            <a:r>
              <a:rPr lang="hr-HR" sz="3200" b="0" i="0" dirty="0">
                <a:solidFill>
                  <a:srgbClr val="0D0D0D"/>
                </a:solidFill>
                <a:effectLst/>
                <a:latin typeface="Söhne"/>
              </a:rPr>
              <a:t>="https://www.w3schools.com/": Ovo je atribut </a:t>
            </a:r>
            <a:r>
              <a:rPr lang="hr-HR" sz="3200" b="0" i="0" dirty="0" err="1">
                <a:solidFill>
                  <a:srgbClr val="0D0D0D"/>
                </a:solidFill>
                <a:effectLst/>
                <a:latin typeface="Söhne"/>
              </a:rPr>
              <a:t>href</a:t>
            </a:r>
            <a:r>
              <a:rPr lang="hr-HR" sz="3200" b="0" i="0" dirty="0">
                <a:solidFill>
                  <a:srgbClr val="0D0D0D"/>
                </a:solidFill>
                <a:effectLst/>
                <a:latin typeface="Söhne"/>
              </a:rPr>
              <a:t>, što označava "</a:t>
            </a:r>
            <a:r>
              <a:rPr lang="hr-HR" sz="3200" b="0" i="0" dirty="0" err="1">
                <a:solidFill>
                  <a:srgbClr val="0D0D0D"/>
                </a:solidFill>
                <a:effectLst/>
                <a:latin typeface="Söhne"/>
              </a:rPr>
              <a:t>Hypertext</a:t>
            </a:r>
            <a:r>
              <a:rPr lang="hr-HR" sz="3200" b="0" i="0" dirty="0">
                <a:solidFill>
                  <a:srgbClr val="0D0D0D"/>
                </a:solidFill>
                <a:effectLst/>
                <a:latin typeface="Söhne"/>
              </a:rPr>
              <a:t> Reference". On definira adresu na koju će korisnik biti preusmjeren kada klikne na vezu. U ovom slučaju, adresa je "</a:t>
            </a:r>
            <a:r>
              <a:rPr lang="hr-HR" sz="3200" b="0" i="0" u="none" strike="noStrike" dirty="0">
                <a:solidFill>
                  <a:srgbClr val="0D0D0D"/>
                </a:solidFill>
                <a:effectLst/>
                <a:latin typeface="Söhne"/>
                <a:hlinkClick r:id="rId3"/>
              </a:rPr>
              <a:t>https://www.w3schools.com/</a:t>
            </a:r>
            <a:r>
              <a:rPr lang="hr-HR" sz="3200" b="0" i="0" dirty="0">
                <a:solidFill>
                  <a:srgbClr val="0D0D0D"/>
                </a:solidFill>
                <a:effectLst/>
                <a:latin typeface="Söhne"/>
              </a:rPr>
              <a:t>", što znači da će korisnik biti preusmjeren na web stranicu W3Schools kada klikne na vezu.</a:t>
            </a:r>
          </a:p>
          <a:p>
            <a:pPr algn="l">
              <a:buFont typeface="Arial" panose="020B0604020202020204" pitchFamily="34" charset="0"/>
              <a:buChar char="•"/>
            </a:pPr>
            <a:r>
              <a:rPr lang="hr-HR" sz="3200" b="0" i="0" dirty="0" err="1">
                <a:solidFill>
                  <a:srgbClr val="0D0D0D"/>
                </a:solidFill>
                <a:effectLst/>
                <a:latin typeface="Söhne"/>
              </a:rPr>
              <a:t>target</a:t>
            </a:r>
            <a:r>
              <a:rPr lang="hr-HR" sz="3200" b="0" i="0" dirty="0">
                <a:solidFill>
                  <a:srgbClr val="0D0D0D"/>
                </a:solidFill>
                <a:effectLst/>
                <a:latin typeface="Söhne"/>
              </a:rPr>
              <a:t>="_</a:t>
            </a:r>
            <a:r>
              <a:rPr lang="hr-HR" sz="3200" b="0" i="0" dirty="0" err="1">
                <a:solidFill>
                  <a:srgbClr val="0D0D0D"/>
                </a:solidFill>
                <a:effectLst/>
                <a:latin typeface="Söhne"/>
              </a:rPr>
              <a:t>blank</a:t>
            </a:r>
            <a:r>
              <a:rPr lang="hr-HR" sz="3200" b="0" i="0" dirty="0">
                <a:solidFill>
                  <a:srgbClr val="0D0D0D"/>
                </a:solidFill>
                <a:effectLst/>
                <a:latin typeface="Söhne"/>
              </a:rPr>
              <a:t>": Ovo je atribut </a:t>
            </a:r>
            <a:r>
              <a:rPr lang="hr-HR" sz="3200" b="0" i="0" dirty="0" err="1">
                <a:solidFill>
                  <a:srgbClr val="0D0D0D"/>
                </a:solidFill>
                <a:effectLst/>
                <a:latin typeface="Söhne"/>
              </a:rPr>
              <a:t>target</a:t>
            </a:r>
            <a:r>
              <a:rPr lang="hr-HR" sz="3200" b="0" i="0" dirty="0">
                <a:solidFill>
                  <a:srgbClr val="0D0D0D"/>
                </a:solidFill>
                <a:effectLst/>
                <a:latin typeface="Söhne"/>
              </a:rPr>
              <a:t>, koji definira gdje će se otvoriti poveznica kada se klikne. U ovom slučaju, vrijednost atributa je "_</a:t>
            </a:r>
            <a:r>
              <a:rPr lang="hr-HR" sz="3200" b="0" i="0" dirty="0" err="1">
                <a:solidFill>
                  <a:srgbClr val="0D0D0D"/>
                </a:solidFill>
                <a:effectLst/>
                <a:latin typeface="Söhne"/>
              </a:rPr>
              <a:t>blank</a:t>
            </a:r>
            <a:r>
              <a:rPr lang="hr-HR" sz="3200" b="0" i="0" dirty="0">
                <a:solidFill>
                  <a:srgbClr val="0D0D0D"/>
                </a:solidFill>
                <a:effectLst/>
                <a:latin typeface="Söhne"/>
              </a:rPr>
              <a:t>", što znači da će se poveznica otvoriti u novom prozoru ili kartici preglednika, osiguravajući da korisnik zadrži izvornu web stranicu otvorenu. Ako želimo da se otvori u istom prozoru koristimo _</a:t>
            </a:r>
            <a:r>
              <a:rPr lang="hr-HR" sz="3200" b="0" i="0" dirty="0" err="1">
                <a:solidFill>
                  <a:srgbClr val="0D0D0D"/>
                </a:solidFill>
                <a:effectLst/>
                <a:latin typeface="Söhne"/>
              </a:rPr>
              <a:t>self</a:t>
            </a: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186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3953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77d29277cd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77d29277cd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lnSpc>
                <a:spcPct val="150000"/>
              </a:lnSpc>
              <a:spcAft>
                <a:spcPts val="800"/>
              </a:spcAft>
              <a:buNone/>
            </a:pPr>
            <a:r>
              <a:rPr lang="hr-H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Za pisanje znaka (&lt;) može se pisati </a:t>
            </a:r>
            <a:r>
              <a:rPr lang="hr-H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&amp;</a:t>
            </a:r>
            <a:r>
              <a:rPr lang="hr-HR"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hr-H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hr-H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ili </a:t>
            </a:r>
            <a:r>
              <a:rPr lang="hr-HR"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&amp;#60;. </a:t>
            </a:r>
            <a:r>
              <a:rPr lang="hr-H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Osim entiteta postoje HTML simboli pomoću kojih se mogu zapisati:</a:t>
            </a: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50000"/>
              </a:lnSpc>
              <a:buFont typeface="Symbol" panose="05050102010706020507" pitchFamily="18" charset="2"/>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Matematički simboli</a:t>
            </a:r>
          </a:p>
          <a:p>
            <a:pPr marL="0" lvl="0" indent="0" algn="just">
              <a:lnSpc>
                <a:spcPct val="150000"/>
              </a:lnSpc>
              <a:buFont typeface="Symbol" panose="05050102010706020507" pitchFamily="18" charset="2"/>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Različite valute</a:t>
            </a:r>
          </a:p>
          <a:p>
            <a:pPr marL="0" lvl="0" indent="0" algn="just">
              <a:lnSpc>
                <a:spcPct val="150000"/>
              </a:lnSpc>
              <a:buFont typeface="Symbol" panose="05050102010706020507" pitchFamily="18" charset="2"/>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Znakovi grčke abecede</a:t>
            </a:r>
          </a:p>
          <a:p>
            <a:pPr marL="0" lvl="0" indent="0" algn="just">
              <a:lnSpc>
                <a:spcPct val="150000"/>
              </a:lnSpc>
              <a:spcAft>
                <a:spcPts val="800"/>
              </a:spcAft>
              <a:buFont typeface="Symbol" panose="05050102010706020507" pitchFamily="18" charset="2"/>
              <a:buNone/>
            </a:pP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Različiti </a:t>
            </a:r>
            <a:r>
              <a:rPr lang="hr-HR" sz="1800" dirty="0" err="1">
                <a:effectLst/>
                <a:latin typeface="Times New Roman" panose="02020603050405020304" pitchFamily="18" charset="0"/>
                <a:ea typeface="Calibri" panose="020F0502020204030204" pitchFamily="34" charset="0"/>
                <a:cs typeface="Times New Roman" panose="02020603050405020304" pitchFamily="18" charset="0"/>
              </a:rPr>
              <a:t>emotikoni</a:t>
            </a:r>
            <a:r>
              <a:rPr lang="hr-HR"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58750" indent="0" algn="just">
              <a:lnSpc>
                <a:spcPct val="150000"/>
              </a:lnSpc>
              <a:spcAft>
                <a:spcPts val="800"/>
              </a:spcAft>
              <a:buNone/>
            </a:pPr>
            <a:endParaRPr lang="hr-H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705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94450" y="2571750"/>
            <a:ext cx="9308100" cy="258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03225" y="2571750"/>
            <a:ext cx="8940900" cy="2481600"/>
            <a:chOff x="103225" y="2571750"/>
            <a:chExt cx="8940900" cy="2481600"/>
          </a:xfrm>
        </p:grpSpPr>
        <p:cxnSp>
          <p:nvCxnSpPr>
            <p:cNvPr id="12" name="Google Shape;12;p2"/>
            <p:cNvCxnSpPr/>
            <p:nvPr/>
          </p:nvCxnSpPr>
          <p:spPr>
            <a:xfrm>
              <a:off x="103225" y="2571750"/>
              <a:ext cx="0" cy="2481600"/>
            </a:xfrm>
            <a:prstGeom prst="straightConnector1">
              <a:avLst/>
            </a:prstGeom>
            <a:noFill/>
            <a:ln w="19050" cap="flat" cmpd="sng">
              <a:solidFill>
                <a:schemeClr val="lt1"/>
              </a:solidFill>
              <a:prstDash val="solid"/>
              <a:round/>
              <a:headEnd type="none" w="med" len="med"/>
              <a:tailEnd type="none" w="med" len="med"/>
            </a:ln>
          </p:spPr>
        </p:cxnSp>
        <p:cxnSp>
          <p:nvCxnSpPr>
            <p:cNvPr id="13" name="Google Shape;13;p2"/>
            <p:cNvCxnSpPr/>
            <p:nvPr/>
          </p:nvCxnSpPr>
          <p:spPr>
            <a:xfrm>
              <a:off x="9044125" y="2571750"/>
              <a:ext cx="0" cy="2481600"/>
            </a:xfrm>
            <a:prstGeom prst="straightConnector1">
              <a:avLst/>
            </a:prstGeom>
            <a:noFill/>
            <a:ln w="19050" cap="flat" cmpd="sng">
              <a:solidFill>
                <a:schemeClr val="lt1"/>
              </a:solidFill>
              <a:prstDash val="solid"/>
              <a:round/>
              <a:headEnd type="none" w="med" len="med"/>
              <a:tailEnd type="none" w="med" len="med"/>
            </a:ln>
          </p:spPr>
        </p:cxnSp>
        <p:cxnSp>
          <p:nvCxnSpPr>
            <p:cNvPr id="14" name="Google Shape;14;p2"/>
            <p:cNvCxnSpPr/>
            <p:nvPr/>
          </p:nvCxnSpPr>
          <p:spPr>
            <a:xfrm>
              <a:off x="103225" y="5053350"/>
              <a:ext cx="8940900" cy="0"/>
            </a:xfrm>
            <a:prstGeom prst="straightConnector1">
              <a:avLst/>
            </a:prstGeom>
            <a:noFill/>
            <a:ln w="19050" cap="flat" cmpd="sng">
              <a:solidFill>
                <a:schemeClr val="lt1"/>
              </a:solidFill>
              <a:prstDash val="solid"/>
              <a:round/>
              <a:headEnd type="none" w="med" len="med"/>
              <a:tailEnd type="none" w="med" len="med"/>
            </a:ln>
          </p:spPr>
        </p:cxnSp>
      </p:grpSp>
      <p:sp>
        <p:nvSpPr>
          <p:cNvPr id="15" name="Google Shape;15;p2"/>
          <p:cNvSpPr txBox="1"/>
          <p:nvPr/>
        </p:nvSpPr>
        <p:spPr>
          <a:xfrm>
            <a:off x="4697175" y="1320225"/>
            <a:ext cx="3616800" cy="1782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6000">
              <a:latin typeface="Fira Sans Extra Condensed Medium"/>
              <a:ea typeface="Fira Sans Extra Condensed Medium"/>
              <a:cs typeface="Fira Sans Extra Condensed Medium"/>
              <a:sym typeface="Fira Sans Extra Condensed Medium"/>
            </a:endParaRPr>
          </a:p>
        </p:txBody>
      </p:sp>
      <p:sp>
        <p:nvSpPr>
          <p:cNvPr id="16" name="Google Shape;16;p2"/>
          <p:cNvSpPr txBox="1"/>
          <p:nvPr/>
        </p:nvSpPr>
        <p:spPr>
          <a:xfrm>
            <a:off x="5911825" y="2977800"/>
            <a:ext cx="2402100" cy="717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200">
              <a:latin typeface="Roboto Slab Light"/>
              <a:ea typeface="Roboto Slab Light"/>
              <a:cs typeface="Roboto Slab Light"/>
              <a:sym typeface="Roboto Slab Light"/>
            </a:endParaRPr>
          </a:p>
        </p:txBody>
      </p:sp>
      <p:sp>
        <p:nvSpPr>
          <p:cNvPr id="17" name="Google Shape;17;p2"/>
          <p:cNvSpPr txBox="1">
            <a:spLocks noGrp="1"/>
          </p:cNvSpPr>
          <p:nvPr>
            <p:ph type="ctrTitle"/>
          </p:nvPr>
        </p:nvSpPr>
        <p:spPr>
          <a:xfrm>
            <a:off x="2194775" y="1457250"/>
            <a:ext cx="4754400" cy="222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8" name="Google Shape;18;p2"/>
          <p:cNvSpPr txBox="1">
            <a:spLocks noGrp="1"/>
          </p:cNvSpPr>
          <p:nvPr>
            <p:ph type="subTitle" idx="1"/>
          </p:nvPr>
        </p:nvSpPr>
        <p:spPr>
          <a:xfrm>
            <a:off x="2364775" y="3681600"/>
            <a:ext cx="4417800" cy="3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a:solidFill>
                  <a:schemeClr val="lt1"/>
                </a:solidFill>
                <a:latin typeface="Overpass Light"/>
                <a:ea typeface="Overpass Light"/>
                <a:cs typeface="Overpass Light"/>
                <a:sym typeface="Overpass Light"/>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ubTitle" idx="1"/>
          </p:nvPr>
        </p:nvSpPr>
        <p:spPr>
          <a:xfrm>
            <a:off x="621575" y="1228437"/>
            <a:ext cx="7878300" cy="365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0"/>
              </a:spcBef>
              <a:spcAft>
                <a:spcPts val="0"/>
              </a:spcAft>
              <a:buNone/>
              <a:defRPr sz="1200"/>
            </a:lvl2pPr>
            <a:lvl3pPr lvl="2" rtl="0">
              <a:lnSpc>
                <a:spcPct val="100000"/>
              </a:lnSpc>
              <a:spcBef>
                <a:spcPts val="0"/>
              </a:spcBef>
              <a:spcAft>
                <a:spcPts val="0"/>
              </a:spcAft>
              <a:buNone/>
              <a:defRPr sz="1200"/>
            </a:lvl3pPr>
            <a:lvl4pPr lvl="3" rtl="0">
              <a:lnSpc>
                <a:spcPct val="100000"/>
              </a:lnSpc>
              <a:spcBef>
                <a:spcPts val="0"/>
              </a:spcBef>
              <a:spcAft>
                <a:spcPts val="0"/>
              </a:spcAft>
              <a:buNone/>
              <a:defRPr sz="1200"/>
            </a:lvl4pPr>
            <a:lvl5pPr lvl="4" rtl="0">
              <a:lnSpc>
                <a:spcPct val="100000"/>
              </a:lnSpc>
              <a:spcBef>
                <a:spcPts val="0"/>
              </a:spcBef>
              <a:spcAft>
                <a:spcPts val="0"/>
              </a:spcAft>
              <a:buNone/>
              <a:defRPr sz="1200"/>
            </a:lvl5pPr>
            <a:lvl6pPr lvl="5" rtl="0">
              <a:lnSpc>
                <a:spcPct val="100000"/>
              </a:lnSpc>
              <a:spcBef>
                <a:spcPts val="0"/>
              </a:spcBef>
              <a:spcAft>
                <a:spcPts val="0"/>
              </a:spcAft>
              <a:buNone/>
              <a:defRPr sz="1200"/>
            </a:lvl6pPr>
            <a:lvl7pPr lvl="6" rtl="0">
              <a:lnSpc>
                <a:spcPct val="100000"/>
              </a:lnSpc>
              <a:spcBef>
                <a:spcPts val="0"/>
              </a:spcBef>
              <a:spcAft>
                <a:spcPts val="0"/>
              </a:spcAft>
              <a:buNone/>
              <a:defRPr sz="1200"/>
            </a:lvl7pPr>
            <a:lvl8pPr lvl="7" rtl="0">
              <a:lnSpc>
                <a:spcPct val="100000"/>
              </a:lnSpc>
              <a:spcBef>
                <a:spcPts val="0"/>
              </a:spcBef>
              <a:spcAft>
                <a:spcPts val="0"/>
              </a:spcAft>
              <a:buNone/>
              <a:defRPr sz="1200"/>
            </a:lvl8pPr>
            <a:lvl9pPr lvl="8" rtl="0">
              <a:lnSpc>
                <a:spcPct val="100000"/>
              </a:lnSpc>
              <a:spcBef>
                <a:spcPts val="0"/>
              </a:spcBef>
              <a:spcAft>
                <a:spcPts val="0"/>
              </a:spcAft>
              <a:buNone/>
              <a:defRPr sz="1200"/>
            </a:lvl9pPr>
          </a:lstStyle>
          <a:p>
            <a:endParaRPr/>
          </a:p>
        </p:txBody>
      </p:sp>
      <p:sp>
        <p:nvSpPr>
          <p:cNvPr id="29" name="Google Shape;29;p4"/>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2_1_1_1_1">
    <p:bg>
      <p:bgPr>
        <a:solidFill>
          <a:schemeClr val="dk1"/>
        </a:solidFill>
        <a:effectLst/>
      </p:bgPr>
    </p:bg>
    <p:spTree>
      <p:nvGrpSpPr>
        <p:cNvPr id="1" name="Shape 439"/>
        <p:cNvGrpSpPr/>
        <p:nvPr/>
      </p:nvGrpSpPr>
      <p:grpSpPr>
        <a:xfrm>
          <a:off x="0" y="0"/>
          <a:ext cx="0" cy="0"/>
          <a:chOff x="0" y="0"/>
          <a:chExt cx="0" cy="0"/>
        </a:xfrm>
      </p:grpSpPr>
      <p:sp>
        <p:nvSpPr>
          <p:cNvPr id="440" name="Google Shape;440;p60"/>
          <p:cNvSpPr/>
          <p:nvPr/>
        </p:nvSpPr>
        <p:spPr>
          <a:xfrm>
            <a:off x="101550" y="106200"/>
            <a:ext cx="8940900" cy="4931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2_2_1_1">
    <p:spTree>
      <p:nvGrpSpPr>
        <p:cNvPr id="1" name="Shape 441"/>
        <p:cNvGrpSpPr/>
        <p:nvPr/>
      </p:nvGrpSpPr>
      <p:grpSpPr>
        <a:xfrm>
          <a:off x="0" y="0"/>
          <a:ext cx="0" cy="0"/>
          <a:chOff x="0" y="0"/>
          <a:chExt cx="0" cy="0"/>
        </a:xfrm>
      </p:grpSpPr>
      <p:sp>
        <p:nvSpPr>
          <p:cNvPr id="442" name="Google Shape;442;p61"/>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1"/>
          <p:cNvSpPr txBox="1">
            <a:spLocks noGrp="1"/>
          </p:cNvSpPr>
          <p:nvPr>
            <p:ph type="subTitle" idx="1"/>
          </p:nvPr>
        </p:nvSpPr>
        <p:spPr>
          <a:xfrm>
            <a:off x="2844037" y="173833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4" name="Google Shape;444;p61"/>
          <p:cNvSpPr txBox="1">
            <a:spLocks noGrp="1"/>
          </p:cNvSpPr>
          <p:nvPr>
            <p:ph type="subTitle" idx="2"/>
          </p:nvPr>
        </p:nvSpPr>
        <p:spPr>
          <a:xfrm>
            <a:off x="766875" y="2110195"/>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5" name="Google Shape;445;p61"/>
          <p:cNvSpPr txBox="1">
            <a:spLocks noGrp="1"/>
          </p:cNvSpPr>
          <p:nvPr>
            <p:ph type="subTitle" idx="3"/>
          </p:nvPr>
        </p:nvSpPr>
        <p:spPr>
          <a:xfrm>
            <a:off x="766887" y="1738347"/>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6" name="Google Shape;446;p61"/>
          <p:cNvSpPr txBox="1">
            <a:spLocks noGrp="1"/>
          </p:cNvSpPr>
          <p:nvPr>
            <p:ph type="subTitle" idx="4"/>
          </p:nvPr>
        </p:nvSpPr>
        <p:spPr>
          <a:xfrm>
            <a:off x="2844025" y="2109968"/>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7" name="Google Shape;447;p61"/>
          <p:cNvSpPr txBox="1">
            <a:spLocks noGrp="1"/>
          </p:cNvSpPr>
          <p:nvPr>
            <p:ph type="subTitle" idx="5"/>
          </p:nvPr>
        </p:nvSpPr>
        <p:spPr>
          <a:xfrm>
            <a:off x="4919363" y="173834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48" name="Google Shape;448;p61"/>
          <p:cNvSpPr txBox="1">
            <a:spLocks noGrp="1"/>
          </p:cNvSpPr>
          <p:nvPr>
            <p:ph type="subTitle" idx="6"/>
          </p:nvPr>
        </p:nvSpPr>
        <p:spPr>
          <a:xfrm>
            <a:off x="6996513" y="2107626"/>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
        <p:nvSpPr>
          <p:cNvPr id="449" name="Google Shape;449;p61"/>
          <p:cNvSpPr txBox="1">
            <a:spLocks noGrp="1"/>
          </p:cNvSpPr>
          <p:nvPr>
            <p:ph type="subTitle" idx="7"/>
          </p:nvPr>
        </p:nvSpPr>
        <p:spPr>
          <a:xfrm>
            <a:off x="6996513" y="1738336"/>
            <a:ext cx="1378800" cy="30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solidFill>
                  <a:schemeClr val="lt1"/>
                </a:solidFill>
                <a:latin typeface="Bebas Neue"/>
                <a:ea typeface="Bebas Neue"/>
                <a:cs typeface="Bebas Neue"/>
                <a:sym typeface="Bebas Neue"/>
              </a:defRPr>
            </a:lvl1pPr>
            <a:lvl2pPr lvl="1" rtl="0">
              <a:lnSpc>
                <a:spcPct val="100000"/>
              </a:lnSpc>
              <a:spcBef>
                <a:spcPts val="0"/>
              </a:spcBef>
              <a:spcAft>
                <a:spcPts val="0"/>
              </a:spcAft>
              <a:buNone/>
              <a:defRPr sz="2200">
                <a:solidFill>
                  <a:schemeClr val="lt1"/>
                </a:solidFill>
                <a:latin typeface="Bebas Neue"/>
                <a:ea typeface="Bebas Neue"/>
                <a:cs typeface="Bebas Neue"/>
                <a:sym typeface="Bebas Neue"/>
              </a:defRPr>
            </a:lvl2pPr>
            <a:lvl3pPr lvl="2" rtl="0">
              <a:lnSpc>
                <a:spcPct val="100000"/>
              </a:lnSpc>
              <a:spcBef>
                <a:spcPts val="0"/>
              </a:spcBef>
              <a:spcAft>
                <a:spcPts val="0"/>
              </a:spcAft>
              <a:buNone/>
              <a:defRPr sz="2200">
                <a:solidFill>
                  <a:schemeClr val="lt1"/>
                </a:solidFill>
                <a:latin typeface="Bebas Neue"/>
                <a:ea typeface="Bebas Neue"/>
                <a:cs typeface="Bebas Neue"/>
                <a:sym typeface="Bebas Neue"/>
              </a:defRPr>
            </a:lvl3pPr>
            <a:lvl4pPr lvl="3" rtl="0">
              <a:lnSpc>
                <a:spcPct val="100000"/>
              </a:lnSpc>
              <a:spcBef>
                <a:spcPts val="0"/>
              </a:spcBef>
              <a:spcAft>
                <a:spcPts val="0"/>
              </a:spcAft>
              <a:buNone/>
              <a:defRPr sz="2200">
                <a:solidFill>
                  <a:schemeClr val="lt1"/>
                </a:solidFill>
                <a:latin typeface="Bebas Neue"/>
                <a:ea typeface="Bebas Neue"/>
                <a:cs typeface="Bebas Neue"/>
                <a:sym typeface="Bebas Neue"/>
              </a:defRPr>
            </a:lvl4pPr>
            <a:lvl5pPr lvl="4" rtl="0">
              <a:lnSpc>
                <a:spcPct val="100000"/>
              </a:lnSpc>
              <a:spcBef>
                <a:spcPts val="0"/>
              </a:spcBef>
              <a:spcAft>
                <a:spcPts val="0"/>
              </a:spcAft>
              <a:buNone/>
              <a:defRPr sz="2200">
                <a:solidFill>
                  <a:schemeClr val="lt1"/>
                </a:solidFill>
                <a:latin typeface="Bebas Neue"/>
                <a:ea typeface="Bebas Neue"/>
                <a:cs typeface="Bebas Neue"/>
                <a:sym typeface="Bebas Neue"/>
              </a:defRPr>
            </a:lvl5pPr>
            <a:lvl6pPr lvl="5" rtl="0">
              <a:lnSpc>
                <a:spcPct val="100000"/>
              </a:lnSpc>
              <a:spcBef>
                <a:spcPts val="0"/>
              </a:spcBef>
              <a:spcAft>
                <a:spcPts val="0"/>
              </a:spcAft>
              <a:buNone/>
              <a:defRPr sz="2200">
                <a:solidFill>
                  <a:schemeClr val="lt1"/>
                </a:solidFill>
                <a:latin typeface="Bebas Neue"/>
                <a:ea typeface="Bebas Neue"/>
                <a:cs typeface="Bebas Neue"/>
                <a:sym typeface="Bebas Neue"/>
              </a:defRPr>
            </a:lvl6pPr>
            <a:lvl7pPr lvl="6" rtl="0">
              <a:lnSpc>
                <a:spcPct val="100000"/>
              </a:lnSpc>
              <a:spcBef>
                <a:spcPts val="0"/>
              </a:spcBef>
              <a:spcAft>
                <a:spcPts val="0"/>
              </a:spcAft>
              <a:buNone/>
              <a:defRPr sz="2200">
                <a:solidFill>
                  <a:schemeClr val="lt1"/>
                </a:solidFill>
                <a:latin typeface="Bebas Neue"/>
                <a:ea typeface="Bebas Neue"/>
                <a:cs typeface="Bebas Neue"/>
                <a:sym typeface="Bebas Neue"/>
              </a:defRPr>
            </a:lvl7pPr>
            <a:lvl8pPr lvl="7" rtl="0">
              <a:lnSpc>
                <a:spcPct val="100000"/>
              </a:lnSpc>
              <a:spcBef>
                <a:spcPts val="0"/>
              </a:spcBef>
              <a:spcAft>
                <a:spcPts val="0"/>
              </a:spcAft>
              <a:buNone/>
              <a:defRPr sz="2200">
                <a:solidFill>
                  <a:schemeClr val="lt1"/>
                </a:solidFill>
                <a:latin typeface="Bebas Neue"/>
                <a:ea typeface="Bebas Neue"/>
                <a:cs typeface="Bebas Neue"/>
                <a:sym typeface="Bebas Neue"/>
              </a:defRPr>
            </a:lvl8pPr>
            <a:lvl9pPr lvl="8" rtl="0">
              <a:lnSpc>
                <a:spcPct val="100000"/>
              </a:lnSpc>
              <a:spcBef>
                <a:spcPts val="0"/>
              </a:spcBef>
              <a:spcAft>
                <a:spcPts val="0"/>
              </a:spcAft>
              <a:buNone/>
              <a:defRPr sz="2200">
                <a:solidFill>
                  <a:schemeClr val="lt1"/>
                </a:solidFill>
                <a:latin typeface="Bebas Neue"/>
                <a:ea typeface="Bebas Neue"/>
                <a:cs typeface="Bebas Neue"/>
                <a:sym typeface="Bebas Neue"/>
              </a:defRPr>
            </a:lvl9pPr>
          </a:lstStyle>
          <a:p>
            <a:endParaRPr/>
          </a:p>
        </p:txBody>
      </p:sp>
      <p:sp>
        <p:nvSpPr>
          <p:cNvPr id="450" name="Google Shape;450;p61"/>
          <p:cNvSpPr txBox="1">
            <a:spLocks noGrp="1"/>
          </p:cNvSpPr>
          <p:nvPr>
            <p:ph type="subTitle" idx="8"/>
          </p:nvPr>
        </p:nvSpPr>
        <p:spPr>
          <a:xfrm>
            <a:off x="4919363" y="2109457"/>
            <a:ext cx="1380600" cy="438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lt1"/>
                </a:solidFill>
                <a:latin typeface="Overpass Light"/>
                <a:ea typeface="Overpass Light"/>
                <a:cs typeface="Overpass Light"/>
                <a:sym typeface="Overpass Light"/>
              </a:defRPr>
            </a:lvl1pPr>
            <a:lvl2pPr lvl="1" rtl="0">
              <a:lnSpc>
                <a:spcPct val="100000"/>
              </a:lnSpc>
              <a:spcBef>
                <a:spcPts val="0"/>
              </a:spcBef>
              <a:spcAft>
                <a:spcPts val="0"/>
              </a:spcAft>
              <a:buNone/>
              <a:defRPr sz="1400">
                <a:solidFill>
                  <a:schemeClr val="lt1"/>
                </a:solidFill>
              </a:defRPr>
            </a:lvl2pPr>
            <a:lvl3pPr lvl="2" rtl="0">
              <a:lnSpc>
                <a:spcPct val="100000"/>
              </a:lnSpc>
              <a:spcBef>
                <a:spcPts val="0"/>
              </a:spcBef>
              <a:spcAft>
                <a:spcPts val="0"/>
              </a:spcAft>
              <a:buNone/>
              <a:defRPr sz="1400">
                <a:solidFill>
                  <a:schemeClr val="lt1"/>
                </a:solidFill>
              </a:defRPr>
            </a:lvl3pPr>
            <a:lvl4pPr lvl="3" rtl="0">
              <a:lnSpc>
                <a:spcPct val="100000"/>
              </a:lnSpc>
              <a:spcBef>
                <a:spcPts val="0"/>
              </a:spcBef>
              <a:spcAft>
                <a:spcPts val="0"/>
              </a:spcAft>
              <a:buNone/>
              <a:defRPr sz="1400">
                <a:solidFill>
                  <a:schemeClr val="lt1"/>
                </a:solidFill>
              </a:defRPr>
            </a:lvl4pPr>
            <a:lvl5pPr lvl="4" rtl="0">
              <a:lnSpc>
                <a:spcPct val="100000"/>
              </a:lnSpc>
              <a:spcBef>
                <a:spcPts val="0"/>
              </a:spcBef>
              <a:spcAft>
                <a:spcPts val="0"/>
              </a:spcAft>
              <a:buNone/>
              <a:defRPr sz="1400">
                <a:solidFill>
                  <a:schemeClr val="lt1"/>
                </a:solidFill>
              </a:defRPr>
            </a:lvl5pPr>
            <a:lvl6pPr lvl="5" rtl="0">
              <a:lnSpc>
                <a:spcPct val="100000"/>
              </a:lnSpc>
              <a:spcBef>
                <a:spcPts val="0"/>
              </a:spcBef>
              <a:spcAft>
                <a:spcPts val="0"/>
              </a:spcAft>
              <a:buNone/>
              <a:defRPr sz="1400">
                <a:solidFill>
                  <a:schemeClr val="lt1"/>
                </a:solidFill>
              </a:defRPr>
            </a:lvl6pPr>
            <a:lvl7pPr lvl="6" rtl="0">
              <a:lnSpc>
                <a:spcPct val="100000"/>
              </a:lnSpc>
              <a:spcBef>
                <a:spcPts val="0"/>
              </a:spcBef>
              <a:spcAft>
                <a:spcPts val="0"/>
              </a:spcAft>
              <a:buNone/>
              <a:defRPr sz="1400">
                <a:solidFill>
                  <a:schemeClr val="lt1"/>
                </a:solidFill>
              </a:defRPr>
            </a:lvl7pPr>
            <a:lvl8pPr lvl="7" rtl="0">
              <a:lnSpc>
                <a:spcPct val="100000"/>
              </a:lnSpc>
              <a:spcBef>
                <a:spcPts val="0"/>
              </a:spcBef>
              <a:spcAft>
                <a:spcPts val="0"/>
              </a:spcAft>
              <a:buNone/>
              <a:defRPr sz="1400">
                <a:solidFill>
                  <a:schemeClr val="lt1"/>
                </a:solidFill>
              </a:defRPr>
            </a:lvl8pPr>
            <a:lvl9pPr lvl="8" rtl="0">
              <a:lnSpc>
                <a:spcPct val="100000"/>
              </a:lnSpc>
              <a:spcBef>
                <a:spcPts val="0"/>
              </a:spcBef>
              <a:spcAft>
                <a:spcPts val="0"/>
              </a:spcAft>
              <a:buNone/>
              <a:defRPr sz="14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300"/>
              <a:buFont typeface="Bebas Neue"/>
              <a:buNone/>
              <a:defRPr sz="4300" b="1">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6234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verpass"/>
              <a:buChar char="●"/>
              <a:defRPr sz="1800">
                <a:solidFill>
                  <a:schemeClr val="dk1"/>
                </a:solidFill>
                <a:latin typeface="Overpass"/>
                <a:ea typeface="Overpass"/>
                <a:cs typeface="Overpass"/>
                <a:sym typeface="Overpass"/>
              </a:defRPr>
            </a:lvl1pPr>
            <a:lvl2pPr marL="914400" lvl="1"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15000"/>
              </a:lnSpc>
              <a:spcBef>
                <a:spcPts val="1600"/>
              </a:spcBef>
              <a:spcAft>
                <a:spcPts val="160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706" r:id="rId4"/>
    <p:sldLayoutId id="214748370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html/html_attributes.as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w3schools.com/html/html_entities.as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html/html_entities.as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w3schools.com/html/html_symbols.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60" name="Google Shape;460;p64"/>
          <p:cNvSpPr txBox="1">
            <a:spLocks noGrp="1"/>
          </p:cNvSpPr>
          <p:nvPr>
            <p:ph type="ctrTitle"/>
          </p:nvPr>
        </p:nvSpPr>
        <p:spPr>
          <a:xfrm>
            <a:off x="80888" y="883370"/>
            <a:ext cx="8982222" cy="26630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r-HR" dirty="0">
                <a:solidFill>
                  <a:schemeClr val="dk1"/>
                </a:solidFill>
              </a:rPr>
              <a:t>HTML</a:t>
            </a:r>
            <a:endParaRPr dirty="0">
              <a:solidFill>
                <a:schemeClr val="lt1"/>
              </a:solidFill>
            </a:endParaRPr>
          </a:p>
        </p:txBody>
      </p:sp>
      <p:pic>
        <p:nvPicPr>
          <p:cNvPr id="8" name="Slika 7">
            <a:extLst>
              <a:ext uri="{FF2B5EF4-FFF2-40B4-BE49-F238E27FC236}">
                <a16:creationId xmlns:a16="http://schemas.microsoft.com/office/drawing/2014/main" id="{A927FAF2-0C09-4DB9-8349-4B3A2943601E}"/>
              </a:ext>
            </a:extLst>
          </p:cNvPr>
          <p:cNvPicPr>
            <a:picLocks noChangeAspect="1"/>
          </p:cNvPicPr>
          <p:nvPr/>
        </p:nvPicPr>
        <p:blipFill>
          <a:blip r:embed="rId3"/>
          <a:stretch>
            <a:fillRect/>
          </a:stretch>
        </p:blipFill>
        <p:spPr>
          <a:xfrm>
            <a:off x="3963755" y="147301"/>
            <a:ext cx="1216489" cy="1331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entiteti</a:t>
            </a:r>
            <a:endParaRPr dirty="0"/>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3"/>
          <a:stretch>
            <a:fillRect/>
          </a:stretch>
        </p:blipFill>
        <p:spPr>
          <a:xfrm>
            <a:off x="7842737" y="4891657"/>
            <a:ext cx="1216489" cy="133132"/>
          </a:xfrm>
          <a:prstGeom prst="rect">
            <a:avLst/>
          </a:prstGeom>
        </p:spPr>
      </p:pic>
      <p:sp>
        <p:nvSpPr>
          <p:cNvPr id="6" name="TekstniOkvir 5">
            <a:extLst>
              <a:ext uri="{FF2B5EF4-FFF2-40B4-BE49-F238E27FC236}">
                <a16:creationId xmlns:a16="http://schemas.microsoft.com/office/drawing/2014/main" id="{EA8411A7-9A9A-4FA5-A5B2-63FE6BCE2DCD}"/>
              </a:ext>
            </a:extLst>
          </p:cNvPr>
          <p:cNvSpPr txBox="1"/>
          <p:nvPr/>
        </p:nvSpPr>
        <p:spPr>
          <a:xfrm>
            <a:off x="763817" y="2563447"/>
            <a:ext cx="7878300" cy="2246769"/>
          </a:xfrm>
          <a:prstGeom prst="rect">
            <a:avLst/>
          </a:prstGeom>
          <a:noFill/>
          <a:ln>
            <a:solidFill>
              <a:schemeClr val="tx1">
                <a:lumMod val="75000"/>
              </a:schemeClr>
            </a:solidFill>
          </a:ln>
        </p:spPr>
        <p:txBody>
          <a:bodyPr wrap="square">
            <a:spAutoFit/>
          </a:bodyPr>
          <a:lstStyle/>
          <a:p>
            <a:r>
              <a:rPr lang="en-US" b="0" dirty="0">
                <a:solidFill>
                  <a:schemeClr val="tx1">
                    <a:lumMod val="50000"/>
                  </a:schemeClr>
                </a:solidFill>
                <a:effectLst/>
                <a:latin typeface="Courier New" panose="02070309020205020404" pitchFamily="49" charset="0"/>
                <a:cs typeface="Courier New" panose="02070309020205020404" pitchFamily="49" charset="0"/>
              </a:rPr>
              <a:t>&lt;!DOCTYPE  html&gt;</a:t>
            </a:r>
          </a:p>
          <a:p>
            <a:r>
              <a:rPr lang="en-US" b="0" dirty="0">
                <a:solidFill>
                  <a:schemeClr val="tx1">
                    <a:lumMod val="50000"/>
                  </a:schemeClr>
                </a:solidFill>
                <a:effectLst/>
                <a:latin typeface="Courier New" panose="02070309020205020404" pitchFamily="49" charset="0"/>
                <a:cs typeface="Courier New" panose="02070309020205020404" pitchFamily="49" charset="0"/>
              </a:rPr>
              <a:t>&lt;html&gt;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&lt;head&gt;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&lt;title&gt;HTML </a:t>
            </a:r>
            <a:r>
              <a:rPr lang="en-US" b="0" dirty="0" err="1">
                <a:solidFill>
                  <a:schemeClr val="tx1">
                    <a:lumMod val="50000"/>
                  </a:schemeClr>
                </a:solidFill>
                <a:effectLst/>
                <a:latin typeface="Courier New" panose="02070309020205020404" pitchFamily="49" charset="0"/>
                <a:cs typeface="Courier New" panose="02070309020205020404" pitchFamily="49" charset="0"/>
              </a:rPr>
              <a:t>entiteti</a:t>
            </a:r>
            <a:r>
              <a:rPr lang="en-US" b="0" dirty="0">
                <a:solidFill>
                  <a:schemeClr val="tx1">
                    <a:lumMod val="50000"/>
                  </a:schemeClr>
                </a:solidFill>
                <a:effectLst/>
                <a:latin typeface="Courier New" panose="02070309020205020404" pitchFamily="49" charset="0"/>
                <a:cs typeface="Courier New" panose="02070309020205020404" pitchFamily="49" charset="0"/>
              </a:rPr>
              <a:t>&lt;/title&gt;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&lt;/head&gt;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&lt;body&gt;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&lt;h1&gt;</a:t>
            </a:r>
            <a:r>
              <a:rPr lang="en-US" b="0" dirty="0" err="1">
                <a:solidFill>
                  <a:schemeClr val="tx1">
                    <a:lumMod val="50000"/>
                  </a:schemeClr>
                </a:solidFill>
                <a:effectLst/>
                <a:latin typeface="Courier New" panose="02070309020205020404" pitchFamily="49" charset="0"/>
                <a:cs typeface="Courier New" panose="02070309020205020404" pitchFamily="49" charset="0"/>
              </a:rPr>
              <a:t>Naslov</a:t>
            </a:r>
            <a:r>
              <a:rPr lang="en-US" b="0" dirty="0">
                <a:solidFill>
                  <a:schemeClr val="tx1">
                    <a:lumMod val="50000"/>
                  </a:schemeClr>
                </a:solidFill>
                <a:effectLst/>
                <a:latin typeface="Courier New" panose="02070309020205020404" pitchFamily="49" charset="0"/>
                <a:cs typeface="Courier New" panose="02070309020205020404" pitchFamily="49" charset="0"/>
              </a:rPr>
              <a:t> &amp;</a:t>
            </a:r>
            <a:r>
              <a:rPr lang="en-US" b="0" dirty="0" err="1">
                <a:solidFill>
                  <a:schemeClr val="tx1">
                    <a:lumMod val="50000"/>
                  </a:schemeClr>
                </a:solidFill>
                <a:effectLst/>
                <a:latin typeface="Courier New" panose="02070309020205020404" pitchFamily="49" charset="0"/>
                <a:cs typeface="Courier New" panose="02070309020205020404" pitchFamily="49" charset="0"/>
              </a:rPr>
              <a:t>nbsp</a:t>
            </a:r>
            <a:r>
              <a:rPr lang="en-US" b="0" dirty="0">
                <a:solidFill>
                  <a:schemeClr val="tx1">
                    <a:lumMod val="50000"/>
                  </a:schemeClr>
                </a:solidFill>
                <a:effectLst/>
                <a:latin typeface="Courier New" panose="02070309020205020404" pitchFamily="49" charset="0"/>
                <a:cs typeface="Courier New" panose="02070309020205020404" pitchFamily="49" charset="0"/>
              </a:rPr>
              <a:t>;  &amp;</a:t>
            </a:r>
            <a:r>
              <a:rPr lang="en-US" b="0" dirty="0" err="1">
                <a:solidFill>
                  <a:schemeClr val="tx1">
                    <a:lumMod val="50000"/>
                  </a:schemeClr>
                </a:solidFill>
                <a:effectLst/>
                <a:latin typeface="Courier New" panose="02070309020205020404" pitchFamily="49" charset="0"/>
                <a:cs typeface="Courier New" panose="02070309020205020404" pitchFamily="49" charset="0"/>
              </a:rPr>
              <a:t>nbsp</a:t>
            </a:r>
            <a:r>
              <a:rPr lang="en-US" b="0" dirty="0">
                <a:solidFill>
                  <a:schemeClr val="tx1">
                    <a:lumMod val="50000"/>
                  </a:schemeClr>
                </a:solidFill>
                <a:effectLst/>
                <a:latin typeface="Courier New" panose="02070309020205020404" pitchFamily="49" charset="0"/>
                <a:cs typeface="Courier New" panose="02070309020205020404" pitchFamily="49" charset="0"/>
              </a:rPr>
              <a:t>;  &amp;</a:t>
            </a:r>
            <a:r>
              <a:rPr lang="en-US" b="0" dirty="0" err="1">
                <a:solidFill>
                  <a:schemeClr val="tx1">
                    <a:lumMod val="50000"/>
                  </a:schemeClr>
                </a:solidFill>
                <a:effectLst/>
                <a:latin typeface="Courier New" panose="02070309020205020404" pitchFamily="49" charset="0"/>
                <a:cs typeface="Courier New" panose="02070309020205020404" pitchFamily="49" charset="0"/>
              </a:rPr>
              <a:t>nbsp</a:t>
            </a:r>
            <a:r>
              <a:rPr lang="en-US" b="0" dirty="0">
                <a:solidFill>
                  <a:schemeClr val="tx1">
                    <a:lumMod val="50000"/>
                  </a:schemeClr>
                </a:solidFill>
                <a:effectLst/>
                <a:latin typeface="Courier New" panose="02070309020205020404" pitchFamily="49" charset="0"/>
                <a:cs typeface="Courier New" panose="02070309020205020404" pitchFamily="49" charset="0"/>
              </a:rPr>
              <a:t>; </a:t>
            </a:r>
            <a:r>
              <a:rPr lang="en-US" b="0" dirty="0" err="1">
                <a:solidFill>
                  <a:schemeClr val="tx1">
                    <a:lumMod val="50000"/>
                  </a:schemeClr>
                </a:solidFill>
                <a:effectLst/>
                <a:latin typeface="Courier New" panose="02070309020205020404" pitchFamily="49" charset="0"/>
                <a:cs typeface="Courier New" panose="02070309020205020404" pitchFamily="49" charset="0"/>
              </a:rPr>
              <a:t>sa</a:t>
            </a:r>
            <a:r>
              <a:rPr lang="en-US" b="0" dirty="0">
                <a:solidFill>
                  <a:schemeClr val="tx1">
                    <a:lumMod val="50000"/>
                  </a:schemeClr>
                </a:solidFill>
                <a:effectLst/>
                <a:latin typeface="Courier New" panose="02070309020205020404" pitchFamily="49" charset="0"/>
                <a:cs typeface="Courier New" panose="02070309020205020404" pitchFamily="49" charset="0"/>
              </a:rPr>
              <a:t> 4 </a:t>
            </a:r>
            <a:r>
              <a:rPr lang="en-US" b="0" dirty="0" err="1">
                <a:solidFill>
                  <a:schemeClr val="tx1">
                    <a:lumMod val="50000"/>
                  </a:schemeClr>
                </a:solidFill>
                <a:effectLst/>
                <a:latin typeface="Courier New" panose="02070309020205020404" pitchFamily="49" charset="0"/>
                <a:cs typeface="Courier New" panose="02070309020205020404" pitchFamily="49" charset="0"/>
              </a:rPr>
              <a:t>razmaka</a:t>
            </a:r>
            <a:r>
              <a:rPr lang="en-US" b="0" dirty="0">
                <a:solidFill>
                  <a:schemeClr val="tx1">
                    <a:lumMod val="50000"/>
                  </a:schemeClr>
                </a:solidFill>
                <a:effectLst/>
                <a:latin typeface="Courier New" panose="02070309020205020404" pitchFamily="49" charset="0"/>
                <a:cs typeface="Courier New" panose="02070309020205020404" pitchFamily="49" charset="0"/>
              </a:rPr>
              <a:t>&lt;/h1&gt;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&lt;p&gt; 42 &amp;</a:t>
            </a:r>
            <a:r>
              <a:rPr lang="en-US" b="0" dirty="0" err="1">
                <a:solidFill>
                  <a:schemeClr val="tx1">
                    <a:lumMod val="50000"/>
                  </a:schemeClr>
                </a:solidFill>
                <a:effectLst/>
                <a:latin typeface="Courier New" panose="02070309020205020404" pitchFamily="49" charset="0"/>
                <a:cs typeface="Courier New" panose="02070309020205020404" pitchFamily="49" charset="0"/>
              </a:rPr>
              <a:t>gt</a:t>
            </a:r>
            <a:r>
              <a:rPr lang="en-US" b="0" dirty="0">
                <a:solidFill>
                  <a:schemeClr val="tx1">
                    <a:lumMod val="50000"/>
                  </a:schemeClr>
                </a:solidFill>
                <a:effectLst/>
                <a:latin typeface="Courier New" panose="02070309020205020404" pitchFamily="49" charset="0"/>
                <a:cs typeface="Courier New" panose="02070309020205020404" pitchFamily="49" charset="0"/>
              </a:rPr>
              <a:t>; 40 &lt;/p&gt;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&lt;/body&gt;</a:t>
            </a:r>
          </a:p>
          <a:p>
            <a:r>
              <a:rPr lang="en-US" b="0" dirty="0">
                <a:solidFill>
                  <a:schemeClr val="tx1">
                    <a:lumMod val="50000"/>
                  </a:schemeClr>
                </a:solidFill>
                <a:effectLst/>
                <a:latin typeface="Courier New" panose="02070309020205020404" pitchFamily="49" charset="0"/>
                <a:cs typeface="Courier New" panose="02070309020205020404" pitchFamily="49" charset="0"/>
              </a:rPr>
              <a:t>&lt;/html&gt;</a:t>
            </a:r>
          </a:p>
        </p:txBody>
      </p:sp>
      <p:pic>
        <p:nvPicPr>
          <p:cNvPr id="3" name="Slika 2">
            <a:extLst>
              <a:ext uri="{FF2B5EF4-FFF2-40B4-BE49-F238E27FC236}">
                <a16:creationId xmlns:a16="http://schemas.microsoft.com/office/drawing/2014/main" id="{422A5A36-9F9C-41C0-8BC1-551F84187DFE}"/>
              </a:ext>
            </a:extLst>
          </p:cNvPr>
          <p:cNvPicPr>
            <a:picLocks noChangeAspect="1"/>
          </p:cNvPicPr>
          <p:nvPr/>
        </p:nvPicPr>
        <p:blipFill>
          <a:blip r:embed="rId4"/>
          <a:stretch>
            <a:fillRect/>
          </a:stretch>
        </p:blipFill>
        <p:spPr>
          <a:xfrm>
            <a:off x="4809323" y="333284"/>
            <a:ext cx="3832794" cy="20284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6792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atributi</a:t>
            </a:r>
            <a:endParaRPr dirty="0"/>
          </a:p>
        </p:txBody>
      </p:sp>
      <p:sp>
        <p:nvSpPr>
          <p:cNvPr id="466" name="Google Shape;466;p65"/>
          <p:cNvSpPr txBox="1">
            <a:spLocks noGrp="1"/>
          </p:cNvSpPr>
          <p:nvPr>
            <p:ph type="subTitle" idx="1"/>
          </p:nvPr>
        </p:nvSpPr>
        <p:spPr>
          <a:xfrm>
            <a:off x="353174" y="1236457"/>
            <a:ext cx="8437651" cy="3655200"/>
          </a:xfrm>
          <a:prstGeom prst="rect">
            <a:avLst/>
          </a:prstGeom>
        </p:spPr>
        <p:txBody>
          <a:bodyPr spcFirstLastPara="1" wrap="square" lIns="91425" tIns="91425" rIns="91425" bIns="91425" anchor="t" anchorCtr="0">
            <a:noAutofit/>
          </a:bodyPr>
          <a:lstStyle/>
          <a:p>
            <a:pPr marL="171450" indent="-171450" algn="just">
              <a:spcBef>
                <a:spcPts val="600"/>
              </a:spcBef>
              <a:buSzPts val="1100"/>
              <a:buFont typeface="Arial" panose="020B0604020202020204" pitchFamily="34" charset="0"/>
              <a:buChar char="•"/>
            </a:pPr>
            <a:r>
              <a:rPr lang="hr-HR" sz="2000" dirty="0">
                <a:solidFill>
                  <a:schemeClr val="tx1">
                    <a:lumMod val="75000"/>
                  </a:schemeClr>
                </a:solidFill>
                <a:latin typeface="Overpass Light"/>
                <a:ea typeface="Overpass Light"/>
                <a:cs typeface="Overpass Light"/>
                <a:sym typeface="Overpass Light"/>
              </a:rPr>
              <a:t>Opisuju HTML oznake</a:t>
            </a:r>
          </a:p>
          <a:p>
            <a:pPr marL="171450" indent="-171450" algn="just">
              <a:spcBef>
                <a:spcPts val="600"/>
              </a:spcBef>
              <a:buSzPts val="1100"/>
              <a:buFont typeface="Arial" panose="020B0604020202020204" pitchFamily="34" charset="0"/>
              <a:buChar char="•"/>
            </a:pPr>
            <a:r>
              <a:rPr lang="hr-HR" sz="2000" dirty="0">
                <a:solidFill>
                  <a:schemeClr val="tx1">
                    <a:lumMod val="75000"/>
                  </a:schemeClr>
                </a:solidFill>
                <a:latin typeface="Overpass Light"/>
                <a:ea typeface="Overpass Light"/>
                <a:cs typeface="Overpass Light"/>
                <a:sym typeface="Overpass Light"/>
              </a:rPr>
              <a:t>Pišu se unutar HTML oznake te imaju oblik </a:t>
            </a:r>
            <a:r>
              <a:rPr lang="hr-HR" sz="2000" dirty="0" err="1">
                <a:solidFill>
                  <a:schemeClr val="tx1">
                    <a:lumMod val="75000"/>
                  </a:schemeClr>
                </a:solidFill>
                <a:latin typeface="Overpass Light"/>
                <a:ea typeface="Overpass Light"/>
                <a:cs typeface="Overpass Light"/>
                <a:sym typeface="Overpass Light"/>
              </a:rPr>
              <a:t>imeAtributa</a:t>
            </a:r>
            <a:r>
              <a:rPr lang="hr-HR" sz="2000" dirty="0">
                <a:solidFill>
                  <a:schemeClr val="tx1">
                    <a:lumMod val="75000"/>
                  </a:schemeClr>
                </a:solidFill>
                <a:latin typeface="Overpass Light"/>
                <a:ea typeface="Overpass Light"/>
                <a:cs typeface="Overpass Light"/>
                <a:sym typeface="Overpass Light"/>
              </a:rPr>
              <a:t>=„</a:t>
            </a:r>
            <a:r>
              <a:rPr lang="hr-HR" sz="2000" dirty="0" err="1">
                <a:solidFill>
                  <a:schemeClr val="tx1">
                    <a:lumMod val="75000"/>
                  </a:schemeClr>
                </a:solidFill>
                <a:latin typeface="Overpass Light"/>
                <a:ea typeface="Overpass Light"/>
                <a:cs typeface="Overpass Light"/>
                <a:sym typeface="Overpass Light"/>
              </a:rPr>
              <a:t>vrijednostAtributa</a:t>
            </a:r>
            <a:r>
              <a:rPr lang="hr-HR" sz="2000" dirty="0">
                <a:solidFill>
                  <a:schemeClr val="tx1">
                    <a:lumMod val="75000"/>
                  </a:schemeClr>
                </a:solidFill>
                <a:latin typeface="Overpass Light"/>
                <a:ea typeface="Overpass Light"/>
                <a:cs typeface="Overpass Light"/>
                <a:sym typeface="Overpass Light"/>
              </a:rPr>
              <a:t>”</a:t>
            </a:r>
          </a:p>
          <a:p>
            <a:pPr marL="0" indent="0" algn="just">
              <a:spcBef>
                <a:spcPts val="600"/>
              </a:spcBef>
              <a:buSzPts val="1100"/>
            </a:pPr>
            <a:endParaRPr lang="hr-HR" sz="2000" dirty="0">
              <a:solidFill>
                <a:schemeClr val="tx1">
                  <a:lumMod val="75000"/>
                </a:schemeClr>
              </a:solidFill>
              <a:latin typeface="Overpass Light"/>
              <a:ea typeface="Overpass Light"/>
              <a:cs typeface="Courier New" panose="02070309020205020404" pitchFamily="49" charset="0"/>
              <a:sym typeface="Overpass Light"/>
            </a:endParaRPr>
          </a:p>
          <a:p>
            <a:pPr marL="0" indent="0" algn="just">
              <a:spcBef>
                <a:spcPts val="600"/>
              </a:spcBef>
              <a:buSzPts val="1100"/>
            </a:pPr>
            <a:r>
              <a:rPr lang="hr-HR" sz="2000"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&lt;tag  </a:t>
            </a:r>
            <a:r>
              <a:rPr lang="hr-HR" sz="2000" dirty="0" err="1">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imeAtributa</a:t>
            </a:r>
            <a:r>
              <a:rPr lang="hr-HR" sz="2000"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a:t>
            </a:r>
            <a:r>
              <a:rPr lang="hr-HR" sz="2000" dirty="0" err="1">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vrijednostAtributa</a:t>
            </a:r>
            <a:r>
              <a:rPr lang="hr-HR" sz="2000"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 &gt;Sadržaj &lt;/tag&gt;</a:t>
            </a:r>
          </a:p>
          <a:p>
            <a:pPr marL="0" indent="0" algn="just">
              <a:spcBef>
                <a:spcPts val="600"/>
              </a:spcBef>
              <a:buSzPts val="1100"/>
            </a:pPr>
            <a:endParaRPr lang="hr-HR" sz="2000"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endParaRPr>
          </a:p>
          <a:p>
            <a:pPr marL="0" indent="0" algn="just">
              <a:spcBef>
                <a:spcPts val="600"/>
              </a:spcBef>
              <a:buSzPts val="1100"/>
            </a:pPr>
            <a:endParaRPr lang="hr-HR" sz="2000"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endParaRPr>
          </a:p>
          <a:p>
            <a:pPr marL="342900" algn="just">
              <a:spcBef>
                <a:spcPts val="600"/>
              </a:spcBef>
              <a:buSzPts val="1100"/>
              <a:buFont typeface="Arial" panose="020B0604020202020204" pitchFamily="34" charset="0"/>
              <a:buChar char="•"/>
            </a:pPr>
            <a:r>
              <a:rPr lang="hr-HR" sz="2000" dirty="0">
                <a:solidFill>
                  <a:schemeClr val="tx1">
                    <a:lumMod val="75000"/>
                  </a:schemeClr>
                </a:solidFill>
                <a:latin typeface="Overpass Light"/>
                <a:ea typeface="Overpass Light"/>
                <a:cs typeface="Courier New" panose="02070309020205020404" pitchFamily="49" charset="0"/>
                <a:sym typeface="Overpass Light"/>
              </a:rPr>
              <a:t>Preporučljivo je imena atributa pisati malim slovima a njihovu vrijednost staviti u navodnike.</a:t>
            </a:r>
          </a:p>
          <a:p>
            <a:pPr marL="171450" indent="-171450" algn="just">
              <a:spcBef>
                <a:spcPts val="600"/>
              </a:spcBef>
              <a:buSzPts val="1100"/>
              <a:buFont typeface="Arial" panose="020B0604020202020204" pitchFamily="34" charset="0"/>
              <a:buChar char="•"/>
            </a:pPr>
            <a:endParaRPr lang="hr-HR" sz="1800" dirty="0">
              <a:solidFill>
                <a:schemeClr val="tx1">
                  <a:lumMod val="75000"/>
                </a:schemeClr>
              </a:solidFill>
              <a:latin typeface="Overpass Light"/>
              <a:ea typeface="Overpass Light"/>
              <a:cs typeface="Overpass Light"/>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3"/>
          <a:stretch>
            <a:fillRect/>
          </a:stretch>
        </p:blipFill>
        <p:spPr>
          <a:xfrm>
            <a:off x="7842737" y="4891657"/>
            <a:ext cx="1216489" cy="133132"/>
          </a:xfrm>
          <a:prstGeom prst="rect">
            <a:avLst/>
          </a:prstGeom>
        </p:spPr>
      </p:pic>
    </p:spTree>
    <p:extLst>
      <p:ext uri="{BB962C8B-B14F-4D97-AF65-F5344CB8AC3E}">
        <p14:creationId xmlns:p14="http://schemas.microsoft.com/office/powerpoint/2010/main" val="38062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atributi</a:t>
            </a:r>
            <a:endParaRPr dirty="0"/>
          </a:p>
        </p:txBody>
      </p:sp>
      <p:sp>
        <p:nvSpPr>
          <p:cNvPr id="466" name="Google Shape;466;p65"/>
          <p:cNvSpPr txBox="1">
            <a:spLocks noGrp="1"/>
          </p:cNvSpPr>
          <p:nvPr>
            <p:ph type="subTitle" idx="1"/>
          </p:nvPr>
        </p:nvSpPr>
        <p:spPr>
          <a:xfrm>
            <a:off x="545566" y="1172487"/>
            <a:ext cx="8052868" cy="3655200"/>
          </a:xfrm>
          <a:prstGeom prst="rect">
            <a:avLst/>
          </a:prstGeom>
        </p:spPr>
        <p:txBody>
          <a:bodyPr spcFirstLastPara="1" wrap="square" lIns="91425" tIns="91425" rIns="91425" bIns="91425" anchor="t" anchorCtr="0">
            <a:noAutofit/>
          </a:bodyPr>
          <a:lstStyle/>
          <a:p>
            <a:pPr marL="171450" indent="-171450">
              <a:spcBef>
                <a:spcPts val="600"/>
              </a:spcBef>
              <a:buSzPts val="1100"/>
              <a:buFont typeface="Arial" panose="020B0604020202020204" pitchFamily="34" charset="0"/>
              <a:buChar char="•"/>
            </a:pPr>
            <a:r>
              <a:rPr lang="en-US" sz="1800" b="1"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&lt;a  </a:t>
            </a:r>
            <a:r>
              <a:rPr lang="en-US" sz="1800" b="1" dirty="0" err="1">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href</a:t>
            </a:r>
            <a:r>
              <a:rPr lang="en-US" sz="1800" b="1"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a:t>
            </a:r>
            <a:r>
              <a:rPr lang="en-US" sz="1800" b="1"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hlinkClick r:id="rId3"/>
              </a:rPr>
              <a:t>https://www.w3schools.com/</a:t>
            </a:r>
            <a:r>
              <a:rPr lang="en-US" sz="1800" b="1"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a:t>
            </a:r>
            <a:r>
              <a:rPr lang="hr-HR" sz="1800" b="1"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  </a:t>
            </a:r>
            <a:r>
              <a:rPr lang="en-US" sz="1800" b="1"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rPr>
              <a:t>target="_blank"&gt;Link&lt;/a&gt;</a:t>
            </a:r>
          </a:p>
          <a:p>
            <a:pPr marL="171450" indent="-171450" algn="just">
              <a:spcBef>
                <a:spcPts val="600"/>
              </a:spcBef>
              <a:buSzPts val="1100"/>
              <a:buFont typeface="Arial" panose="020B0604020202020204" pitchFamily="34" charset="0"/>
              <a:buChar char="•"/>
            </a:pPr>
            <a:endParaRPr lang="hr-HR" sz="1800" b="1" dirty="0">
              <a:solidFill>
                <a:schemeClr val="tx1">
                  <a:lumMod val="75000"/>
                </a:schemeClr>
              </a:solidFill>
              <a:latin typeface="Overpass Light"/>
              <a:ea typeface="Overpass Light"/>
              <a:cs typeface="Overpass Light"/>
              <a:sym typeface="Overpass Light"/>
            </a:endParaRPr>
          </a:p>
          <a:p>
            <a:pPr marL="171450" indent="-171450" algn="just">
              <a:spcBef>
                <a:spcPts val="600"/>
              </a:spcBef>
              <a:buSzPts val="1100"/>
              <a:buFont typeface="Arial" panose="020B0604020202020204" pitchFamily="34" charset="0"/>
              <a:buChar char="•"/>
            </a:pPr>
            <a:r>
              <a:rPr lang="hr-HR" sz="1800" b="1" dirty="0" err="1">
                <a:solidFill>
                  <a:schemeClr val="tx1">
                    <a:lumMod val="75000"/>
                  </a:schemeClr>
                </a:solidFill>
                <a:latin typeface="Overpass Light"/>
                <a:ea typeface="Overpass Light"/>
                <a:cs typeface="Overpass Light"/>
                <a:sym typeface="Overpass Light"/>
              </a:rPr>
              <a:t>href</a:t>
            </a:r>
            <a:r>
              <a:rPr lang="hr-HR" sz="1800" b="1" dirty="0">
                <a:solidFill>
                  <a:schemeClr val="tx1">
                    <a:lumMod val="75000"/>
                  </a:schemeClr>
                </a:solidFill>
                <a:latin typeface="Overpass Light"/>
                <a:ea typeface="Overpass Light"/>
                <a:cs typeface="Overpass Light"/>
                <a:sym typeface="Overpass Light"/>
              </a:rPr>
              <a:t>=</a:t>
            </a:r>
            <a:r>
              <a:rPr lang="hr-HR" sz="1800" b="1" dirty="0">
                <a:solidFill>
                  <a:schemeClr val="tx1">
                    <a:lumMod val="75000"/>
                  </a:schemeClr>
                </a:solidFill>
                <a:latin typeface="Overpass Light"/>
                <a:ea typeface="Overpass Light"/>
                <a:cs typeface="Overpass Light"/>
                <a:sym typeface="Overpass Light"/>
                <a:hlinkClick r:id="rId3"/>
              </a:rPr>
              <a:t>https://www.w3schools.com/</a:t>
            </a:r>
            <a:r>
              <a:rPr lang="hr-HR" sz="1800" dirty="0">
                <a:solidFill>
                  <a:schemeClr val="tx1">
                    <a:lumMod val="75000"/>
                  </a:schemeClr>
                </a:solidFill>
                <a:latin typeface="Overpass Light"/>
                <a:ea typeface="Overpass Light"/>
                <a:cs typeface="Overpass Light"/>
                <a:sym typeface="Overpass Light"/>
              </a:rPr>
              <a:t> </a:t>
            </a:r>
            <a:r>
              <a:rPr lang="hr-HR" sz="1800" dirty="0">
                <a:solidFill>
                  <a:schemeClr val="tx1">
                    <a:lumMod val="75000"/>
                  </a:schemeClr>
                </a:solidFill>
                <a:latin typeface="Overpass Light"/>
                <a:ea typeface="Overpass Light"/>
                <a:cs typeface="Overpass Light"/>
                <a:sym typeface="Wingdings" panose="05000000000000000000" pitchFamily="2" charset="2"/>
              </a:rPr>
              <a:t></a:t>
            </a:r>
            <a:r>
              <a:rPr lang="hr-HR" sz="1800" dirty="0">
                <a:solidFill>
                  <a:schemeClr val="tx1">
                    <a:lumMod val="75000"/>
                  </a:schemeClr>
                </a:solidFill>
                <a:latin typeface="Overpass Light"/>
                <a:ea typeface="Overpass Light"/>
                <a:cs typeface="Overpass Light"/>
                <a:sym typeface="Overpass Light"/>
              </a:rPr>
              <a:t> Ovo je atribut </a:t>
            </a:r>
            <a:r>
              <a:rPr lang="hr-HR" sz="1800" dirty="0" err="1">
                <a:solidFill>
                  <a:schemeClr val="tx1">
                    <a:lumMod val="75000"/>
                  </a:schemeClr>
                </a:solidFill>
                <a:latin typeface="Overpass Light"/>
                <a:ea typeface="Overpass Light"/>
                <a:cs typeface="Overpass Light"/>
                <a:sym typeface="Overpass Light"/>
              </a:rPr>
              <a:t>href</a:t>
            </a:r>
            <a:r>
              <a:rPr lang="hr-HR" sz="1800" dirty="0">
                <a:solidFill>
                  <a:schemeClr val="tx1">
                    <a:lumMod val="75000"/>
                  </a:schemeClr>
                </a:solidFill>
                <a:latin typeface="Overpass Light"/>
                <a:ea typeface="Overpass Light"/>
                <a:cs typeface="Overpass Light"/>
                <a:sym typeface="Overpass Light"/>
              </a:rPr>
              <a:t>, što označava "</a:t>
            </a:r>
            <a:r>
              <a:rPr lang="hr-HR" sz="1800" dirty="0" err="1">
                <a:solidFill>
                  <a:schemeClr val="tx1">
                    <a:lumMod val="75000"/>
                  </a:schemeClr>
                </a:solidFill>
                <a:latin typeface="Overpass Light"/>
                <a:ea typeface="Overpass Light"/>
                <a:cs typeface="Overpass Light"/>
                <a:sym typeface="Overpass Light"/>
              </a:rPr>
              <a:t>Hypertext</a:t>
            </a:r>
            <a:r>
              <a:rPr lang="hr-HR" sz="1800" dirty="0">
                <a:solidFill>
                  <a:schemeClr val="tx1">
                    <a:lumMod val="75000"/>
                  </a:schemeClr>
                </a:solidFill>
                <a:latin typeface="Overpass Light"/>
                <a:ea typeface="Overpass Light"/>
                <a:cs typeface="Overpass Light"/>
                <a:sym typeface="Overpass Light"/>
              </a:rPr>
              <a:t> Reference". Definira adresu na koju će korisnik biti preusmjeren kada klikne na vezu. U ovom slučaju, adresa je </a:t>
            </a:r>
            <a:r>
              <a:rPr lang="hr-HR" sz="1800" dirty="0">
                <a:solidFill>
                  <a:schemeClr val="tx1">
                    <a:lumMod val="75000"/>
                  </a:schemeClr>
                </a:solidFill>
                <a:latin typeface="Overpass Light"/>
                <a:ea typeface="Overpass Light"/>
                <a:cs typeface="Overpass Light"/>
                <a:sym typeface="Overpass Light"/>
                <a:hlinkClick r:id="rId3"/>
              </a:rPr>
              <a:t>https://www.w3schools.com/</a:t>
            </a:r>
            <a:endParaRPr lang="hr-HR" sz="1800" dirty="0">
              <a:solidFill>
                <a:schemeClr val="tx1">
                  <a:lumMod val="75000"/>
                </a:schemeClr>
              </a:solidFill>
              <a:latin typeface="Overpass Light"/>
              <a:ea typeface="Overpass Light"/>
              <a:cs typeface="Overpass Light"/>
              <a:sym typeface="Overpass Light"/>
            </a:endParaRPr>
          </a:p>
          <a:p>
            <a:pPr marL="171450" indent="-171450" algn="just">
              <a:spcBef>
                <a:spcPts val="600"/>
              </a:spcBef>
              <a:buSzPts val="1100"/>
              <a:buFont typeface="Arial" panose="020B0604020202020204" pitchFamily="34" charset="0"/>
              <a:buChar char="•"/>
            </a:pPr>
            <a:r>
              <a:rPr lang="hr-HR" sz="1800" b="1" dirty="0" err="1">
                <a:solidFill>
                  <a:schemeClr val="tx1">
                    <a:lumMod val="75000"/>
                  </a:schemeClr>
                </a:solidFill>
                <a:latin typeface="Overpass Light"/>
                <a:ea typeface="Overpass Light"/>
                <a:cs typeface="Overpass Light"/>
                <a:sym typeface="Overpass Light"/>
              </a:rPr>
              <a:t>target</a:t>
            </a:r>
            <a:r>
              <a:rPr lang="hr-HR" sz="1800" b="1" dirty="0">
                <a:solidFill>
                  <a:schemeClr val="tx1">
                    <a:lumMod val="75000"/>
                  </a:schemeClr>
                </a:solidFill>
                <a:latin typeface="Overpass Light"/>
                <a:ea typeface="Overpass Light"/>
                <a:cs typeface="Overpass Light"/>
                <a:sym typeface="Overpass Light"/>
              </a:rPr>
              <a:t>="_</a:t>
            </a:r>
            <a:r>
              <a:rPr lang="hr-HR" sz="1800" b="1" dirty="0" err="1">
                <a:solidFill>
                  <a:schemeClr val="tx1">
                    <a:lumMod val="75000"/>
                  </a:schemeClr>
                </a:solidFill>
                <a:latin typeface="Overpass Light"/>
                <a:ea typeface="Overpass Light"/>
                <a:cs typeface="Overpass Light"/>
                <a:sym typeface="Overpass Light"/>
              </a:rPr>
              <a:t>blank</a:t>
            </a:r>
            <a:r>
              <a:rPr lang="hr-HR" sz="1800" b="1" dirty="0">
                <a:solidFill>
                  <a:schemeClr val="tx1">
                    <a:lumMod val="75000"/>
                  </a:schemeClr>
                </a:solidFill>
                <a:latin typeface="Overpass Light"/>
                <a:ea typeface="Overpass Light"/>
                <a:cs typeface="Overpass Light"/>
                <a:sym typeface="Overpass Light"/>
              </a:rPr>
              <a:t>" </a:t>
            </a:r>
            <a:r>
              <a:rPr lang="hr-HR" sz="1800" b="1" dirty="0">
                <a:solidFill>
                  <a:schemeClr val="tx1">
                    <a:lumMod val="75000"/>
                  </a:schemeClr>
                </a:solidFill>
                <a:latin typeface="Overpass Light"/>
                <a:ea typeface="Overpass Light"/>
                <a:cs typeface="Overpass Light"/>
                <a:sym typeface="Wingdings" panose="05000000000000000000" pitchFamily="2" charset="2"/>
              </a:rPr>
              <a:t></a:t>
            </a:r>
            <a:r>
              <a:rPr lang="hr-HR" sz="1800" b="1" dirty="0">
                <a:solidFill>
                  <a:schemeClr val="tx1">
                    <a:lumMod val="75000"/>
                  </a:schemeClr>
                </a:solidFill>
                <a:latin typeface="Overpass Light"/>
                <a:ea typeface="Overpass Light"/>
                <a:cs typeface="Overpass Light"/>
                <a:sym typeface="Overpass Light"/>
              </a:rPr>
              <a:t> </a:t>
            </a:r>
            <a:r>
              <a:rPr lang="hr-HR" sz="1800" dirty="0">
                <a:solidFill>
                  <a:schemeClr val="tx1">
                    <a:lumMod val="75000"/>
                  </a:schemeClr>
                </a:solidFill>
                <a:latin typeface="Overpass Light"/>
                <a:ea typeface="Overpass Light"/>
                <a:cs typeface="Overpass Light"/>
                <a:sym typeface="Overpass Light"/>
              </a:rPr>
              <a:t>Ovo je atribut </a:t>
            </a:r>
            <a:r>
              <a:rPr lang="hr-HR" sz="1800" dirty="0" err="1">
                <a:solidFill>
                  <a:schemeClr val="tx1">
                    <a:lumMod val="75000"/>
                  </a:schemeClr>
                </a:solidFill>
                <a:latin typeface="Overpass Light"/>
                <a:ea typeface="Overpass Light"/>
                <a:cs typeface="Overpass Light"/>
                <a:sym typeface="Overpass Light"/>
              </a:rPr>
              <a:t>target</a:t>
            </a:r>
            <a:r>
              <a:rPr lang="hr-HR" sz="1800" dirty="0">
                <a:solidFill>
                  <a:schemeClr val="tx1">
                    <a:lumMod val="75000"/>
                  </a:schemeClr>
                </a:solidFill>
                <a:latin typeface="Overpass Light"/>
                <a:ea typeface="Overpass Light"/>
                <a:cs typeface="Overpass Light"/>
                <a:sym typeface="Overpass Light"/>
              </a:rPr>
              <a:t>, koji definira gdje će se otvoriti poveznica kada se klikne. U ovom slučaju, vrijednost atributa je "_</a:t>
            </a:r>
            <a:r>
              <a:rPr lang="hr-HR" sz="1800" dirty="0" err="1">
                <a:solidFill>
                  <a:schemeClr val="tx1">
                    <a:lumMod val="75000"/>
                  </a:schemeClr>
                </a:solidFill>
                <a:latin typeface="Overpass Light"/>
                <a:ea typeface="Overpass Light"/>
                <a:cs typeface="Overpass Light"/>
                <a:sym typeface="Overpass Light"/>
              </a:rPr>
              <a:t>blank</a:t>
            </a:r>
            <a:r>
              <a:rPr lang="hr-HR" sz="1800" dirty="0">
                <a:solidFill>
                  <a:schemeClr val="tx1">
                    <a:lumMod val="75000"/>
                  </a:schemeClr>
                </a:solidFill>
                <a:latin typeface="Overpass Light"/>
                <a:ea typeface="Overpass Light"/>
                <a:cs typeface="Overpass Light"/>
                <a:sym typeface="Overpass Light"/>
              </a:rPr>
              <a:t>", što znači da će se poveznica otvoriti u novom prozoru ili kartici preglednika, osiguravajući da korisnik zadrži izvornu web stranicu otvorenu. Ako želimo da se otvori u istom prozoru koristimo _</a:t>
            </a:r>
            <a:r>
              <a:rPr lang="hr-HR" sz="1800" dirty="0" err="1">
                <a:solidFill>
                  <a:schemeClr val="tx1">
                    <a:lumMod val="75000"/>
                  </a:schemeClr>
                </a:solidFill>
                <a:latin typeface="Overpass Light"/>
                <a:ea typeface="Overpass Light"/>
                <a:cs typeface="Overpass Light"/>
                <a:sym typeface="Overpass Light"/>
              </a:rPr>
              <a:t>self</a:t>
            </a:r>
            <a:r>
              <a:rPr lang="hr-HR" sz="1800" dirty="0">
                <a:solidFill>
                  <a:schemeClr val="tx1">
                    <a:lumMod val="75000"/>
                  </a:schemeClr>
                </a:solidFill>
                <a:latin typeface="Overpass Light"/>
                <a:ea typeface="Overpass Light"/>
                <a:cs typeface="Overpass Light"/>
                <a:sym typeface="Overpass Light"/>
              </a:rPr>
              <a:t>.</a:t>
            </a:r>
          </a:p>
          <a:p>
            <a:pPr marL="171450" indent="-171450" algn="just">
              <a:spcBef>
                <a:spcPts val="600"/>
              </a:spcBef>
              <a:buSzPts val="1100"/>
              <a:buFont typeface="Arial" panose="020B0604020202020204" pitchFamily="34" charset="0"/>
              <a:buChar char="•"/>
            </a:pPr>
            <a:endParaRPr lang="hr-HR" sz="1800" dirty="0">
              <a:solidFill>
                <a:schemeClr val="tx1">
                  <a:lumMod val="75000"/>
                </a:schemeClr>
              </a:solidFill>
              <a:latin typeface="Overpass Light"/>
              <a:ea typeface="Overpass Light"/>
              <a:cs typeface="Overpass Light"/>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4"/>
          <a:stretch>
            <a:fillRect/>
          </a:stretch>
        </p:blipFill>
        <p:spPr>
          <a:xfrm>
            <a:off x="7842737" y="4891657"/>
            <a:ext cx="1216489" cy="133132"/>
          </a:xfrm>
          <a:prstGeom prst="rect">
            <a:avLst/>
          </a:prstGeom>
        </p:spPr>
      </p:pic>
    </p:spTree>
    <p:extLst>
      <p:ext uri="{BB962C8B-B14F-4D97-AF65-F5344CB8AC3E}">
        <p14:creationId xmlns:p14="http://schemas.microsoft.com/office/powerpoint/2010/main" val="201614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atributi</a:t>
            </a:r>
            <a:endParaRPr dirty="0"/>
          </a:p>
        </p:txBody>
      </p:sp>
      <p:sp>
        <p:nvSpPr>
          <p:cNvPr id="466" name="Google Shape;466;p65"/>
          <p:cNvSpPr txBox="1">
            <a:spLocks noGrp="1"/>
          </p:cNvSpPr>
          <p:nvPr>
            <p:ph type="subTitle" idx="1"/>
          </p:nvPr>
        </p:nvSpPr>
        <p:spPr>
          <a:xfrm>
            <a:off x="545566" y="1172487"/>
            <a:ext cx="8052868" cy="3655200"/>
          </a:xfrm>
          <a:prstGeom prst="rect">
            <a:avLst/>
          </a:prstGeom>
        </p:spPr>
        <p:txBody>
          <a:bodyPr spcFirstLastPara="1" wrap="square" lIns="91425" tIns="91425" rIns="91425" bIns="91425" anchor="t" anchorCtr="0">
            <a:noAutofit/>
          </a:bodyPr>
          <a:lstStyle/>
          <a:p>
            <a:pPr marL="171450" indent="-171450" algn="just">
              <a:spcBef>
                <a:spcPts val="600"/>
              </a:spcBef>
              <a:buSzPts val="1100"/>
              <a:buFont typeface="Arial" panose="020B0604020202020204" pitchFamily="34" charset="0"/>
              <a:buChar char="•"/>
            </a:pPr>
            <a:r>
              <a:rPr lang="hr-HR" sz="1800" b="1" dirty="0">
                <a:solidFill>
                  <a:schemeClr val="tx1">
                    <a:lumMod val="75000"/>
                  </a:schemeClr>
                </a:solidFill>
                <a:latin typeface="Overpass Light"/>
                <a:ea typeface="Overpass Light"/>
                <a:cs typeface="Overpass Light"/>
                <a:sym typeface="Overpass Light"/>
              </a:rPr>
              <a:t>Primjer s HTML atributima</a:t>
            </a:r>
          </a:p>
          <a:p>
            <a:pPr marL="171450" indent="-171450" algn="just">
              <a:spcBef>
                <a:spcPts val="600"/>
              </a:spcBef>
              <a:buSzPts val="1100"/>
              <a:buFont typeface="Arial" panose="020B0604020202020204" pitchFamily="34" charset="0"/>
              <a:buChar char="•"/>
            </a:pPr>
            <a:endParaRPr lang="hr-HR" sz="1800" b="1" dirty="0">
              <a:solidFill>
                <a:schemeClr val="tx1">
                  <a:lumMod val="75000"/>
                </a:schemeClr>
              </a:solidFill>
              <a:latin typeface="Overpass Light"/>
              <a:ea typeface="Overpass Light"/>
              <a:cs typeface="Overpass Light"/>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3"/>
          <a:stretch>
            <a:fillRect/>
          </a:stretch>
        </p:blipFill>
        <p:spPr>
          <a:xfrm>
            <a:off x="7842737" y="4891657"/>
            <a:ext cx="1216489" cy="133132"/>
          </a:xfrm>
          <a:prstGeom prst="rect">
            <a:avLst/>
          </a:prstGeom>
        </p:spPr>
      </p:pic>
      <p:sp>
        <p:nvSpPr>
          <p:cNvPr id="5" name="TekstniOkvir 4">
            <a:extLst>
              <a:ext uri="{FF2B5EF4-FFF2-40B4-BE49-F238E27FC236}">
                <a16:creationId xmlns:a16="http://schemas.microsoft.com/office/drawing/2014/main" id="{A0886326-B3BC-4651-8023-426B2324328D}"/>
              </a:ext>
            </a:extLst>
          </p:cNvPr>
          <p:cNvSpPr txBox="1"/>
          <p:nvPr/>
        </p:nvSpPr>
        <p:spPr>
          <a:xfrm>
            <a:off x="545566" y="1567670"/>
            <a:ext cx="6806703" cy="3323987"/>
          </a:xfrm>
          <a:prstGeom prst="rect">
            <a:avLst/>
          </a:prstGeom>
          <a:noFill/>
          <a:ln>
            <a:solidFill>
              <a:schemeClr val="tx1">
                <a:lumMod val="75000"/>
              </a:schemeClr>
            </a:solidFill>
          </a:ln>
        </p:spPr>
        <p:txBody>
          <a:bodyPr wrap="square">
            <a:spAutoFit/>
          </a:bodyPr>
          <a:lstStyle/>
          <a:p>
            <a:r>
              <a:rPr lang="en-US" b="0" dirty="0">
                <a:solidFill>
                  <a:schemeClr val="tx1">
                    <a:lumMod val="50000"/>
                  </a:schemeClr>
                </a:solidFill>
                <a:effectLst/>
                <a:latin typeface="Courier New" panose="02070309020205020404" pitchFamily="49" charset="0"/>
                <a:cs typeface="Courier New" panose="02070309020205020404" pitchFamily="49" charset="0"/>
              </a:rPr>
              <a:t>&lt;!DOCTYPE  html&gt;</a:t>
            </a:r>
          </a:p>
          <a:p>
            <a:r>
              <a:rPr lang="en-US" b="0" dirty="0">
                <a:solidFill>
                  <a:schemeClr val="tx1">
                    <a:lumMod val="50000"/>
                  </a:schemeClr>
                </a:solidFill>
                <a:effectLst/>
                <a:latin typeface="Courier New" panose="02070309020205020404" pitchFamily="49" charset="0"/>
                <a:cs typeface="Courier New" panose="02070309020205020404" pitchFamily="49" charset="0"/>
              </a:rPr>
              <a:t>&lt;html lang="</a:t>
            </a:r>
            <a:r>
              <a:rPr lang="en-US" b="0" dirty="0" err="1">
                <a:solidFill>
                  <a:schemeClr val="tx1">
                    <a:lumMod val="50000"/>
                  </a:schemeClr>
                </a:solidFill>
                <a:effectLst/>
                <a:latin typeface="Courier New" panose="02070309020205020404" pitchFamily="49" charset="0"/>
                <a:cs typeface="Courier New" panose="02070309020205020404" pitchFamily="49" charset="0"/>
              </a:rPr>
              <a:t>eng</a:t>
            </a:r>
            <a:r>
              <a:rPr lang="en-US" b="0" dirty="0">
                <a:solidFill>
                  <a:schemeClr val="tx1">
                    <a:lumMod val="50000"/>
                  </a:schemeClr>
                </a:solidFill>
                <a:effectLst/>
                <a:latin typeface="Courier New" panose="02070309020205020404" pitchFamily="49" charset="0"/>
                <a:cs typeface="Courier New" panose="02070309020205020404" pitchFamily="49" charset="0"/>
              </a:rPr>
              <a:t>"&gt;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&lt;head&gt;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&lt;title&gt;HTML </a:t>
            </a:r>
            <a:r>
              <a:rPr lang="en-US" b="0" dirty="0" err="1">
                <a:solidFill>
                  <a:schemeClr val="tx1">
                    <a:lumMod val="50000"/>
                  </a:schemeClr>
                </a:solidFill>
                <a:effectLst/>
                <a:latin typeface="Courier New" panose="02070309020205020404" pitchFamily="49" charset="0"/>
                <a:cs typeface="Courier New" panose="02070309020205020404" pitchFamily="49" charset="0"/>
              </a:rPr>
              <a:t>atributi</a:t>
            </a:r>
            <a:r>
              <a:rPr lang="en-US" b="0" dirty="0">
                <a:solidFill>
                  <a:schemeClr val="tx1">
                    <a:lumMod val="50000"/>
                  </a:schemeClr>
                </a:solidFill>
                <a:effectLst/>
                <a:latin typeface="Courier New" panose="02070309020205020404" pitchFamily="49" charset="0"/>
                <a:cs typeface="Courier New" panose="02070309020205020404" pitchFamily="49" charset="0"/>
              </a:rPr>
              <a:t>&lt;/title&gt;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&lt;/head&gt;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&lt;body&gt;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&lt;h1 style="</a:t>
            </a:r>
            <a:r>
              <a:rPr lang="en-US" b="0" dirty="0" err="1">
                <a:solidFill>
                  <a:schemeClr val="tx1">
                    <a:lumMod val="50000"/>
                  </a:schemeClr>
                </a:solidFill>
                <a:effectLst/>
                <a:latin typeface="Courier New" panose="02070309020205020404" pitchFamily="49" charset="0"/>
                <a:cs typeface="Courier New" panose="02070309020205020404" pitchFamily="49" charset="0"/>
              </a:rPr>
              <a:t>color:darkgreen</a:t>
            </a:r>
            <a:r>
              <a:rPr lang="en-US" b="0" dirty="0">
                <a:solidFill>
                  <a:schemeClr val="tx1">
                    <a:lumMod val="50000"/>
                  </a:schemeClr>
                </a:solidFill>
                <a:effectLst/>
                <a:latin typeface="Courier New" panose="02070309020205020404" pitchFamily="49" charset="0"/>
                <a:cs typeface="Courier New" panose="02070309020205020404" pitchFamily="49" charset="0"/>
              </a:rPr>
              <a:t>;"&gt;</a:t>
            </a:r>
            <a:r>
              <a:rPr lang="en-US" b="0" dirty="0" err="1">
                <a:solidFill>
                  <a:schemeClr val="tx1">
                    <a:lumMod val="50000"/>
                  </a:schemeClr>
                </a:solidFill>
                <a:effectLst/>
                <a:latin typeface="Courier New" panose="02070309020205020404" pitchFamily="49" charset="0"/>
                <a:cs typeface="Courier New" panose="02070309020205020404" pitchFamily="49" charset="0"/>
              </a:rPr>
              <a:t>Atributi</a:t>
            </a:r>
            <a:r>
              <a:rPr lang="en-US" b="0" dirty="0">
                <a:solidFill>
                  <a:schemeClr val="tx1">
                    <a:lumMod val="50000"/>
                  </a:schemeClr>
                </a:solidFill>
                <a:effectLst/>
                <a:latin typeface="Courier New" panose="02070309020205020404" pitchFamily="49" charset="0"/>
                <a:cs typeface="Courier New" panose="02070309020205020404" pitchFamily="49" charset="0"/>
              </a:rPr>
              <a:t>&lt;/h1&gt;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&lt;p  id="p1"  title="</a:t>
            </a:r>
            <a:r>
              <a:rPr lang="en-US" b="0" dirty="0" err="1">
                <a:solidFill>
                  <a:schemeClr val="tx1">
                    <a:lumMod val="50000"/>
                  </a:schemeClr>
                </a:solidFill>
                <a:effectLst/>
                <a:latin typeface="Courier New" panose="02070309020205020404" pitchFamily="49" charset="0"/>
                <a:cs typeface="Courier New" panose="02070309020205020404" pitchFamily="49" charset="0"/>
              </a:rPr>
              <a:t>Prvi</a:t>
            </a:r>
            <a:r>
              <a:rPr lang="en-US" b="0" dirty="0">
                <a:solidFill>
                  <a:schemeClr val="tx1">
                    <a:lumMod val="50000"/>
                  </a:schemeClr>
                </a:solidFill>
                <a:effectLst/>
                <a:latin typeface="Courier New" panose="02070309020205020404" pitchFamily="49" charset="0"/>
                <a:cs typeface="Courier New" panose="02070309020205020404" pitchFamily="49" charset="0"/>
              </a:rPr>
              <a:t>"  class="</a:t>
            </a:r>
            <a:r>
              <a:rPr lang="en-US" b="0" dirty="0" err="1">
                <a:solidFill>
                  <a:schemeClr val="tx1">
                    <a:lumMod val="50000"/>
                  </a:schemeClr>
                </a:solidFill>
                <a:effectLst/>
                <a:latin typeface="Courier New" panose="02070309020205020404" pitchFamily="49" charset="0"/>
                <a:cs typeface="Courier New" panose="02070309020205020404" pitchFamily="49" charset="0"/>
              </a:rPr>
              <a:t>paragraf</a:t>
            </a:r>
            <a:r>
              <a:rPr lang="en-US" b="0" dirty="0">
                <a:solidFill>
                  <a:schemeClr val="tx1">
                    <a:lumMod val="50000"/>
                  </a:schemeClr>
                </a:solidFill>
                <a:effectLst/>
                <a:latin typeface="Courier New" panose="02070309020205020404" pitchFamily="49" charset="0"/>
                <a:cs typeface="Courier New" panose="02070309020205020404" pitchFamily="49" charset="0"/>
              </a:rPr>
              <a:t>"&gt;</a:t>
            </a:r>
          </a:p>
          <a:p>
            <a:r>
              <a:rPr lang="en-US" b="0" dirty="0">
                <a:solidFill>
                  <a:schemeClr val="tx1">
                    <a:lumMod val="50000"/>
                  </a:schemeClr>
                </a:solidFill>
                <a:effectLst/>
                <a:latin typeface="Courier New" panose="02070309020205020404" pitchFamily="49" charset="0"/>
                <a:cs typeface="Courier New" panose="02070309020205020404" pitchFamily="49" charset="0"/>
              </a:rPr>
              <a:t>			</a:t>
            </a:r>
            <a:r>
              <a:rPr lang="en-US" b="0" dirty="0" err="1">
                <a:solidFill>
                  <a:schemeClr val="tx1">
                    <a:lumMod val="50000"/>
                  </a:schemeClr>
                </a:solidFill>
                <a:effectLst/>
                <a:latin typeface="Courier New" panose="02070309020205020404" pitchFamily="49" charset="0"/>
                <a:cs typeface="Courier New" panose="02070309020205020404" pitchFamily="49" charset="0"/>
              </a:rPr>
              <a:t>Prvi</a:t>
            </a:r>
            <a:r>
              <a:rPr lang="en-US" b="0" dirty="0">
                <a:solidFill>
                  <a:schemeClr val="tx1">
                    <a:lumMod val="50000"/>
                  </a:schemeClr>
                </a:solidFill>
                <a:effectLst/>
                <a:latin typeface="Courier New" panose="02070309020205020404" pitchFamily="49" charset="0"/>
                <a:cs typeface="Courier New" panose="02070309020205020404" pitchFamily="49" charset="0"/>
              </a:rPr>
              <a:t> </a:t>
            </a:r>
            <a:r>
              <a:rPr lang="en-US" b="0" dirty="0" err="1">
                <a:solidFill>
                  <a:schemeClr val="tx1">
                    <a:lumMod val="50000"/>
                  </a:schemeClr>
                </a:solidFill>
                <a:effectLst/>
                <a:latin typeface="Courier New" panose="02070309020205020404" pitchFamily="49" charset="0"/>
                <a:cs typeface="Courier New" panose="02070309020205020404" pitchFamily="49" charset="0"/>
              </a:rPr>
              <a:t>paragraf</a:t>
            </a:r>
            <a:endParaRPr lang="en-US" b="0" dirty="0">
              <a:solidFill>
                <a:schemeClr val="tx1">
                  <a:lumMod val="50000"/>
                </a:schemeClr>
              </a:solidFill>
              <a:effectLst/>
              <a:latin typeface="Courier New" panose="02070309020205020404" pitchFamily="49" charset="0"/>
              <a:cs typeface="Courier New" panose="02070309020205020404" pitchFamily="49" charset="0"/>
            </a:endParaRPr>
          </a:p>
          <a:p>
            <a:r>
              <a:rPr lang="en-US" b="0" dirty="0">
                <a:solidFill>
                  <a:schemeClr val="tx1">
                    <a:lumMod val="50000"/>
                  </a:schemeClr>
                </a:solidFill>
                <a:effectLst/>
                <a:latin typeface="Courier New" panose="02070309020205020404" pitchFamily="49" charset="0"/>
                <a:cs typeface="Courier New" panose="02070309020205020404" pitchFamily="49" charset="0"/>
              </a:rPr>
              <a:t>		&lt;/p&gt;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&lt;p id="p2" title="</a:t>
            </a:r>
            <a:r>
              <a:rPr lang="en-US" b="0" dirty="0" err="1">
                <a:solidFill>
                  <a:schemeClr val="tx1">
                    <a:lumMod val="50000"/>
                  </a:schemeClr>
                </a:solidFill>
                <a:effectLst/>
                <a:latin typeface="Courier New" panose="02070309020205020404" pitchFamily="49" charset="0"/>
                <a:cs typeface="Courier New" panose="02070309020205020404" pitchFamily="49" charset="0"/>
              </a:rPr>
              <a:t>Drugi</a:t>
            </a:r>
            <a:r>
              <a:rPr lang="en-US" b="0" dirty="0">
                <a:solidFill>
                  <a:schemeClr val="tx1">
                    <a:lumMod val="50000"/>
                  </a:schemeClr>
                </a:solidFill>
                <a:effectLst/>
                <a:latin typeface="Courier New" panose="02070309020205020404" pitchFamily="49" charset="0"/>
                <a:cs typeface="Courier New" panose="02070309020205020404" pitchFamily="49" charset="0"/>
              </a:rPr>
              <a:t>" class="</a:t>
            </a:r>
            <a:r>
              <a:rPr lang="en-US" b="0" dirty="0" err="1">
                <a:solidFill>
                  <a:schemeClr val="tx1">
                    <a:lumMod val="50000"/>
                  </a:schemeClr>
                </a:solidFill>
                <a:effectLst/>
                <a:latin typeface="Courier New" panose="02070309020205020404" pitchFamily="49" charset="0"/>
                <a:cs typeface="Courier New" panose="02070309020205020404" pitchFamily="49" charset="0"/>
              </a:rPr>
              <a:t>paragraf</a:t>
            </a:r>
            <a:r>
              <a:rPr lang="en-US" b="0" dirty="0">
                <a:solidFill>
                  <a:schemeClr val="tx1">
                    <a:lumMod val="50000"/>
                  </a:schemeClr>
                </a:solidFill>
                <a:effectLst/>
                <a:latin typeface="Courier New" panose="02070309020205020404" pitchFamily="49" charset="0"/>
                <a:cs typeface="Courier New" panose="02070309020205020404" pitchFamily="49" charset="0"/>
              </a:rPr>
              <a:t>"&gt;</a:t>
            </a:r>
          </a:p>
          <a:p>
            <a:r>
              <a:rPr lang="en-US" b="0" dirty="0">
                <a:solidFill>
                  <a:schemeClr val="tx1">
                    <a:lumMod val="50000"/>
                  </a:schemeClr>
                </a:solidFill>
                <a:effectLst/>
                <a:latin typeface="Courier New" panose="02070309020205020404" pitchFamily="49" charset="0"/>
                <a:cs typeface="Courier New" panose="02070309020205020404" pitchFamily="49" charset="0"/>
              </a:rPr>
              <a:t>			</a:t>
            </a:r>
            <a:r>
              <a:rPr lang="en-US" b="0" dirty="0" err="1">
                <a:solidFill>
                  <a:schemeClr val="tx1">
                    <a:lumMod val="50000"/>
                  </a:schemeClr>
                </a:solidFill>
                <a:effectLst/>
                <a:latin typeface="Courier New" panose="02070309020205020404" pitchFamily="49" charset="0"/>
                <a:cs typeface="Courier New" panose="02070309020205020404" pitchFamily="49" charset="0"/>
              </a:rPr>
              <a:t>Drugi</a:t>
            </a:r>
            <a:r>
              <a:rPr lang="en-US" b="0" dirty="0">
                <a:solidFill>
                  <a:schemeClr val="tx1">
                    <a:lumMod val="50000"/>
                  </a:schemeClr>
                </a:solidFill>
                <a:effectLst/>
                <a:latin typeface="Courier New" panose="02070309020205020404" pitchFamily="49" charset="0"/>
                <a:cs typeface="Courier New" panose="02070309020205020404" pitchFamily="49" charset="0"/>
              </a:rPr>
              <a:t> </a:t>
            </a:r>
            <a:r>
              <a:rPr lang="en-US" b="0" dirty="0" err="1">
                <a:solidFill>
                  <a:schemeClr val="tx1">
                    <a:lumMod val="50000"/>
                  </a:schemeClr>
                </a:solidFill>
                <a:effectLst/>
                <a:latin typeface="Courier New" panose="02070309020205020404" pitchFamily="49" charset="0"/>
                <a:cs typeface="Courier New" panose="02070309020205020404" pitchFamily="49" charset="0"/>
              </a:rPr>
              <a:t>paragraf</a:t>
            </a:r>
            <a:endParaRPr lang="en-US" b="0" dirty="0">
              <a:solidFill>
                <a:schemeClr val="tx1">
                  <a:lumMod val="50000"/>
                </a:schemeClr>
              </a:solidFill>
              <a:effectLst/>
              <a:latin typeface="Courier New" panose="02070309020205020404" pitchFamily="49" charset="0"/>
              <a:cs typeface="Courier New" panose="02070309020205020404" pitchFamily="49" charset="0"/>
            </a:endParaRPr>
          </a:p>
          <a:p>
            <a:r>
              <a:rPr lang="en-US" b="0" dirty="0">
                <a:solidFill>
                  <a:schemeClr val="tx1">
                    <a:lumMod val="50000"/>
                  </a:schemeClr>
                </a:solidFill>
                <a:effectLst/>
                <a:latin typeface="Courier New" panose="02070309020205020404" pitchFamily="49" charset="0"/>
                <a:cs typeface="Courier New" panose="02070309020205020404" pitchFamily="49" charset="0"/>
              </a:rPr>
              <a:t>		&lt;/p&gt;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&lt;/body&gt;</a:t>
            </a:r>
          </a:p>
          <a:p>
            <a:r>
              <a:rPr lang="en-US" b="0" dirty="0">
                <a:solidFill>
                  <a:schemeClr val="tx1">
                    <a:lumMod val="50000"/>
                  </a:schemeClr>
                </a:solidFill>
                <a:effectLst/>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351456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komentari</a:t>
            </a:r>
            <a:endParaRPr dirty="0"/>
          </a:p>
        </p:txBody>
      </p:sp>
      <p:sp>
        <p:nvSpPr>
          <p:cNvPr id="466" name="Google Shape;466;p65"/>
          <p:cNvSpPr txBox="1">
            <a:spLocks noGrp="1"/>
          </p:cNvSpPr>
          <p:nvPr>
            <p:ph type="subTitle" idx="1"/>
          </p:nvPr>
        </p:nvSpPr>
        <p:spPr>
          <a:xfrm>
            <a:off x="545566" y="1172487"/>
            <a:ext cx="8052868" cy="3655200"/>
          </a:xfrm>
          <a:prstGeom prst="rect">
            <a:avLst/>
          </a:prstGeom>
        </p:spPr>
        <p:txBody>
          <a:bodyPr spcFirstLastPara="1" wrap="square" lIns="91425" tIns="91425" rIns="91425" bIns="91425" anchor="t" anchorCtr="0">
            <a:noAutofit/>
          </a:bodyPr>
          <a:lstStyle/>
          <a:p>
            <a:pPr marL="171450" indent="-171450">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Courier New" panose="02070309020205020404" pitchFamily="49" charset="0"/>
                <a:sym typeface="Overpass Light"/>
              </a:rPr>
              <a:t>Potreba za ostavljanjem komentara u izvornom kodu </a:t>
            </a:r>
          </a:p>
          <a:p>
            <a:pPr marL="628650" lvl="1" indent="-171450">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Courier New" panose="02070309020205020404" pitchFamily="49" charset="0"/>
                <a:sym typeface="Overpass Light"/>
              </a:rPr>
              <a:t>Ne želimo da se komentar prikaže u pregledniku ili na ikoji način utječe na izvršavanje koda </a:t>
            </a:r>
          </a:p>
          <a:p>
            <a:pPr marL="628650" lvl="1" indent="-171450">
              <a:spcBef>
                <a:spcPts val="600"/>
              </a:spcBef>
              <a:buSzPts val="1100"/>
              <a:buFont typeface="Arial" panose="020B0604020202020204" pitchFamily="34" charset="0"/>
              <a:buChar char="•"/>
            </a:pPr>
            <a:endParaRPr lang="hr-HR" sz="1800" dirty="0">
              <a:solidFill>
                <a:schemeClr val="tx1">
                  <a:lumMod val="75000"/>
                </a:schemeClr>
              </a:solidFill>
              <a:latin typeface="Overpass Light"/>
              <a:ea typeface="Overpass Light"/>
              <a:cs typeface="Courier New" panose="02070309020205020404" pitchFamily="49" charset="0"/>
              <a:sym typeface="Overpass Light"/>
            </a:endParaRPr>
          </a:p>
          <a:p>
            <a:pPr marL="171450" indent="-171450">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Courier New" panose="02070309020205020404" pitchFamily="49" charset="0"/>
                <a:sym typeface="Overpass Light"/>
              </a:rPr>
              <a:t>Sintaksa pisanja komentara u HTML-u:</a:t>
            </a:r>
          </a:p>
          <a:p>
            <a:pPr marL="171450" indent="-171450">
              <a:spcBef>
                <a:spcPts val="600"/>
              </a:spcBef>
              <a:buSzPts val="1100"/>
              <a:buFont typeface="Arial" panose="020B0604020202020204" pitchFamily="34" charset="0"/>
              <a:buChar char="•"/>
            </a:pPr>
            <a:endParaRPr lang="hr-HR" sz="1800" dirty="0">
              <a:solidFill>
                <a:schemeClr val="tx1">
                  <a:lumMod val="75000"/>
                </a:schemeClr>
              </a:solidFill>
              <a:latin typeface="Overpass Light"/>
              <a:ea typeface="Overpass Light"/>
              <a:cs typeface="Courier New" panose="02070309020205020404" pitchFamily="49" charset="0"/>
              <a:sym typeface="Overpass Light"/>
            </a:endParaRPr>
          </a:p>
          <a:p>
            <a:pPr marL="457200" lvl="1" indent="0">
              <a:spcBef>
                <a:spcPts val="600"/>
              </a:spcBef>
              <a:buSzPts val="1100"/>
            </a:pPr>
            <a:r>
              <a:rPr lang="hr-HR" sz="1800" b="1" dirty="0">
                <a:solidFill>
                  <a:schemeClr val="tx1">
                    <a:lumMod val="75000"/>
                  </a:schemeClr>
                </a:solidFill>
                <a:latin typeface="Overpass Light"/>
                <a:ea typeface="Overpass Light"/>
                <a:cs typeface="Courier New" panose="02070309020205020404" pitchFamily="49" charset="0"/>
                <a:sym typeface="Overpass Light"/>
              </a:rPr>
              <a:t>&lt;!--</a:t>
            </a:r>
            <a:r>
              <a:rPr lang="hr-HR" sz="1800" dirty="0">
                <a:solidFill>
                  <a:schemeClr val="tx1">
                    <a:lumMod val="75000"/>
                  </a:schemeClr>
                </a:solidFill>
                <a:latin typeface="Overpass Light"/>
                <a:ea typeface="Overpass Light"/>
                <a:cs typeface="Courier New" panose="02070309020205020404" pitchFamily="49" charset="0"/>
                <a:sym typeface="Overpass Light"/>
              </a:rPr>
              <a:t>Prostor za komentar</a:t>
            </a:r>
            <a:r>
              <a:rPr lang="hr-HR" sz="1800" b="1" dirty="0">
                <a:solidFill>
                  <a:schemeClr val="tx1">
                    <a:lumMod val="75000"/>
                  </a:schemeClr>
                </a:solidFill>
                <a:latin typeface="Overpass Light"/>
                <a:ea typeface="Overpass Light"/>
                <a:cs typeface="Courier New" panose="02070309020205020404" pitchFamily="49" charset="0"/>
                <a:sym typeface="Wingdings" panose="05000000000000000000" pitchFamily="2" charset="2"/>
              </a:rPr>
              <a:t>--&gt;</a:t>
            </a:r>
          </a:p>
          <a:p>
            <a:pPr marL="457200" lvl="1" indent="0">
              <a:spcBef>
                <a:spcPts val="600"/>
              </a:spcBef>
              <a:buSzPts val="1100"/>
            </a:pPr>
            <a:r>
              <a:rPr lang="hr-HR" sz="1800" b="1" dirty="0">
                <a:solidFill>
                  <a:schemeClr val="tx1">
                    <a:lumMod val="75000"/>
                  </a:schemeClr>
                </a:solidFill>
                <a:latin typeface="Overpass Light"/>
                <a:ea typeface="Overpass Light"/>
                <a:cs typeface="Courier New" panose="02070309020205020404" pitchFamily="49" charset="0"/>
                <a:sym typeface="Overpass Light"/>
              </a:rPr>
              <a:t>&lt;!--</a:t>
            </a:r>
            <a:r>
              <a:rPr lang="hr-HR" sz="1800" dirty="0">
                <a:solidFill>
                  <a:schemeClr val="tx1">
                    <a:lumMod val="75000"/>
                  </a:schemeClr>
                </a:solidFill>
                <a:latin typeface="Overpass Light"/>
                <a:ea typeface="Overpass Light"/>
                <a:cs typeface="Courier New" panose="02070309020205020404" pitchFamily="49" charset="0"/>
                <a:sym typeface="Overpass Light"/>
              </a:rPr>
              <a:t>&lt;p&gt;Možemo komentirati i oznake ili dijelove HTML teksta&lt;/p&gt;</a:t>
            </a:r>
            <a:r>
              <a:rPr lang="hr-HR" sz="1800" b="1" dirty="0">
                <a:solidFill>
                  <a:schemeClr val="tx1">
                    <a:lumMod val="75000"/>
                  </a:schemeClr>
                </a:solidFill>
                <a:latin typeface="Overpass Light"/>
                <a:ea typeface="Overpass Light"/>
                <a:cs typeface="Courier New" panose="02070309020205020404" pitchFamily="49" charset="0"/>
                <a:sym typeface="Overpass Light"/>
              </a:rPr>
              <a:t>-</a:t>
            </a:r>
            <a:r>
              <a:rPr lang="hr-HR" sz="1800" b="1" dirty="0">
                <a:solidFill>
                  <a:schemeClr val="tx1">
                    <a:lumMod val="75000"/>
                  </a:schemeClr>
                </a:solidFill>
                <a:latin typeface="Overpass Light"/>
                <a:ea typeface="Overpass Light"/>
                <a:cs typeface="Courier New" panose="02070309020205020404" pitchFamily="49" charset="0"/>
                <a:sym typeface="Wingdings" panose="05000000000000000000" pitchFamily="2" charset="2"/>
              </a:rPr>
              <a:t>-&gt;</a:t>
            </a:r>
          </a:p>
          <a:p>
            <a:pPr marL="0" indent="0">
              <a:spcBef>
                <a:spcPts val="600"/>
              </a:spcBef>
              <a:buSzPts val="1100"/>
            </a:pPr>
            <a:endParaRPr lang="hr-HR" sz="1800" dirty="0">
              <a:solidFill>
                <a:schemeClr val="tx1">
                  <a:lumMod val="75000"/>
                </a:schemeClr>
              </a:solidFill>
              <a:latin typeface="Overpass Light"/>
              <a:ea typeface="Overpass Light"/>
              <a:cs typeface="Courier New" panose="02070309020205020404" pitchFamily="49" charset="0"/>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3"/>
          <a:stretch>
            <a:fillRect/>
          </a:stretch>
        </p:blipFill>
        <p:spPr>
          <a:xfrm>
            <a:off x="7842737" y="4891657"/>
            <a:ext cx="1216489" cy="133132"/>
          </a:xfrm>
          <a:prstGeom prst="rect">
            <a:avLst/>
          </a:prstGeom>
        </p:spPr>
      </p:pic>
    </p:spTree>
    <p:extLst>
      <p:ext uri="{BB962C8B-B14F-4D97-AF65-F5344CB8AC3E}">
        <p14:creationId xmlns:p14="http://schemas.microsoft.com/office/powerpoint/2010/main" val="36199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545566" y="225539"/>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Zadatak 1.</a:t>
            </a:r>
            <a:endParaRPr dirty="0"/>
          </a:p>
        </p:txBody>
      </p:sp>
      <p:sp>
        <p:nvSpPr>
          <p:cNvPr id="466" name="Google Shape;466;p65"/>
          <p:cNvSpPr txBox="1">
            <a:spLocks noGrp="1"/>
          </p:cNvSpPr>
          <p:nvPr>
            <p:ph type="subTitle" idx="1"/>
          </p:nvPr>
        </p:nvSpPr>
        <p:spPr>
          <a:xfrm>
            <a:off x="545566" y="967023"/>
            <a:ext cx="8052868" cy="4061923"/>
          </a:xfrm>
          <a:prstGeom prst="rect">
            <a:avLst/>
          </a:prstGeom>
        </p:spPr>
        <p:txBody>
          <a:bodyPr spcFirstLastPara="1" wrap="square" lIns="91425" tIns="91425" rIns="91425" bIns="91425" numCol="2" anchor="t" anchorCtr="0">
            <a:noAutofit/>
          </a:bodyPr>
          <a:lstStyle/>
          <a:p>
            <a:pPr marL="0" indent="0">
              <a:spcBef>
                <a:spcPts val="600"/>
              </a:spcBef>
              <a:buSzPts val="1100"/>
            </a:pPr>
            <a:r>
              <a:rPr lang="hr-HR" sz="1800" dirty="0">
                <a:solidFill>
                  <a:schemeClr val="tx1">
                    <a:lumMod val="75000"/>
                  </a:schemeClr>
                </a:solidFill>
                <a:latin typeface="Overpass Light"/>
                <a:ea typeface="Overpass Light"/>
                <a:cs typeface="Courier New" panose="02070309020205020404" pitchFamily="49" charset="0"/>
                <a:sym typeface="Overpass Light"/>
              </a:rPr>
              <a:t>Napraviti web stranicu sa naslovom HTML osnove.  Napraviti podnaslove:</a:t>
            </a:r>
          </a:p>
          <a:p>
            <a:pPr marL="171450"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H1 – HTML osnove</a:t>
            </a:r>
          </a:p>
          <a:p>
            <a:pPr marL="171450"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H2 – HTML oznake</a:t>
            </a:r>
          </a:p>
          <a:p>
            <a:pPr marL="628650" lvl="1"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Paragraf koji opisuje HTML oznake</a:t>
            </a:r>
          </a:p>
          <a:p>
            <a:pPr marL="628650" lvl="1"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Prikazati jedan primjer atributa unutar dokumenta npr. („&lt;a </a:t>
            </a:r>
            <a:r>
              <a:rPr lang="hr-HR" sz="1600" dirty="0" err="1">
                <a:solidFill>
                  <a:schemeClr val="tx1">
                    <a:lumMod val="75000"/>
                  </a:schemeClr>
                </a:solidFill>
                <a:latin typeface="Overpass Light"/>
                <a:ea typeface="Overpass Light"/>
                <a:cs typeface="Courier New" panose="02070309020205020404" pitchFamily="49" charset="0"/>
                <a:sym typeface="Overpass Light"/>
              </a:rPr>
              <a:t>href</a:t>
            </a:r>
            <a:r>
              <a:rPr lang="hr-HR" sz="1600" dirty="0">
                <a:solidFill>
                  <a:schemeClr val="tx1">
                    <a:lumMod val="75000"/>
                  </a:schemeClr>
                </a:solidFill>
                <a:latin typeface="Overpass Light"/>
                <a:ea typeface="Overpass Light"/>
                <a:cs typeface="Courier New" panose="02070309020205020404" pitchFamily="49" charset="0"/>
                <a:sym typeface="Overpass Light"/>
              </a:rPr>
              <a:t>=““&gt;Ovo je) link&lt;/a&gt;) – dodati link po želji</a:t>
            </a:r>
          </a:p>
          <a:p>
            <a:pPr marL="171450"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H2 – HTML atributi</a:t>
            </a:r>
          </a:p>
          <a:p>
            <a:pPr marL="628650" lvl="1"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Paragraf koji opisuje HTML atribute</a:t>
            </a:r>
          </a:p>
          <a:p>
            <a:pPr marL="628650" lvl="1"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Na kraj paragrafa staviti link na poveznicu</a:t>
            </a:r>
          </a:p>
          <a:p>
            <a:pPr marL="457200" lvl="1" indent="0">
              <a:spcBef>
                <a:spcPts val="600"/>
              </a:spcBef>
              <a:buSzPts val="1100"/>
            </a:pPr>
            <a:endParaRPr lang="hr-HR" sz="1600" dirty="0">
              <a:solidFill>
                <a:schemeClr val="tx1">
                  <a:lumMod val="75000"/>
                </a:schemeClr>
              </a:solidFill>
              <a:latin typeface="Overpass Light"/>
              <a:ea typeface="Overpass Light"/>
              <a:cs typeface="Courier New" panose="02070309020205020404" pitchFamily="49" charset="0"/>
              <a:sym typeface="Overpass Light"/>
            </a:endParaRPr>
          </a:p>
          <a:p>
            <a:pPr marL="457200" lvl="1" indent="0">
              <a:spcBef>
                <a:spcPts val="600"/>
              </a:spcBef>
              <a:buSzPts val="1100"/>
            </a:pPr>
            <a:r>
              <a:rPr lang="hr-HR" sz="1600" dirty="0">
                <a:solidFill>
                  <a:schemeClr val="tx1">
                    <a:lumMod val="75000"/>
                  </a:schemeClr>
                </a:solidFill>
                <a:latin typeface="Overpass Light"/>
                <a:ea typeface="Overpass Light"/>
                <a:cs typeface="Courier New" panose="02070309020205020404" pitchFamily="49" charset="0"/>
                <a:sym typeface="Overpass Light"/>
              </a:rPr>
              <a:t> </a:t>
            </a:r>
            <a:r>
              <a:rPr lang="hr-HR" sz="1600" dirty="0">
                <a:solidFill>
                  <a:schemeClr val="tx1">
                    <a:lumMod val="75000"/>
                  </a:schemeClr>
                </a:solidFill>
                <a:latin typeface="Overpass Light"/>
                <a:ea typeface="Overpass Light"/>
                <a:cs typeface="Courier New" panose="02070309020205020404" pitchFamily="49" charset="0"/>
                <a:sym typeface="Overpass Light"/>
                <a:hlinkClick r:id="rId3"/>
              </a:rPr>
              <a:t>https://www.w3schools.com/html/html_attributes.asp</a:t>
            </a:r>
            <a:r>
              <a:rPr lang="hr-HR" sz="1600" dirty="0">
                <a:solidFill>
                  <a:schemeClr val="tx1">
                    <a:lumMod val="75000"/>
                  </a:schemeClr>
                </a:solidFill>
                <a:latin typeface="Overpass Light"/>
                <a:ea typeface="Overpass Light"/>
                <a:cs typeface="Courier New" panose="02070309020205020404" pitchFamily="49" charset="0"/>
                <a:sym typeface="Overpass Light"/>
              </a:rPr>
              <a:t> </a:t>
            </a:r>
          </a:p>
          <a:p>
            <a:pPr marL="171450"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H2 – HTML entiteti</a:t>
            </a:r>
          </a:p>
          <a:p>
            <a:pPr marL="628650" lvl="1"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Paragraf koji opisuje HTML entitete</a:t>
            </a:r>
          </a:p>
          <a:p>
            <a:pPr marL="628650" lvl="1"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Dodati dva primjera entiteta</a:t>
            </a:r>
          </a:p>
          <a:p>
            <a:pPr marL="628650" lvl="1" indent="-171450">
              <a:spcBef>
                <a:spcPts val="600"/>
              </a:spcBef>
              <a:buSzPts val="1100"/>
              <a:buFont typeface="Arial" panose="020B0604020202020204" pitchFamily="34" charset="0"/>
              <a:buChar char="•"/>
            </a:pPr>
            <a:r>
              <a:rPr lang="hr-HR" sz="1600" dirty="0">
                <a:solidFill>
                  <a:schemeClr val="tx1">
                    <a:lumMod val="75000"/>
                  </a:schemeClr>
                </a:solidFill>
                <a:latin typeface="Overpass Light"/>
                <a:ea typeface="Overpass Light"/>
                <a:cs typeface="Courier New" panose="02070309020205020404" pitchFamily="49" charset="0"/>
                <a:sym typeface="Overpass Light"/>
              </a:rPr>
              <a:t>Na kraj paragrafa staviti link na poveznicu </a:t>
            </a:r>
            <a:r>
              <a:rPr lang="hr-HR" sz="1600" dirty="0">
                <a:solidFill>
                  <a:schemeClr val="tx1">
                    <a:lumMod val="75000"/>
                  </a:schemeClr>
                </a:solidFill>
                <a:latin typeface="Overpass Light"/>
                <a:ea typeface="Overpass Light"/>
                <a:cs typeface="Courier New" panose="02070309020205020404" pitchFamily="49" charset="0"/>
                <a:sym typeface="Overpass Light"/>
                <a:hlinkClick r:id="rId4"/>
              </a:rPr>
              <a:t>https://www.w3schools.com/html/html_entities.asp</a:t>
            </a:r>
            <a:r>
              <a:rPr lang="hr-HR" sz="1600" dirty="0">
                <a:solidFill>
                  <a:schemeClr val="tx1">
                    <a:lumMod val="75000"/>
                  </a:schemeClr>
                </a:solidFill>
                <a:latin typeface="Overpass Light"/>
                <a:ea typeface="Overpass Light"/>
                <a:cs typeface="Courier New" panose="02070309020205020404" pitchFamily="49" charset="0"/>
                <a:sym typeface="Overpass Light"/>
              </a:rPr>
              <a:t> </a:t>
            </a:r>
          </a:p>
          <a:p>
            <a:pPr marL="0" indent="0">
              <a:spcBef>
                <a:spcPts val="600"/>
              </a:spcBef>
              <a:buSzPts val="1100"/>
            </a:pPr>
            <a:endParaRPr lang="hr-HR" sz="1600" dirty="0">
              <a:solidFill>
                <a:schemeClr val="tx1">
                  <a:lumMod val="75000"/>
                </a:schemeClr>
              </a:solidFill>
              <a:latin typeface="Overpass Light"/>
              <a:ea typeface="Overpass Light"/>
              <a:cs typeface="Courier New" panose="02070309020205020404" pitchFamily="49" charset="0"/>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5"/>
          <a:stretch>
            <a:fillRect/>
          </a:stretch>
        </p:blipFill>
        <p:spPr>
          <a:xfrm>
            <a:off x="7842737" y="4891657"/>
            <a:ext cx="1216489" cy="133132"/>
          </a:xfrm>
          <a:prstGeom prst="rect">
            <a:avLst/>
          </a:prstGeom>
        </p:spPr>
      </p:pic>
    </p:spTree>
    <p:extLst>
      <p:ext uri="{BB962C8B-B14F-4D97-AF65-F5344CB8AC3E}">
        <p14:creationId xmlns:p14="http://schemas.microsoft.com/office/powerpoint/2010/main" val="174806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a:t>
            </a:r>
            <a:endParaRPr dirty="0"/>
          </a:p>
        </p:txBody>
      </p:sp>
      <p:sp>
        <p:nvSpPr>
          <p:cNvPr id="466" name="Google Shape;466;p65"/>
          <p:cNvSpPr txBox="1">
            <a:spLocks noGrp="1"/>
          </p:cNvSpPr>
          <p:nvPr>
            <p:ph type="subTitle" idx="1"/>
          </p:nvPr>
        </p:nvSpPr>
        <p:spPr>
          <a:xfrm>
            <a:off x="621575" y="1228437"/>
            <a:ext cx="7878300" cy="3655200"/>
          </a:xfrm>
          <a:prstGeom prst="rect">
            <a:avLst/>
          </a:prstGeom>
        </p:spPr>
        <p:txBody>
          <a:bodyPr spcFirstLastPara="1" wrap="square" lIns="91425" tIns="91425" rIns="91425" bIns="91425" anchor="t" anchorCtr="0">
            <a:noAutofit/>
          </a:bodyPr>
          <a:lstStyle/>
          <a:p>
            <a:pPr marL="342900" lvl="0" algn="l" rtl="0">
              <a:spcBef>
                <a:spcPts val="600"/>
              </a:spcBef>
              <a:spcAft>
                <a:spcPts val="0"/>
              </a:spcAft>
              <a:buClr>
                <a:schemeClr val="dk1"/>
              </a:buClr>
              <a:buSzPts val="1100"/>
              <a:buFont typeface="Arial" panose="020B0604020202020204" pitchFamily="34" charset="0"/>
              <a:buChar char="•"/>
            </a:pPr>
            <a:r>
              <a:rPr lang="hr-HR" sz="2000" b="1" dirty="0">
                <a:solidFill>
                  <a:schemeClr val="tx1">
                    <a:lumMod val="75000"/>
                  </a:schemeClr>
                </a:solidFill>
                <a:latin typeface="Overpass Light"/>
                <a:ea typeface="Overpass Light"/>
                <a:cs typeface="Overpass Light"/>
                <a:sym typeface="Overpass Light"/>
              </a:rPr>
              <a:t>HTML – </a:t>
            </a:r>
            <a:r>
              <a:rPr lang="hr-HR" sz="2000" b="1" dirty="0" err="1">
                <a:solidFill>
                  <a:schemeClr val="tx1">
                    <a:lumMod val="75000"/>
                  </a:schemeClr>
                </a:solidFill>
                <a:latin typeface="Overpass Light"/>
                <a:ea typeface="Overpass Light"/>
                <a:cs typeface="Overpass Light"/>
                <a:sym typeface="Overpass Light"/>
              </a:rPr>
              <a:t>HyperText</a:t>
            </a:r>
            <a:r>
              <a:rPr lang="hr-HR" sz="2000" b="1" dirty="0">
                <a:solidFill>
                  <a:schemeClr val="tx1">
                    <a:lumMod val="75000"/>
                  </a:schemeClr>
                </a:solidFill>
                <a:latin typeface="Overpass Light"/>
                <a:ea typeface="Overpass Light"/>
                <a:cs typeface="Overpass Light"/>
                <a:sym typeface="Overpass Light"/>
              </a:rPr>
              <a:t> </a:t>
            </a:r>
            <a:r>
              <a:rPr lang="hr-HR" sz="2000" b="1" dirty="0" err="1">
                <a:solidFill>
                  <a:schemeClr val="tx1">
                    <a:lumMod val="75000"/>
                  </a:schemeClr>
                </a:solidFill>
                <a:latin typeface="Overpass Light"/>
                <a:ea typeface="Overpass Light"/>
                <a:cs typeface="Overpass Light"/>
                <a:sym typeface="Overpass Light"/>
              </a:rPr>
              <a:t>Markup</a:t>
            </a:r>
            <a:r>
              <a:rPr lang="hr-HR" sz="2000" b="1" dirty="0">
                <a:solidFill>
                  <a:schemeClr val="tx1">
                    <a:lumMod val="75000"/>
                  </a:schemeClr>
                </a:solidFill>
                <a:latin typeface="Overpass Light"/>
                <a:ea typeface="Overpass Light"/>
                <a:cs typeface="Overpass Light"/>
                <a:sym typeface="Overpass Light"/>
              </a:rPr>
              <a:t> </a:t>
            </a:r>
            <a:r>
              <a:rPr lang="hr-HR" sz="2000" b="1" dirty="0" err="1">
                <a:solidFill>
                  <a:schemeClr val="tx1">
                    <a:lumMod val="75000"/>
                  </a:schemeClr>
                </a:solidFill>
                <a:latin typeface="Overpass Light"/>
                <a:ea typeface="Overpass Light"/>
                <a:cs typeface="Overpass Light"/>
                <a:sym typeface="Overpass Light"/>
              </a:rPr>
              <a:t>Language</a:t>
            </a:r>
            <a:endParaRPr lang="hr-HR" sz="2000" b="1" dirty="0">
              <a:solidFill>
                <a:schemeClr val="tx1">
                  <a:lumMod val="75000"/>
                </a:schemeClr>
              </a:solidFill>
              <a:latin typeface="Overpass Light"/>
              <a:ea typeface="Overpass Light"/>
              <a:cs typeface="Overpass Light"/>
              <a:sym typeface="Overpass Light"/>
            </a:endParaRPr>
          </a:p>
          <a:p>
            <a:pPr marL="342900" lvl="0" algn="l" rtl="0">
              <a:spcBef>
                <a:spcPts val="600"/>
              </a:spcBef>
              <a:spcAft>
                <a:spcPts val="0"/>
              </a:spcAft>
              <a:buClr>
                <a:schemeClr val="dk1"/>
              </a:buClr>
              <a:buSzPts val="1100"/>
              <a:buFont typeface="Arial" panose="020B0604020202020204" pitchFamily="34" charset="0"/>
              <a:buChar char="•"/>
            </a:pPr>
            <a:r>
              <a:rPr lang="hr-HR" sz="2000" dirty="0">
                <a:solidFill>
                  <a:schemeClr val="tx1">
                    <a:lumMod val="75000"/>
                  </a:schemeClr>
                </a:solidFill>
                <a:latin typeface="Overpass Light"/>
                <a:ea typeface="Overpass Light"/>
                <a:cs typeface="Overpass Light"/>
                <a:sym typeface="Overpass Light"/>
              </a:rPr>
              <a:t>Prezentacijski jezik za izradu web stranica</a:t>
            </a:r>
          </a:p>
          <a:p>
            <a:pPr marL="342900" lvl="0" algn="l" rtl="0">
              <a:spcBef>
                <a:spcPts val="600"/>
              </a:spcBef>
              <a:spcAft>
                <a:spcPts val="0"/>
              </a:spcAft>
              <a:buClr>
                <a:schemeClr val="dk1"/>
              </a:buClr>
              <a:buSzPts val="1100"/>
              <a:buFont typeface="Arial" panose="020B0604020202020204" pitchFamily="34" charset="0"/>
              <a:buChar char="•"/>
            </a:pPr>
            <a:r>
              <a:rPr lang="hr-HR" sz="2000" dirty="0">
                <a:solidFill>
                  <a:schemeClr val="tx1">
                    <a:lumMod val="75000"/>
                  </a:schemeClr>
                </a:solidFill>
                <a:latin typeface="Overpass Light"/>
                <a:ea typeface="Overpass Light"/>
                <a:cs typeface="Overpass Light"/>
                <a:sym typeface="Overpass Light"/>
              </a:rPr>
              <a:t>Hipertekst dokument </a:t>
            </a:r>
            <a:r>
              <a:rPr lang="hr-HR" sz="2000" i="1" dirty="0">
                <a:solidFill>
                  <a:schemeClr val="tx1">
                    <a:lumMod val="75000"/>
                  </a:schemeClr>
                </a:solidFill>
                <a:latin typeface="Overpass Light"/>
                <a:ea typeface="Overpass Light"/>
                <a:cs typeface="Overpass Light"/>
                <a:sym typeface="Overpass Light"/>
              </a:rPr>
              <a:t>(.html / .</a:t>
            </a:r>
            <a:r>
              <a:rPr lang="hr-HR" sz="2000" i="1" dirty="0" err="1">
                <a:solidFill>
                  <a:schemeClr val="tx1">
                    <a:lumMod val="75000"/>
                  </a:schemeClr>
                </a:solidFill>
                <a:latin typeface="Overpass Light"/>
                <a:ea typeface="Overpass Light"/>
                <a:cs typeface="Overpass Light"/>
                <a:sym typeface="Overpass Light"/>
              </a:rPr>
              <a:t>htm</a:t>
            </a:r>
            <a:r>
              <a:rPr lang="hr-HR" sz="2000" i="1" dirty="0">
                <a:solidFill>
                  <a:schemeClr val="tx1">
                    <a:lumMod val="75000"/>
                  </a:schemeClr>
                </a:solidFill>
                <a:latin typeface="Overpass Light"/>
                <a:ea typeface="Overpass Light"/>
                <a:cs typeface="Overpass Light"/>
                <a:sym typeface="Overpass Light"/>
              </a:rPr>
              <a:t>)</a:t>
            </a:r>
          </a:p>
          <a:p>
            <a:pPr marL="800100" lvl="1">
              <a:spcBef>
                <a:spcPts val="600"/>
              </a:spcBef>
              <a:buSzPts val="1100"/>
              <a:buFont typeface="Arial" panose="020B0604020202020204" pitchFamily="34" charset="0"/>
              <a:buChar char="•"/>
            </a:pPr>
            <a:r>
              <a:rPr lang="hr-HR" sz="2000" dirty="0">
                <a:solidFill>
                  <a:schemeClr val="tx1">
                    <a:lumMod val="75000"/>
                  </a:schemeClr>
                </a:solidFill>
                <a:latin typeface="Overpass Light"/>
                <a:ea typeface="Overpass Light"/>
                <a:cs typeface="Overpass Light"/>
                <a:sym typeface="Overpass Light"/>
              </a:rPr>
              <a:t>HTML jezik; prikaz omogućuje web preglednik</a:t>
            </a:r>
          </a:p>
          <a:p>
            <a:pPr marL="800100" lvl="1">
              <a:spcBef>
                <a:spcPts val="600"/>
              </a:spcBef>
              <a:buSzPts val="1100"/>
              <a:buFont typeface="Arial" panose="020B0604020202020204" pitchFamily="34" charset="0"/>
              <a:buChar char="•"/>
            </a:pPr>
            <a:r>
              <a:rPr lang="hr-HR" sz="2000" dirty="0">
                <a:solidFill>
                  <a:schemeClr val="tx1">
                    <a:lumMod val="75000"/>
                  </a:schemeClr>
                </a:solidFill>
                <a:latin typeface="Overpass Light"/>
                <a:ea typeface="Overpass Light"/>
                <a:cs typeface="Overpass Light"/>
                <a:sym typeface="Overpass Light"/>
              </a:rPr>
              <a:t>Oblikovanje sadržaja </a:t>
            </a:r>
          </a:p>
          <a:p>
            <a:pPr marL="342900" lvl="0" algn="l" rtl="0">
              <a:spcBef>
                <a:spcPts val="600"/>
              </a:spcBef>
              <a:spcAft>
                <a:spcPts val="0"/>
              </a:spcAft>
              <a:buClr>
                <a:schemeClr val="dk1"/>
              </a:buClr>
              <a:buSzPts val="1100"/>
              <a:buFont typeface="Arial" panose="020B0604020202020204" pitchFamily="34" charset="0"/>
              <a:buChar char="•"/>
            </a:pPr>
            <a:r>
              <a:rPr lang="hr-HR" sz="2000" dirty="0">
                <a:solidFill>
                  <a:schemeClr val="tx1">
                    <a:lumMod val="75000"/>
                  </a:schemeClr>
                </a:solidFill>
                <a:latin typeface="Overpass Light"/>
                <a:ea typeface="Overpass Light"/>
                <a:cs typeface="Overpass Light"/>
                <a:sym typeface="Overpass Light"/>
              </a:rPr>
              <a:t>Jednostavan i besplatan – dostupan svima </a:t>
            </a:r>
          </a:p>
          <a:p>
            <a:pPr marL="342900" lvl="0" algn="l" rtl="0">
              <a:spcBef>
                <a:spcPts val="600"/>
              </a:spcBef>
              <a:spcAft>
                <a:spcPts val="0"/>
              </a:spcAft>
              <a:buClr>
                <a:schemeClr val="dk1"/>
              </a:buClr>
              <a:buSzPts val="1100"/>
              <a:buFont typeface="Arial" panose="020B0604020202020204" pitchFamily="34" charset="0"/>
              <a:buChar char="•"/>
            </a:pPr>
            <a:r>
              <a:rPr lang="hr-HR" sz="2000" dirty="0">
                <a:solidFill>
                  <a:schemeClr val="tx1">
                    <a:lumMod val="75000"/>
                  </a:schemeClr>
                </a:solidFill>
                <a:latin typeface="Overpass Light"/>
                <a:ea typeface="Overpass Light"/>
                <a:cs typeface="Overpass Light"/>
                <a:sym typeface="Overpass Light"/>
              </a:rPr>
              <a:t>Upućuje web preglednik kako prikazati hipertekst dokument</a:t>
            </a:r>
          </a:p>
          <a:p>
            <a:pPr marL="342900" lvl="0" algn="l" rtl="0">
              <a:spcBef>
                <a:spcPts val="600"/>
              </a:spcBef>
              <a:spcAft>
                <a:spcPts val="0"/>
              </a:spcAft>
              <a:buClr>
                <a:schemeClr val="dk1"/>
              </a:buClr>
              <a:buSzPts val="1100"/>
              <a:buFont typeface="Arial" panose="020B0604020202020204" pitchFamily="34" charset="0"/>
              <a:buChar char="•"/>
            </a:pPr>
            <a:r>
              <a:rPr lang="hr-HR" sz="2000" dirty="0">
                <a:solidFill>
                  <a:schemeClr val="tx1">
                    <a:lumMod val="75000"/>
                  </a:schemeClr>
                </a:solidFill>
                <a:latin typeface="Overpass Light"/>
                <a:ea typeface="Overpass Light"/>
                <a:cs typeface="Overpass Light"/>
                <a:sym typeface="Overpass Light"/>
              </a:rPr>
              <a:t>Tekstualne datoteke bez mogućnosti obrade funkcionalnosti</a:t>
            </a:r>
            <a:endParaRPr lang="hr-HR" sz="1600" dirty="0">
              <a:solidFill>
                <a:schemeClr val="tx1">
                  <a:lumMod val="75000"/>
                </a:schemeClr>
              </a:solidFill>
              <a:latin typeface="Overpass Light"/>
              <a:ea typeface="Overpass Light"/>
              <a:cs typeface="Overpass Light"/>
              <a:sym typeface="Overpass Light"/>
            </a:endParaRPr>
          </a:p>
          <a:p>
            <a:pPr marL="171450" lvl="0" indent="-171450" algn="l" rtl="0">
              <a:spcBef>
                <a:spcPts val="600"/>
              </a:spcBef>
              <a:spcAft>
                <a:spcPts val="0"/>
              </a:spcAft>
              <a:buClr>
                <a:schemeClr val="dk1"/>
              </a:buClr>
              <a:buSzPts val="1100"/>
              <a:buFont typeface="Arial" panose="020B0604020202020204" pitchFamily="34" charset="0"/>
              <a:buChar char="•"/>
            </a:pPr>
            <a:endParaRPr lang="hr-HR" sz="1600" dirty="0">
              <a:solidFill>
                <a:schemeClr val="tx1">
                  <a:lumMod val="75000"/>
                </a:schemeClr>
              </a:solidFill>
              <a:latin typeface="Overpass Light"/>
              <a:ea typeface="Overpass Light"/>
              <a:cs typeface="Overpass Light"/>
              <a:sym typeface="Overpass Light"/>
            </a:endParaRPr>
          </a:p>
          <a:p>
            <a:pPr marL="628650" lvl="1" indent="-171450">
              <a:spcBef>
                <a:spcPts val="600"/>
              </a:spcBef>
              <a:buSzPts val="1100"/>
              <a:buFont typeface="Arial" panose="020B0604020202020204" pitchFamily="34" charset="0"/>
              <a:buChar char="•"/>
            </a:pPr>
            <a:endParaRPr sz="1400" dirty="0">
              <a:solidFill>
                <a:schemeClr val="tx1">
                  <a:lumMod val="75000"/>
                </a:schemeClr>
              </a:solidFill>
              <a:latin typeface="Overpass Light"/>
              <a:ea typeface="Overpass Light"/>
              <a:cs typeface="Overpass Light"/>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3"/>
          <a:stretch>
            <a:fillRect/>
          </a:stretch>
        </p:blipFill>
        <p:spPr>
          <a:xfrm>
            <a:off x="7842737" y="4891657"/>
            <a:ext cx="1216489" cy="133132"/>
          </a:xfrm>
          <a:prstGeom prst="rect">
            <a:avLst/>
          </a:prstGeom>
        </p:spPr>
      </p:pic>
    </p:spTree>
    <p:extLst>
      <p:ext uri="{BB962C8B-B14F-4D97-AF65-F5344CB8AC3E}">
        <p14:creationId xmlns:p14="http://schemas.microsoft.com/office/powerpoint/2010/main" val="3063747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osnovni pojmovi</a:t>
            </a:r>
            <a:endParaRPr dirty="0"/>
          </a:p>
        </p:txBody>
      </p:sp>
      <p:sp>
        <p:nvSpPr>
          <p:cNvPr id="466" name="Google Shape;466;p65"/>
          <p:cNvSpPr txBox="1">
            <a:spLocks noGrp="1"/>
          </p:cNvSpPr>
          <p:nvPr>
            <p:ph type="subTitle" idx="1"/>
          </p:nvPr>
        </p:nvSpPr>
        <p:spPr>
          <a:xfrm>
            <a:off x="621575" y="1228437"/>
            <a:ext cx="7878300" cy="3655200"/>
          </a:xfrm>
          <a:prstGeom prst="rect">
            <a:avLst/>
          </a:prstGeom>
        </p:spPr>
        <p:txBody>
          <a:bodyPr spcFirstLastPara="1" wrap="square" lIns="91425" tIns="91425" rIns="91425" bIns="91425" anchor="t" anchorCtr="0">
            <a:noAutofit/>
          </a:bodyPr>
          <a:lstStyle/>
          <a:p>
            <a:pPr marL="342900" lvl="0" algn="l" rtl="0">
              <a:spcBef>
                <a:spcPts val="600"/>
              </a:spcBef>
              <a:spcAft>
                <a:spcPts val="0"/>
              </a:spcAft>
              <a:buClr>
                <a:schemeClr val="dk1"/>
              </a:buClr>
              <a:buSzPts val="1100"/>
              <a:buFont typeface="Arial" panose="020B0604020202020204" pitchFamily="34" charset="0"/>
              <a:buChar char="•"/>
            </a:pPr>
            <a:r>
              <a:rPr lang="hr-HR" sz="2000" dirty="0">
                <a:solidFill>
                  <a:schemeClr val="tx1">
                    <a:lumMod val="75000"/>
                  </a:schemeClr>
                </a:solidFill>
                <a:latin typeface="Overpass Light"/>
                <a:ea typeface="Overpass Light"/>
                <a:cs typeface="Overpass Light"/>
                <a:sym typeface="Overpass Light"/>
              </a:rPr>
              <a:t>HTML podržava hijerarhijsku strukturu</a:t>
            </a:r>
          </a:p>
          <a:p>
            <a:pPr marL="800100" lvl="1">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Svaki element osim korijena ima svog roditelja i može imati više djece</a:t>
            </a:r>
          </a:p>
          <a:p>
            <a:pPr marL="171450" lvl="0" indent="-171450" algn="l" rtl="0">
              <a:spcBef>
                <a:spcPts val="600"/>
              </a:spcBef>
              <a:spcAft>
                <a:spcPts val="0"/>
              </a:spcAft>
              <a:buClr>
                <a:schemeClr val="dk1"/>
              </a:buClr>
              <a:buSzPts val="1100"/>
              <a:buFont typeface="Arial" panose="020B0604020202020204" pitchFamily="34" charset="0"/>
              <a:buChar char="•"/>
            </a:pPr>
            <a:endParaRPr lang="hr-HR" sz="1600" dirty="0">
              <a:solidFill>
                <a:schemeClr val="tx1">
                  <a:lumMod val="75000"/>
                </a:schemeClr>
              </a:solidFill>
              <a:latin typeface="Overpass Light"/>
              <a:ea typeface="Overpass Light"/>
              <a:cs typeface="Overpass Light"/>
              <a:sym typeface="Overpass Light"/>
            </a:endParaRPr>
          </a:p>
          <a:p>
            <a:pPr marL="628650" lvl="1" indent="-171450">
              <a:spcBef>
                <a:spcPts val="600"/>
              </a:spcBef>
              <a:buSzPts val="1100"/>
              <a:buFont typeface="Arial" panose="020B0604020202020204" pitchFamily="34" charset="0"/>
              <a:buChar char="•"/>
            </a:pPr>
            <a:endParaRPr sz="1400" dirty="0">
              <a:solidFill>
                <a:schemeClr val="tx1">
                  <a:lumMod val="75000"/>
                </a:schemeClr>
              </a:solidFill>
              <a:latin typeface="Overpass Light"/>
              <a:ea typeface="Overpass Light"/>
              <a:cs typeface="Overpass Light"/>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3"/>
          <a:stretch>
            <a:fillRect/>
          </a:stretch>
        </p:blipFill>
        <p:spPr>
          <a:xfrm>
            <a:off x="7842737" y="4891657"/>
            <a:ext cx="1216489" cy="133132"/>
          </a:xfrm>
          <a:prstGeom prst="rect">
            <a:avLst/>
          </a:prstGeom>
        </p:spPr>
      </p:pic>
      <p:sp>
        <p:nvSpPr>
          <p:cNvPr id="5" name="TekstniOkvir 4">
            <a:extLst>
              <a:ext uri="{FF2B5EF4-FFF2-40B4-BE49-F238E27FC236}">
                <a16:creationId xmlns:a16="http://schemas.microsoft.com/office/drawing/2014/main" id="{13CBBB8D-9366-4D53-94CD-62B731686A3B}"/>
              </a:ext>
            </a:extLst>
          </p:cNvPr>
          <p:cNvSpPr txBox="1"/>
          <p:nvPr/>
        </p:nvSpPr>
        <p:spPr>
          <a:xfrm>
            <a:off x="819492" y="2313291"/>
            <a:ext cx="4053431" cy="2246769"/>
          </a:xfrm>
          <a:prstGeom prst="rect">
            <a:avLst/>
          </a:prstGeom>
          <a:noFill/>
          <a:ln>
            <a:solidFill>
              <a:schemeClr val="tx1">
                <a:lumMod val="75000"/>
              </a:schemeClr>
            </a:solidFill>
          </a:ln>
        </p:spPr>
        <p:txBody>
          <a:bodyPr wrap="square">
            <a:spAutoFit/>
          </a:bodyPr>
          <a:lstStyle/>
          <a:p>
            <a:r>
              <a:rPr lang="en-US" b="0" dirty="0">
                <a:solidFill>
                  <a:schemeClr val="tx1">
                    <a:lumMod val="50000"/>
                  </a:schemeClr>
                </a:solidFill>
                <a:effectLst/>
                <a:latin typeface="Courier New" panose="02070309020205020404" pitchFamily="49" charset="0"/>
                <a:cs typeface="Courier New" panose="02070309020205020404" pitchFamily="49" charset="0"/>
              </a:rPr>
              <a:t>&lt;!DOCTYPE html&gt;</a:t>
            </a:r>
          </a:p>
          <a:p>
            <a:r>
              <a:rPr lang="en-US" b="0" dirty="0">
                <a:solidFill>
                  <a:schemeClr val="tx1">
                    <a:lumMod val="50000"/>
                  </a:schemeClr>
                </a:solidFill>
                <a:effectLst/>
                <a:latin typeface="Courier New" panose="02070309020205020404" pitchFamily="49" charset="0"/>
                <a:cs typeface="Courier New" panose="02070309020205020404" pitchFamily="49" charset="0"/>
              </a:rPr>
              <a:t>&lt;html&gt;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&lt;head&gt;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&lt;title&gt;Title&lt;/title&gt;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&lt;/head&gt;</a:t>
            </a:r>
          </a:p>
          <a:p>
            <a:r>
              <a:rPr lang="en-US" b="0" dirty="0">
                <a:solidFill>
                  <a:schemeClr val="tx1">
                    <a:lumMod val="50000"/>
                  </a:schemeClr>
                </a:solidFill>
                <a:effectLst/>
                <a:latin typeface="Courier New" panose="02070309020205020404" pitchFamily="49" charset="0"/>
                <a:cs typeface="Courier New" panose="02070309020205020404" pitchFamily="49" charset="0"/>
              </a:rPr>
              <a:t>	&lt;body&gt;</a:t>
            </a:r>
          </a:p>
          <a:p>
            <a:r>
              <a:rPr lang="en-US" b="0" dirty="0">
                <a:solidFill>
                  <a:schemeClr val="tx1">
                    <a:lumMod val="50000"/>
                  </a:schemeClr>
                </a:solidFill>
                <a:effectLst/>
                <a:latin typeface="Courier New" panose="02070309020205020404" pitchFamily="49" charset="0"/>
                <a:cs typeface="Courier New" panose="02070309020205020404" pitchFamily="49" charset="0"/>
              </a:rPr>
              <a:t>		Hello world</a:t>
            </a:r>
          </a:p>
          <a:p>
            <a:r>
              <a:rPr lang="en-US" b="0" dirty="0">
                <a:solidFill>
                  <a:schemeClr val="tx1">
                    <a:lumMod val="50000"/>
                  </a:schemeClr>
                </a:solidFill>
                <a:effectLst/>
                <a:latin typeface="Courier New" panose="02070309020205020404" pitchFamily="49" charset="0"/>
                <a:cs typeface="Courier New" panose="02070309020205020404" pitchFamily="49" charset="0"/>
              </a:rPr>
              <a:t>	&lt;/body&gt;</a:t>
            </a:r>
          </a:p>
          <a:p>
            <a:r>
              <a:rPr lang="en-US" b="0" dirty="0">
                <a:solidFill>
                  <a:schemeClr val="tx1">
                    <a:lumMod val="50000"/>
                  </a:schemeClr>
                </a:solidFill>
                <a:effectLst/>
                <a:latin typeface="Courier New" panose="02070309020205020404" pitchFamily="49" charset="0"/>
                <a:cs typeface="Courier New" panose="02070309020205020404" pitchFamily="49" charset="0"/>
              </a:rPr>
              <a:t>&lt;/html&gt;</a:t>
            </a:r>
          </a:p>
        </p:txBody>
      </p:sp>
      <p:pic>
        <p:nvPicPr>
          <p:cNvPr id="3" name="Slika 2">
            <a:extLst>
              <a:ext uri="{FF2B5EF4-FFF2-40B4-BE49-F238E27FC236}">
                <a16:creationId xmlns:a16="http://schemas.microsoft.com/office/drawing/2014/main" id="{080BB4FA-55AB-4604-B7A6-E1C4CAE9ED48}"/>
              </a:ext>
            </a:extLst>
          </p:cNvPr>
          <p:cNvPicPr>
            <a:picLocks noChangeAspect="1"/>
          </p:cNvPicPr>
          <p:nvPr/>
        </p:nvPicPr>
        <p:blipFill>
          <a:blip r:embed="rId4"/>
          <a:stretch>
            <a:fillRect/>
          </a:stretch>
        </p:blipFill>
        <p:spPr>
          <a:xfrm>
            <a:off x="5750115" y="2746017"/>
            <a:ext cx="2191056" cy="13813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4887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osnovni pojmovi</a:t>
            </a:r>
            <a:endParaRPr dirty="0"/>
          </a:p>
        </p:txBody>
      </p:sp>
      <p:sp>
        <p:nvSpPr>
          <p:cNvPr id="466" name="Google Shape;466;p65"/>
          <p:cNvSpPr txBox="1">
            <a:spLocks noGrp="1"/>
          </p:cNvSpPr>
          <p:nvPr>
            <p:ph type="subTitle" idx="1"/>
          </p:nvPr>
        </p:nvSpPr>
        <p:spPr>
          <a:xfrm>
            <a:off x="814700" y="1132040"/>
            <a:ext cx="8086934" cy="36552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pPr>
            <a:r>
              <a:rPr lang="hr-HR" sz="2000" b="1" dirty="0">
                <a:solidFill>
                  <a:schemeClr val="tx1">
                    <a:lumMod val="75000"/>
                  </a:schemeClr>
                </a:solidFill>
                <a:latin typeface="Overpass Light"/>
                <a:ea typeface="Overpass Light"/>
                <a:cs typeface="Overpass Light"/>
                <a:sym typeface="Overpass Light"/>
              </a:rPr>
              <a:t>HTML oznake</a:t>
            </a:r>
            <a:r>
              <a:rPr lang="hr-HR" sz="2000" dirty="0">
                <a:solidFill>
                  <a:schemeClr val="tx1">
                    <a:lumMod val="75000"/>
                  </a:schemeClr>
                </a:solidFill>
                <a:latin typeface="Overpass Light"/>
                <a:ea typeface="Overpass Light"/>
                <a:cs typeface="Overpass Light"/>
                <a:sym typeface="Overpass Light"/>
              </a:rPr>
              <a:t> (engl. </a:t>
            </a:r>
            <a:r>
              <a:rPr lang="hr-HR" sz="2000" i="1" dirty="0">
                <a:solidFill>
                  <a:schemeClr val="tx1">
                    <a:lumMod val="75000"/>
                  </a:schemeClr>
                </a:solidFill>
                <a:latin typeface="Overpass Light"/>
                <a:ea typeface="Overpass Light"/>
                <a:cs typeface="Overpass Light"/>
                <a:sym typeface="Overpass Light"/>
              </a:rPr>
              <a:t>tag</a:t>
            </a:r>
            <a:r>
              <a:rPr lang="hr-HR" sz="2000" dirty="0">
                <a:solidFill>
                  <a:schemeClr val="tx1">
                    <a:lumMod val="75000"/>
                  </a:schemeClr>
                </a:solidFill>
                <a:latin typeface="Overpass Light"/>
                <a:ea typeface="Overpass Light"/>
                <a:cs typeface="Overpass Light"/>
                <a:sym typeface="Overpass Light"/>
              </a:rPr>
              <a:t>)</a:t>
            </a:r>
            <a:endParaRPr lang="hr-HR" sz="2000"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endParaRPr>
          </a:p>
          <a:p>
            <a:pPr marL="628650" lvl="1" indent="-171450" algn="just">
              <a:spcBef>
                <a:spcPts val="600"/>
              </a:spcBef>
              <a:buSzPts val="1100"/>
              <a:buFont typeface="Arial" panose="020B0604020202020204" pitchFamily="34" charset="0"/>
              <a:buChar char="•"/>
            </a:pPr>
            <a:endParaRPr sz="1400" dirty="0">
              <a:solidFill>
                <a:schemeClr val="tx1">
                  <a:lumMod val="75000"/>
                </a:schemeClr>
              </a:solidFill>
              <a:latin typeface="Overpass Light"/>
              <a:ea typeface="Overpass Light"/>
              <a:cs typeface="Overpass Light"/>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3"/>
          <a:stretch>
            <a:fillRect/>
          </a:stretch>
        </p:blipFill>
        <p:spPr>
          <a:xfrm>
            <a:off x="7842737" y="4891657"/>
            <a:ext cx="1216489" cy="133132"/>
          </a:xfrm>
          <a:prstGeom prst="rect">
            <a:avLst/>
          </a:prstGeom>
        </p:spPr>
      </p:pic>
      <p:graphicFrame>
        <p:nvGraphicFramePr>
          <p:cNvPr id="2" name="Dijagram 1">
            <a:extLst>
              <a:ext uri="{FF2B5EF4-FFF2-40B4-BE49-F238E27FC236}">
                <a16:creationId xmlns:a16="http://schemas.microsoft.com/office/drawing/2014/main" id="{82B6AB2A-2F5D-4DE1-932E-EA92B7CBE297}"/>
              </a:ext>
            </a:extLst>
          </p:cNvPr>
          <p:cNvGraphicFramePr/>
          <p:nvPr>
            <p:extLst>
              <p:ext uri="{D42A27DB-BD31-4B8C-83A1-F6EECF244321}">
                <p14:modId xmlns:p14="http://schemas.microsoft.com/office/powerpoint/2010/main" val="1841056250"/>
              </p:ext>
            </p:extLst>
          </p:nvPr>
        </p:nvGraphicFramePr>
        <p:xfrm>
          <a:off x="875486" y="1609320"/>
          <a:ext cx="7453814" cy="30321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9639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5" name="Slika 4">
            <a:extLst>
              <a:ext uri="{FF2B5EF4-FFF2-40B4-BE49-F238E27FC236}">
                <a16:creationId xmlns:a16="http://schemas.microsoft.com/office/drawing/2014/main" id="{7F84C828-BF40-45AF-A057-FA8E099E65A6}"/>
              </a:ext>
            </a:extLst>
          </p:cNvPr>
          <p:cNvPicPr/>
          <p:nvPr/>
        </p:nvPicPr>
        <p:blipFill>
          <a:blip r:embed="rId3"/>
          <a:stretch>
            <a:fillRect/>
          </a:stretch>
        </p:blipFill>
        <p:spPr>
          <a:xfrm>
            <a:off x="2935457" y="1375473"/>
            <a:ext cx="4907280" cy="3197225"/>
          </a:xfrm>
          <a:prstGeom prst="rect">
            <a:avLst/>
          </a:prstGeom>
        </p:spPr>
      </p:pic>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osnovni pojmovi</a:t>
            </a:r>
            <a:endParaRPr dirty="0"/>
          </a:p>
        </p:txBody>
      </p:sp>
      <p:sp>
        <p:nvSpPr>
          <p:cNvPr id="466" name="Google Shape;466;p65"/>
          <p:cNvSpPr txBox="1">
            <a:spLocks noGrp="1"/>
          </p:cNvSpPr>
          <p:nvPr>
            <p:ph type="subTitle" idx="1"/>
          </p:nvPr>
        </p:nvSpPr>
        <p:spPr>
          <a:xfrm>
            <a:off x="621575" y="1228437"/>
            <a:ext cx="7878300" cy="3655200"/>
          </a:xfrm>
          <a:prstGeom prst="rect">
            <a:avLst/>
          </a:prstGeom>
        </p:spPr>
        <p:txBody>
          <a:bodyPr spcFirstLastPara="1" wrap="square" lIns="91425" tIns="91425" rIns="91425" bIns="91425" anchor="t" anchorCtr="0">
            <a:noAutofit/>
          </a:bodyPr>
          <a:lstStyle/>
          <a:p>
            <a:pPr marL="342900" lvl="0" algn="l" rtl="0">
              <a:spcBef>
                <a:spcPts val="600"/>
              </a:spcBef>
              <a:spcAft>
                <a:spcPts val="0"/>
              </a:spcAft>
              <a:buClr>
                <a:schemeClr val="dk1"/>
              </a:buClr>
              <a:buSzPts val="1100"/>
              <a:buFont typeface="Arial" panose="020B0604020202020204" pitchFamily="34" charset="0"/>
              <a:buChar char="•"/>
            </a:pPr>
            <a:r>
              <a:rPr lang="hr-HR" sz="2000" b="1" dirty="0" err="1">
                <a:solidFill>
                  <a:schemeClr val="tx1">
                    <a:lumMod val="75000"/>
                  </a:schemeClr>
                </a:solidFill>
                <a:latin typeface="Overpass Light"/>
                <a:ea typeface="Overpass Light"/>
                <a:cs typeface="Overpass Light"/>
                <a:sym typeface="Overpass Light"/>
              </a:rPr>
              <a:t>Stablasta</a:t>
            </a:r>
            <a:r>
              <a:rPr lang="hr-HR" sz="2000" b="1" dirty="0">
                <a:solidFill>
                  <a:schemeClr val="tx1">
                    <a:lumMod val="75000"/>
                  </a:schemeClr>
                </a:solidFill>
                <a:latin typeface="Overpass Light"/>
                <a:ea typeface="Overpass Light"/>
                <a:cs typeface="Overpass Light"/>
                <a:sym typeface="Overpass Light"/>
              </a:rPr>
              <a:t> struktura oznaka</a:t>
            </a:r>
            <a:endParaRPr lang="hr-HR" sz="1600" dirty="0">
              <a:solidFill>
                <a:schemeClr val="tx1">
                  <a:lumMod val="75000"/>
                </a:schemeClr>
              </a:solidFill>
              <a:latin typeface="Overpass Light"/>
              <a:ea typeface="Overpass Light"/>
              <a:cs typeface="Overpass Light"/>
              <a:sym typeface="Overpass Light"/>
            </a:endParaRPr>
          </a:p>
          <a:p>
            <a:pPr marL="628650" lvl="1" indent="-171450">
              <a:spcBef>
                <a:spcPts val="600"/>
              </a:spcBef>
              <a:buSzPts val="1100"/>
              <a:buFont typeface="Arial" panose="020B0604020202020204" pitchFamily="34" charset="0"/>
              <a:buChar char="•"/>
            </a:pPr>
            <a:endParaRPr sz="1400" dirty="0">
              <a:solidFill>
                <a:schemeClr val="tx1">
                  <a:lumMod val="75000"/>
                </a:schemeClr>
              </a:solidFill>
              <a:latin typeface="Overpass Light"/>
              <a:ea typeface="Overpass Light"/>
              <a:cs typeface="Overpass Light"/>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4"/>
          <a:stretch>
            <a:fillRect/>
          </a:stretch>
        </p:blipFill>
        <p:spPr>
          <a:xfrm>
            <a:off x="7842737" y="4891657"/>
            <a:ext cx="1216489" cy="133132"/>
          </a:xfrm>
          <a:prstGeom prst="rect">
            <a:avLst/>
          </a:prstGeom>
        </p:spPr>
      </p:pic>
    </p:spTree>
    <p:extLst>
      <p:ext uri="{BB962C8B-B14F-4D97-AF65-F5344CB8AC3E}">
        <p14:creationId xmlns:p14="http://schemas.microsoft.com/office/powerpoint/2010/main" val="81590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osnovni pojmovi</a:t>
            </a:r>
            <a:endParaRPr dirty="0"/>
          </a:p>
        </p:txBody>
      </p:sp>
      <p:sp>
        <p:nvSpPr>
          <p:cNvPr id="466" name="Google Shape;466;p65"/>
          <p:cNvSpPr txBox="1">
            <a:spLocks noGrp="1"/>
          </p:cNvSpPr>
          <p:nvPr>
            <p:ph type="subTitle" idx="1"/>
          </p:nvPr>
        </p:nvSpPr>
        <p:spPr>
          <a:xfrm>
            <a:off x="621575" y="1228437"/>
            <a:ext cx="7878300" cy="3655200"/>
          </a:xfrm>
          <a:prstGeom prst="rect">
            <a:avLst/>
          </a:prstGeom>
        </p:spPr>
        <p:txBody>
          <a:bodyPr spcFirstLastPara="1" wrap="square" lIns="91425" tIns="91425" rIns="91425" bIns="91425" anchor="t" anchorCtr="0">
            <a:noAutofit/>
          </a:bodyPr>
          <a:lstStyle/>
          <a:p>
            <a:pPr marL="171450"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Nadogradit ćemo prethodni primjer</a:t>
            </a:r>
          </a:p>
          <a:p>
            <a:pPr marL="628650" lvl="1"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Tekst „</a:t>
            </a:r>
            <a:r>
              <a:rPr lang="hr-HR" sz="1800" dirty="0" err="1">
                <a:solidFill>
                  <a:schemeClr val="tx1">
                    <a:lumMod val="75000"/>
                  </a:schemeClr>
                </a:solidFill>
                <a:latin typeface="Overpass Light"/>
                <a:ea typeface="Overpass Light"/>
                <a:cs typeface="Overpass Light"/>
                <a:sym typeface="Overpass Light"/>
              </a:rPr>
              <a:t>Hello</a:t>
            </a:r>
            <a:r>
              <a:rPr lang="hr-HR" sz="1800" dirty="0">
                <a:solidFill>
                  <a:schemeClr val="tx1">
                    <a:lumMod val="75000"/>
                  </a:schemeClr>
                </a:solidFill>
                <a:latin typeface="Overpass Light"/>
                <a:ea typeface="Overpass Light"/>
                <a:cs typeface="Overpass Light"/>
                <a:sym typeface="Overpass Light"/>
              </a:rPr>
              <a:t> World“  treba preimenovati u „</a:t>
            </a:r>
            <a:r>
              <a:rPr lang="hr-HR" sz="1800" dirty="0" err="1">
                <a:solidFill>
                  <a:schemeClr val="tx1">
                    <a:lumMod val="75000"/>
                  </a:schemeClr>
                </a:solidFill>
                <a:latin typeface="Overpass Light"/>
                <a:ea typeface="Overpass Light"/>
                <a:cs typeface="Overpass Light"/>
                <a:sym typeface="Overpass Light"/>
              </a:rPr>
              <a:t>Hello</a:t>
            </a:r>
            <a:r>
              <a:rPr lang="hr-HR" sz="1800" dirty="0">
                <a:solidFill>
                  <a:schemeClr val="tx1">
                    <a:lumMod val="75000"/>
                  </a:schemeClr>
                </a:solidFill>
                <a:latin typeface="Overpass Light"/>
                <a:ea typeface="Overpass Light"/>
                <a:cs typeface="Overpass Light"/>
                <a:sym typeface="Overpass Light"/>
              </a:rPr>
              <a:t> Html“</a:t>
            </a:r>
          </a:p>
          <a:p>
            <a:pPr marL="628650" lvl="1"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Povećati veličinu teksta „</a:t>
            </a:r>
            <a:r>
              <a:rPr lang="hr-HR" sz="1800" dirty="0" err="1">
                <a:solidFill>
                  <a:schemeClr val="tx1">
                    <a:lumMod val="75000"/>
                  </a:schemeClr>
                </a:solidFill>
                <a:latin typeface="Overpass Light"/>
                <a:ea typeface="Overpass Light"/>
                <a:cs typeface="Overpass Light"/>
                <a:sym typeface="Overpass Light"/>
              </a:rPr>
              <a:t>Hello</a:t>
            </a:r>
            <a:r>
              <a:rPr lang="hr-HR" sz="1800" dirty="0">
                <a:solidFill>
                  <a:schemeClr val="tx1">
                    <a:lumMod val="75000"/>
                  </a:schemeClr>
                </a:solidFill>
                <a:latin typeface="Overpass Light"/>
                <a:ea typeface="Overpass Light"/>
                <a:cs typeface="Overpass Light"/>
                <a:sym typeface="Overpass Light"/>
              </a:rPr>
              <a:t> Html” (postaviti kao naslov)</a:t>
            </a:r>
          </a:p>
          <a:p>
            <a:pPr marL="628650" lvl="1"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Ispod naslova dodati paragraf u kojem će se nalaziti poveznica na https://www.w3schools.com  (W3Schools)</a:t>
            </a:r>
          </a:p>
          <a:p>
            <a:pPr marL="1085850" lvl="2" indent="-171450" algn="just">
              <a:spcBef>
                <a:spcPts val="600"/>
              </a:spcBef>
              <a:buSzPts val="1100"/>
              <a:buFont typeface="Arial" panose="020B0604020202020204" pitchFamily="34" charset="0"/>
              <a:buChar char="•"/>
            </a:pPr>
            <a:r>
              <a:rPr lang="hr-HR" sz="1800" b="1" dirty="0">
                <a:solidFill>
                  <a:schemeClr val="tx1">
                    <a:lumMod val="75000"/>
                  </a:schemeClr>
                </a:solidFill>
                <a:latin typeface="Overpass Light"/>
                <a:ea typeface="Overpass Light"/>
                <a:cs typeface="Overpass Light"/>
                <a:sym typeface="Overpass Light"/>
              </a:rPr>
              <a:t>W3Schools</a:t>
            </a:r>
            <a:r>
              <a:rPr lang="hr-HR" sz="1800" dirty="0">
                <a:solidFill>
                  <a:schemeClr val="tx1">
                    <a:lumMod val="75000"/>
                  </a:schemeClr>
                </a:solidFill>
                <a:latin typeface="Overpass Light"/>
                <a:ea typeface="Overpass Light"/>
                <a:cs typeface="Overpass Light"/>
                <a:sym typeface="Overpass Light"/>
              </a:rPr>
              <a:t> stranica je napravljena sa svrhom učenja web programiranja i na njoj se može naći mnogo zanimljivih primjera vezano za web programiranje</a:t>
            </a: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3"/>
          <a:stretch>
            <a:fillRect/>
          </a:stretch>
        </p:blipFill>
        <p:spPr>
          <a:xfrm>
            <a:off x="7842737" y="4891657"/>
            <a:ext cx="1216489" cy="133132"/>
          </a:xfrm>
          <a:prstGeom prst="rect">
            <a:avLst/>
          </a:prstGeom>
        </p:spPr>
      </p:pic>
    </p:spTree>
    <p:extLst>
      <p:ext uri="{BB962C8B-B14F-4D97-AF65-F5344CB8AC3E}">
        <p14:creationId xmlns:p14="http://schemas.microsoft.com/office/powerpoint/2010/main" val="223177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osnovni pojmovi</a:t>
            </a:r>
            <a:endParaRPr dirty="0"/>
          </a:p>
        </p:txBody>
      </p:sp>
      <p:sp>
        <p:nvSpPr>
          <p:cNvPr id="466" name="Google Shape;466;p65"/>
          <p:cNvSpPr txBox="1">
            <a:spLocks noGrp="1"/>
          </p:cNvSpPr>
          <p:nvPr>
            <p:ph type="subTitle" idx="1"/>
          </p:nvPr>
        </p:nvSpPr>
        <p:spPr>
          <a:xfrm>
            <a:off x="814700" y="1132040"/>
            <a:ext cx="8086934" cy="36552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pPr>
            <a:r>
              <a:rPr lang="hr-HR" sz="2000" b="1" dirty="0">
                <a:solidFill>
                  <a:schemeClr val="tx1">
                    <a:lumMod val="75000"/>
                  </a:schemeClr>
                </a:solidFill>
                <a:latin typeface="Overpass Light"/>
                <a:ea typeface="Overpass Light"/>
                <a:cs typeface="Overpass Light"/>
                <a:sym typeface="Overpass Light"/>
              </a:rPr>
              <a:t>HTML oznake</a:t>
            </a:r>
            <a:r>
              <a:rPr lang="hr-HR" sz="2000" dirty="0">
                <a:solidFill>
                  <a:schemeClr val="tx1">
                    <a:lumMod val="75000"/>
                  </a:schemeClr>
                </a:solidFill>
                <a:latin typeface="Overpass Light"/>
                <a:ea typeface="Overpass Light"/>
                <a:cs typeface="Overpass Light"/>
                <a:sym typeface="Overpass Light"/>
              </a:rPr>
              <a:t> (engl. </a:t>
            </a:r>
            <a:r>
              <a:rPr lang="hr-HR" sz="2000" i="1" dirty="0">
                <a:solidFill>
                  <a:schemeClr val="tx1">
                    <a:lumMod val="75000"/>
                  </a:schemeClr>
                </a:solidFill>
                <a:latin typeface="Overpass Light"/>
                <a:ea typeface="Overpass Light"/>
                <a:cs typeface="Overpass Light"/>
                <a:sym typeface="Overpass Light"/>
              </a:rPr>
              <a:t>tag</a:t>
            </a:r>
            <a:r>
              <a:rPr lang="hr-HR" sz="2000" dirty="0">
                <a:solidFill>
                  <a:schemeClr val="tx1">
                    <a:lumMod val="75000"/>
                  </a:schemeClr>
                </a:solidFill>
                <a:latin typeface="Overpass Light"/>
                <a:ea typeface="Overpass Light"/>
                <a:cs typeface="Overpass Light"/>
                <a:sym typeface="Overpass Light"/>
              </a:rPr>
              <a:t>)</a:t>
            </a:r>
            <a:endParaRPr lang="hr-HR" sz="2000" dirty="0">
              <a:solidFill>
                <a:schemeClr val="tx1">
                  <a:lumMod val="75000"/>
                </a:schemeClr>
              </a:solidFill>
              <a:latin typeface="Courier New" panose="02070309020205020404" pitchFamily="49" charset="0"/>
              <a:ea typeface="Overpass Light"/>
              <a:cs typeface="Courier New" panose="02070309020205020404" pitchFamily="49" charset="0"/>
              <a:sym typeface="Overpass Light"/>
            </a:endParaRPr>
          </a:p>
          <a:p>
            <a:pPr marL="628650" lvl="1" indent="-171450" algn="just">
              <a:spcBef>
                <a:spcPts val="600"/>
              </a:spcBef>
              <a:buSzPts val="1100"/>
              <a:buFont typeface="Arial" panose="020B0604020202020204" pitchFamily="34" charset="0"/>
              <a:buChar char="•"/>
            </a:pPr>
            <a:endParaRPr sz="1400" dirty="0">
              <a:solidFill>
                <a:schemeClr val="tx1">
                  <a:lumMod val="75000"/>
                </a:schemeClr>
              </a:solidFill>
              <a:latin typeface="Overpass Light"/>
              <a:ea typeface="Overpass Light"/>
              <a:cs typeface="Overpass Light"/>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3"/>
          <a:stretch>
            <a:fillRect/>
          </a:stretch>
        </p:blipFill>
        <p:spPr>
          <a:xfrm>
            <a:off x="7842737" y="4891657"/>
            <a:ext cx="1216489" cy="133132"/>
          </a:xfrm>
          <a:prstGeom prst="rect">
            <a:avLst/>
          </a:prstGeom>
        </p:spPr>
      </p:pic>
      <p:graphicFrame>
        <p:nvGraphicFramePr>
          <p:cNvPr id="2" name="Dijagram 1">
            <a:extLst>
              <a:ext uri="{FF2B5EF4-FFF2-40B4-BE49-F238E27FC236}">
                <a16:creationId xmlns:a16="http://schemas.microsoft.com/office/drawing/2014/main" id="{82B6AB2A-2F5D-4DE1-932E-EA92B7CBE297}"/>
              </a:ext>
            </a:extLst>
          </p:cNvPr>
          <p:cNvGraphicFramePr/>
          <p:nvPr>
            <p:extLst>
              <p:ext uri="{D42A27DB-BD31-4B8C-83A1-F6EECF244321}">
                <p14:modId xmlns:p14="http://schemas.microsoft.com/office/powerpoint/2010/main" val="3436584103"/>
              </p:ext>
            </p:extLst>
          </p:nvPr>
        </p:nvGraphicFramePr>
        <p:xfrm>
          <a:off x="630195" y="1609319"/>
          <a:ext cx="8271439" cy="34154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36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osnovni pojmovi</a:t>
            </a:r>
            <a:endParaRPr dirty="0"/>
          </a:p>
        </p:txBody>
      </p:sp>
      <p:sp>
        <p:nvSpPr>
          <p:cNvPr id="466" name="Google Shape;466;p65"/>
          <p:cNvSpPr txBox="1">
            <a:spLocks noGrp="1"/>
          </p:cNvSpPr>
          <p:nvPr>
            <p:ph type="subTitle" idx="1"/>
          </p:nvPr>
        </p:nvSpPr>
        <p:spPr>
          <a:xfrm>
            <a:off x="621575" y="1228437"/>
            <a:ext cx="7878300" cy="3655200"/>
          </a:xfrm>
          <a:prstGeom prst="rect">
            <a:avLst/>
          </a:prstGeom>
        </p:spPr>
        <p:txBody>
          <a:bodyPr spcFirstLastPara="1" wrap="square" lIns="91425" tIns="91425" rIns="91425" bIns="91425" anchor="t" anchorCtr="0">
            <a:noAutofit/>
          </a:bodyPr>
          <a:lstStyle/>
          <a:p>
            <a:pPr marL="171450" indent="-171450" algn="just">
              <a:spcBef>
                <a:spcPts val="600"/>
              </a:spcBef>
              <a:buSzPts val="1100"/>
              <a:buFont typeface="Arial" panose="020B0604020202020204" pitchFamily="34" charset="0"/>
              <a:buChar char="•"/>
            </a:pPr>
            <a:r>
              <a:rPr lang="hr-HR" sz="1800" b="1" dirty="0">
                <a:solidFill>
                  <a:schemeClr val="tx1">
                    <a:lumMod val="75000"/>
                  </a:schemeClr>
                </a:solidFill>
                <a:latin typeface="Overpass Light"/>
                <a:ea typeface="Overpass Light"/>
                <a:cs typeface="Overpass Light"/>
                <a:sym typeface="Overpass Light"/>
              </a:rPr>
              <a:t>Uočimo:</a:t>
            </a:r>
          </a:p>
          <a:p>
            <a:pPr marL="628650" lvl="1"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Paragraf je imao pet redaka unutar koda, u pregledniku su se generirala dva</a:t>
            </a:r>
          </a:p>
          <a:p>
            <a:pPr marL="1085850" lvl="2"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&lt;</a:t>
            </a:r>
            <a:r>
              <a:rPr lang="hr-HR" sz="1800" dirty="0" err="1">
                <a:solidFill>
                  <a:schemeClr val="tx1">
                    <a:lumMod val="75000"/>
                  </a:schemeClr>
                </a:solidFill>
                <a:latin typeface="Overpass Light"/>
                <a:ea typeface="Overpass Light"/>
                <a:cs typeface="Overpass Light"/>
                <a:sym typeface="Overpass Light"/>
              </a:rPr>
              <a:t>br</a:t>
            </a:r>
            <a:r>
              <a:rPr lang="hr-HR" sz="1800" dirty="0">
                <a:solidFill>
                  <a:schemeClr val="tx1">
                    <a:lumMod val="75000"/>
                  </a:schemeClr>
                </a:solidFill>
                <a:latin typeface="Overpass Light"/>
                <a:ea typeface="Overpass Light"/>
                <a:cs typeface="Overpass Light"/>
                <a:sym typeface="Overpass Light"/>
              </a:rPr>
              <a:t>&gt; oznaka je „prebacila” dio paragrafa u novi redak</a:t>
            </a:r>
          </a:p>
          <a:p>
            <a:pPr marL="628650" lvl="1"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Preglednik ne prepoznaje ni više uzastopnih razmaka</a:t>
            </a:r>
          </a:p>
          <a:p>
            <a:pPr marL="628650" lvl="1" indent="-171450" algn="just">
              <a:spcBef>
                <a:spcPts val="600"/>
              </a:spcBef>
              <a:buSzPts val="1100"/>
              <a:buFont typeface="Arial" panose="020B0604020202020204" pitchFamily="34" charset="0"/>
              <a:buChar char="•"/>
            </a:pPr>
            <a:endParaRPr lang="hr-HR" sz="1800" dirty="0">
              <a:solidFill>
                <a:schemeClr val="tx1">
                  <a:lumMod val="75000"/>
                </a:schemeClr>
              </a:solidFill>
              <a:latin typeface="Overpass Light"/>
              <a:ea typeface="Overpass Light"/>
              <a:cs typeface="Overpass Light"/>
              <a:sym typeface="Overpass Light"/>
            </a:endParaRPr>
          </a:p>
          <a:p>
            <a:pPr marL="171450"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HTML </a:t>
            </a:r>
            <a:r>
              <a:rPr lang="hr-HR" sz="1800" dirty="0" err="1">
                <a:solidFill>
                  <a:schemeClr val="tx1">
                    <a:lumMod val="75000"/>
                  </a:schemeClr>
                </a:solidFill>
                <a:latin typeface="Overpass Light"/>
                <a:ea typeface="Overpass Light"/>
                <a:cs typeface="Overpass Light"/>
                <a:sym typeface="Overpass Light"/>
              </a:rPr>
              <a:t>eniteti</a:t>
            </a:r>
            <a:r>
              <a:rPr lang="hr-HR" sz="1800" dirty="0">
                <a:solidFill>
                  <a:schemeClr val="tx1">
                    <a:lumMod val="75000"/>
                  </a:schemeClr>
                </a:solidFill>
                <a:latin typeface="Overpass Light"/>
                <a:ea typeface="Overpass Light"/>
                <a:cs typeface="Overpass Light"/>
                <a:sym typeface="Overpass Light"/>
              </a:rPr>
              <a:t> i HTML atributi</a:t>
            </a: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3"/>
          <a:stretch>
            <a:fillRect/>
          </a:stretch>
        </p:blipFill>
        <p:spPr>
          <a:xfrm>
            <a:off x="7842737" y="4891657"/>
            <a:ext cx="1216489" cy="133132"/>
          </a:xfrm>
          <a:prstGeom prst="rect">
            <a:avLst/>
          </a:prstGeom>
        </p:spPr>
      </p:pic>
      <p:pic>
        <p:nvPicPr>
          <p:cNvPr id="3" name="Slika 2">
            <a:extLst>
              <a:ext uri="{FF2B5EF4-FFF2-40B4-BE49-F238E27FC236}">
                <a16:creationId xmlns:a16="http://schemas.microsoft.com/office/drawing/2014/main" id="{A5AA4C79-9394-4634-B89C-5886C0A397B0}"/>
              </a:ext>
            </a:extLst>
          </p:cNvPr>
          <p:cNvPicPr>
            <a:picLocks noChangeAspect="1"/>
          </p:cNvPicPr>
          <p:nvPr/>
        </p:nvPicPr>
        <p:blipFill>
          <a:blip r:embed="rId4"/>
          <a:stretch>
            <a:fillRect/>
          </a:stretch>
        </p:blipFill>
        <p:spPr>
          <a:xfrm>
            <a:off x="4102444" y="2846210"/>
            <a:ext cx="4610743" cy="19814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6294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625300" y="315813"/>
            <a:ext cx="7704000" cy="70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r-HR" dirty="0"/>
              <a:t>HTML - entiteti</a:t>
            </a:r>
            <a:endParaRPr dirty="0"/>
          </a:p>
        </p:txBody>
      </p:sp>
      <p:sp>
        <p:nvSpPr>
          <p:cNvPr id="466" name="Google Shape;466;p65"/>
          <p:cNvSpPr txBox="1">
            <a:spLocks noGrp="1"/>
          </p:cNvSpPr>
          <p:nvPr>
            <p:ph type="subTitle" idx="1"/>
          </p:nvPr>
        </p:nvSpPr>
        <p:spPr>
          <a:xfrm>
            <a:off x="621575" y="1228437"/>
            <a:ext cx="7878300" cy="3655200"/>
          </a:xfrm>
          <a:prstGeom prst="rect">
            <a:avLst/>
          </a:prstGeom>
        </p:spPr>
        <p:txBody>
          <a:bodyPr spcFirstLastPara="1" wrap="square" lIns="91425" tIns="91425" rIns="91425" bIns="91425" anchor="t" anchorCtr="0">
            <a:noAutofit/>
          </a:bodyPr>
          <a:lstStyle/>
          <a:p>
            <a:pPr marL="171450"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Znakovi rezervirani za samu strukturu HTML-a (npr. &lt;, &gt;)</a:t>
            </a:r>
          </a:p>
          <a:p>
            <a:pPr marL="171450" indent="-171450" algn="just">
              <a:spcBef>
                <a:spcPts val="600"/>
              </a:spcBef>
              <a:buSzPts val="1100"/>
              <a:buFont typeface="Arial" panose="020B0604020202020204" pitchFamily="34" charset="0"/>
              <a:buChar char="•"/>
            </a:pPr>
            <a:endParaRPr lang="hr-HR" sz="1800" b="1" dirty="0">
              <a:solidFill>
                <a:schemeClr val="tx1">
                  <a:lumMod val="75000"/>
                </a:schemeClr>
              </a:solidFill>
              <a:latin typeface="Overpass Light"/>
              <a:ea typeface="Overpass Light"/>
              <a:cs typeface="Overpass Light"/>
              <a:sym typeface="Overpass Light"/>
            </a:endParaRPr>
          </a:p>
          <a:p>
            <a:pPr marL="171450" indent="-171450" algn="just">
              <a:spcBef>
                <a:spcPts val="600"/>
              </a:spcBef>
              <a:buSzPts val="1100"/>
              <a:buFont typeface="Arial" panose="020B0604020202020204" pitchFamily="34" charset="0"/>
              <a:buChar char="•"/>
            </a:pPr>
            <a:r>
              <a:rPr lang="hr-HR" sz="1800" b="1" dirty="0">
                <a:solidFill>
                  <a:schemeClr val="tx1">
                    <a:lumMod val="75000"/>
                  </a:schemeClr>
                </a:solidFill>
                <a:latin typeface="Overpass Light"/>
                <a:ea typeface="Overpass Light"/>
                <a:cs typeface="Overpass Light"/>
                <a:sym typeface="Overpass Light"/>
              </a:rPr>
              <a:t>Što ako želimo prikazati takve znakove ili dodati više razmaka?</a:t>
            </a:r>
          </a:p>
          <a:p>
            <a:pPr marL="628650" lvl="1"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Posebni znakovi – HTML entiteti</a:t>
            </a:r>
          </a:p>
          <a:p>
            <a:pPr marL="628650" lvl="1"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hlinkClick r:id="rId3"/>
              </a:rPr>
              <a:t>https://www.w3schools.com/html/html_entities.asp</a:t>
            </a:r>
            <a:r>
              <a:rPr lang="hr-HR" sz="1800" dirty="0">
                <a:solidFill>
                  <a:schemeClr val="tx1">
                    <a:lumMod val="75000"/>
                  </a:schemeClr>
                </a:solidFill>
                <a:latin typeface="Overpass Light"/>
                <a:ea typeface="Overpass Light"/>
                <a:cs typeface="Overpass Light"/>
                <a:sym typeface="Overpass Light"/>
              </a:rPr>
              <a:t> - entiteti</a:t>
            </a:r>
          </a:p>
          <a:p>
            <a:pPr marL="628650" lvl="1"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hlinkClick r:id="rId4"/>
              </a:rPr>
              <a:t>https://www.w3schools.com/html/html_symbols.asp</a:t>
            </a:r>
            <a:r>
              <a:rPr lang="hr-HR" sz="1800" dirty="0">
                <a:solidFill>
                  <a:schemeClr val="tx1">
                    <a:lumMod val="75000"/>
                  </a:schemeClr>
                </a:solidFill>
                <a:latin typeface="Overpass Light"/>
                <a:ea typeface="Overpass Light"/>
                <a:cs typeface="Overpass Light"/>
                <a:sym typeface="Overpass Light"/>
              </a:rPr>
              <a:t> - simboli</a:t>
            </a:r>
          </a:p>
          <a:p>
            <a:pPr marL="628650" lvl="1" indent="-171450" algn="just">
              <a:spcBef>
                <a:spcPts val="600"/>
              </a:spcBef>
              <a:buSzPts val="1100"/>
              <a:buFont typeface="Arial" panose="020B0604020202020204" pitchFamily="34" charset="0"/>
              <a:buChar char="•"/>
            </a:pPr>
            <a:endParaRPr lang="hr-HR" sz="1800" dirty="0">
              <a:solidFill>
                <a:schemeClr val="tx1">
                  <a:lumMod val="75000"/>
                </a:schemeClr>
              </a:solidFill>
              <a:latin typeface="Overpass Light"/>
              <a:ea typeface="Overpass Light"/>
              <a:cs typeface="Overpass Light"/>
              <a:sym typeface="Overpass Light"/>
            </a:endParaRPr>
          </a:p>
          <a:p>
            <a:pPr marL="171450"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Pravilo za pisanje entiteta je: </a:t>
            </a:r>
          </a:p>
          <a:p>
            <a:pPr marL="628650" lvl="1"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&amp;</a:t>
            </a:r>
            <a:r>
              <a:rPr lang="hr-HR" sz="1800" dirty="0" err="1">
                <a:solidFill>
                  <a:schemeClr val="tx1">
                    <a:lumMod val="75000"/>
                  </a:schemeClr>
                </a:solidFill>
                <a:latin typeface="Overpass Light"/>
                <a:ea typeface="Overpass Light"/>
                <a:cs typeface="Overpass Light"/>
                <a:sym typeface="Overpass Light"/>
              </a:rPr>
              <a:t>entity_name</a:t>
            </a:r>
            <a:endParaRPr lang="hr-HR" sz="1800" dirty="0">
              <a:solidFill>
                <a:schemeClr val="tx1">
                  <a:lumMod val="75000"/>
                </a:schemeClr>
              </a:solidFill>
              <a:latin typeface="Overpass Light"/>
              <a:ea typeface="Overpass Light"/>
              <a:cs typeface="Overpass Light"/>
              <a:sym typeface="Overpass Light"/>
            </a:endParaRPr>
          </a:p>
          <a:p>
            <a:pPr marL="628650" lvl="1" indent="-171450" algn="just">
              <a:spcBef>
                <a:spcPts val="600"/>
              </a:spcBef>
              <a:buSzPts val="1100"/>
              <a:buFont typeface="Arial" panose="020B0604020202020204" pitchFamily="34" charset="0"/>
              <a:buChar char="•"/>
            </a:pPr>
            <a:r>
              <a:rPr lang="hr-HR" sz="1800" dirty="0">
                <a:solidFill>
                  <a:schemeClr val="tx1">
                    <a:lumMod val="75000"/>
                  </a:schemeClr>
                </a:solidFill>
                <a:latin typeface="Overpass Light"/>
                <a:ea typeface="Overpass Light"/>
                <a:cs typeface="Overpass Light"/>
                <a:sym typeface="Overpass Light"/>
              </a:rPr>
              <a:t>&amp;#</a:t>
            </a:r>
            <a:r>
              <a:rPr lang="hr-HR" sz="1800" dirty="0" err="1">
                <a:solidFill>
                  <a:schemeClr val="tx1">
                    <a:lumMod val="75000"/>
                  </a:schemeClr>
                </a:solidFill>
                <a:latin typeface="Overpass Light"/>
                <a:ea typeface="Overpass Light"/>
                <a:cs typeface="Overpass Light"/>
                <a:sym typeface="Overpass Light"/>
              </a:rPr>
              <a:t>entity_number</a:t>
            </a:r>
            <a:r>
              <a:rPr lang="hr-HR" sz="1800" dirty="0">
                <a:solidFill>
                  <a:schemeClr val="tx1">
                    <a:lumMod val="75000"/>
                  </a:schemeClr>
                </a:solidFill>
                <a:latin typeface="Overpass Light"/>
                <a:ea typeface="Overpass Light"/>
                <a:cs typeface="Overpass Light"/>
                <a:sym typeface="Overpass Light"/>
              </a:rPr>
              <a:t>;</a:t>
            </a:r>
          </a:p>
          <a:p>
            <a:pPr marL="628650" lvl="1" indent="-171450" algn="just">
              <a:spcBef>
                <a:spcPts val="600"/>
              </a:spcBef>
              <a:buSzPts val="1100"/>
              <a:buFont typeface="Arial" panose="020B0604020202020204" pitchFamily="34" charset="0"/>
              <a:buChar char="•"/>
            </a:pPr>
            <a:endParaRPr lang="hr-HR" sz="1800" dirty="0">
              <a:solidFill>
                <a:schemeClr val="tx1">
                  <a:lumMod val="75000"/>
                </a:schemeClr>
              </a:solidFill>
              <a:latin typeface="Overpass Light"/>
              <a:ea typeface="Overpass Light"/>
              <a:cs typeface="Overpass Light"/>
              <a:sym typeface="Overpass Light"/>
            </a:endParaRPr>
          </a:p>
        </p:txBody>
      </p:sp>
      <p:pic>
        <p:nvPicPr>
          <p:cNvPr id="4" name="Slika 3">
            <a:extLst>
              <a:ext uri="{FF2B5EF4-FFF2-40B4-BE49-F238E27FC236}">
                <a16:creationId xmlns:a16="http://schemas.microsoft.com/office/drawing/2014/main" id="{5D654CCF-29CC-4FFA-A543-6BD883C9E823}"/>
              </a:ext>
            </a:extLst>
          </p:cNvPr>
          <p:cNvPicPr>
            <a:picLocks noChangeAspect="1"/>
          </p:cNvPicPr>
          <p:nvPr/>
        </p:nvPicPr>
        <p:blipFill>
          <a:blip r:embed="rId5"/>
          <a:stretch>
            <a:fillRect/>
          </a:stretch>
        </p:blipFill>
        <p:spPr>
          <a:xfrm>
            <a:off x="7842737" y="4891657"/>
            <a:ext cx="1216489" cy="133132"/>
          </a:xfrm>
          <a:prstGeom prst="rect">
            <a:avLst/>
          </a:prstGeom>
        </p:spPr>
      </p:pic>
    </p:spTree>
    <p:extLst>
      <p:ext uri="{BB962C8B-B14F-4D97-AF65-F5344CB8AC3E}">
        <p14:creationId xmlns:p14="http://schemas.microsoft.com/office/powerpoint/2010/main" val="837469035"/>
      </p:ext>
    </p:extLst>
  </p:cSld>
  <p:clrMapOvr>
    <a:masterClrMapping/>
  </p:clrMapOvr>
</p:sld>
</file>

<file path=ppt/theme/theme1.xml><?xml version="1.0" encoding="utf-8"?>
<a:theme xmlns:a="http://schemas.openxmlformats.org/drawingml/2006/main" name="Minimal Marketing by Slidesgo XL">
  <a:themeElements>
    <a:clrScheme name="Simple Light">
      <a:dk1>
        <a:srgbClr val="278FD8"/>
      </a:dk1>
      <a:lt1>
        <a:srgbClr val="FFFFFF"/>
      </a:lt1>
      <a:dk2>
        <a:srgbClr val="FFFFFF"/>
      </a:dk2>
      <a:lt2>
        <a:srgbClr val="FFFFFF"/>
      </a:lt2>
      <a:accent1>
        <a:srgbClr val="278FD8"/>
      </a:accent1>
      <a:accent2>
        <a:srgbClr val="278FD8"/>
      </a:accent2>
      <a:accent3>
        <a:srgbClr val="FFFFFF"/>
      </a:accent3>
      <a:accent4>
        <a:srgbClr val="278FD8"/>
      </a:accent4>
      <a:accent5>
        <a:srgbClr val="FFFFFF"/>
      </a:accent5>
      <a:accent6>
        <a:srgbClr val="278FD8"/>
      </a:accent6>
      <a:hlink>
        <a:srgbClr val="27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3791</TotalTime>
  <Words>1727</Words>
  <Application>Microsoft Office PowerPoint</Application>
  <PresentationFormat>Prikaz na zaslonu (16:9)</PresentationFormat>
  <Paragraphs>186</Paragraphs>
  <Slides>15</Slides>
  <Notes>15</Notes>
  <HiddenSlides>0</HiddenSlides>
  <MMClips>0</MMClips>
  <ScaleCrop>false</ScaleCrop>
  <HeadingPairs>
    <vt:vector size="6" baseType="variant">
      <vt:variant>
        <vt:lpstr>Korišteni fontovi</vt:lpstr>
      </vt:variant>
      <vt:variant>
        <vt:i4>11</vt:i4>
      </vt:variant>
      <vt:variant>
        <vt:lpstr>Tema</vt:lpstr>
      </vt:variant>
      <vt:variant>
        <vt:i4>1</vt:i4>
      </vt:variant>
      <vt:variant>
        <vt:lpstr>Naslovi slajdova</vt:lpstr>
      </vt:variant>
      <vt:variant>
        <vt:i4>15</vt:i4>
      </vt:variant>
    </vt:vector>
  </HeadingPairs>
  <TitlesOfParts>
    <vt:vector size="27" baseType="lpstr">
      <vt:lpstr>Arial</vt:lpstr>
      <vt:lpstr>Bebas Neue</vt:lpstr>
      <vt:lpstr>Consolas</vt:lpstr>
      <vt:lpstr>Courier New</vt:lpstr>
      <vt:lpstr>Fira Sans Extra Condensed Medium</vt:lpstr>
      <vt:lpstr>Overpass</vt:lpstr>
      <vt:lpstr>Overpass Light</vt:lpstr>
      <vt:lpstr>Roboto Slab Light</vt:lpstr>
      <vt:lpstr>Söhne</vt:lpstr>
      <vt:lpstr>Symbol</vt:lpstr>
      <vt:lpstr>Times New Roman</vt:lpstr>
      <vt:lpstr>Minimal Marketing by Slidesgo XL</vt:lpstr>
      <vt:lpstr>HTML</vt:lpstr>
      <vt:lpstr>HTML</vt:lpstr>
      <vt:lpstr>HTML – osnovni pojmovi</vt:lpstr>
      <vt:lpstr>HTML – osnovni pojmovi</vt:lpstr>
      <vt:lpstr>HTML – osnovni pojmovi</vt:lpstr>
      <vt:lpstr>HTML – osnovni pojmovi</vt:lpstr>
      <vt:lpstr>HTML – osnovni pojmovi</vt:lpstr>
      <vt:lpstr>HTML – osnovni pojmovi</vt:lpstr>
      <vt:lpstr>HTML - entiteti</vt:lpstr>
      <vt:lpstr>HTML - entiteti</vt:lpstr>
      <vt:lpstr>HTML - atributi</vt:lpstr>
      <vt:lpstr>HTML - atributi</vt:lpstr>
      <vt:lpstr>HTML - atributi</vt:lpstr>
      <vt:lpstr>HTML - komentari</vt:lpstr>
      <vt:lpstr>Zadatak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Programiranje u programskom jeziku Python</dc:title>
  <dc:creator>Korisnik</dc:creator>
  <cp:lastModifiedBy>Učilište Virtus</cp:lastModifiedBy>
  <cp:revision>80</cp:revision>
  <dcterms:modified xsi:type="dcterms:W3CDTF">2024-02-21T17:56:20Z</dcterms:modified>
</cp:coreProperties>
</file>