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65" r:id="rId10"/>
    <p:sldId id="263" r:id="rId11"/>
    <p:sldId id="264" r:id="rId12"/>
    <p:sldId id="269" r:id="rId13"/>
    <p:sldId id="267" r:id="rId14"/>
    <p:sldId id="271" r:id="rId15"/>
    <p:sldId id="268" r:id="rId16"/>
    <p:sldId id="270"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444"/>
    <p:restoredTop sz="94727"/>
  </p:normalViewPr>
  <p:slideViewPr>
    <p:cSldViewPr snapToGrid="0" snapToObjects="1">
      <p:cViewPr varScale="1">
        <p:scale>
          <a:sx n="82" d="100"/>
          <a:sy n="82" d="100"/>
        </p:scale>
        <p:origin x="3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D20B5-E44C-644B-8F8B-D2134EB44A6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F7F410F-7B61-E445-9BE7-679617968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9FB809-6817-0241-9B38-C183A4E43211}"/>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A60BDE35-970F-AF43-9CFF-0821E26915E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114775E-C157-844D-9267-7D83EFB9A48E}"/>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132184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4F525-D6E1-DB49-B9EB-DBED0B6A4BD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398527F-1CF7-154B-8F9D-4B74F2A4236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888A6C7-AF55-0C41-9661-02C919A0B43B}"/>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57E75A30-FD1C-A24A-BA82-ED8CA0A4C2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C49604E-71DC-0E4E-96DA-3CB68DAA2EF5}"/>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326682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F4FE0D-7F96-474C-AB50-12D7497CB9F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A3F95B-21A1-C044-9AB0-CABB31E83D6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8A6391-35CC-EE4C-907E-DB12E5E16280}"/>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3C476212-AE03-9644-A621-BC8A57D38E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EA72A6-5DB9-E440-A9A7-729CC38BD2DC}"/>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285982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D85EC-3DA4-2547-8199-E48F925612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699070C-0CF0-CB44-8588-59D5BB424C5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B053CE-4D30-7749-8546-2BEFEB346940}"/>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682D0CBD-2422-6141-8957-DC3167A8A0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288353-1A53-1C48-ADAE-0F97831BE4C2}"/>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354783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34D95-D9EB-1D40-9DD6-F2C78D25378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B84A7DC-FE00-4044-A058-46F17F16F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8349F2F-880E-594F-AA08-56A323364511}"/>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15DCAB80-4C39-3C42-B7C2-F5F5BAE838E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AE4385-D5E9-7647-A4E4-86EFC23ABBBA}"/>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33986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8F584-D74F-4943-9432-9303E699F1D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7F6846-1B2C-3B42-A8FA-0AB7080D3C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F29D957-0299-7646-B6F9-B4C135559ED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46546BD-6BEA-1D4F-8F7B-A09D59AC9B30}"/>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6" name="页脚占位符 5">
            <a:extLst>
              <a:ext uri="{FF2B5EF4-FFF2-40B4-BE49-F238E27FC236}">
                <a16:creationId xmlns:a16="http://schemas.microsoft.com/office/drawing/2014/main" id="{CE998C67-41A7-174A-A2B6-98F5163F72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CB1561C-F6F8-2F49-9287-6A7A06758C61}"/>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106090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DB341-CE77-8141-8210-2DD5EFD19C0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4B6B7A7-045E-3942-934C-15E6A4F8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6488568-A040-E24A-AB76-F1219ED97D2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AFFD109-F878-494B-88CA-4D17CE97F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3E90B58-97B3-E647-8EBD-4B65E1D374F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1CA0681-EBE4-8A48-9CF5-0FD6E935A846}"/>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8" name="页脚占位符 7">
            <a:extLst>
              <a:ext uri="{FF2B5EF4-FFF2-40B4-BE49-F238E27FC236}">
                <a16:creationId xmlns:a16="http://schemas.microsoft.com/office/drawing/2014/main" id="{0C872662-1176-7440-B5BA-1D59A978EDB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8F44089-92A4-E445-A937-D028C2919912}"/>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176474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1A719-E46A-F441-8F57-87D3B516BFD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F0B8264-B9F0-EB41-92B0-C2AEF8FEB237}"/>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4" name="页脚占位符 3">
            <a:extLst>
              <a:ext uri="{FF2B5EF4-FFF2-40B4-BE49-F238E27FC236}">
                <a16:creationId xmlns:a16="http://schemas.microsoft.com/office/drawing/2014/main" id="{6CA2C5F1-39B2-6F48-8E12-FD020178899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CDF9260-56A9-6043-B327-00B05D849BFA}"/>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358095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1E1406-A42A-5D47-BEF1-5A6CC3A2D5D0}"/>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3" name="页脚占位符 2">
            <a:extLst>
              <a:ext uri="{FF2B5EF4-FFF2-40B4-BE49-F238E27FC236}">
                <a16:creationId xmlns:a16="http://schemas.microsoft.com/office/drawing/2014/main" id="{83E5BD72-3BB8-834D-8A83-68795B7E041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F33F3C2-BCFE-094E-93D2-62E2232E53BB}"/>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117648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CDFA0-82C9-FA43-BE5C-1C8811F2D74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34C58A4-950A-2A44-A526-3E52D5772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91F2A40-9935-8F48-9753-F94CCD7D1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1F6060D-9892-8041-86A3-4E2AF2CB6755}"/>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6" name="页脚占位符 5">
            <a:extLst>
              <a:ext uri="{FF2B5EF4-FFF2-40B4-BE49-F238E27FC236}">
                <a16:creationId xmlns:a16="http://schemas.microsoft.com/office/drawing/2014/main" id="{E7E46620-1CD3-5641-893D-21A02E2458A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71D095D-9700-014E-BD8F-04205927E7D9}"/>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25254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8F26D-67B9-D24A-997F-3BD13AD9049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8170052-14B7-5D42-83C1-E209DA70F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F576D53-2CFF-3E4E-ABA8-23C566FDB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DB816A-9AB7-674D-B5FD-6BA0B2273927}"/>
              </a:ext>
            </a:extLst>
          </p:cNvPr>
          <p:cNvSpPr>
            <a:spLocks noGrp="1"/>
          </p:cNvSpPr>
          <p:nvPr>
            <p:ph type="dt" sz="half" idx="10"/>
          </p:nvPr>
        </p:nvSpPr>
        <p:spPr/>
        <p:txBody>
          <a:bodyPr/>
          <a:lstStyle/>
          <a:p>
            <a:fld id="{FFC862A0-D241-D041-B378-4A26BB4BC97C}" type="datetimeFigureOut">
              <a:rPr kumimoji="1" lang="zh-CN" altLang="en-US" smtClean="0"/>
              <a:t>2019/10/15</a:t>
            </a:fld>
            <a:endParaRPr kumimoji="1" lang="zh-CN" altLang="en-US"/>
          </a:p>
        </p:txBody>
      </p:sp>
      <p:sp>
        <p:nvSpPr>
          <p:cNvPr id="6" name="页脚占位符 5">
            <a:extLst>
              <a:ext uri="{FF2B5EF4-FFF2-40B4-BE49-F238E27FC236}">
                <a16:creationId xmlns:a16="http://schemas.microsoft.com/office/drawing/2014/main" id="{43B879DA-7FC1-6945-B0D9-D00FE517723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15B4B9-184A-D940-81E2-0FD2605D0670}"/>
              </a:ext>
            </a:extLst>
          </p:cNvPr>
          <p:cNvSpPr>
            <a:spLocks noGrp="1"/>
          </p:cNvSpPr>
          <p:nvPr>
            <p:ph type="sldNum" sz="quarter" idx="12"/>
          </p:nvPr>
        </p:nvSpPr>
        <p:spPr/>
        <p:txBody>
          <a:body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38398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F34BF8-61A1-9043-BCF3-D527E0818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7068683-6A6C-DA4B-9CE1-F6BDD0B39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0DF98DD-9670-B645-9A1A-04A688EB4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62A0-D241-D041-B378-4A26BB4BC97C}" type="datetimeFigureOut">
              <a:rPr kumimoji="1" lang="zh-CN" altLang="en-US" smtClean="0"/>
              <a:t>2019/10/15</a:t>
            </a:fld>
            <a:endParaRPr kumimoji="1" lang="zh-CN" altLang="en-US"/>
          </a:p>
        </p:txBody>
      </p:sp>
      <p:sp>
        <p:nvSpPr>
          <p:cNvPr id="5" name="页脚占位符 4">
            <a:extLst>
              <a:ext uri="{FF2B5EF4-FFF2-40B4-BE49-F238E27FC236}">
                <a16:creationId xmlns:a16="http://schemas.microsoft.com/office/drawing/2014/main" id="{B64AD9C1-0945-C147-9608-78599098D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0AE2FB0-15B7-4443-A7FD-6CD39E293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9221E-E20D-BF44-A586-664BA2D2983B}" type="slidenum">
              <a:rPr kumimoji="1" lang="zh-CN" altLang="en-US" smtClean="0"/>
              <a:t>‹#›</a:t>
            </a:fld>
            <a:endParaRPr kumimoji="1" lang="zh-CN" altLang="en-US"/>
          </a:p>
        </p:txBody>
      </p:sp>
    </p:spTree>
    <p:extLst>
      <p:ext uri="{BB962C8B-B14F-4D97-AF65-F5344CB8AC3E}">
        <p14:creationId xmlns:p14="http://schemas.microsoft.com/office/powerpoint/2010/main" val="155377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ayscale.com/college-salary-report/majors-that-pay-you-back/bachelors?page=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10297-0DD2-564A-AF1E-900E357C395D}"/>
              </a:ext>
            </a:extLst>
          </p:cNvPr>
          <p:cNvSpPr>
            <a:spLocks noGrp="1"/>
          </p:cNvSpPr>
          <p:nvPr>
            <p:ph type="ctrTitle"/>
          </p:nvPr>
        </p:nvSpPr>
        <p:spPr>
          <a:xfrm>
            <a:off x="67159" y="406400"/>
            <a:ext cx="12057682" cy="3022600"/>
          </a:xfrm>
        </p:spPr>
        <p:txBody>
          <a:bodyPr>
            <a:normAutofit/>
          </a:bodyPr>
          <a:lstStyle/>
          <a:p>
            <a:r>
              <a:rPr kumimoji="1" lang="en" altLang="zh-CN" sz="5400" dirty="0">
                <a:solidFill>
                  <a:srgbClr val="FF0000"/>
                </a:solidFill>
                <a:latin typeface="Avenir Light" panose="020B0402020203020204" pitchFamily="34" charset="0"/>
                <a:cs typeface="Arial" panose="020B0604020202020204" pitchFamily="34" charset="0"/>
              </a:rPr>
              <a:t> </a:t>
            </a:r>
            <a:r>
              <a:rPr kumimoji="1" lang="en" altLang="zh-CN" dirty="0">
                <a:solidFill>
                  <a:srgbClr val="FF0000"/>
                </a:solidFill>
              </a:rPr>
              <a:t>Be</a:t>
            </a:r>
            <a:r>
              <a:rPr kumimoji="1" lang="zh-CN" altLang="en-US" dirty="0">
                <a:solidFill>
                  <a:srgbClr val="FF0000"/>
                </a:solidFill>
              </a:rPr>
              <a:t> </a:t>
            </a:r>
            <a:r>
              <a:rPr kumimoji="1" lang="en" altLang="zh-CN" dirty="0">
                <a:solidFill>
                  <a:srgbClr val="FF0000"/>
                </a:solidFill>
              </a:rPr>
              <a:t>cautious to choose your college</a:t>
            </a:r>
            <a:br>
              <a:rPr kumimoji="1" lang="en" altLang="zh-CN" sz="5400" dirty="0">
                <a:latin typeface="Avenir Light" panose="020B0402020203020204" pitchFamily="34" charset="0"/>
                <a:cs typeface="Arial" panose="020B0604020202020204" pitchFamily="34" charset="0"/>
              </a:rPr>
            </a:br>
            <a:r>
              <a:rPr lang="en" altLang="zh-CN" sz="2400" dirty="0">
                <a:solidFill>
                  <a:srgbClr val="FF0000"/>
                </a:solidFill>
              </a:rPr>
              <a:t>——evidence from the salaries of American </a:t>
            </a:r>
            <a:r>
              <a:rPr lang="en-US" altLang="zh-CN" sz="2400" dirty="0">
                <a:solidFill>
                  <a:srgbClr val="FF0000"/>
                </a:solidFill>
              </a:rPr>
              <a:t>bachelor's degree graduates </a:t>
            </a:r>
            <a:br>
              <a:rPr lang="en" altLang="zh-CN" b="1" dirty="0"/>
            </a:br>
            <a:endParaRPr kumimoji="1" lang="zh-CN" altLang="en-US" sz="54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BD309761-71C6-E445-A800-4F5CAD1D415A}"/>
              </a:ext>
            </a:extLst>
          </p:cNvPr>
          <p:cNvSpPr>
            <a:spLocks noGrp="1"/>
          </p:cNvSpPr>
          <p:nvPr>
            <p:ph type="subTitle" idx="1"/>
          </p:nvPr>
        </p:nvSpPr>
        <p:spPr>
          <a:xfrm>
            <a:off x="1524000" y="3925888"/>
            <a:ext cx="9144000" cy="1655762"/>
          </a:xfrm>
        </p:spPr>
        <p:txBody>
          <a:bodyPr/>
          <a:lstStyle/>
          <a:p>
            <a:r>
              <a:rPr lang="en" altLang="zh-CN" dirty="0"/>
              <a:t>Hsien-Ming Liu, </a:t>
            </a:r>
            <a:r>
              <a:rPr kumimoji="1" lang="en-US" altLang="zh-CN" dirty="0" err="1"/>
              <a:t>Yuxan</a:t>
            </a:r>
            <a:r>
              <a:rPr kumimoji="1" lang="en-US" altLang="zh-CN" dirty="0"/>
              <a:t> Wang, </a:t>
            </a:r>
            <a:r>
              <a:rPr kumimoji="1" lang="zh-CN" altLang="en-US" dirty="0"/>
              <a:t> </a:t>
            </a:r>
            <a:r>
              <a:rPr kumimoji="1" lang="en-US" altLang="zh-CN" dirty="0" err="1"/>
              <a:t>Xiaoting</a:t>
            </a:r>
            <a:r>
              <a:rPr kumimoji="1" lang="en-US" altLang="zh-CN" dirty="0"/>
              <a:t> Zeng</a:t>
            </a:r>
          </a:p>
        </p:txBody>
      </p:sp>
    </p:spTree>
    <p:extLst>
      <p:ext uri="{BB962C8B-B14F-4D97-AF65-F5344CB8AC3E}">
        <p14:creationId xmlns:p14="http://schemas.microsoft.com/office/powerpoint/2010/main" val="279164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A865103-E30A-0D4D-BB9A-40FB6DBE580D}"/>
              </a:ext>
            </a:extLst>
          </p:cNvPr>
          <p:cNvSpPr>
            <a:spLocks noGrp="1"/>
          </p:cNvSpPr>
          <p:nvPr>
            <p:ph type="title"/>
          </p:nvPr>
        </p:nvSpPr>
        <p:spPr>
          <a:xfrm>
            <a:off x="7959778" y="340829"/>
            <a:ext cx="3567660" cy="1672236"/>
          </a:xfrm>
        </p:spPr>
        <p:txBody>
          <a:bodyPr anchor="b">
            <a:noAutofit/>
          </a:bodyPr>
          <a:lstStyle/>
          <a:p>
            <a:r>
              <a:rPr kumimoji="1" lang="en-US" altLang="zh-CN" sz="2800" dirty="0">
                <a:solidFill>
                  <a:srgbClr val="FF0000"/>
                </a:solidFill>
              </a:rPr>
              <a:t>FIGURE: how much salaries increased over time</a:t>
            </a:r>
            <a:r>
              <a:rPr kumimoji="1" lang="zh-CN" altLang="zh-CN" sz="2800" dirty="0">
                <a:solidFill>
                  <a:srgbClr val="FF0000"/>
                </a:solidFill>
              </a:rPr>
              <a:t> </a:t>
            </a:r>
            <a:r>
              <a:rPr kumimoji="1" lang="en-US" altLang="zh-CN" sz="2800" dirty="0">
                <a:solidFill>
                  <a:srgbClr val="FF0000"/>
                </a:solidFill>
              </a:rPr>
              <a:t>for different types of schools</a:t>
            </a:r>
            <a:endParaRPr kumimoji="1" lang="zh-CN" altLang="en-US" sz="2800" dirty="0">
              <a:solidFill>
                <a:srgbClr val="FF0000"/>
              </a:solidFill>
            </a:endParaRPr>
          </a:p>
        </p:txBody>
      </p:sp>
      <p:pic>
        <p:nvPicPr>
          <p:cNvPr id="5" name="内容占位符 4">
            <a:extLst>
              <a:ext uri="{FF2B5EF4-FFF2-40B4-BE49-F238E27FC236}">
                <a16:creationId xmlns:a16="http://schemas.microsoft.com/office/drawing/2014/main" id="{35ED7BD9-02D4-404F-A5BB-BA25A4B83E38}"/>
              </a:ext>
            </a:extLst>
          </p:cNvPr>
          <p:cNvPicPr>
            <a:picLocks noChangeAspect="1"/>
          </p:cNvPicPr>
          <p:nvPr/>
        </p:nvPicPr>
        <p:blipFill>
          <a:blip r:embed="rId2"/>
          <a:stretch>
            <a:fillRect/>
          </a:stretch>
        </p:blipFill>
        <p:spPr>
          <a:xfrm>
            <a:off x="126179" y="641773"/>
            <a:ext cx="7432600" cy="5574453"/>
          </a:xfrm>
          <a:prstGeom prst="rect">
            <a:avLst/>
          </a:prstGeom>
        </p:spPr>
      </p:pic>
      <p:sp>
        <p:nvSpPr>
          <p:cNvPr id="10" name="Content Placeholder 9">
            <a:extLst>
              <a:ext uri="{FF2B5EF4-FFF2-40B4-BE49-F238E27FC236}">
                <a16:creationId xmlns:a16="http://schemas.microsoft.com/office/drawing/2014/main" id="{A5ABBA21-3302-4CF8-8A7F-05891C12531E}"/>
              </a:ext>
            </a:extLst>
          </p:cNvPr>
          <p:cNvSpPr>
            <a:spLocks noGrp="1"/>
          </p:cNvSpPr>
          <p:nvPr>
            <p:ph idx="1"/>
          </p:nvPr>
        </p:nvSpPr>
        <p:spPr>
          <a:xfrm>
            <a:off x="7959778" y="2145587"/>
            <a:ext cx="3758612" cy="4272560"/>
          </a:xfrm>
        </p:spPr>
        <p:txBody>
          <a:bodyPr>
            <a:normAutofit/>
          </a:bodyPr>
          <a:lstStyle/>
          <a:p>
            <a:r>
              <a:rPr lang="en-US" altLang="zh-CN" sz="2000" b="1" dirty="0"/>
              <a:t>At the bottom:</a:t>
            </a:r>
          </a:p>
          <a:p>
            <a:pPr marL="0" indent="0">
              <a:buNone/>
            </a:pPr>
            <a:r>
              <a:rPr lang="en-US" altLang="zh-CN" sz="1800" dirty="0"/>
              <a:t>Engineering-school grads, who earn the highest starting salaries</a:t>
            </a:r>
          </a:p>
          <a:p>
            <a:r>
              <a:rPr lang="en-US" altLang="zh-CN" sz="2000" b="1" dirty="0"/>
              <a:t>At the top:</a:t>
            </a:r>
          </a:p>
          <a:p>
            <a:pPr marL="0" indent="0">
              <a:buNone/>
            </a:pPr>
            <a:r>
              <a:rPr lang="en-US" altLang="zh-CN" sz="1800" dirty="0"/>
              <a:t>Liberal-arts-school graduates see their median total compensation grow by 95% after about 10 years</a:t>
            </a:r>
            <a:r>
              <a:rPr lang="zh-CN" altLang="zh-CN" sz="1800" dirty="0"/>
              <a:t> </a:t>
            </a:r>
            <a:endParaRPr lang="en-US" altLang="zh-CN" sz="1800" dirty="0"/>
          </a:p>
          <a:p>
            <a:r>
              <a:rPr lang="en-US" altLang="zh-CN" sz="2000" b="1" dirty="0"/>
              <a:t>At the</a:t>
            </a:r>
            <a:r>
              <a:rPr lang="zh-CN" altLang="en-US" sz="2000" b="1" dirty="0"/>
              <a:t> </a:t>
            </a:r>
            <a:r>
              <a:rPr lang="en-US" altLang="zh-CN" sz="2000" b="1" dirty="0"/>
              <a:t>middle:</a:t>
            </a:r>
          </a:p>
          <a:p>
            <a:pPr marL="0" indent="0">
              <a:buNone/>
            </a:pPr>
            <a:r>
              <a:rPr lang="en-US" altLang="zh-CN" sz="1800" dirty="0"/>
              <a:t>graduates of "party schools" (as defined by the 2008 Princeton Review College Guide) aren't that far behind, with their incomes increasing about 85%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89877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5363B5F-C59A-DE42-BB7B-81227A5335A4}"/>
              </a:ext>
            </a:extLst>
          </p:cNvPr>
          <p:cNvSpPr>
            <a:spLocks noGrp="1"/>
          </p:cNvSpPr>
          <p:nvPr>
            <p:ph type="title"/>
          </p:nvPr>
        </p:nvSpPr>
        <p:spPr>
          <a:xfrm>
            <a:off x="648929" y="629266"/>
            <a:ext cx="3667039" cy="1676603"/>
          </a:xfrm>
        </p:spPr>
        <p:txBody>
          <a:bodyPr>
            <a:noAutofit/>
          </a:bodyPr>
          <a:lstStyle/>
          <a:p>
            <a:r>
              <a:rPr kumimoji="1" lang="en-US" altLang="zh-CN" sz="3200" dirty="0">
                <a:solidFill>
                  <a:srgbClr val="FF0000"/>
                </a:solidFill>
              </a:rPr>
              <a:t>FIGURE: The</a:t>
            </a:r>
            <a:r>
              <a:rPr kumimoji="1" lang="zh-CN" altLang="en-US" sz="3200" dirty="0">
                <a:solidFill>
                  <a:srgbClr val="FF0000"/>
                </a:solidFill>
              </a:rPr>
              <a:t> </a:t>
            </a:r>
            <a:r>
              <a:rPr kumimoji="1" lang="en-US" altLang="zh-CN" sz="3200" dirty="0">
                <a:solidFill>
                  <a:srgbClr val="FF0000"/>
                </a:solidFill>
              </a:rPr>
              <a:t>growth rates of schools in different region</a:t>
            </a:r>
            <a:br>
              <a:rPr kumimoji="1" lang="zh-CN" altLang="en-US" sz="3200" dirty="0">
                <a:solidFill>
                  <a:srgbClr val="FF0000"/>
                </a:solidFill>
              </a:rPr>
            </a:br>
            <a:endParaRPr kumimoji="1" lang="zh-CN" altLang="en-US" sz="3200" dirty="0">
              <a:solidFill>
                <a:srgbClr val="FF0000"/>
              </a:solidFill>
            </a:endParaRPr>
          </a:p>
        </p:txBody>
      </p:sp>
      <p:sp>
        <p:nvSpPr>
          <p:cNvPr id="10" name="Content Placeholder 9">
            <a:extLst>
              <a:ext uri="{FF2B5EF4-FFF2-40B4-BE49-F238E27FC236}">
                <a16:creationId xmlns:a16="http://schemas.microsoft.com/office/drawing/2014/main" id="{6A6E5619-7568-41C6-BB52-36E15CBE16F3}"/>
              </a:ext>
            </a:extLst>
          </p:cNvPr>
          <p:cNvSpPr>
            <a:spLocks noGrp="1"/>
          </p:cNvSpPr>
          <p:nvPr>
            <p:ph idx="1"/>
          </p:nvPr>
        </p:nvSpPr>
        <p:spPr>
          <a:xfrm>
            <a:off x="648930" y="2211438"/>
            <a:ext cx="3667038" cy="3376613"/>
          </a:xfrm>
        </p:spPr>
        <p:txBody>
          <a:bodyPr>
            <a:normAutofit/>
          </a:bodyPr>
          <a:lstStyle/>
          <a:p>
            <a:r>
              <a:rPr lang="en-US" sz="2000" dirty="0"/>
              <a:t>Compare to the last figure, there is no significant difference in increase of salary among different regions.</a:t>
            </a:r>
          </a:p>
          <a:p>
            <a:endParaRPr lang="en-US" sz="2000" dirty="0"/>
          </a:p>
          <a:p>
            <a:r>
              <a:rPr lang="en-US" sz="2000" dirty="0"/>
              <a:t>So the difference in growth rates is more relevant to the school type</a:t>
            </a:r>
            <a:r>
              <a:rPr lang="zh-CN" altLang="en-US" sz="2000" dirty="0"/>
              <a:t> </a:t>
            </a:r>
            <a:r>
              <a:rPr lang="en-US" sz="2000" dirty="0"/>
              <a:t>than to the school region.</a:t>
            </a:r>
          </a:p>
        </p:txBody>
      </p:sp>
      <p:pic>
        <p:nvPicPr>
          <p:cNvPr id="5" name="内容占位符 4">
            <a:extLst>
              <a:ext uri="{FF2B5EF4-FFF2-40B4-BE49-F238E27FC236}">
                <a16:creationId xmlns:a16="http://schemas.microsoft.com/office/drawing/2014/main" id="{76B203DD-6AC8-E346-8107-4CF46196FD51}"/>
              </a:ext>
            </a:extLst>
          </p:cNvPr>
          <p:cNvPicPr>
            <a:picLocks noChangeAspect="1"/>
          </p:cNvPicPr>
          <p:nvPr/>
        </p:nvPicPr>
        <p:blipFill rotWithShape="1">
          <a:blip r:embed="rId2"/>
          <a:srcRect l="1186" r="5818" b="1"/>
          <a:stretch/>
        </p:blipFill>
        <p:spPr>
          <a:xfrm>
            <a:off x="4636008" y="640082"/>
            <a:ext cx="6916329" cy="5577837"/>
          </a:xfrm>
          <a:prstGeom prst="rect">
            <a:avLst/>
          </a:prstGeom>
          <a:effectLst/>
        </p:spPr>
      </p:pic>
    </p:spTree>
    <p:extLst>
      <p:ext uri="{BB962C8B-B14F-4D97-AF65-F5344CB8AC3E}">
        <p14:creationId xmlns:p14="http://schemas.microsoft.com/office/powerpoint/2010/main" val="224757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602C334-344D-7F41-93D9-FD40A5A7F76E}"/>
              </a:ext>
            </a:extLst>
          </p:cNvPr>
          <p:cNvPicPr>
            <a:picLocks noGrp="1" noChangeAspect="1"/>
          </p:cNvPicPr>
          <p:nvPr>
            <p:ph idx="1"/>
          </p:nvPr>
        </p:nvPicPr>
        <p:blipFill>
          <a:blip r:embed="rId2"/>
          <a:stretch>
            <a:fillRect/>
          </a:stretch>
        </p:blipFill>
        <p:spPr>
          <a:xfrm>
            <a:off x="2367144" y="1393371"/>
            <a:ext cx="7277599" cy="5464629"/>
          </a:xfrm>
        </p:spPr>
      </p:pic>
      <p:sp>
        <p:nvSpPr>
          <p:cNvPr id="6" name="标题 1">
            <a:extLst>
              <a:ext uri="{FF2B5EF4-FFF2-40B4-BE49-F238E27FC236}">
                <a16:creationId xmlns:a16="http://schemas.microsoft.com/office/drawing/2014/main" id="{8C16E878-B554-DC48-8C42-4B6F7EFF8070}"/>
              </a:ext>
            </a:extLst>
          </p:cNvPr>
          <p:cNvSpPr>
            <a:spLocks noGrp="1"/>
          </p:cNvSpPr>
          <p:nvPr>
            <p:ph type="title"/>
          </p:nvPr>
        </p:nvSpPr>
        <p:spPr>
          <a:xfrm>
            <a:off x="838200" y="495753"/>
            <a:ext cx="10515600" cy="1325563"/>
          </a:xfrm>
        </p:spPr>
        <p:txBody>
          <a:bodyPr>
            <a:noAutofit/>
          </a:bodyPr>
          <a:lstStyle/>
          <a:p>
            <a:r>
              <a:rPr kumimoji="1" lang="en-US" altLang="zh-CN" sz="3600" dirty="0">
                <a:solidFill>
                  <a:srgbClr val="FF0000"/>
                </a:solidFill>
              </a:rPr>
              <a:t>FIGURE: The</a:t>
            </a:r>
            <a:r>
              <a:rPr kumimoji="1" lang="zh-CN" altLang="en-US" sz="3600" dirty="0">
                <a:solidFill>
                  <a:srgbClr val="FF0000"/>
                </a:solidFill>
              </a:rPr>
              <a:t> </a:t>
            </a:r>
            <a:r>
              <a:rPr kumimoji="1" lang="en-US" altLang="zh-CN" sz="3600" dirty="0">
                <a:solidFill>
                  <a:srgbClr val="FF0000"/>
                </a:solidFill>
              </a:rPr>
              <a:t>distribution</a:t>
            </a:r>
            <a:r>
              <a:rPr kumimoji="1" lang="zh-CN" altLang="en-US" sz="3600" dirty="0">
                <a:solidFill>
                  <a:srgbClr val="FF0000"/>
                </a:solidFill>
              </a:rPr>
              <a:t> </a:t>
            </a:r>
            <a:r>
              <a:rPr kumimoji="1" lang="en-US" altLang="zh-CN" sz="3600" dirty="0">
                <a:solidFill>
                  <a:srgbClr val="FF0000"/>
                </a:solidFill>
              </a:rPr>
              <a:t>of starting median salary by region</a:t>
            </a:r>
            <a:br>
              <a:rPr kumimoji="1" lang="zh-CN" altLang="en-US" sz="3600" dirty="0">
                <a:solidFill>
                  <a:srgbClr val="FF0000"/>
                </a:solidFill>
              </a:rPr>
            </a:br>
            <a:endParaRPr kumimoji="1" lang="zh-CN" altLang="en-US" sz="3600" dirty="0"/>
          </a:p>
        </p:txBody>
      </p:sp>
    </p:spTree>
    <p:extLst>
      <p:ext uri="{BB962C8B-B14F-4D97-AF65-F5344CB8AC3E}">
        <p14:creationId xmlns:p14="http://schemas.microsoft.com/office/powerpoint/2010/main" val="400455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55FCBD5-8E1E-6645-9513-A24FD0525C9B}"/>
              </a:ext>
            </a:extLst>
          </p:cNvPr>
          <p:cNvSpPr>
            <a:spLocks noGrp="1"/>
          </p:cNvSpPr>
          <p:nvPr>
            <p:ph type="title"/>
          </p:nvPr>
        </p:nvSpPr>
        <p:spPr>
          <a:xfrm>
            <a:off x="838199" y="239714"/>
            <a:ext cx="10515600" cy="1325563"/>
          </a:xfrm>
        </p:spPr>
        <p:txBody>
          <a:bodyPr>
            <a:normAutofit/>
          </a:bodyPr>
          <a:lstStyle/>
          <a:p>
            <a:r>
              <a:rPr kumimoji="1" lang="en-US" altLang="zh-CN" sz="3600" dirty="0">
                <a:solidFill>
                  <a:srgbClr val="FF0000"/>
                </a:solidFill>
              </a:rPr>
              <a:t>FIGURE: Which school pays off the most?</a:t>
            </a:r>
            <a:r>
              <a:rPr kumimoji="1" lang="zh-CN" altLang="zh-CN" sz="3600" dirty="0">
                <a:solidFill>
                  <a:srgbClr val="FF0000"/>
                </a:solidFill>
              </a:rPr>
              <a:t> </a:t>
            </a:r>
            <a:br>
              <a:rPr kumimoji="1" lang="zh-CN" altLang="en-US" sz="3600" dirty="0">
                <a:solidFill>
                  <a:srgbClr val="FF0000"/>
                </a:solidFill>
              </a:rPr>
            </a:br>
            <a:endParaRPr kumimoji="1" lang="zh-CN" altLang="en-US" sz="3600" dirty="0">
              <a:solidFill>
                <a:srgbClr val="FF0000"/>
              </a:solidFill>
            </a:endParaRPr>
          </a:p>
        </p:txBody>
      </p:sp>
      <p:sp>
        <p:nvSpPr>
          <p:cNvPr id="15" name="Content Placeholder 9">
            <a:extLst>
              <a:ext uri="{FF2B5EF4-FFF2-40B4-BE49-F238E27FC236}">
                <a16:creationId xmlns:a16="http://schemas.microsoft.com/office/drawing/2014/main" id="{D33A3A3D-F057-48BB-A000-11FB36EFCF30}"/>
              </a:ext>
            </a:extLst>
          </p:cNvPr>
          <p:cNvSpPr>
            <a:spLocks noGrp="1"/>
          </p:cNvSpPr>
          <p:nvPr>
            <p:ph idx="1"/>
          </p:nvPr>
        </p:nvSpPr>
        <p:spPr>
          <a:xfrm>
            <a:off x="1595438" y="6176963"/>
            <a:ext cx="9991725" cy="803275"/>
          </a:xfrm>
        </p:spPr>
        <p:txBody>
          <a:bodyPr>
            <a:normAutofit/>
          </a:bodyPr>
          <a:lstStyle/>
          <a:p>
            <a:pPr marL="0" indent="0">
              <a:buNone/>
            </a:pPr>
            <a:r>
              <a:rPr lang="en-US" altLang="zh-CN" sz="1800" dirty="0"/>
              <a:t>According to the survey, graduates of Dartmouth College, an Ivy League college, earn the highest median salary -- $134,000.</a:t>
            </a:r>
            <a:r>
              <a:rPr lang="zh-CN" altLang="zh-CN" sz="1400" dirty="0"/>
              <a:t> </a:t>
            </a:r>
            <a:endParaRPr lang="en-US" sz="1400" dirty="0"/>
          </a:p>
        </p:txBody>
      </p:sp>
      <p:pic>
        <p:nvPicPr>
          <p:cNvPr id="5" name="内容占位符 4">
            <a:extLst>
              <a:ext uri="{FF2B5EF4-FFF2-40B4-BE49-F238E27FC236}">
                <a16:creationId xmlns:a16="http://schemas.microsoft.com/office/drawing/2014/main" id="{BB85AC4B-0264-F043-A6A3-E447412728A6}"/>
              </a:ext>
            </a:extLst>
          </p:cNvPr>
          <p:cNvPicPr>
            <a:picLocks noChangeAspect="1"/>
          </p:cNvPicPr>
          <p:nvPr/>
        </p:nvPicPr>
        <p:blipFill rotWithShape="1">
          <a:blip r:embed="rId2"/>
          <a:srcRect r="1" b="8604"/>
          <a:stretch/>
        </p:blipFill>
        <p:spPr>
          <a:xfrm>
            <a:off x="2351174" y="902495"/>
            <a:ext cx="7489649" cy="5133974"/>
          </a:xfrm>
          <a:prstGeom prst="rect">
            <a:avLst/>
          </a:prstGeom>
        </p:spPr>
      </p:pic>
    </p:spTree>
    <p:extLst>
      <p:ext uri="{BB962C8B-B14F-4D97-AF65-F5344CB8AC3E}">
        <p14:creationId xmlns:p14="http://schemas.microsoft.com/office/powerpoint/2010/main" val="423012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E62CD19-3E29-4746-BAF3-CCF235F371BE}"/>
              </a:ext>
            </a:extLst>
          </p:cNvPr>
          <p:cNvPicPr>
            <a:picLocks noGrp="1" noChangeAspect="1"/>
          </p:cNvPicPr>
          <p:nvPr>
            <p:ph idx="1"/>
          </p:nvPr>
        </p:nvPicPr>
        <p:blipFill>
          <a:blip r:embed="rId2"/>
          <a:stretch>
            <a:fillRect/>
          </a:stretch>
        </p:blipFill>
        <p:spPr>
          <a:xfrm>
            <a:off x="2389546" y="1291771"/>
            <a:ext cx="7412907" cy="5566229"/>
          </a:xfrm>
        </p:spPr>
      </p:pic>
      <p:sp>
        <p:nvSpPr>
          <p:cNvPr id="7" name="标题 1">
            <a:extLst>
              <a:ext uri="{FF2B5EF4-FFF2-40B4-BE49-F238E27FC236}">
                <a16:creationId xmlns:a16="http://schemas.microsoft.com/office/drawing/2014/main" id="{59655B40-7D93-FF47-9FFE-F773BDFD5D39}"/>
              </a:ext>
            </a:extLst>
          </p:cNvPr>
          <p:cNvSpPr>
            <a:spLocks noGrp="1"/>
          </p:cNvSpPr>
          <p:nvPr>
            <p:ph type="title"/>
          </p:nvPr>
        </p:nvSpPr>
        <p:spPr>
          <a:xfrm>
            <a:off x="838200" y="500062"/>
            <a:ext cx="10515600" cy="1325563"/>
          </a:xfrm>
        </p:spPr>
        <p:txBody>
          <a:bodyPr>
            <a:noAutofit/>
          </a:bodyPr>
          <a:lstStyle/>
          <a:p>
            <a:r>
              <a:rPr kumimoji="1" lang="en-US" altLang="zh-CN" sz="3600" dirty="0">
                <a:solidFill>
                  <a:srgbClr val="FF0000"/>
                </a:solidFill>
              </a:rPr>
              <a:t>FIGURE: Top 20 and bottom 20 schools for starting salaries</a:t>
            </a:r>
            <a:br>
              <a:rPr kumimoji="1" lang="zh-CN" altLang="en-US" sz="3600" dirty="0">
                <a:solidFill>
                  <a:srgbClr val="FF0000"/>
                </a:solidFill>
              </a:rPr>
            </a:br>
            <a:endParaRPr kumimoji="1" lang="zh-CN" altLang="en-US" sz="3600" dirty="0"/>
          </a:p>
        </p:txBody>
      </p:sp>
    </p:spTree>
    <p:extLst>
      <p:ext uri="{BB962C8B-B14F-4D97-AF65-F5344CB8AC3E}">
        <p14:creationId xmlns:p14="http://schemas.microsoft.com/office/powerpoint/2010/main" val="239449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3E8D031-4C1B-A046-8547-0D8978EFEBB2}"/>
              </a:ext>
            </a:extLst>
          </p:cNvPr>
          <p:cNvPicPr>
            <a:picLocks noGrp="1" noChangeAspect="1"/>
          </p:cNvPicPr>
          <p:nvPr>
            <p:ph idx="1"/>
          </p:nvPr>
        </p:nvPicPr>
        <p:blipFill>
          <a:blip r:embed="rId2"/>
          <a:stretch>
            <a:fillRect/>
          </a:stretch>
        </p:blipFill>
        <p:spPr>
          <a:xfrm>
            <a:off x="2322000" y="1190334"/>
            <a:ext cx="7547998" cy="5667666"/>
          </a:xfrm>
        </p:spPr>
      </p:pic>
      <p:sp>
        <p:nvSpPr>
          <p:cNvPr id="6" name="标题 1">
            <a:extLst>
              <a:ext uri="{FF2B5EF4-FFF2-40B4-BE49-F238E27FC236}">
                <a16:creationId xmlns:a16="http://schemas.microsoft.com/office/drawing/2014/main" id="{C3F30792-95B3-584C-ADB9-8AC6FF699E9E}"/>
              </a:ext>
            </a:extLst>
          </p:cNvPr>
          <p:cNvSpPr>
            <a:spLocks noGrp="1"/>
          </p:cNvSpPr>
          <p:nvPr>
            <p:ph type="title"/>
          </p:nvPr>
        </p:nvSpPr>
        <p:spPr>
          <a:xfrm>
            <a:off x="838199" y="513347"/>
            <a:ext cx="10515600" cy="1325563"/>
          </a:xfrm>
        </p:spPr>
        <p:txBody>
          <a:bodyPr>
            <a:noAutofit/>
          </a:bodyPr>
          <a:lstStyle/>
          <a:p>
            <a:r>
              <a:rPr kumimoji="1" lang="en-US" altLang="zh-CN" sz="3600" dirty="0">
                <a:solidFill>
                  <a:srgbClr val="FF0000"/>
                </a:solidFill>
              </a:rPr>
              <a:t>FIGURE: Region composition of top20 and bottom20 schools</a:t>
            </a:r>
            <a:br>
              <a:rPr kumimoji="1" lang="zh-CN" altLang="en-US" sz="3600" dirty="0">
                <a:solidFill>
                  <a:srgbClr val="FF0000"/>
                </a:solidFill>
              </a:rPr>
            </a:br>
            <a:endParaRPr kumimoji="1" lang="zh-CN" altLang="en-US" sz="3600" dirty="0"/>
          </a:p>
        </p:txBody>
      </p:sp>
    </p:spTree>
    <p:extLst>
      <p:ext uri="{BB962C8B-B14F-4D97-AF65-F5344CB8AC3E}">
        <p14:creationId xmlns:p14="http://schemas.microsoft.com/office/powerpoint/2010/main" val="169029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37FB0A6-F22C-D54E-9FF7-BDDE9A630382}"/>
              </a:ext>
            </a:extLst>
          </p:cNvPr>
          <p:cNvPicPr>
            <a:picLocks noGrp="1" noChangeAspect="1"/>
          </p:cNvPicPr>
          <p:nvPr>
            <p:ph idx="1"/>
          </p:nvPr>
        </p:nvPicPr>
        <p:blipFill>
          <a:blip r:embed="rId2"/>
          <a:stretch>
            <a:fillRect/>
          </a:stretch>
        </p:blipFill>
        <p:spPr>
          <a:xfrm>
            <a:off x="2426546" y="1347336"/>
            <a:ext cx="7338907" cy="5510664"/>
          </a:xfrm>
        </p:spPr>
      </p:pic>
      <p:sp>
        <p:nvSpPr>
          <p:cNvPr id="6" name="标题 1">
            <a:extLst>
              <a:ext uri="{FF2B5EF4-FFF2-40B4-BE49-F238E27FC236}">
                <a16:creationId xmlns:a16="http://schemas.microsoft.com/office/drawing/2014/main" id="{EC2B1ADC-16AB-1944-86AB-03217BFA9BA9}"/>
              </a:ext>
            </a:extLst>
          </p:cNvPr>
          <p:cNvSpPr>
            <a:spLocks noGrp="1"/>
          </p:cNvSpPr>
          <p:nvPr>
            <p:ph type="title"/>
          </p:nvPr>
        </p:nvSpPr>
        <p:spPr>
          <a:xfrm>
            <a:off x="838200" y="500062"/>
            <a:ext cx="10515600" cy="1325563"/>
          </a:xfrm>
        </p:spPr>
        <p:txBody>
          <a:bodyPr>
            <a:noAutofit/>
          </a:bodyPr>
          <a:lstStyle/>
          <a:p>
            <a:r>
              <a:rPr kumimoji="1" lang="en-US" altLang="zh-CN" sz="3600" dirty="0">
                <a:solidFill>
                  <a:srgbClr val="FF0000"/>
                </a:solidFill>
              </a:rPr>
              <a:t>FIGURE: Type composition of top20 and bottom 20 schools</a:t>
            </a:r>
            <a:br>
              <a:rPr kumimoji="1" lang="zh-CN" altLang="en-US" sz="3600" dirty="0">
                <a:solidFill>
                  <a:srgbClr val="FF0000"/>
                </a:solidFill>
              </a:rPr>
            </a:br>
            <a:endParaRPr kumimoji="1" lang="zh-CN" altLang="en-US" sz="3600" dirty="0"/>
          </a:p>
        </p:txBody>
      </p:sp>
    </p:spTree>
    <p:extLst>
      <p:ext uri="{BB962C8B-B14F-4D97-AF65-F5344CB8AC3E}">
        <p14:creationId xmlns:p14="http://schemas.microsoft.com/office/powerpoint/2010/main" val="131326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F5EF1-8B1B-C844-848E-D2FFB276CF8D}"/>
              </a:ext>
            </a:extLst>
          </p:cNvPr>
          <p:cNvSpPr>
            <a:spLocks noGrp="1"/>
          </p:cNvSpPr>
          <p:nvPr>
            <p:ph type="title"/>
          </p:nvPr>
        </p:nvSpPr>
        <p:spPr/>
        <p:txBody>
          <a:bodyPr>
            <a:normAutofit/>
          </a:bodyPr>
          <a:lstStyle/>
          <a:p>
            <a:r>
              <a:rPr kumimoji="1" lang="en-US" altLang="zh-CN" sz="3600" dirty="0">
                <a:solidFill>
                  <a:srgbClr val="FF0000"/>
                </a:solidFill>
              </a:rPr>
              <a:t>CONCLUSION</a:t>
            </a:r>
            <a:endParaRPr kumimoji="1" lang="zh-CN" altLang="en-US" sz="3600" dirty="0">
              <a:solidFill>
                <a:srgbClr val="FF0000"/>
              </a:solidFill>
            </a:endParaRPr>
          </a:p>
        </p:txBody>
      </p:sp>
      <p:sp>
        <p:nvSpPr>
          <p:cNvPr id="3" name="内容占位符 2">
            <a:extLst>
              <a:ext uri="{FF2B5EF4-FFF2-40B4-BE49-F238E27FC236}">
                <a16:creationId xmlns:a16="http://schemas.microsoft.com/office/drawing/2014/main" id="{1D35CD4E-76E4-2F44-AA0C-4ED7BA07AD4A}"/>
              </a:ext>
            </a:extLst>
          </p:cNvPr>
          <p:cNvSpPr>
            <a:spLocks noGrp="1"/>
          </p:cNvSpPr>
          <p:nvPr>
            <p:ph idx="1"/>
          </p:nvPr>
        </p:nvSpPr>
        <p:spPr>
          <a:xfrm>
            <a:off x="838200" y="1514008"/>
            <a:ext cx="10515600" cy="4662956"/>
          </a:xfrm>
        </p:spPr>
        <p:txBody>
          <a:bodyPr>
            <a:normAutofit lnSpcReduction="10000"/>
          </a:bodyPr>
          <a:lstStyle/>
          <a:p>
            <a:r>
              <a:rPr lang="en" altLang="zh-CN" dirty="0"/>
              <a:t>Choosing to study majors related to engineering is a smart choice for long-term earning potential.</a:t>
            </a:r>
          </a:p>
          <a:p>
            <a:r>
              <a:rPr lang="en-US" altLang="zh-CN" dirty="0"/>
              <a:t>Ivy Leaguers have both higher starting salaries and wage increase rate over time. Try to get into a better college and you will have more chances to succeed in your career.</a:t>
            </a:r>
          </a:p>
          <a:p>
            <a:r>
              <a:rPr kumimoji="1" lang="en" altLang="zh-CN" dirty="0"/>
              <a:t>The salary of students who</a:t>
            </a:r>
            <a:r>
              <a:rPr kumimoji="1" lang="zh-CN" altLang="en-US" dirty="0"/>
              <a:t> </a:t>
            </a:r>
            <a:r>
              <a:rPr kumimoji="1" lang="en" altLang="zh-CN" dirty="0"/>
              <a:t>major</a:t>
            </a:r>
            <a:r>
              <a:rPr kumimoji="1" lang="zh-CN" altLang="en-US" dirty="0"/>
              <a:t> </a:t>
            </a:r>
            <a:r>
              <a:rPr kumimoji="1" lang="en" altLang="zh-CN" dirty="0"/>
              <a:t>in liberal arts</a:t>
            </a:r>
            <a:r>
              <a:rPr kumimoji="1" lang="zh-CN" altLang="en-US" dirty="0"/>
              <a:t> </a:t>
            </a:r>
            <a:r>
              <a:rPr kumimoji="1" lang="en-US" altLang="zh-CN" dirty="0"/>
              <a:t>or</a:t>
            </a:r>
            <a:r>
              <a:rPr kumimoji="1" lang="zh-CN" altLang="en-US" dirty="0"/>
              <a:t> </a:t>
            </a:r>
            <a:r>
              <a:rPr kumimoji="1" lang="en-US" altLang="zh-CN" dirty="0"/>
              <a:t>study in </a:t>
            </a:r>
            <a:r>
              <a:rPr kumimoji="1" lang="en" altLang="zh-CN" dirty="0"/>
              <a:t>liberal-arts</a:t>
            </a:r>
            <a:r>
              <a:rPr kumimoji="1" lang="en-US" altLang="zh-CN" dirty="0"/>
              <a:t>-school </a:t>
            </a:r>
            <a:r>
              <a:rPr kumimoji="1" lang="en" altLang="zh-CN" dirty="0"/>
              <a:t>is influenced by more factors, and individual differences are even greater.</a:t>
            </a:r>
          </a:p>
          <a:p>
            <a:r>
              <a:rPr kumimoji="1" lang="en" altLang="zh-CN" dirty="0"/>
              <a:t>Graduates from state universities tend to be paid less</a:t>
            </a:r>
            <a:r>
              <a:rPr kumimoji="1" lang="en-US" altLang="zh-CN" dirty="0"/>
              <a:t>.</a:t>
            </a:r>
          </a:p>
          <a:p>
            <a:r>
              <a:rPr kumimoji="1" lang="en-US" altLang="zh-CN" dirty="0"/>
              <a:t>Wage growth has more to do with the type of school than the region.</a:t>
            </a:r>
            <a:endParaRPr kumimoji="1" lang="zh-CN" altLang="en-US" dirty="0"/>
          </a:p>
        </p:txBody>
      </p:sp>
    </p:spTree>
    <p:extLst>
      <p:ext uri="{BB962C8B-B14F-4D97-AF65-F5344CB8AC3E}">
        <p14:creationId xmlns:p14="http://schemas.microsoft.com/office/powerpoint/2010/main" val="157618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440F3-A0E2-7340-B731-D72C7B2509EE}"/>
              </a:ext>
            </a:extLst>
          </p:cNvPr>
          <p:cNvSpPr>
            <a:spLocks noGrp="1"/>
          </p:cNvSpPr>
          <p:nvPr>
            <p:ph type="title"/>
          </p:nvPr>
        </p:nvSpPr>
        <p:spPr/>
        <p:txBody>
          <a:bodyPr/>
          <a:lstStyle/>
          <a:p>
            <a:r>
              <a:rPr kumimoji="1" lang="en-US" altLang="zh-CN" dirty="0">
                <a:solidFill>
                  <a:srgbClr val="FF0000"/>
                </a:solidFill>
              </a:rPr>
              <a:t>SUMMARY</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32AF0C77-B3E5-7940-9131-7CD30CDB4D84}"/>
              </a:ext>
            </a:extLst>
          </p:cNvPr>
          <p:cNvSpPr>
            <a:spLocks noGrp="1"/>
          </p:cNvSpPr>
          <p:nvPr>
            <p:ph idx="1"/>
          </p:nvPr>
        </p:nvSpPr>
        <p:spPr/>
        <p:txBody>
          <a:bodyPr/>
          <a:lstStyle/>
          <a:p>
            <a:r>
              <a:rPr kumimoji="1" lang="en" altLang="zh-CN" dirty="0"/>
              <a:t>Where people go to college can make a big difference in starting pay, and that difference is largely sustained into midcareer, according to a large study of global compensation.</a:t>
            </a:r>
          </a:p>
          <a:p>
            <a:r>
              <a:rPr kumimoji="1" lang="en" altLang="zh-CN" dirty="0"/>
              <a:t>We</a:t>
            </a:r>
            <a:r>
              <a:rPr kumimoji="1" lang="zh-CN" altLang="en-US" dirty="0"/>
              <a:t> </a:t>
            </a:r>
            <a:r>
              <a:rPr kumimoji="1" lang="en-US" altLang="zh-CN" dirty="0"/>
              <a:t>investigated</a:t>
            </a:r>
            <a:r>
              <a:rPr kumimoji="1" lang="zh-CN" altLang="en-US" dirty="0"/>
              <a:t> </a:t>
            </a:r>
            <a:r>
              <a:rPr kumimoji="1" lang="en-US" altLang="zh-CN" dirty="0"/>
              <a:t>the</a:t>
            </a:r>
            <a:r>
              <a:rPr kumimoji="1" lang="zh-CN" altLang="en-US" dirty="0"/>
              <a:t> </a:t>
            </a:r>
            <a:r>
              <a:rPr kumimoji="1" lang="en-US" altLang="zh-CN" dirty="0"/>
              <a:t>wage</a:t>
            </a:r>
            <a:r>
              <a:rPr kumimoji="1" lang="zh-CN" altLang="en-US" dirty="0"/>
              <a:t> </a:t>
            </a:r>
            <a:r>
              <a:rPr kumimoji="1" lang="en-US" altLang="zh-CN" dirty="0"/>
              <a:t>difference</a:t>
            </a:r>
            <a:r>
              <a:rPr kumimoji="1" lang="zh-CN" altLang="en-US" dirty="0"/>
              <a:t> </a:t>
            </a:r>
            <a:r>
              <a:rPr kumimoji="1" lang="en-US" altLang="zh-CN" dirty="0"/>
              <a:t>among</a:t>
            </a:r>
            <a:r>
              <a:rPr kumimoji="1" lang="zh-CN" altLang="en-US" dirty="0"/>
              <a:t> </a:t>
            </a:r>
            <a:r>
              <a:rPr kumimoji="1" lang="en-US" altLang="zh-CN" dirty="0"/>
              <a:t>different</a:t>
            </a:r>
            <a:r>
              <a:rPr kumimoji="1" lang="zh-CN" altLang="en-US" dirty="0"/>
              <a:t> </a:t>
            </a:r>
            <a:r>
              <a:rPr kumimoji="1" lang="en-US" altLang="zh-CN" dirty="0"/>
              <a:t>major, different region and different school type . We also studied the relationship between starting salaries and their growth rates</a:t>
            </a:r>
            <a:endParaRPr kumimoji="1" lang="zh-CN" altLang="en-US" dirty="0"/>
          </a:p>
        </p:txBody>
      </p:sp>
    </p:spTree>
    <p:extLst>
      <p:ext uri="{BB962C8B-B14F-4D97-AF65-F5344CB8AC3E}">
        <p14:creationId xmlns:p14="http://schemas.microsoft.com/office/powerpoint/2010/main" val="140149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86EA6-E7AF-504C-8F44-EA5A92F794FB}"/>
              </a:ext>
            </a:extLst>
          </p:cNvPr>
          <p:cNvSpPr>
            <a:spLocks noGrp="1"/>
          </p:cNvSpPr>
          <p:nvPr>
            <p:ph type="title"/>
          </p:nvPr>
        </p:nvSpPr>
        <p:spPr/>
        <p:txBody>
          <a:bodyPr/>
          <a:lstStyle/>
          <a:p>
            <a:r>
              <a:rPr kumimoji="1" lang="en-US" altLang="zh-CN" dirty="0">
                <a:solidFill>
                  <a:srgbClr val="FF0000"/>
                </a:solidFill>
              </a:rPr>
              <a:t>DATA</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EA7C207A-9CC7-F147-A05E-FDB89BC3C970}"/>
              </a:ext>
            </a:extLst>
          </p:cNvPr>
          <p:cNvSpPr>
            <a:spLocks noGrp="1"/>
          </p:cNvSpPr>
          <p:nvPr>
            <p:ph idx="1"/>
          </p:nvPr>
        </p:nvSpPr>
        <p:spPr/>
        <p:txBody>
          <a:bodyPr>
            <a:normAutofit/>
          </a:bodyPr>
          <a:lstStyle/>
          <a:p>
            <a:r>
              <a:rPr lang="en-US" altLang="zh-CN" dirty="0"/>
              <a:t>We</a:t>
            </a:r>
            <a:r>
              <a:rPr lang="zh-CN" altLang="en-US" dirty="0"/>
              <a:t> </a:t>
            </a:r>
            <a:r>
              <a:rPr lang="en-US" altLang="zh-CN" dirty="0"/>
              <a:t>used</a:t>
            </a:r>
            <a:r>
              <a:rPr lang="zh-CN" altLang="en-US" dirty="0"/>
              <a:t> </a:t>
            </a:r>
            <a:r>
              <a:rPr lang="en" altLang="zh-CN">
                <a:hlinkClick r:id="rId2"/>
              </a:rPr>
              <a:t>2007-2008 </a:t>
            </a:r>
            <a:r>
              <a:rPr lang="en" altLang="zh-CN" dirty="0">
                <a:hlinkClick r:id="rId2"/>
              </a:rPr>
              <a:t>PayScale College Salary Report</a:t>
            </a:r>
            <a:r>
              <a:rPr lang="zh-CN" altLang="en-US" dirty="0"/>
              <a:t> </a:t>
            </a:r>
            <a:r>
              <a:rPr lang="en-US" altLang="zh-CN" dirty="0"/>
              <a:t>data</a:t>
            </a:r>
            <a:r>
              <a:rPr lang="zh-CN" altLang="en-US" dirty="0"/>
              <a:t> </a:t>
            </a:r>
            <a:r>
              <a:rPr lang="en-US" altLang="zh-CN" dirty="0"/>
              <a:t>which</a:t>
            </a:r>
            <a:r>
              <a:rPr lang="zh-CN" altLang="en-US" dirty="0"/>
              <a:t> </a:t>
            </a:r>
            <a:r>
              <a:rPr lang="en-US" altLang="zh-CN" dirty="0"/>
              <a:t>surveyed 1.2 million bachelor's degree graduates with a minimum of 10 years of work experience (with a median of 15.5 years). The subjects hailed from more than 300 U.S. schools ranging from state institutions to the Ivy League, and their incomes show that the subject you major in can have little to do with your long-term earning power. PayScale excluded survey respondents who reported having advanced degrees, including M.B.A.s, M.D.s and </a:t>
            </a:r>
            <a:r>
              <a:rPr lang="en-US" altLang="zh-CN" dirty="0" err="1"/>
              <a:t>J.D.s.</a:t>
            </a:r>
            <a:endParaRPr lang="zh-CN" altLang="zh-CN" dirty="0"/>
          </a:p>
          <a:p>
            <a:endParaRPr kumimoji="1" lang="zh-CN" altLang="en-US" dirty="0"/>
          </a:p>
        </p:txBody>
      </p:sp>
    </p:spTree>
    <p:extLst>
      <p:ext uri="{BB962C8B-B14F-4D97-AF65-F5344CB8AC3E}">
        <p14:creationId xmlns:p14="http://schemas.microsoft.com/office/powerpoint/2010/main" val="13752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87EC1-8DF9-F546-8C24-6AC4402646EA}"/>
              </a:ext>
            </a:extLst>
          </p:cNvPr>
          <p:cNvSpPr>
            <a:spLocks noGrp="1"/>
          </p:cNvSpPr>
          <p:nvPr>
            <p:ph type="title"/>
          </p:nvPr>
        </p:nvSpPr>
        <p:spPr>
          <a:xfrm>
            <a:off x="838200" y="365125"/>
            <a:ext cx="10515600" cy="1325563"/>
          </a:xfrm>
        </p:spPr>
        <p:txBody>
          <a:bodyPr>
            <a:normAutofit/>
          </a:bodyPr>
          <a:lstStyle/>
          <a:p>
            <a:r>
              <a:rPr kumimoji="1" lang="en-US" altLang="zh-CN" sz="3600" dirty="0">
                <a:solidFill>
                  <a:srgbClr val="FF0000"/>
                </a:solidFill>
              </a:rPr>
              <a:t>FIGURE: relationship between starting salary and mid-career salary</a:t>
            </a:r>
            <a:r>
              <a:rPr kumimoji="1" lang="zh-CN" altLang="en-US" sz="3600" dirty="0">
                <a:solidFill>
                  <a:srgbClr val="FF0000"/>
                </a:solidFill>
              </a:rPr>
              <a:t> （</a:t>
            </a:r>
            <a:r>
              <a:rPr kumimoji="1" lang="en-US" altLang="zh-CN" sz="3600" dirty="0">
                <a:solidFill>
                  <a:srgbClr val="FF0000"/>
                </a:solidFill>
              </a:rPr>
              <a:t> Positive correlation </a:t>
            </a:r>
            <a:r>
              <a:rPr kumimoji="1" lang="zh-CN" altLang="en-US" sz="3600" dirty="0">
                <a:solidFill>
                  <a:srgbClr val="FF0000"/>
                </a:solidFill>
              </a:rPr>
              <a:t>）</a:t>
            </a:r>
          </a:p>
        </p:txBody>
      </p:sp>
      <p:pic>
        <p:nvPicPr>
          <p:cNvPr id="5" name="内容占位符 4">
            <a:extLst>
              <a:ext uri="{FF2B5EF4-FFF2-40B4-BE49-F238E27FC236}">
                <a16:creationId xmlns:a16="http://schemas.microsoft.com/office/drawing/2014/main" id="{E9193991-0AA9-7E45-8994-B0E5663FC493}"/>
              </a:ext>
            </a:extLst>
          </p:cNvPr>
          <p:cNvPicPr>
            <a:picLocks noChangeAspect="1"/>
          </p:cNvPicPr>
          <p:nvPr/>
        </p:nvPicPr>
        <p:blipFill>
          <a:blip r:embed="rId2"/>
          <a:srcRect/>
          <a:stretch/>
        </p:blipFill>
        <p:spPr>
          <a:xfrm>
            <a:off x="2567462" y="1558959"/>
            <a:ext cx="7057076" cy="5299041"/>
          </a:xfrm>
          <a:prstGeom prst="rect">
            <a:avLst/>
          </a:prstGeom>
        </p:spPr>
      </p:pic>
    </p:spTree>
    <p:extLst>
      <p:ext uri="{BB962C8B-B14F-4D97-AF65-F5344CB8AC3E}">
        <p14:creationId xmlns:p14="http://schemas.microsoft.com/office/powerpoint/2010/main" val="12604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001599A-8099-8B44-9DDC-4F8A1B5E430E}"/>
              </a:ext>
            </a:extLst>
          </p:cNvPr>
          <p:cNvPicPr>
            <a:picLocks noGrp="1" noChangeAspect="1"/>
          </p:cNvPicPr>
          <p:nvPr>
            <p:ph idx="1"/>
          </p:nvPr>
        </p:nvPicPr>
        <p:blipFill>
          <a:blip r:embed="rId2"/>
          <a:stretch>
            <a:fillRect/>
          </a:stretch>
        </p:blipFill>
        <p:spPr>
          <a:xfrm>
            <a:off x="2581628" y="1586439"/>
            <a:ext cx="7028743" cy="5271561"/>
          </a:xfrm>
          <a:prstGeom prst="rect">
            <a:avLst/>
          </a:prstGeom>
        </p:spPr>
      </p:pic>
      <p:sp>
        <p:nvSpPr>
          <p:cNvPr id="6" name="文本框 5">
            <a:extLst>
              <a:ext uri="{FF2B5EF4-FFF2-40B4-BE49-F238E27FC236}">
                <a16:creationId xmlns:a16="http://schemas.microsoft.com/office/drawing/2014/main" id="{BC78B1B7-518A-5541-91D2-73A7568714B8}"/>
              </a:ext>
            </a:extLst>
          </p:cNvPr>
          <p:cNvSpPr txBox="1"/>
          <p:nvPr/>
        </p:nvSpPr>
        <p:spPr>
          <a:xfrm>
            <a:off x="10991850" y="3905250"/>
            <a:ext cx="184731" cy="369332"/>
          </a:xfrm>
          <a:prstGeom prst="rect">
            <a:avLst/>
          </a:prstGeom>
          <a:noFill/>
        </p:spPr>
        <p:txBody>
          <a:bodyPr wrap="none" rtlCol="0">
            <a:spAutoFit/>
          </a:bodyPr>
          <a:lstStyle/>
          <a:p>
            <a:endParaRPr kumimoji="1" lang="zh-CN" altLang="en-US" dirty="0"/>
          </a:p>
        </p:txBody>
      </p:sp>
      <p:sp>
        <p:nvSpPr>
          <p:cNvPr id="9" name="标题 1">
            <a:extLst>
              <a:ext uri="{FF2B5EF4-FFF2-40B4-BE49-F238E27FC236}">
                <a16:creationId xmlns:a16="http://schemas.microsoft.com/office/drawing/2014/main" id="{7E653A37-FA6D-A249-87AD-7884392153ED}"/>
              </a:ext>
            </a:extLst>
          </p:cNvPr>
          <p:cNvSpPr>
            <a:spLocks noGrp="1"/>
          </p:cNvSpPr>
          <p:nvPr>
            <p:ph type="title"/>
          </p:nvPr>
        </p:nvSpPr>
        <p:spPr>
          <a:xfrm>
            <a:off x="838200" y="365125"/>
            <a:ext cx="10515600" cy="1325563"/>
          </a:xfrm>
        </p:spPr>
        <p:txBody>
          <a:bodyPr>
            <a:normAutofit/>
          </a:bodyPr>
          <a:lstStyle/>
          <a:p>
            <a:r>
              <a:rPr kumimoji="1" lang="en-US" altLang="zh-CN" sz="3600" dirty="0">
                <a:solidFill>
                  <a:srgbClr val="FF0000"/>
                </a:solidFill>
              </a:rPr>
              <a:t>FIGURE: relationship between starting salaries and further wage growth</a:t>
            </a:r>
            <a:r>
              <a:rPr kumimoji="1" lang="zh-CN" altLang="en-US" sz="3600" dirty="0">
                <a:solidFill>
                  <a:srgbClr val="FF0000"/>
                </a:solidFill>
              </a:rPr>
              <a:t>（</a:t>
            </a:r>
            <a:r>
              <a:rPr kumimoji="1" lang="en-US" altLang="zh-CN" sz="3600" dirty="0">
                <a:solidFill>
                  <a:srgbClr val="FF0000"/>
                </a:solidFill>
              </a:rPr>
              <a:t>No significant correlation</a:t>
            </a:r>
            <a:r>
              <a:rPr kumimoji="1" lang="zh-CN" altLang="en-US" sz="3600" dirty="0">
                <a:solidFill>
                  <a:srgbClr val="FF0000"/>
                </a:solidFill>
              </a:rPr>
              <a:t>）</a:t>
            </a:r>
          </a:p>
        </p:txBody>
      </p:sp>
    </p:spTree>
    <p:extLst>
      <p:ext uri="{BB962C8B-B14F-4D97-AF65-F5344CB8AC3E}">
        <p14:creationId xmlns:p14="http://schemas.microsoft.com/office/powerpoint/2010/main" val="81932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9EED611F-F886-6940-AE63-63DF9030B46F}"/>
              </a:ext>
            </a:extLst>
          </p:cNvPr>
          <p:cNvSpPr>
            <a:spLocks noGrp="1"/>
          </p:cNvSpPr>
          <p:nvPr>
            <p:ph type="title"/>
          </p:nvPr>
        </p:nvSpPr>
        <p:spPr>
          <a:xfrm>
            <a:off x="514020" y="470794"/>
            <a:ext cx="3667039" cy="1676603"/>
          </a:xfrm>
        </p:spPr>
        <p:txBody>
          <a:bodyPr>
            <a:normAutofit/>
          </a:bodyPr>
          <a:lstStyle/>
          <a:p>
            <a:r>
              <a:rPr kumimoji="1" lang="en-US" altLang="zh-CN" sz="2800" dirty="0">
                <a:solidFill>
                  <a:srgbClr val="FF0000"/>
                </a:solidFill>
              </a:rPr>
              <a:t>FIGURE: The</a:t>
            </a:r>
            <a:r>
              <a:rPr kumimoji="1" lang="zh-CN" altLang="en-US" sz="2800" dirty="0">
                <a:solidFill>
                  <a:srgbClr val="FF0000"/>
                </a:solidFill>
              </a:rPr>
              <a:t> </a:t>
            </a:r>
            <a:r>
              <a:rPr kumimoji="1" lang="en-US" altLang="zh-CN" sz="2800" dirty="0">
                <a:solidFill>
                  <a:srgbClr val="FF0000"/>
                </a:solidFill>
              </a:rPr>
              <a:t>median</a:t>
            </a:r>
            <a:r>
              <a:rPr kumimoji="1" lang="zh-CN" altLang="en-US" sz="2800" dirty="0">
                <a:solidFill>
                  <a:srgbClr val="FF0000"/>
                </a:solidFill>
              </a:rPr>
              <a:t> </a:t>
            </a:r>
            <a:r>
              <a:rPr kumimoji="1" lang="en-US" altLang="zh-CN" sz="2800" dirty="0">
                <a:solidFill>
                  <a:srgbClr val="FF0000"/>
                </a:solidFill>
              </a:rPr>
              <a:t>mid-career</a:t>
            </a:r>
            <a:r>
              <a:rPr kumimoji="1" lang="zh-CN" altLang="en-US" sz="2800" dirty="0">
                <a:solidFill>
                  <a:srgbClr val="FF0000"/>
                </a:solidFill>
              </a:rPr>
              <a:t> </a:t>
            </a:r>
            <a:r>
              <a:rPr kumimoji="1" lang="en-US" altLang="zh-CN" sz="2800" dirty="0">
                <a:solidFill>
                  <a:srgbClr val="FF0000"/>
                </a:solidFill>
              </a:rPr>
              <a:t>salaries of different major</a:t>
            </a:r>
            <a:br>
              <a:rPr kumimoji="1" lang="zh-CN" altLang="en-US" sz="2800" dirty="0">
                <a:solidFill>
                  <a:srgbClr val="FF0000"/>
                </a:solidFill>
              </a:rPr>
            </a:br>
            <a:endParaRPr lang="zh-CN" altLang="en-US" sz="2800" dirty="0">
              <a:solidFill>
                <a:srgbClr val="FF0000"/>
              </a:solidFill>
            </a:endParaRPr>
          </a:p>
        </p:txBody>
      </p:sp>
      <p:sp>
        <p:nvSpPr>
          <p:cNvPr id="14" name="Content Placeholder 11">
            <a:extLst>
              <a:ext uri="{FF2B5EF4-FFF2-40B4-BE49-F238E27FC236}">
                <a16:creationId xmlns:a16="http://schemas.microsoft.com/office/drawing/2014/main" id="{C87DCE62-C340-4FC2-863E-4578A7C968BB}"/>
              </a:ext>
            </a:extLst>
          </p:cNvPr>
          <p:cNvSpPr>
            <a:spLocks noGrp="1"/>
          </p:cNvSpPr>
          <p:nvPr>
            <p:ph idx="1"/>
          </p:nvPr>
        </p:nvSpPr>
        <p:spPr>
          <a:xfrm>
            <a:off x="514020" y="1897781"/>
            <a:ext cx="3923070" cy="4782419"/>
          </a:xfrm>
        </p:spPr>
        <p:txBody>
          <a:bodyPr>
            <a:normAutofit/>
          </a:bodyPr>
          <a:lstStyle/>
          <a:p>
            <a:pPr marL="0" indent="0">
              <a:buNone/>
            </a:pPr>
            <a:r>
              <a:rPr lang="en-US" sz="1800" b="1" dirty="0"/>
              <a:t>The top five majors：</a:t>
            </a:r>
          </a:p>
          <a:p>
            <a:pPr marL="0" indent="0">
              <a:buNone/>
            </a:pPr>
            <a:r>
              <a:rPr lang="en-US" altLang="zh-CN" sz="1800" dirty="0"/>
              <a:t>Chemical Engineering</a:t>
            </a:r>
          </a:p>
          <a:p>
            <a:pPr marL="0" indent="0">
              <a:buNone/>
            </a:pPr>
            <a:r>
              <a:rPr lang="en-US" altLang="zh-CN" sz="1800" dirty="0"/>
              <a:t>Computer Engineering</a:t>
            </a:r>
          </a:p>
          <a:p>
            <a:pPr marL="0" indent="0">
              <a:buNone/>
            </a:pPr>
            <a:r>
              <a:rPr lang="en-US" altLang="zh-CN" sz="1800" dirty="0"/>
              <a:t>Electrical Engineering</a:t>
            </a:r>
          </a:p>
          <a:p>
            <a:pPr marL="0" indent="0">
              <a:buNone/>
            </a:pPr>
            <a:r>
              <a:rPr lang="en-US" altLang="zh-CN" sz="1800" dirty="0"/>
              <a:t>Aerospace Engineering</a:t>
            </a:r>
          </a:p>
          <a:p>
            <a:pPr marL="0" indent="0">
              <a:buNone/>
            </a:pPr>
            <a:r>
              <a:rPr lang="en-US" altLang="zh-CN" sz="1800" dirty="0"/>
              <a:t>Economics</a:t>
            </a:r>
            <a:r>
              <a:rPr lang="zh-CN" altLang="en-US" sz="1800" dirty="0"/>
              <a:t> （</a:t>
            </a:r>
            <a:r>
              <a:rPr lang="en-US" altLang="zh-CN" sz="1800" dirty="0"/>
              <a:t>large</a:t>
            </a:r>
            <a:r>
              <a:rPr lang="zh-CN" altLang="en-US" sz="1800" dirty="0"/>
              <a:t> </a:t>
            </a:r>
            <a:r>
              <a:rPr lang="en-US" altLang="zh-CN" sz="1800" dirty="0"/>
              <a:t>variation</a:t>
            </a:r>
            <a:r>
              <a:rPr lang="zh-CN" altLang="en-US" sz="1800" dirty="0"/>
              <a:t>）</a:t>
            </a:r>
            <a:endParaRPr lang="en-US" altLang="zh-CN" sz="1800" dirty="0"/>
          </a:p>
          <a:p>
            <a:pPr marL="0" indent="0">
              <a:buNone/>
            </a:pPr>
            <a:r>
              <a:rPr lang="en-US" sz="1800" b="1" dirty="0"/>
              <a:t>The major with the lowest variance:</a:t>
            </a:r>
          </a:p>
          <a:p>
            <a:pPr marL="0" indent="0">
              <a:lnSpc>
                <a:spcPct val="100000"/>
              </a:lnSpc>
              <a:buNone/>
            </a:pPr>
            <a:r>
              <a:rPr lang="en-US" sz="1800" dirty="0"/>
              <a:t>Nutrition</a:t>
            </a:r>
          </a:p>
          <a:p>
            <a:pPr marL="0" indent="0">
              <a:lnSpc>
                <a:spcPct val="100000"/>
              </a:lnSpc>
              <a:buNone/>
            </a:pPr>
            <a:r>
              <a:rPr lang="en-US" sz="1800" dirty="0"/>
              <a:t>Nursing</a:t>
            </a:r>
          </a:p>
          <a:p>
            <a:pPr marL="0" indent="0">
              <a:buNone/>
            </a:pPr>
            <a:r>
              <a:rPr lang="en-US" altLang="zh-CN" sz="1800" dirty="0"/>
              <a:t>(</a:t>
            </a:r>
            <a:r>
              <a:rPr lang="en" altLang="zh-CN" sz="1800" dirty="0"/>
              <a:t>Choosing to study engineering is a smart choice for long-term earning potential</a:t>
            </a:r>
            <a:r>
              <a:rPr lang="en-US" altLang="zh-CN" sz="1800" dirty="0"/>
              <a:t>)</a:t>
            </a:r>
            <a:endParaRPr lang="en-US" sz="1800" b="1" dirty="0"/>
          </a:p>
          <a:p>
            <a:pPr marL="0" indent="0">
              <a:buNone/>
            </a:pPr>
            <a:endParaRPr lang="en-US" sz="1800" dirty="0"/>
          </a:p>
        </p:txBody>
      </p:sp>
      <p:pic>
        <p:nvPicPr>
          <p:cNvPr id="5" name="内容占位符 4">
            <a:extLst>
              <a:ext uri="{FF2B5EF4-FFF2-40B4-BE49-F238E27FC236}">
                <a16:creationId xmlns:a16="http://schemas.microsoft.com/office/drawing/2014/main" id="{BB70470D-8684-794A-A7BB-E2EF9AF81B4F}"/>
              </a:ext>
            </a:extLst>
          </p:cNvPr>
          <p:cNvPicPr>
            <a:picLocks noChangeAspect="1"/>
          </p:cNvPicPr>
          <p:nvPr/>
        </p:nvPicPr>
        <p:blipFill rotWithShape="1">
          <a:blip r:embed="rId2"/>
          <a:srcRect l="6563" r="441" b="1"/>
          <a:stretch/>
        </p:blipFill>
        <p:spPr>
          <a:xfrm>
            <a:off x="4315967" y="177800"/>
            <a:ext cx="8062757" cy="6502400"/>
          </a:xfrm>
          <a:prstGeom prst="rect">
            <a:avLst/>
          </a:prstGeom>
          <a:effectLst/>
        </p:spPr>
      </p:pic>
    </p:spTree>
    <p:extLst>
      <p:ext uri="{BB962C8B-B14F-4D97-AF65-F5344CB8AC3E}">
        <p14:creationId xmlns:p14="http://schemas.microsoft.com/office/powerpoint/2010/main" val="418672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96B64-1186-5A4F-9247-E1F9C75E2726}"/>
              </a:ext>
            </a:extLst>
          </p:cNvPr>
          <p:cNvSpPr>
            <a:spLocks noGrp="1"/>
          </p:cNvSpPr>
          <p:nvPr>
            <p:ph type="title"/>
          </p:nvPr>
        </p:nvSpPr>
        <p:spPr>
          <a:xfrm>
            <a:off x="838199" y="327818"/>
            <a:ext cx="10515600" cy="1325563"/>
          </a:xfrm>
        </p:spPr>
        <p:txBody>
          <a:bodyPr>
            <a:noAutofit/>
          </a:bodyPr>
          <a:lstStyle/>
          <a:p>
            <a:r>
              <a:rPr kumimoji="1" lang="en-US" altLang="zh-CN" sz="3600" dirty="0">
                <a:solidFill>
                  <a:srgbClr val="FF0000"/>
                </a:solidFill>
              </a:rPr>
              <a:t>FIGURE: The</a:t>
            </a:r>
            <a:r>
              <a:rPr kumimoji="1" lang="zh-CN" altLang="en-US" sz="3600" dirty="0">
                <a:solidFill>
                  <a:srgbClr val="FF0000"/>
                </a:solidFill>
              </a:rPr>
              <a:t> </a:t>
            </a:r>
            <a:r>
              <a:rPr kumimoji="1" lang="en-US" altLang="zh-CN" sz="3600" dirty="0">
                <a:solidFill>
                  <a:srgbClr val="FF0000"/>
                </a:solidFill>
              </a:rPr>
              <a:t>number of schools</a:t>
            </a:r>
            <a:r>
              <a:rPr kumimoji="1" lang="zh-CN" altLang="en-US" sz="3600" dirty="0">
                <a:solidFill>
                  <a:srgbClr val="FF0000"/>
                </a:solidFill>
              </a:rPr>
              <a:t> </a:t>
            </a:r>
            <a:r>
              <a:rPr kumimoji="1" lang="en-US" altLang="zh-CN" sz="3600" dirty="0">
                <a:solidFill>
                  <a:srgbClr val="FF0000"/>
                </a:solidFill>
              </a:rPr>
              <a:t>of</a:t>
            </a:r>
            <a:r>
              <a:rPr kumimoji="1" lang="zh-CN" altLang="en-US" sz="3600" dirty="0">
                <a:solidFill>
                  <a:srgbClr val="FF0000"/>
                </a:solidFill>
              </a:rPr>
              <a:t> </a:t>
            </a:r>
            <a:r>
              <a:rPr kumimoji="1" lang="en-US" altLang="zh-CN" sz="3600" dirty="0">
                <a:solidFill>
                  <a:srgbClr val="FF0000"/>
                </a:solidFill>
              </a:rPr>
              <a:t>different types</a:t>
            </a:r>
            <a:r>
              <a:rPr kumimoji="1" lang="zh-CN" altLang="en-US" sz="3600" dirty="0">
                <a:solidFill>
                  <a:srgbClr val="FF0000"/>
                </a:solidFill>
              </a:rPr>
              <a:t> </a:t>
            </a:r>
            <a:r>
              <a:rPr kumimoji="1" lang="en-US" altLang="zh-CN" sz="3600" dirty="0">
                <a:solidFill>
                  <a:srgbClr val="FF0000"/>
                </a:solidFill>
              </a:rPr>
              <a:t>in</a:t>
            </a:r>
            <a:r>
              <a:rPr kumimoji="1" lang="zh-CN" altLang="en-US" sz="3600" dirty="0">
                <a:solidFill>
                  <a:srgbClr val="FF0000"/>
                </a:solidFill>
              </a:rPr>
              <a:t> </a:t>
            </a:r>
            <a:r>
              <a:rPr kumimoji="1" lang="en-US" altLang="zh-CN" sz="3600" dirty="0">
                <a:solidFill>
                  <a:srgbClr val="FF0000"/>
                </a:solidFill>
              </a:rPr>
              <a:t>our</a:t>
            </a:r>
            <a:r>
              <a:rPr kumimoji="1" lang="zh-CN" altLang="en-US" sz="3600" dirty="0">
                <a:solidFill>
                  <a:srgbClr val="FF0000"/>
                </a:solidFill>
              </a:rPr>
              <a:t> </a:t>
            </a:r>
            <a:r>
              <a:rPr kumimoji="1" lang="en-US" altLang="zh-CN" sz="3600" dirty="0">
                <a:solidFill>
                  <a:srgbClr val="FF0000"/>
                </a:solidFill>
              </a:rPr>
              <a:t>sample</a:t>
            </a:r>
            <a:br>
              <a:rPr kumimoji="1" lang="zh-CN" altLang="en-US" sz="3600" dirty="0">
                <a:solidFill>
                  <a:srgbClr val="FF0000"/>
                </a:solidFill>
              </a:rPr>
            </a:br>
            <a:endParaRPr kumimoji="1" lang="zh-CN" altLang="en-US" sz="3600" dirty="0"/>
          </a:p>
        </p:txBody>
      </p:sp>
      <p:pic>
        <p:nvPicPr>
          <p:cNvPr id="5" name="内容占位符 4">
            <a:extLst>
              <a:ext uri="{FF2B5EF4-FFF2-40B4-BE49-F238E27FC236}">
                <a16:creationId xmlns:a16="http://schemas.microsoft.com/office/drawing/2014/main" id="{F8035A50-7786-F348-BEA3-E45CC2ED5671}"/>
              </a:ext>
            </a:extLst>
          </p:cNvPr>
          <p:cNvPicPr>
            <a:picLocks noGrp="1" noChangeAspect="1"/>
          </p:cNvPicPr>
          <p:nvPr>
            <p:ph idx="1"/>
          </p:nvPr>
        </p:nvPicPr>
        <p:blipFill>
          <a:blip r:embed="rId2"/>
          <a:stretch>
            <a:fillRect/>
          </a:stretch>
        </p:blipFill>
        <p:spPr>
          <a:xfrm>
            <a:off x="2337895" y="1214203"/>
            <a:ext cx="7516209" cy="5643797"/>
          </a:xfrm>
        </p:spPr>
      </p:pic>
    </p:spTree>
    <p:extLst>
      <p:ext uri="{BB962C8B-B14F-4D97-AF65-F5344CB8AC3E}">
        <p14:creationId xmlns:p14="http://schemas.microsoft.com/office/powerpoint/2010/main" val="182093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5976FA6-EA82-FB43-AEE4-8F4DD74B1538}"/>
              </a:ext>
            </a:extLst>
          </p:cNvPr>
          <p:cNvPicPr>
            <a:picLocks noGrp="1" noChangeAspect="1"/>
          </p:cNvPicPr>
          <p:nvPr>
            <p:ph idx="1"/>
          </p:nvPr>
        </p:nvPicPr>
        <p:blipFill>
          <a:blip r:embed="rId2"/>
          <a:stretch>
            <a:fillRect/>
          </a:stretch>
        </p:blipFill>
        <p:spPr>
          <a:xfrm>
            <a:off x="2343150" y="1372125"/>
            <a:ext cx="7257983" cy="5449899"/>
          </a:xfrm>
        </p:spPr>
      </p:pic>
      <p:sp>
        <p:nvSpPr>
          <p:cNvPr id="6" name="标题 1">
            <a:extLst>
              <a:ext uri="{FF2B5EF4-FFF2-40B4-BE49-F238E27FC236}">
                <a16:creationId xmlns:a16="http://schemas.microsoft.com/office/drawing/2014/main" id="{A012D8FF-1225-FE4D-8E71-AAE6C36E658F}"/>
              </a:ext>
            </a:extLst>
          </p:cNvPr>
          <p:cNvSpPr>
            <a:spLocks noGrp="1"/>
          </p:cNvSpPr>
          <p:nvPr>
            <p:ph type="title"/>
          </p:nvPr>
        </p:nvSpPr>
        <p:spPr>
          <a:xfrm>
            <a:off x="838199" y="327818"/>
            <a:ext cx="10515600" cy="1325563"/>
          </a:xfrm>
        </p:spPr>
        <p:txBody>
          <a:bodyPr>
            <a:noAutofit/>
          </a:bodyPr>
          <a:lstStyle/>
          <a:p>
            <a:r>
              <a:rPr kumimoji="1" lang="en-US" altLang="zh-CN" sz="3600" dirty="0">
                <a:solidFill>
                  <a:srgbClr val="FF0000"/>
                </a:solidFill>
              </a:rPr>
              <a:t>FIGURE: The</a:t>
            </a:r>
            <a:r>
              <a:rPr kumimoji="1" lang="zh-CN" altLang="en-US" sz="3600" dirty="0">
                <a:solidFill>
                  <a:srgbClr val="FF0000"/>
                </a:solidFill>
              </a:rPr>
              <a:t> </a:t>
            </a:r>
            <a:r>
              <a:rPr kumimoji="1" lang="en-US" altLang="zh-CN" sz="3600" dirty="0">
                <a:solidFill>
                  <a:srgbClr val="FF0000"/>
                </a:solidFill>
              </a:rPr>
              <a:t>number of schools</a:t>
            </a:r>
            <a:r>
              <a:rPr kumimoji="1" lang="zh-CN" altLang="en-US" sz="3600" dirty="0">
                <a:solidFill>
                  <a:srgbClr val="FF0000"/>
                </a:solidFill>
              </a:rPr>
              <a:t> </a:t>
            </a:r>
            <a:r>
              <a:rPr kumimoji="1" lang="en-US" altLang="zh-CN" sz="3600" dirty="0">
                <a:solidFill>
                  <a:srgbClr val="FF0000"/>
                </a:solidFill>
              </a:rPr>
              <a:t>in</a:t>
            </a:r>
            <a:r>
              <a:rPr kumimoji="1" lang="zh-CN" altLang="en-US" sz="3600" dirty="0">
                <a:solidFill>
                  <a:srgbClr val="FF0000"/>
                </a:solidFill>
              </a:rPr>
              <a:t> </a:t>
            </a:r>
            <a:r>
              <a:rPr kumimoji="1" lang="en-US" altLang="zh-CN" sz="3600" dirty="0">
                <a:solidFill>
                  <a:srgbClr val="FF0000"/>
                </a:solidFill>
              </a:rPr>
              <a:t>different</a:t>
            </a:r>
            <a:r>
              <a:rPr kumimoji="1" lang="zh-CN" altLang="en-US" sz="3600" dirty="0">
                <a:solidFill>
                  <a:srgbClr val="FF0000"/>
                </a:solidFill>
              </a:rPr>
              <a:t> </a:t>
            </a:r>
            <a:r>
              <a:rPr kumimoji="1" lang="en-US" altLang="zh-CN" sz="3600" dirty="0">
                <a:solidFill>
                  <a:srgbClr val="FF0000"/>
                </a:solidFill>
              </a:rPr>
              <a:t>regions</a:t>
            </a:r>
            <a:r>
              <a:rPr kumimoji="1" lang="zh-CN" altLang="en-US" sz="3600" dirty="0">
                <a:solidFill>
                  <a:srgbClr val="FF0000"/>
                </a:solidFill>
              </a:rPr>
              <a:t> </a:t>
            </a:r>
            <a:r>
              <a:rPr kumimoji="1" lang="en-US" altLang="zh-CN" sz="3600" dirty="0">
                <a:solidFill>
                  <a:srgbClr val="FF0000"/>
                </a:solidFill>
              </a:rPr>
              <a:t>in</a:t>
            </a:r>
            <a:r>
              <a:rPr kumimoji="1" lang="zh-CN" altLang="en-US" sz="3600" dirty="0">
                <a:solidFill>
                  <a:srgbClr val="FF0000"/>
                </a:solidFill>
              </a:rPr>
              <a:t> </a:t>
            </a:r>
            <a:r>
              <a:rPr kumimoji="1" lang="en-US" altLang="zh-CN" sz="3600" dirty="0">
                <a:solidFill>
                  <a:srgbClr val="FF0000"/>
                </a:solidFill>
              </a:rPr>
              <a:t>our</a:t>
            </a:r>
            <a:r>
              <a:rPr kumimoji="1" lang="zh-CN" altLang="en-US" sz="3600" dirty="0">
                <a:solidFill>
                  <a:srgbClr val="FF0000"/>
                </a:solidFill>
              </a:rPr>
              <a:t> </a:t>
            </a:r>
            <a:r>
              <a:rPr kumimoji="1" lang="en-US" altLang="zh-CN" sz="3600" dirty="0">
                <a:solidFill>
                  <a:srgbClr val="FF0000"/>
                </a:solidFill>
              </a:rPr>
              <a:t>sample</a:t>
            </a:r>
            <a:br>
              <a:rPr kumimoji="1" lang="zh-CN" altLang="en-US" sz="3600" dirty="0">
                <a:solidFill>
                  <a:srgbClr val="FF0000"/>
                </a:solidFill>
              </a:rPr>
            </a:br>
            <a:endParaRPr kumimoji="1" lang="zh-CN" altLang="en-US" sz="3600" dirty="0"/>
          </a:p>
        </p:txBody>
      </p:sp>
    </p:spTree>
    <p:extLst>
      <p:ext uri="{BB962C8B-B14F-4D97-AF65-F5344CB8AC3E}">
        <p14:creationId xmlns:p14="http://schemas.microsoft.com/office/powerpoint/2010/main" val="333397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55D2F3E-56ED-AD4C-99B2-9168102BE0F8}"/>
              </a:ext>
            </a:extLst>
          </p:cNvPr>
          <p:cNvSpPr>
            <a:spLocks noGrp="1"/>
          </p:cNvSpPr>
          <p:nvPr>
            <p:ph type="title"/>
          </p:nvPr>
        </p:nvSpPr>
        <p:spPr>
          <a:xfrm>
            <a:off x="648929" y="629266"/>
            <a:ext cx="4082097" cy="1676603"/>
          </a:xfrm>
        </p:spPr>
        <p:txBody>
          <a:bodyPr>
            <a:noAutofit/>
          </a:bodyPr>
          <a:lstStyle/>
          <a:p>
            <a:r>
              <a:rPr kumimoji="1" lang="en-US" altLang="zh-CN" sz="3600" dirty="0">
                <a:solidFill>
                  <a:srgbClr val="FF0000"/>
                </a:solidFill>
              </a:rPr>
              <a:t>FIGURE: Starting salaries for different types of schools</a:t>
            </a:r>
            <a:br>
              <a:rPr kumimoji="1" lang="zh-CN" altLang="en-US" sz="3600" dirty="0">
                <a:solidFill>
                  <a:srgbClr val="FF0000"/>
                </a:solidFill>
              </a:rPr>
            </a:br>
            <a:endParaRPr kumimoji="1" lang="zh-CN" altLang="en-US" sz="3600" dirty="0">
              <a:solidFill>
                <a:srgbClr val="FF0000"/>
              </a:solidFill>
            </a:endParaRPr>
          </a:p>
        </p:txBody>
      </p:sp>
      <p:sp>
        <p:nvSpPr>
          <p:cNvPr id="11" name="Content Placeholder 10">
            <a:extLst>
              <a:ext uri="{FF2B5EF4-FFF2-40B4-BE49-F238E27FC236}">
                <a16:creationId xmlns:a16="http://schemas.microsoft.com/office/drawing/2014/main" id="{9D7BD27E-0214-427F-96CC-C0EB7A341C88}"/>
              </a:ext>
            </a:extLst>
          </p:cNvPr>
          <p:cNvSpPr>
            <a:spLocks noGrp="1"/>
          </p:cNvSpPr>
          <p:nvPr>
            <p:ph idx="1"/>
          </p:nvPr>
        </p:nvSpPr>
        <p:spPr>
          <a:xfrm>
            <a:off x="648929" y="2186609"/>
            <a:ext cx="3667037" cy="3785419"/>
          </a:xfrm>
        </p:spPr>
        <p:txBody>
          <a:bodyPr>
            <a:normAutofit/>
          </a:bodyPr>
          <a:lstStyle/>
          <a:p>
            <a:r>
              <a:rPr lang="en-US" altLang="zh-CN" sz="2000" dirty="0"/>
              <a:t>Starting salary for Ivy Leaguers is the</a:t>
            </a:r>
            <a:r>
              <a:rPr lang="zh-CN" altLang="en-US" sz="2000" dirty="0"/>
              <a:t> </a:t>
            </a:r>
            <a:r>
              <a:rPr lang="en-US" altLang="zh-CN" sz="2000" dirty="0"/>
              <a:t>highest</a:t>
            </a:r>
            <a:r>
              <a:rPr lang="zh-CN" altLang="en-US" sz="2000" dirty="0"/>
              <a:t> </a:t>
            </a:r>
            <a:r>
              <a:rPr lang="en-US" altLang="zh-CN" sz="2000" dirty="0"/>
              <a:t>one.</a:t>
            </a:r>
          </a:p>
          <a:p>
            <a:r>
              <a:rPr lang="en-US" altLang="zh-CN" sz="2000" dirty="0"/>
              <a:t>One reason why Ivy Leaguers outpace their peers may be that they tend to choose roles where they‘re either managing or providing advice.</a:t>
            </a:r>
            <a:endParaRPr lang="zh-CN" altLang="zh-CN" sz="2000" dirty="0"/>
          </a:p>
          <a:p>
            <a:r>
              <a:rPr lang="en-US" altLang="zh-CN" sz="2000" dirty="0"/>
              <a:t>By contrast, state-school graduates gravitate toward individual contributor and support roles.</a:t>
            </a:r>
            <a:endParaRPr lang="zh-CN" altLang="zh-CN" sz="2000" dirty="0"/>
          </a:p>
          <a:p>
            <a:endParaRPr kumimoji="1" lang="zh-CN" altLang="en-US" sz="1800" dirty="0"/>
          </a:p>
          <a:p>
            <a:endParaRPr lang="en-US" sz="1800" dirty="0"/>
          </a:p>
        </p:txBody>
      </p:sp>
      <p:pic>
        <p:nvPicPr>
          <p:cNvPr id="7" name="内容占位符 6">
            <a:extLst>
              <a:ext uri="{FF2B5EF4-FFF2-40B4-BE49-F238E27FC236}">
                <a16:creationId xmlns:a16="http://schemas.microsoft.com/office/drawing/2014/main" id="{72A2C7C9-D7C0-5743-835B-4D4BB700F034}"/>
              </a:ext>
            </a:extLst>
          </p:cNvPr>
          <p:cNvPicPr>
            <a:picLocks noChangeAspect="1"/>
          </p:cNvPicPr>
          <p:nvPr/>
        </p:nvPicPr>
        <p:blipFill rotWithShape="1">
          <a:blip r:embed="rId2"/>
          <a:srcRect r="7004" b="1"/>
          <a:stretch/>
        </p:blipFill>
        <p:spPr>
          <a:xfrm>
            <a:off x="4636008" y="640082"/>
            <a:ext cx="6916329" cy="5577837"/>
          </a:xfrm>
          <a:prstGeom prst="rect">
            <a:avLst/>
          </a:prstGeom>
          <a:effectLst/>
        </p:spPr>
      </p:pic>
    </p:spTree>
    <p:extLst>
      <p:ext uri="{BB962C8B-B14F-4D97-AF65-F5344CB8AC3E}">
        <p14:creationId xmlns:p14="http://schemas.microsoft.com/office/powerpoint/2010/main" val="463967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643</Words>
  <Application>Microsoft Macintosh PowerPoint</Application>
  <PresentationFormat>宽屏</PresentationFormat>
  <Paragraphs>49</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Avenir Light</vt:lpstr>
      <vt:lpstr>Office 主题​​</vt:lpstr>
      <vt:lpstr> Be cautious to choose your college ——evidence from the salaries of American bachelor's degree graduates  </vt:lpstr>
      <vt:lpstr>SUMMARY</vt:lpstr>
      <vt:lpstr>DATA</vt:lpstr>
      <vt:lpstr>FIGURE: relationship between starting salary and mid-career salary （ Positive correlation ）</vt:lpstr>
      <vt:lpstr>FIGURE: relationship between starting salaries and further wage growth（No significant correlation）</vt:lpstr>
      <vt:lpstr>FIGURE: The median mid-career salaries of different major </vt:lpstr>
      <vt:lpstr>FIGURE: The number of schools of different types in our sample </vt:lpstr>
      <vt:lpstr>FIGURE: The number of schools in different regions in our sample </vt:lpstr>
      <vt:lpstr>FIGURE: Starting salaries for different types of schools </vt:lpstr>
      <vt:lpstr>FIGURE: how much salaries increased over time for different types of schools</vt:lpstr>
      <vt:lpstr>FIGURE: The growth rates of schools in different region </vt:lpstr>
      <vt:lpstr>FIGURE: The distribution of starting median salary by region </vt:lpstr>
      <vt:lpstr>FIGURE: Which school pays off the most?  </vt:lpstr>
      <vt:lpstr>FIGURE: Top 20 and bottom 20 schools for starting salaries </vt:lpstr>
      <vt:lpstr>FIGURE: Region composition of top20 and bottom20 schools </vt:lpstr>
      <vt:lpstr>FIGURE: Type composition of top20 and bottom 20 schools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  cautious to choose your college ——evidence from undergradate salaries in United States </dc:title>
  <dc:creator>Office</dc:creator>
  <cp:lastModifiedBy>Office</cp:lastModifiedBy>
  <cp:revision>10</cp:revision>
  <dcterms:created xsi:type="dcterms:W3CDTF">2019-10-12T12:06:08Z</dcterms:created>
  <dcterms:modified xsi:type="dcterms:W3CDTF">2019-10-15T00:02:26Z</dcterms:modified>
</cp:coreProperties>
</file>