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2"/>
  </p:notesMasterIdLst>
  <p:sldIdLst>
    <p:sldId id="258" r:id="rId2"/>
    <p:sldId id="269" r:id="rId3"/>
    <p:sldId id="295" r:id="rId4"/>
    <p:sldId id="257" r:id="rId5"/>
    <p:sldId id="278" r:id="rId6"/>
    <p:sldId id="259" r:id="rId7"/>
    <p:sldId id="260" r:id="rId8"/>
    <p:sldId id="265" r:id="rId9"/>
    <p:sldId id="270" r:id="rId10"/>
    <p:sldId id="271" r:id="rId11"/>
    <p:sldId id="267" r:id="rId12"/>
    <p:sldId id="276" r:id="rId13"/>
    <p:sldId id="287" r:id="rId14"/>
    <p:sldId id="277" r:id="rId15"/>
    <p:sldId id="261" r:id="rId16"/>
    <p:sldId id="273" r:id="rId17"/>
    <p:sldId id="266" r:id="rId18"/>
    <p:sldId id="289" r:id="rId19"/>
    <p:sldId id="279" r:id="rId20"/>
    <p:sldId id="288" r:id="rId21"/>
    <p:sldId id="280" r:id="rId22"/>
    <p:sldId id="281" r:id="rId23"/>
    <p:sldId id="290" r:id="rId24"/>
    <p:sldId id="286" r:id="rId25"/>
    <p:sldId id="294" r:id="rId26"/>
    <p:sldId id="262" r:id="rId27"/>
    <p:sldId id="263" r:id="rId28"/>
    <p:sldId id="291" r:id="rId29"/>
    <p:sldId id="285"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p:restoredTop sz="78729"/>
  </p:normalViewPr>
  <p:slideViewPr>
    <p:cSldViewPr snapToGrid="0" snapToObjects="1">
      <p:cViewPr varScale="1">
        <p:scale>
          <a:sx n="98" d="100"/>
          <a:sy n="98" d="100"/>
        </p:scale>
        <p:origin x="1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4C2B2-360A-F246-9B58-867AA71A8D68}" type="datetimeFigureOut">
              <a:rPr lang="en-US" smtClean="0"/>
              <a:t>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246A1-C6D7-1F48-8EDA-8ADCE349AEC0}" type="slidenum">
              <a:rPr lang="en-US" smtClean="0"/>
              <a:t>‹#›</a:t>
            </a:fld>
            <a:endParaRPr lang="en-US"/>
          </a:p>
        </p:txBody>
      </p:sp>
    </p:spTree>
    <p:extLst>
      <p:ext uri="{BB962C8B-B14F-4D97-AF65-F5344CB8AC3E}">
        <p14:creationId xmlns:p14="http://schemas.microsoft.com/office/powerpoint/2010/main" val="16143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www.w3schools.com/sql/trysql.asp?filename=trysql_select_al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Welcome to Introduction to SQL!</a:t>
            </a:r>
          </a:p>
          <a:p>
            <a:endParaRPr lang="en-US" baseline="0" dirty="0" smtClean="0"/>
          </a:p>
          <a:p>
            <a:r>
              <a:rPr lang="en-US" baseline="0" dirty="0" smtClean="0"/>
              <a:t>A little bit about myself.</a:t>
            </a:r>
          </a:p>
          <a:p>
            <a:endParaRPr lang="en-US" baseline="0" dirty="0" smtClean="0"/>
          </a:p>
          <a:p>
            <a:endParaRPr lang="en-US" baseline="0" dirty="0" smtClean="0"/>
          </a:p>
          <a:p>
            <a:r>
              <a:rPr lang="en-US" baseline="0" dirty="0" smtClean="0"/>
              <a:t>Now we are going to do a quick icebreaker</a:t>
            </a:r>
            <a:r>
              <a:rPr lang="is-IS" baseline="0" dirty="0" smtClean="0"/>
              <a:t>… We are going to have everyone give us their name, and a favorite country. My TA’s will write down the countries and we can see how many of you enjoy the same countries... </a:t>
            </a:r>
            <a:r>
              <a:rPr lang="is-IS" baseline="0" dirty="0" smtClean="0">
                <a:sym typeface="Wingdings"/>
              </a:rPr>
              <a:t></a:t>
            </a:r>
          </a:p>
          <a:p>
            <a:endParaRPr lang="is-I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4</a:t>
            </a:fld>
            <a:endParaRPr lang="en-US"/>
          </a:p>
        </p:txBody>
      </p:sp>
    </p:spTree>
    <p:extLst>
      <p:ext uri="{BB962C8B-B14F-4D97-AF65-F5344CB8AC3E}">
        <p14:creationId xmlns:p14="http://schemas.microsoft.com/office/powerpoint/2010/main" val="11340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how</a:t>
            </a:r>
            <a:r>
              <a:rPr lang="en-US" baseline="0" dirty="0" smtClean="0"/>
              <a:t> I said SQL is just asking a question</a:t>
            </a:r>
            <a:r>
              <a:rPr lang="is-IS" baseline="0" dirty="0" smtClean="0"/>
              <a:t>… and putting it</a:t>
            </a:r>
            <a:r>
              <a:rPr lang="en-US" baseline="0" dirty="0" smtClean="0"/>
              <a:t> in the right way to be read by the database?</a:t>
            </a:r>
          </a:p>
          <a:p>
            <a:endParaRPr lang="en-US" baseline="0" dirty="0" smtClean="0"/>
          </a:p>
          <a:p>
            <a:r>
              <a:rPr lang="en-US" baseline="0" dirty="0" smtClean="0"/>
              <a:t>Think of it in this way – Everyone here has used google correct?</a:t>
            </a:r>
          </a:p>
          <a:p>
            <a:r>
              <a:rPr lang="en-US" baseline="0" dirty="0" smtClean="0"/>
              <a:t>We are simply ‘googling’ our database</a:t>
            </a:r>
            <a:r>
              <a:rPr lang="is-IS" baseline="0" dirty="0" smtClean="0"/>
              <a:t>… phrasing our ask into a way that will return the answer or answers we need. </a:t>
            </a:r>
            <a:endParaRPr lang="en-US" baseline="0" dirty="0" smtClean="0"/>
          </a:p>
          <a:p>
            <a:endParaRPr lang="en-US" dirty="0" smtClean="0"/>
          </a:p>
          <a:p>
            <a:r>
              <a:rPr lang="en-US" baseline="0" dirty="0" smtClean="0"/>
              <a:t>I find breaking it down into three steps makes tackling this language so much easier. </a:t>
            </a:r>
          </a:p>
          <a:p>
            <a:r>
              <a:rPr lang="en-US" baseline="0" dirty="0" smtClean="0"/>
              <a:t>Step ONE – The business question – Identify what you are being asked.</a:t>
            </a:r>
          </a:p>
          <a:p>
            <a:r>
              <a:rPr lang="en-US" baseline="0" dirty="0" smtClean="0"/>
              <a:t>Step TWO – Rephrase the question using the correct syntax – identify the what/where from/ filters </a:t>
            </a:r>
            <a:r>
              <a:rPr lang="en-US" baseline="0" dirty="0" err="1" smtClean="0"/>
              <a:t>etc</a:t>
            </a:r>
            <a:endParaRPr lang="en-US" baseline="0" dirty="0" smtClean="0"/>
          </a:p>
          <a:p>
            <a:r>
              <a:rPr lang="en-US" baseline="0" dirty="0" smtClean="0"/>
              <a:t>Step THREE – Trim the question into ONLY the SQL Syntax is left. </a:t>
            </a:r>
          </a:p>
          <a:p>
            <a:endParaRPr lang="en-US" baseline="0" dirty="0" smtClean="0"/>
          </a:p>
          <a:p>
            <a:r>
              <a:rPr lang="en-US" baseline="0" dirty="0" smtClean="0"/>
              <a:t>****CLICK*****</a:t>
            </a:r>
          </a:p>
          <a:p>
            <a:r>
              <a:rPr lang="en-US" baseline="0" dirty="0" smtClean="0"/>
              <a:t>So  lets work through one. We want to know who won the academy award for best actor in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rephrase this question using SQL syntax</a:t>
            </a:r>
            <a:r>
              <a:rPr lang="is-IS" baseline="0" dirty="0" smtClean="0"/>
              <a:t>… we need to understand that framework better</a:t>
            </a:r>
            <a:endParaRPr lang="en-US" baseline="0" dirty="0" smtClean="0"/>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from our question – what do we know - what do we want returned?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And for this for this particular instance we are going to assume that we have a table named </a:t>
            </a:r>
            <a:r>
              <a:rPr lang="en-US" baseline="0" dirty="0" err="1" smtClean="0"/>
              <a:t>Best_Actor_Award</a:t>
            </a:r>
            <a:r>
              <a:rPr lang="en-US" baseline="0" dirty="0" smtClean="0"/>
              <a:t> that has all winners of Best Actor awards</a:t>
            </a:r>
          </a:p>
          <a:p>
            <a:r>
              <a:rPr lang="en-US" baseline="0" dirty="0" smtClean="0"/>
              <a:t>And our filter – it</a:t>
            </a:r>
            <a:r>
              <a:rPr lang="uk-UA" baseline="0" dirty="0" smtClean="0"/>
              <a:t>’</a:t>
            </a:r>
            <a:r>
              <a:rPr lang="en-US" baseline="0" dirty="0" smtClean="0"/>
              <a:t>s the year from our question –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worry if that was a little fast – we will go through more in depth examples next.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13</a:t>
            </a:fld>
            <a:endParaRPr lang="en-US"/>
          </a:p>
        </p:txBody>
      </p:sp>
    </p:spTree>
    <p:extLst>
      <p:ext uri="{BB962C8B-B14F-4D97-AF65-F5344CB8AC3E}">
        <p14:creationId xmlns:p14="http://schemas.microsoft.com/office/powerpoint/2010/main" val="38097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14</a:t>
            </a:fld>
            <a:endParaRPr lang="en-US"/>
          </a:p>
        </p:txBody>
      </p:sp>
    </p:spTree>
    <p:extLst>
      <p:ext uri="{BB962C8B-B14F-4D97-AF65-F5344CB8AC3E}">
        <p14:creationId xmlns:p14="http://schemas.microsoft.com/office/powerpoint/2010/main" val="24350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Today we are going to be using a sandbox environment provided by the W3 schools. A Sandbox environment is a great environment for people to use people to ‘play with the data’ without ruining a production. </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Http://www.w3schools.com/sql/trysql.asp?filename=trysql_select_all</a:t>
            </a:r>
            <a:endParaRPr lang="en-US" dirty="0" smtClean="0"/>
          </a:p>
          <a:p>
            <a:endParaRPr lang="is-IS" baseline="0" dirty="0" smtClean="0"/>
          </a:p>
          <a:p>
            <a:endParaRPr lang="is-IS" baseline="0" dirty="0" smtClean="0"/>
          </a:p>
          <a:p>
            <a:r>
              <a:rPr lang="is-IS" baseline="0" dirty="0" smtClean="0"/>
              <a:t>So everyone please go to the following location – TA’s will assist while I continue on.</a:t>
            </a:r>
          </a:p>
          <a:p>
            <a:endParaRPr lang="is-IS" baseline="0" dirty="0" smtClean="0"/>
          </a:p>
          <a:p>
            <a:r>
              <a:rPr lang="is-IS" baseline="0" dirty="0" smtClean="0"/>
              <a:t>TA and for reference</a:t>
            </a:r>
          </a:p>
          <a:p>
            <a:r>
              <a:rPr lang="is-IS" baseline="0" dirty="0" smtClean="0"/>
              <a:t>If no tables are listed on the right hand side have them click the restore database option.</a:t>
            </a:r>
            <a:endParaRPr lang="en-US" dirty="0" smtClean="0"/>
          </a:p>
          <a:p>
            <a:r>
              <a:rPr lang="en-US" dirty="0" smtClean="0"/>
              <a:t>**Give disclaimer</a:t>
            </a:r>
            <a:r>
              <a:rPr lang="en-US" baseline="0" dirty="0" smtClean="0"/>
              <a:t> that in normal instances of SQL the ‘viewing’ of available tables is not normally as easily seen or restored as this environment is.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15</a:t>
            </a:fld>
            <a:endParaRPr lang="en-US"/>
          </a:p>
        </p:txBody>
      </p:sp>
    </p:spTree>
    <p:extLst>
      <p:ext uri="{BB962C8B-B14F-4D97-AF65-F5344CB8AC3E}">
        <p14:creationId xmlns:p14="http://schemas.microsoft.com/office/powerpoint/2010/main" val="14969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Read PowerPoint**</a:t>
            </a:r>
          </a:p>
          <a:p>
            <a:endParaRPr lang="en-US" baseline="0" dirty="0" smtClean="0"/>
          </a:p>
          <a:p>
            <a:r>
              <a:rPr lang="en-US" baseline="0" dirty="0" smtClean="0"/>
              <a:t>Now that you know what we do</a:t>
            </a:r>
            <a:r>
              <a:rPr lang="is-IS" baseline="0" dirty="0" smtClean="0"/>
              <a:t>… Let look at the tables we have listed in our database... </a:t>
            </a:r>
            <a:r>
              <a:rPr lang="en-US" baseline="0" dirty="0" smtClean="0"/>
              <a:t>W</a:t>
            </a:r>
            <a:r>
              <a:rPr lang="is-IS" baseline="0" dirty="0" smtClean="0"/>
              <a:t>ould you look at that – products, suppliers, customers – it looks like the naming conventions of our tables alligns with our description of our business. </a:t>
            </a:r>
            <a:r>
              <a:rPr lang="is-IS" baseline="0" dirty="0" smtClean="0">
                <a:sym typeface="Wingdings"/>
              </a:rPr>
              <a:t></a:t>
            </a:r>
          </a:p>
          <a:p>
            <a:endParaRPr lang="is-IS" baseline="0"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is-IS" baseline="0" dirty="0" smtClean="0">
                <a:sym typeface="Wingdings"/>
              </a:rPr>
              <a:t>T</a:t>
            </a:r>
            <a:r>
              <a:rPr lang="en-US" baseline="0" dirty="0" smtClean="0">
                <a:sym typeface="Wingdings"/>
              </a:rPr>
              <a:t>h</a:t>
            </a:r>
            <a:r>
              <a:rPr lang="is-IS" baseline="0" dirty="0" smtClean="0">
                <a:sym typeface="Wingdings"/>
              </a:rPr>
              <a:t>is matches what we have listed in our </a:t>
            </a:r>
            <a:r>
              <a:rPr lang="en-US" dirty="0" smtClean="0"/>
              <a:t>SQL editor:</a:t>
            </a:r>
            <a:r>
              <a:rPr lang="en-US"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is-IS" dirty="0" smtClean="0"/>
              <a:t>Customers, Categories, Employees, OrderDetails, Orders, Products, Shippers and Suppliers.</a:t>
            </a:r>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16</a:t>
            </a:fld>
            <a:endParaRPr lang="en-US"/>
          </a:p>
        </p:txBody>
      </p:sp>
    </p:spTree>
    <p:extLst>
      <p:ext uri="{BB962C8B-B14F-4D97-AF65-F5344CB8AC3E}">
        <p14:creationId xmlns:p14="http://schemas.microsoft.com/office/powerpoint/2010/main" val="59792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**Every business owner should know a little bit about their Customers. It looks like we have a table in our database called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Dig into our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Things to remember – Our</a:t>
            </a:r>
            <a:r>
              <a:rPr lang="en-US" baseline="0" dirty="0" smtClean="0"/>
              <a:t> SQL is not case sensitive. So whether you write SELECT or select or Select all will be read by the database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 from </a:t>
            </a:r>
            <a:r>
              <a:rPr lang="en-US" baseline="0" dirty="0" smtClean="0"/>
              <a:t>PowerPoint**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**Extra step – the database sees ‘all’ as the name of a column, so we need to change it to something the database reads as ‘all’. SQL has a symbol for this very instance the asterisk or star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**Disclaimer about running select all queries***</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That was good. Now you have everything</a:t>
            </a:r>
            <a:r>
              <a:rPr lang="en-US" b="1" baseline="0" dirty="0" smtClean="0"/>
              <a:t> from this table. But this is not the best to do when you have a very large table.</a:t>
            </a:r>
          </a:p>
          <a:p>
            <a:pPr marL="0" marR="0" lvl="0" indent="0" defTabSz="91440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For TA reference-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The trim step will fail ... the select all needs to be change to select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 </a:t>
            </a:r>
          </a:p>
        </p:txBody>
      </p:sp>
      <p:sp>
        <p:nvSpPr>
          <p:cNvPr id="4" name="Slide Number Placeholder 3"/>
          <p:cNvSpPr>
            <a:spLocks noGrp="1"/>
          </p:cNvSpPr>
          <p:nvPr>
            <p:ph type="sldNum" sz="quarter" idx="10"/>
          </p:nvPr>
        </p:nvSpPr>
        <p:spPr/>
        <p:txBody>
          <a:bodyPr/>
          <a:lstStyle/>
          <a:p>
            <a:fld id="{DA2246A1-C6D7-1F48-8EDA-8ADCE349AEC0}" type="slidenum">
              <a:rPr lang="en-US" smtClean="0"/>
              <a:t>17</a:t>
            </a:fld>
            <a:endParaRPr lang="en-US"/>
          </a:p>
        </p:txBody>
      </p:sp>
    </p:spTree>
    <p:extLst>
      <p:ext uri="{BB962C8B-B14F-4D97-AF65-F5344CB8AC3E}">
        <p14:creationId xmlns:p14="http://schemas.microsoft.com/office/powerpoint/2010/main" val="165179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allows the user to view all available columns in the table without using too many resources.</a:t>
            </a:r>
          </a:p>
          <a:p>
            <a:endParaRPr lang="en-US" dirty="0" smtClean="0"/>
          </a:p>
          <a:p>
            <a:r>
              <a:rPr lang="en-US" dirty="0" smtClean="0"/>
              <a:t>What you do is give</a:t>
            </a:r>
            <a:r>
              <a:rPr lang="en-US" baseline="0" dirty="0" smtClean="0"/>
              <a:t> a numerical number of records to return.</a:t>
            </a:r>
            <a:endParaRPr lang="en-US" dirty="0" smtClean="0"/>
          </a:p>
          <a:p>
            <a:endParaRPr lang="en-US" dirty="0" smtClean="0"/>
          </a:p>
          <a:p>
            <a:r>
              <a:rPr lang="en-US" dirty="0" smtClean="0"/>
              <a:t>Using limits is a great way to explore a data set without taxing the database with huge returns. </a:t>
            </a:r>
          </a:p>
          <a:p>
            <a:endParaRPr lang="en-US" dirty="0" smtClean="0"/>
          </a:p>
          <a:p>
            <a:r>
              <a:rPr lang="en-US" dirty="0" smtClean="0"/>
              <a:t>Lets try this</a:t>
            </a:r>
            <a:r>
              <a:rPr lang="en-US" baseline="0" dirty="0" smtClean="0"/>
              <a:t> for all of our tables</a:t>
            </a:r>
            <a:r>
              <a:rPr lang="is-IS" baseline="0" dirty="0" smtClean="0"/>
              <a:t>… just to get an idea of whats in them.</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18</a:t>
            </a:fld>
            <a:endParaRPr lang="en-US"/>
          </a:p>
        </p:txBody>
      </p:sp>
    </p:spTree>
    <p:extLst>
      <p:ext uri="{BB962C8B-B14F-4D97-AF65-F5344CB8AC3E}">
        <p14:creationId xmlns:p14="http://schemas.microsoft.com/office/powerpoint/2010/main" val="180319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Alright next steps – learning how to return specific data from a table</a:t>
            </a:r>
          </a:p>
          <a:p>
            <a:endParaRPr lang="is-IS" baseline="0" dirty="0" smtClean="0"/>
          </a:p>
          <a:p>
            <a:r>
              <a:rPr lang="is-IS" baseline="0" dirty="0" smtClean="0"/>
              <a:t>So we previously returned a list of all customers. What if I only wanted to see a Customers Name and ID. I dont need anything more than that...</a:t>
            </a:r>
          </a:p>
          <a:p>
            <a:endParaRPr lang="is-IS" baseline="0" dirty="0" smtClean="0"/>
          </a:p>
          <a:p>
            <a:r>
              <a:rPr lang="en-US" dirty="0" smtClean="0"/>
              <a:t>Select </a:t>
            </a:r>
            <a:r>
              <a:rPr lang="en-US" dirty="0" err="1" smtClean="0"/>
              <a:t>CustomerID</a:t>
            </a:r>
            <a:r>
              <a:rPr lang="en-US" dirty="0" smtClean="0"/>
              <a:t>, </a:t>
            </a:r>
            <a:r>
              <a:rPr lang="en-US" dirty="0" err="1" smtClean="0"/>
              <a:t>CustomerName</a:t>
            </a:r>
            <a:r>
              <a:rPr lang="en-US" dirty="0" smtClean="0"/>
              <a:t> from Customers</a:t>
            </a: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19</a:t>
            </a:fld>
            <a:endParaRPr lang="en-US"/>
          </a:p>
        </p:txBody>
      </p:sp>
    </p:spTree>
    <p:extLst>
      <p:ext uri="{BB962C8B-B14F-4D97-AF65-F5344CB8AC3E}">
        <p14:creationId xmlns:p14="http://schemas.microsoft.com/office/powerpoint/2010/main" val="476186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the hang of this</a:t>
            </a:r>
            <a:r>
              <a:rPr lang="is-IS" baseline="0" dirty="0" smtClean="0"/>
              <a:t>… lets try another</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20</a:t>
            </a:fld>
            <a:endParaRPr lang="en-US"/>
          </a:p>
        </p:txBody>
      </p:sp>
    </p:spTree>
    <p:extLst>
      <p:ext uri="{BB962C8B-B14F-4D97-AF65-F5344CB8AC3E}">
        <p14:creationId xmlns:p14="http://schemas.microsoft.com/office/powerpoint/2010/main" val="7215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only used Select and From from our framework.</a:t>
            </a:r>
          </a:p>
          <a:p>
            <a:endParaRPr lang="en-US" dirty="0" smtClean="0"/>
          </a:p>
          <a:p>
            <a:r>
              <a:rPr lang="en-US" dirty="0" smtClean="0"/>
              <a:t>But what happens when we only want the names of</a:t>
            </a:r>
            <a:r>
              <a:rPr lang="en-US" baseline="0" dirty="0" smtClean="0"/>
              <a:t> Customers from a specific country? Perhaps we only want to send advertisements to people in this country. </a:t>
            </a:r>
          </a:p>
          <a:p>
            <a:endParaRPr lang="en-US" baseline="0" dirty="0" smtClean="0"/>
          </a:p>
          <a:p>
            <a:r>
              <a:rPr lang="en-US" baseline="0" dirty="0" smtClean="0"/>
              <a:t>Lets make this a little more fun. Lets look for customers who live in our favorite country.</a:t>
            </a:r>
          </a:p>
          <a:p>
            <a:endParaRPr lang="en-US" baseline="0" dirty="0" smtClean="0"/>
          </a:p>
          <a:p>
            <a:r>
              <a:rPr lang="en-US" baseline="0" dirty="0" smtClean="0"/>
              <a:t>Make sure that when you type a text or string term in the where clause that you put quotations around it. Otherwise the database won’t know be able to recognize that you are looking for a string/text term.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21</a:t>
            </a:fld>
            <a:endParaRPr lang="en-US"/>
          </a:p>
        </p:txBody>
      </p:sp>
    </p:spTree>
    <p:extLst>
      <p:ext uri="{BB962C8B-B14F-4D97-AF65-F5344CB8AC3E}">
        <p14:creationId xmlns:p14="http://schemas.microsoft.com/office/powerpoint/2010/main" val="148720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I've</a:t>
            </a:r>
            <a:r>
              <a:rPr lang="en-US" baseline="0" dirty="0" smtClean="0"/>
              <a:t> listed the different types of joins here for reference after this class. The only join we will be using/focusing on in this class will be INNER JOINS.</a:t>
            </a: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22</a:t>
            </a:fld>
            <a:endParaRPr lang="en-US"/>
          </a:p>
        </p:txBody>
      </p:sp>
    </p:spTree>
    <p:extLst>
      <p:ext uri="{BB962C8B-B14F-4D97-AF65-F5344CB8AC3E}">
        <p14:creationId xmlns:p14="http://schemas.microsoft.com/office/powerpoint/2010/main" val="10848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a:t>
            </a:r>
            <a:r>
              <a:rPr lang="en-US" baseline="0" dirty="0" smtClean="0"/>
              <a:t> from PowerPoints can be slightly boring, so I prepared this presentation mostly for the purposes of reference for everyone after the class today. I won’t be reading everything from this presentation to you, but will in fact be hitting the basics to give you a good foundation before we get to play in the data. </a:t>
            </a:r>
          </a:p>
          <a:p>
            <a:endParaRPr lang="en-US" baseline="0" dirty="0" smtClean="0"/>
          </a:p>
          <a:p>
            <a:r>
              <a:rPr lang="en-US" baseline="0" dirty="0" smtClean="0"/>
              <a:t>Please stop me or raise your hand if I am going to fast for you or you have questions.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5</a:t>
            </a:fld>
            <a:endParaRPr lang="en-US"/>
          </a:p>
        </p:txBody>
      </p:sp>
    </p:spTree>
    <p:extLst>
      <p:ext uri="{BB962C8B-B14F-4D97-AF65-F5344CB8AC3E}">
        <p14:creationId xmlns:p14="http://schemas.microsoft.com/office/powerpoint/2010/main" val="737214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the orders table</a:t>
            </a:r>
            <a:r>
              <a:rPr lang="is-IS" dirty="0" smtClean="0"/>
              <a:t>… </a:t>
            </a:r>
          </a:p>
          <a:p>
            <a:endParaRPr lang="is-IS" dirty="0" smtClean="0"/>
          </a:p>
          <a:p>
            <a:r>
              <a:rPr lang="en-US" dirty="0" smtClean="0"/>
              <a:t>I</a:t>
            </a:r>
            <a:r>
              <a:rPr lang="is-IS" dirty="0" smtClean="0"/>
              <a:t>t</a:t>
            </a:r>
            <a:r>
              <a:rPr lang="is-IS" baseline="0" dirty="0" smtClean="0"/>
              <a:t> looks like it has OrderID, CustomerID, EmployeeID, OrderDate, ShipperID.</a:t>
            </a:r>
          </a:p>
          <a:p>
            <a:endParaRPr lang="is-IS" baseline="0" dirty="0" smtClean="0"/>
          </a:p>
          <a:p>
            <a:r>
              <a:rPr lang="is-IS" baseline="0" dirty="0" smtClean="0"/>
              <a:t>Then we have a look at the OrderDetails</a:t>
            </a:r>
          </a:p>
          <a:p>
            <a:endParaRPr lang="is-IS" baseline="0" dirty="0" smtClean="0"/>
          </a:p>
          <a:p>
            <a:r>
              <a:rPr lang="en-US" sz="1200" b="0" i="0" kern="1200" dirty="0" smtClean="0">
                <a:solidFill>
                  <a:schemeClr val="tx1"/>
                </a:solidFill>
                <a:effectLst/>
                <a:latin typeface="+mn-lt"/>
                <a:ea typeface="+mn-ea"/>
                <a:cs typeface="+mn-cs"/>
              </a:rPr>
              <a:t>Notice that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 in the "</a:t>
            </a:r>
            <a:r>
              <a:rPr lang="en-US" sz="1200" b="0" i="0" kern="1200" dirty="0" err="1" smtClean="0">
                <a:solidFill>
                  <a:schemeClr val="tx1"/>
                </a:solidFill>
                <a:effectLst/>
                <a:latin typeface="+mn-lt"/>
                <a:ea typeface="+mn-ea"/>
                <a:cs typeface="+mn-cs"/>
              </a:rPr>
              <a:t>OrdersDetails</a:t>
            </a:r>
            <a:r>
              <a:rPr lang="en-US" sz="1200" b="0" i="0" kern="1200" dirty="0" smtClean="0">
                <a:solidFill>
                  <a:schemeClr val="tx1"/>
                </a:solidFill>
                <a:effectLst/>
                <a:latin typeface="+mn-lt"/>
                <a:ea typeface="+mn-ea"/>
                <a:cs typeface="+mn-cs"/>
              </a:rPr>
              <a:t>" table refers to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in the ”Orders" table. The relationship between the two tables above is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connect</a:t>
            </a:r>
            <a:r>
              <a:rPr lang="en-US" sz="1200" b="0" i="0" kern="1200" baseline="0" dirty="0" smtClean="0">
                <a:solidFill>
                  <a:schemeClr val="tx1"/>
                </a:solidFill>
                <a:effectLst/>
                <a:latin typeface="+mn-lt"/>
                <a:ea typeface="+mn-ea"/>
                <a:cs typeface="+mn-cs"/>
              </a:rPr>
              <a:t> these tables adding this join into the format</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23</a:t>
            </a:fld>
            <a:endParaRPr lang="en-US"/>
          </a:p>
        </p:txBody>
      </p:sp>
    </p:spTree>
    <p:extLst>
      <p:ext uri="{BB962C8B-B14F-4D97-AF65-F5344CB8AC3E}">
        <p14:creationId xmlns:p14="http://schemas.microsoft.com/office/powerpoint/2010/main" val="201428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a:t>
            </a:r>
            <a:r>
              <a:rPr lang="en-US" baseline="0" dirty="0" smtClean="0"/>
              <a:t> true fun</a:t>
            </a:r>
            <a:r>
              <a:rPr lang="is-IS" baseline="0" dirty="0" smtClean="0"/>
              <a:t>… Digging into the data. I have a list of questions for you all to play with. I will work through the first one with you, then you all can work on these on your own. The TA’s and myself will be walking around to assist you with this. And please don’t worry if you get stuck... </a:t>
            </a:r>
            <a:r>
              <a:rPr lang="en-US" baseline="0" dirty="0" smtClean="0"/>
              <a:t>A</a:t>
            </a:r>
            <a:r>
              <a:rPr lang="is-IS" baseline="0" dirty="0" smtClean="0"/>
              <a:t>sking for assistance from others it one of the best ways to learn. Collaboration often spawns the best results.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25</a:t>
            </a:fld>
            <a:endParaRPr lang="en-US"/>
          </a:p>
        </p:txBody>
      </p:sp>
    </p:spTree>
    <p:extLst>
      <p:ext uri="{BB962C8B-B14F-4D97-AF65-F5344CB8AC3E}">
        <p14:creationId xmlns:p14="http://schemas.microsoft.com/office/powerpoint/2010/main" val="184956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26</a:t>
            </a:fld>
            <a:endParaRPr lang="en-US"/>
          </a:p>
        </p:txBody>
      </p:sp>
    </p:spTree>
    <p:extLst>
      <p:ext uri="{BB962C8B-B14F-4D97-AF65-F5344CB8AC3E}">
        <p14:creationId xmlns:p14="http://schemas.microsoft.com/office/powerpoint/2010/main" val="94258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27</a:t>
            </a:fld>
            <a:endParaRPr lang="en-US"/>
          </a:p>
        </p:txBody>
      </p:sp>
    </p:spTree>
    <p:extLst>
      <p:ext uri="{BB962C8B-B14F-4D97-AF65-F5344CB8AC3E}">
        <p14:creationId xmlns:p14="http://schemas.microsoft.com/office/powerpoint/2010/main" val="163476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28</a:t>
            </a:fld>
            <a:endParaRPr lang="en-US"/>
          </a:p>
        </p:txBody>
      </p:sp>
    </p:spTree>
    <p:extLst>
      <p:ext uri="{BB962C8B-B14F-4D97-AF65-F5344CB8AC3E}">
        <p14:creationId xmlns:p14="http://schemas.microsoft.com/office/powerpoint/2010/main" val="2076910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for Dummies Link - https://</a:t>
            </a:r>
            <a:r>
              <a:rPr lang="en-US" dirty="0" err="1" smtClean="0"/>
              <a:t>www.amazon.com</a:t>
            </a:r>
            <a:r>
              <a:rPr lang="en-US" dirty="0" smtClean="0"/>
              <a:t>/All-One-Dummies-Allen-Taylor/</a:t>
            </a:r>
            <a:r>
              <a:rPr lang="en-US" dirty="0" err="1" smtClean="0"/>
              <a:t>dp</a:t>
            </a:r>
            <a:r>
              <a:rPr lang="en-US" dirty="0" smtClean="0"/>
              <a:t>/0470929960/ref=sr_1_1?s=</a:t>
            </a:r>
            <a:r>
              <a:rPr lang="en-US" dirty="0" err="1" smtClean="0"/>
              <a:t>books&amp;ie</a:t>
            </a:r>
            <a:r>
              <a:rPr lang="en-US" dirty="0" smtClean="0"/>
              <a:t>=UTF8&amp;qid=1487113294&amp;sr=1-1&amp;keywords=</a:t>
            </a:r>
            <a:r>
              <a:rPr lang="en-US" dirty="0" err="1" smtClean="0"/>
              <a:t>SQL+for+Dummies</a:t>
            </a:r>
            <a:endParaRPr lang="en-US" dirty="0" smtClean="0"/>
          </a:p>
          <a:p>
            <a:endParaRPr lang="en-US" dirty="0" smtClean="0"/>
          </a:p>
          <a:p>
            <a:r>
              <a:rPr lang="en-US" dirty="0" err="1" smtClean="0"/>
              <a:t>Oreily</a:t>
            </a:r>
            <a:r>
              <a:rPr lang="en-US" dirty="0" smtClean="0"/>
              <a:t> – Learning SQL - https://</a:t>
            </a:r>
            <a:r>
              <a:rPr lang="en-US" dirty="0" err="1" smtClean="0"/>
              <a:t>www.amazon.com</a:t>
            </a:r>
            <a:r>
              <a:rPr lang="en-US" dirty="0" smtClean="0"/>
              <a:t>/Learning-SQL-Master-Fundamentals/</a:t>
            </a:r>
            <a:r>
              <a:rPr lang="en-US" dirty="0" err="1" smtClean="0"/>
              <a:t>dp</a:t>
            </a:r>
            <a:r>
              <a:rPr lang="en-US" dirty="0" smtClean="0"/>
              <a:t>/0596520832/ref=sr_1_1?s=</a:t>
            </a:r>
            <a:r>
              <a:rPr lang="en-US" dirty="0" err="1" smtClean="0"/>
              <a:t>books&amp;ie</a:t>
            </a:r>
            <a:r>
              <a:rPr lang="en-US" dirty="0" smtClean="0"/>
              <a:t>=UTF8&amp;qid=1487113242&amp;sr=1-1&amp;keywords=</a:t>
            </a:r>
            <a:r>
              <a:rPr lang="en-US" dirty="0" err="1" smtClean="0"/>
              <a:t>oreilly+learning+sql</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SQL in 10 Minutes, </a:t>
            </a:r>
            <a:r>
              <a:rPr lang="en-US" sz="2800" dirty="0" err="1" smtClean="0">
                <a:solidFill>
                  <a:schemeClr val="tx1"/>
                </a:solidFill>
              </a:rPr>
              <a:t>Sams</a:t>
            </a:r>
            <a:r>
              <a:rPr lang="en-US" sz="2800" dirty="0" smtClean="0">
                <a:solidFill>
                  <a:schemeClr val="tx1"/>
                </a:solidFill>
              </a:rPr>
              <a:t> Teach Yourself</a:t>
            </a:r>
            <a:r>
              <a:rPr lang="en-US" sz="2800" baseline="0" dirty="0" smtClean="0">
                <a:solidFill>
                  <a:schemeClr val="tx1"/>
                </a:solidFill>
              </a:rPr>
              <a:t> - </a:t>
            </a:r>
            <a:r>
              <a:rPr lang="en-US" dirty="0" smtClean="0"/>
              <a:t>https://</a:t>
            </a:r>
            <a:r>
              <a:rPr lang="en-US" dirty="0" err="1" smtClean="0"/>
              <a:t>www.amazon.com</a:t>
            </a:r>
            <a:r>
              <a:rPr lang="en-US" dirty="0" smtClean="0"/>
              <a:t>/SQL-Minutes-</a:t>
            </a:r>
            <a:r>
              <a:rPr lang="en-US" dirty="0" err="1" smtClean="0"/>
              <a:t>Sams</a:t>
            </a:r>
            <a:r>
              <a:rPr lang="en-US" dirty="0" smtClean="0"/>
              <a:t>-Teach-Yourself/</a:t>
            </a:r>
            <a:r>
              <a:rPr lang="en-US" dirty="0" err="1" smtClean="0"/>
              <a:t>dp</a:t>
            </a:r>
            <a:r>
              <a:rPr lang="en-US" dirty="0" smtClean="0"/>
              <a:t>/0672336073</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29</a:t>
            </a:fld>
            <a:endParaRPr lang="en-US"/>
          </a:p>
        </p:txBody>
      </p:sp>
    </p:spTree>
    <p:extLst>
      <p:ext uri="{BB962C8B-B14F-4D97-AF65-F5344CB8AC3E}">
        <p14:creationId xmlns:p14="http://schemas.microsoft.com/office/powerpoint/2010/main" val="36267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 now to the reason we are all here today</a:t>
            </a:r>
            <a:r>
              <a:rPr lang="is-IS" dirty="0" smtClean="0"/>
              <a:t>… SQL!</a:t>
            </a:r>
            <a:r>
              <a:rPr lang="is-IS" baseline="0" dirty="0" smtClean="0"/>
              <a:t> </a:t>
            </a:r>
            <a:endParaRPr lang="is-I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SQL</a:t>
            </a:r>
            <a:r>
              <a:rPr lang="en-US" dirty="0" smtClean="0"/>
              <a:t> (pronounced "</a:t>
            </a:r>
            <a:r>
              <a:rPr lang="en-US" dirty="0" err="1" smtClean="0"/>
              <a:t>ess</a:t>
            </a:r>
            <a:r>
              <a:rPr lang="en-US" dirty="0" smtClean="0"/>
              <a:t>-que-el” or “see-quill”) stands for </a:t>
            </a:r>
            <a:r>
              <a:rPr lang="en-US" b="1" dirty="0" smtClean="0"/>
              <a:t>Structured Query Language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is SQL used: For the creation, modification and </a:t>
            </a:r>
            <a:r>
              <a:rPr lang="is-IS" dirty="0" smtClean="0"/>
              <a:t>… </a:t>
            </a:r>
            <a:r>
              <a:rPr lang="is-IS" b="1" dirty="0" smtClean="0"/>
              <a:t>querying</a:t>
            </a:r>
            <a:r>
              <a:rPr lang="is-IS" dirty="0" smtClean="0"/>
              <a:t> of relational</a:t>
            </a:r>
            <a:r>
              <a:rPr lang="is-IS" baseline="0" dirty="0" smtClean="0"/>
              <a:t> databases and schema.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 think of it - SQL is the translation of a business question into a </a:t>
            </a:r>
            <a:r>
              <a:rPr lang="en-US" b="1" dirty="0" smtClean="0"/>
              <a:t>query</a:t>
            </a:r>
            <a:r>
              <a:rPr lang="en-US" dirty="0" smtClean="0"/>
              <a:t> that is framed in a precise language that a database can read</a:t>
            </a:r>
            <a:r>
              <a:rPr lang="is-IS" dirty="0" smtClean="0"/>
              <a:t>…</a:t>
            </a:r>
            <a:r>
              <a:rPr lang="en-US" dirty="0" smtClean="0"/>
              <a:t> and respond back with an answer. </a:t>
            </a:r>
          </a:p>
          <a:p>
            <a:endParaRPr lang="en-US" dirty="0" smtClean="0"/>
          </a:p>
          <a:p>
            <a:endParaRPr lang="en-US" dirty="0" smtClean="0"/>
          </a:p>
          <a:p>
            <a:endParaRPr lang="en-US" dirty="0" smtClean="0"/>
          </a:p>
          <a:p>
            <a:r>
              <a:rPr lang="en-US" dirty="0" smtClean="0"/>
              <a:t>For 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RDMS: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6</a:t>
            </a:fld>
            <a:endParaRPr lang="en-US"/>
          </a:p>
        </p:txBody>
      </p:sp>
    </p:spTree>
    <p:extLst>
      <p:ext uri="{BB962C8B-B14F-4D97-AF65-F5344CB8AC3E}">
        <p14:creationId xmlns:p14="http://schemas.microsoft.com/office/powerpoint/2010/main" val="17452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a:t>
            </a:r>
            <a:r>
              <a:rPr lang="en-US" sz="1200" b="1" dirty="0" smtClean="0"/>
              <a:t> SQL</a:t>
            </a:r>
            <a:r>
              <a:rPr lang="en-US" sz="1200" dirty="0" smtClean="0"/>
              <a:t> is used to communicate with databases</a:t>
            </a:r>
            <a:r>
              <a:rPr lang="is-IS" sz="1200" dirty="0" smtClean="0"/>
              <a:t>… so what is a database?</a:t>
            </a:r>
          </a:p>
          <a:p>
            <a:endParaRPr lang="en-US" dirty="0" smtClean="0"/>
          </a:p>
          <a:p>
            <a:r>
              <a:rPr lang="en-US" dirty="0" smtClean="0"/>
              <a:t>A Database</a:t>
            </a:r>
            <a:r>
              <a:rPr lang="en-US" baseline="0" dirty="0" smtClean="0"/>
              <a:t> has tables. Tables have columns. </a:t>
            </a:r>
          </a:p>
          <a:p>
            <a:r>
              <a:rPr lang="en-US" baseline="0" dirty="0" smtClean="0"/>
              <a:t>Databases with tables and columns are known as relational databases.</a:t>
            </a:r>
          </a:p>
          <a:p>
            <a:endParaRPr lang="en-US" baseline="0" dirty="0" smtClean="0"/>
          </a:p>
          <a:p>
            <a:r>
              <a:rPr lang="en-US" baseline="0" dirty="0" smtClean="0"/>
              <a:t>As I mention here it</a:t>
            </a:r>
            <a:r>
              <a:rPr lang="uk-UA" baseline="0" dirty="0" smtClean="0"/>
              <a:t>’</a:t>
            </a:r>
            <a:r>
              <a:rPr lang="en-US" baseline="0" dirty="0" smtClean="0"/>
              <a:t>s a set of related information. Think of a restaurant menu</a:t>
            </a:r>
            <a:r>
              <a:rPr lang="is-IS" baseline="0" dirty="0" smtClean="0"/>
              <a:t>… How its organized – Broken down by specific sections like Appetizers, Drinks, Full course etc, then think of each of those sections – The appetizers lists the names of the items, the ingredients, the price etc.... </a:t>
            </a:r>
          </a:p>
          <a:p>
            <a:r>
              <a:rPr lang="is-IS" baseline="0" dirty="0" smtClean="0"/>
              <a:t>Also think of how for restaraunts have multiple menus – like a lunch, dinner and happy hour versions. </a:t>
            </a:r>
          </a:p>
          <a:p>
            <a:endParaRPr lang="is-IS" baseline="0" dirty="0" smtClean="0"/>
          </a:p>
          <a:p>
            <a:endParaRPr lang="is-IS" baseline="0" dirty="0" smtClean="0"/>
          </a:p>
          <a:p>
            <a:r>
              <a:rPr lang="en-US" sz="1200" b="0" i="0" kern="1200" dirty="0" smtClean="0">
                <a:solidFill>
                  <a:schemeClr val="tx1"/>
                </a:solidFill>
                <a:effectLst/>
                <a:latin typeface="+mn-lt"/>
                <a:ea typeface="+mn-ea"/>
                <a:cs typeface="+mn-cs"/>
              </a:rPr>
              <a:t>Extra Reference: </a:t>
            </a:r>
          </a:p>
          <a:p>
            <a:r>
              <a:rPr lang="en-US" sz="1200" b="0" i="0" kern="1200" dirty="0" smtClean="0">
                <a:solidFill>
                  <a:schemeClr val="tx1"/>
                </a:solidFill>
                <a:effectLst/>
                <a:latin typeface="+mn-lt"/>
                <a:ea typeface="+mn-ea"/>
                <a:cs typeface="+mn-cs"/>
              </a:rPr>
              <a:t>A relational database system contains one or more objects called tables. The data or information for the database are stored in these tables. Tables are uniquely identified by their names and are comprised of columns and rows. Columns contain the column name, data type, and any other attributes for the column. Rows contain the records or data for the columns. </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7</a:t>
            </a:fld>
            <a:endParaRPr lang="en-US"/>
          </a:p>
        </p:txBody>
      </p:sp>
    </p:spTree>
    <p:extLst>
      <p:ext uri="{BB962C8B-B14F-4D97-AF65-F5344CB8AC3E}">
        <p14:creationId xmlns:p14="http://schemas.microsoft.com/office/powerpoint/2010/main" val="20287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I said</a:t>
            </a:r>
            <a:r>
              <a:rPr lang="en-US" sz="1200" b="0" i="0" kern="1200" baseline="0" dirty="0" smtClean="0">
                <a:solidFill>
                  <a:schemeClr val="tx1"/>
                </a:solidFill>
                <a:effectLst/>
                <a:latin typeface="+mn-lt"/>
                <a:ea typeface="+mn-ea"/>
                <a:cs typeface="+mn-cs"/>
              </a:rPr>
              <a:t> before – a database is made up of tables – so what is a table?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Tables are like spreadsheets organized around a single topic.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Every row record or row refers to a single piece of data.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take a real world example – everyday we check out our weather, see the highs and lows and where our predicted weather aligns with it. The image here is a great example of a table. It is data related to weather – the city and state and the highs and lows for those cities. </a:t>
            </a:r>
            <a:endParaRPr lang="en-US" dirty="0" smtClean="0"/>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2246A1-C6D7-1F48-8EDA-8ADCE349AEC0}" type="slidenum">
              <a:rPr lang="en-US" smtClean="0"/>
              <a:t>8</a:t>
            </a:fld>
            <a:endParaRPr lang="en-US"/>
          </a:p>
        </p:txBody>
      </p:sp>
    </p:spTree>
    <p:extLst>
      <p:ext uri="{BB962C8B-B14F-4D97-AF65-F5344CB8AC3E}">
        <p14:creationId xmlns:p14="http://schemas.microsoft.com/office/powerpoint/2010/main" val="163604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store specific dimensions (properties or attributes) for each row of data. </a:t>
            </a:r>
          </a:p>
          <a:p>
            <a:endParaRPr lang="en-US" baseline="0" dirty="0" smtClean="0"/>
          </a:p>
          <a:p>
            <a:r>
              <a:rPr lang="en-US" baseline="0" dirty="0" smtClean="0"/>
              <a:t>Columns have predefined types such as dates, or integers, or text, or varchar. </a:t>
            </a:r>
          </a:p>
          <a:p>
            <a:endParaRPr lang="en-US" baseline="0" dirty="0" smtClean="0"/>
          </a:p>
          <a:p>
            <a:r>
              <a:rPr lang="en-US" baseline="0" dirty="0" smtClean="0"/>
              <a:t>Each row has the same columns.</a:t>
            </a:r>
          </a:p>
          <a:p>
            <a:endParaRPr lang="en-US" baseline="0" dirty="0" smtClean="0"/>
          </a:p>
          <a:p>
            <a:r>
              <a:rPr lang="en-US" baseline="0" dirty="0" smtClean="0"/>
              <a:t>It is the data in the columns that we can extract, manipulate or calculate on.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9</a:t>
            </a:fld>
            <a:endParaRPr lang="en-US"/>
          </a:p>
        </p:txBody>
      </p:sp>
    </p:spTree>
    <p:extLst>
      <p:ext uri="{BB962C8B-B14F-4D97-AF65-F5344CB8AC3E}">
        <p14:creationId xmlns:p14="http://schemas.microsoft.com/office/powerpoint/2010/main" val="3187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row is</a:t>
            </a:r>
            <a:r>
              <a:rPr lang="en-US" baseline="0" dirty="0" smtClean="0"/>
              <a:t> a single entry within the table. </a:t>
            </a:r>
          </a:p>
          <a:p>
            <a:endParaRPr lang="en-US" baseline="0" dirty="0" smtClean="0"/>
          </a:p>
          <a:p>
            <a:r>
              <a:rPr lang="en-US" baseline="0" dirty="0" smtClean="0"/>
              <a:t>So in terms of our weather table- Phoenix </a:t>
            </a:r>
            <a:r>
              <a:rPr lang="en-US" baseline="0" dirty="0" err="1" smtClean="0"/>
              <a:t>arizona</a:t>
            </a:r>
            <a:r>
              <a:rPr lang="en-US" baseline="0" dirty="0" smtClean="0"/>
              <a:t> with a high of 105 and a low of 90.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10</a:t>
            </a:fld>
            <a:endParaRPr lang="en-US"/>
          </a:p>
        </p:txBody>
      </p:sp>
    </p:spTree>
    <p:extLst>
      <p:ext uri="{BB962C8B-B14F-4D97-AF65-F5344CB8AC3E}">
        <p14:creationId xmlns:p14="http://schemas.microsoft.com/office/powerpoint/2010/main" val="103259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dirty="0" smtClean="0"/>
              <a:t>We</a:t>
            </a:r>
            <a:r>
              <a:rPr lang="is-IS" baseline="0" dirty="0" smtClean="0"/>
              <a:t> all ask questions everyday... </a:t>
            </a:r>
            <a:endParaRPr lang="is-I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11</a:t>
            </a:fld>
            <a:endParaRPr lang="en-US"/>
          </a:p>
        </p:txBody>
      </p:sp>
    </p:spTree>
    <p:extLst>
      <p:ext uri="{BB962C8B-B14F-4D97-AF65-F5344CB8AC3E}">
        <p14:creationId xmlns:p14="http://schemas.microsoft.com/office/powerpoint/2010/main" val="42175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don’t get intimidated by the framework listed here</a:t>
            </a:r>
            <a:r>
              <a:rPr lang="is-IS" baseline="0" dirty="0" smtClean="0"/>
              <a:t>… We wont be hitting everything listed here, but I wanted you all to get familiarity with all of the framework</a:t>
            </a:r>
          </a:p>
          <a:p>
            <a:endParaRPr lang="en-US" baseline="0" dirty="0" smtClean="0"/>
          </a:p>
          <a:p>
            <a:r>
              <a:rPr lang="en-US" baseline="0" dirty="0" smtClean="0"/>
              <a:t>**ONCLICK**</a:t>
            </a:r>
          </a:p>
          <a:p>
            <a:r>
              <a:rPr lang="en-US" baseline="0" dirty="0" smtClean="0"/>
              <a:t>What we we be discussing to day is the SELECT, FROM, WHERE and LIMIT clauses.</a:t>
            </a:r>
          </a:p>
        </p:txBody>
      </p:sp>
      <p:sp>
        <p:nvSpPr>
          <p:cNvPr id="4" name="Slide Number Placeholder 3"/>
          <p:cNvSpPr>
            <a:spLocks noGrp="1"/>
          </p:cNvSpPr>
          <p:nvPr>
            <p:ph type="sldNum" sz="quarter" idx="10"/>
          </p:nvPr>
        </p:nvSpPr>
        <p:spPr/>
        <p:txBody>
          <a:bodyPr/>
          <a:lstStyle/>
          <a:p>
            <a:fld id="{DA2246A1-C6D7-1F48-8EDA-8ADCE349AEC0}" type="slidenum">
              <a:rPr lang="en-US" smtClean="0"/>
              <a:t>12</a:t>
            </a:fld>
            <a:endParaRPr lang="en-US"/>
          </a:p>
        </p:txBody>
      </p:sp>
    </p:spTree>
    <p:extLst>
      <p:ext uri="{BB962C8B-B14F-4D97-AF65-F5344CB8AC3E}">
        <p14:creationId xmlns:p14="http://schemas.microsoft.com/office/powerpoint/2010/main" val="154975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smtClean="0"/>
              <a:t>Intro to HTML/CSS </a:t>
            </a:r>
            <a:endParaRPr lang="en-US" dirty="0"/>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smtClean="0"/>
              <a:t>Intro to HTML/CSS </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sql/trysql.asp?filename=trysql_select_all" TargetMode="External"/><Relationship Id="rId4" Type="http://schemas.openxmlformats.org/officeDocument/2006/relationships/hyperlink" Target="http://bit.ly/1foSkgu"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hyperlink" Target="http://www.w3schools.com/sql/default.asp" TargetMode="External"/><Relationship Id="rId4" Type="http://schemas.openxmlformats.org/officeDocument/2006/relationships/hyperlink" Target="https://www.codecademy.com/" TargetMode="External"/><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hyperlink" Target="https://www.launchcode.org/lc101" TargetMode="External"/><Relationship Id="rId4" Type="http://schemas.openxmlformats.org/officeDocument/2006/relationships/hyperlink" Target="https://www.launchcode.org/assets/LC101Syllabus-929fa8f19bcb0927c29bb6f7ef30a577.pdf" TargetMode="External"/><Relationship Id="rId1" Type="http://schemas.openxmlformats.org/officeDocument/2006/relationships/slideLayout" Target="../slideLayouts/slideLayout2.xml"/><Relationship Id="rId2" Type="http://schemas.openxmlformats.org/officeDocument/2006/relationships/hyperlink" Target="mailto:lisa@launchcode.or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Relational_database" TargetMode="External"/><Relationship Id="rId4" Type="http://schemas.openxmlformats.org/officeDocument/2006/relationships/hyperlink" Target="http://www.w3schools.com/sql/default.asp" TargetMode="External"/><Relationship Id="rId1" Type="http://schemas.openxmlformats.org/officeDocument/2006/relationships/slideLayout" Target="../slideLayouts/slideLayout2.xml"/><Relationship Id="rId2" Type="http://schemas.openxmlformats.org/officeDocument/2006/relationships/hyperlink" Target="https://en.wikipedia.org/wiki/Row_(datab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1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Row</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database, a </a:t>
            </a:r>
            <a:r>
              <a:rPr lang="en-US" b="1" dirty="0"/>
              <a:t>row</a:t>
            </a:r>
            <a:r>
              <a:rPr lang="en-US" dirty="0"/>
              <a:t>—also called a record or tuple—represents a single, implicitly structured data item in a </a:t>
            </a:r>
            <a:r>
              <a:rPr lang="en-US" b="1" dirty="0"/>
              <a:t>table</a:t>
            </a:r>
            <a:r>
              <a:rPr lang="en-US" dirty="0"/>
              <a:t>. In simple terms, a database </a:t>
            </a:r>
            <a:r>
              <a:rPr lang="en-US" b="1" dirty="0"/>
              <a:t>table</a:t>
            </a:r>
            <a:r>
              <a:rPr lang="en-US" dirty="0"/>
              <a:t> can be thought of as consisting of </a:t>
            </a:r>
            <a:r>
              <a:rPr lang="en-US" b="1" dirty="0"/>
              <a:t>rows</a:t>
            </a:r>
            <a:r>
              <a:rPr lang="en-US" dirty="0"/>
              <a:t> and columns or </a:t>
            </a:r>
            <a:r>
              <a:rPr lang="en-US" dirty="0" smtClean="0"/>
              <a:t>fields</a:t>
            </a:r>
          </a:p>
          <a:p>
            <a:endParaRPr lang="en-US" dirty="0" smtClean="0"/>
          </a:p>
          <a:p>
            <a:r>
              <a:rPr lang="en-US" b="1" dirty="0" smtClean="0"/>
              <a:t>User Friendly</a:t>
            </a:r>
            <a:r>
              <a:rPr lang="en-US" dirty="0" smtClean="0"/>
              <a:t>: A data set representing a single item.</a:t>
            </a:r>
          </a:p>
          <a:p>
            <a:endParaRPr lang="en-US" dirty="0" smtClean="0"/>
          </a:p>
          <a:p>
            <a:pPr>
              <a:spcBef>
                <a:spcPts val="0"/>
              </a:spcBef>
            </a:pPr>
            <a:r>
              <a:rPr lang="en-US" b="1" dirty="0"/>
              <a:t>Real World Example</a:t>
            </a:r>
            <a:r>
              <a:rPr lang="en-US" dirty="0"/>
              <a:t>: In our Weather table:</a:t>
            </a:r>
          </a:p>
          <a:p>
            <a:pPr>
              <a:spcBef>
                <a:spcPts val="0"/>
              </a:spcBef>
            </a:pPr>
            <a:r>
              <a:rPr lang="en-US" dirty="0" smtClean="0"/>
              <a:t>Phoenix Arizona 105 90 is a single record. </a:t>
            </a:r>
          </a:p>
          <a:p>
            <a:pPr>
              <a:spcBef>
                <a:spcPts val="0"/>
              </a:spcBef>
            </a:pPr>
            <a:r>
              <a:rPr lang="en-US" dirty="0" smtClean="0"/>
              <a:t>Each row has the same columns.</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6" name="Rectangle 5"/>
          <p:cNvSpPr/>
          <p:nvPr/>
        </p:nvSpPr>
        <p:spPr>
          <a:xfrm>
            <a:off x="6833042" y="4010686"/>
            <a:ext cx="3187700" cy="344032"/>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6156357" y="4227969"/>
            <a:ext cx="579422" cy="0"/>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457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92777"/>
            <a:ext cx="10058400" cy="4876317"/>
          </a:xfrm>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4800"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SQL stands for Structured Query Language</a:t>
            </a:r>
            <a:r>
              <a:rPr lang="is-IS" sz="4800" dirty="0" smtClean="0"/>
              <a:t>… and what is a query?? </a:t>
            </a:r>
          </a:p>
          <a:p>
            <a:pPr marL="0" marR="0" lvl="0" indent="0" algn="ctr" defTabSz="914400" eaLnBrk="1" fontAlgn="auto" latinLnBrk="0" hangingPunct="1">
              <a:lnSpc>
                <a:spcPct val="100000"/>
              </a:lnSpc>
              <a:spcBef>
                <a:spcPts val="0"/>
              </a:spcBef>
              <a:spcAft>
                <a:spcPts val="0"/>
              </a:spcAft>
              <a:buClrTx/>
              <a:buSzTx/>
              <a:buFontTx/>
              <a:buNone/>
              <a:tabLst/>
              <a:defRPr/>
            </a:pPr>
            <a:r>
              <a:rPr lang="is-IS" sz="4800" dirty="0" smtClean="0"/>
              <a:t>It’s a Question!</a:t>
            </a:r>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is-IS" dirty="0" smtClean="0"/>
              <a:t>We all know how to ask questions!</a:t>
            </a: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6881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6361612" cy="40233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syntax is the framework into which we build (or phrase) our questions into a query to send to the database. </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queries will always be written with this framework in the order shown.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Not all options listed are required to run a query</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The minimum requirements for a query to run against any database is </a:t>
            </a:r>
            <a:r>
              <a:rPr lang="en-US" sz="2200" b="1" dirty="0" smtClean="0"/>
              <a:t>SELECT</a:t>
            </a:r>
            <a:r>
              <a:rPr lang="en-US" sz="2200" dirty="0" smtClean="0"/>
              <a:t> and </a:t>
            </a:r>
            <a:r>
              <a:rPr lang="en-US" sz="2200" b="1" dirty="0" smtClean="0"/>
              <a:t>FROM</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8085908" y="1116806"/>
            <a:ext cx="3069771" cy="4023360"/>
          </a:xfrm>
        </p:spPr>
        <p:txBody>
          <a:bodyPr/>
          <a:lstStyle/>
          <a:p>
            <a:r>
              <a:rPr lang="en-US" sz="2800" b="1" i="1" dirty="0">
                <a:solidFill>
                  <a:schemeClr val="tx1"/>
                </a:solidFill>
              </a:rPr>
              <a:t>select [columns]</a:t>
            </a:r>
          </a:p>
          <a:p>
            <a:r>
              <a:rPr lang="en-US" sz="2800" b="1" i="1" dirty="0">
                <a:solidFill>
                  <a:schemeClr val="tx1"/>
                </a:solidFill>
              </a:rPr>
              <a:t>from [</a:t>
            </a:r>
            <a:r>
              <a:rPr lang="en-US" sz="2800" b="1" i="1" dirty="0" err="1">
                <a:solidFill>
                  <a:schemeClr val="tx1"/>
                </a:solidFill>
              </a:rPr>
              <a:t>tablename</a:t>
            </a:r>
            <a:r>
              <a:rPr lang="en-US" sz="2800" b="1" i="1" dirty="0" smtClean="0">
                <a:solidFill>
                  <a:schemeClr val="tx1"/>
                </a:solidFill>
              </a:rPr>
              <a:t>]</a:t>
            </a:r>
          </a:p>
          <a:p>
            <a:r>
              <a:rPr lang="en-US" sz="2800" i="1" dirty="0">
                <a:solidFill>
                  <a:schemeClr val="tx1"/>
                </a:solidFill>
              </a:rPr>
              <a:t>where [condition]</a:t>
            </a:r>
          </a:p>
          <a:p>
            <a:r>
              <a:rPr lang="en-US" sz="2800" dirty="0">
                <a:solidFill>
                  <a:schemeClr val="tx1"/>
                </a:solidFill>
              </a:rPr>
              <a:t>group by [column]</a:t>
            </a:r>
          </a:p>
          <a:p>
            <a:r>
              <a:rPr lang="en-US" sz="2800" dirty="0">
                <a:solidFill>
                  <a:schemeClr val="tx1"/>
                </a:solidFill>
              </a:rPr>
              <a:t>having [condition]</a:t>
            </a:r>
          </a:p>
          <a:p>
            <a:r>
              <a:rPr lang="en-US" sz="2800" dirty="0">
                <a:solidFill>
                  <a:schemeClr val="tx1"/>
                </a:solidFill>
              </a:rPr>
              <a:t>order by [column]</a:t>
            </a:r>
          </a:p>
          <a:p>
            <a:r>
              <a:rPr lang="en-US" sz="2800" i="1" dirty="0">
                <a:solidFill>
                  <a:schemeClr val="tx1"/>
                </a:solidFill>
              </a:rPr>
              <a:t>limit [number];</a:t>
            </a:r>
          </a:p>
          <a:p>
            <a:endParaRPr lang="en-US" b="1" dirty="0"/>
          </a:p>
          <a:p>
            <a:endParaRPr lang="en-US" dirty="0"/>
          </a:p>
        </p:txBody>
      </p:sp>
      <p:sp>
        <p:nvSpPr>
          <p:cNvPr id="2" name="Title 1"/>
          <p:cNvSpPr>
            <a:spLocks noGrp="1"/>
          </p:cNvSpPr>
          <p:nvPr>
            <p:ph type="title" idx="4294967295"/>
          </p:nvPr>
        </p:nvSpPr>
        <p:spPr>
          <a:xfrm>
            <a:off x="1097279" y="712788"/>
            <a:ext cx="10058400" cy="808037"/>
          </a:xfrm>
        </p:spPr>
        <p:txBody>
          <a:bodyPr/>
          <a:lstStyle/>
          <a:p>
            <a:r>
              <a:rPr lang="en-US" dirty="0" smtClean="0"/>
              <a:t>SQL Syntax</a:t>
            </a:r>
            <a:endParaRPr lang="en-US" dirty="0"/>
          </a:p>
        </p:txBody>
      </p:sp>
    </p:spTree>
    <p:extLst>
      <p:ext uri="{BB962C8B-B14F-4D97-AF65-F5344CB8AC3E}">
        <p14:creationId xmlns:p14="http://schemas.microsoft.com/office/powerpoint/2010/main" val="18167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rgbClr val="062BB5"/>
                                      </p:to>
                                    </p:animClr>
                                  </p:childTnLst>
                                </p:cTn>
                              </p:par>
                              <p:par>
                                <p:cTn id="7" presetID="3" presetClass="emph" presetSubtype="2" fill="hold" grpId="0" nodeType="withEffect">
                                  <p:stCondLst>
                                    <p:cond delay="0"/>
                                  </p:stCondLst>
                                  <p:childTnLst>
                                    <p:animClr clrSpc="rgb" dir="cw">
                                      <p:cBhvr override="childStyle">
                                        <p:cTn id="8" dur="500" fill="hold"/>
                                        <p:tgtEl>
                                          <p:spTgt spid="4">
                                            <p:txEl>
                                              <p:pRg st="1" end="1"/>
                                            </p:txEl>
                                          </p:spTgt>
                                        </p:tgtEl>
                                        <p:attrNameLst>
                                          <p:attrName>style.color</p:attrName>
                                        </p:attrNameLst>
                                      </p:cBhvr>
                                      <p:to>
                                        <a:srgbClr val="062BB5"/>
                                      </p:to>
                                    </p:animClr>
                                  </p:childTnLst>
                                </p:cTn>
                              </p:par>
                              <p:par>
                                <p:cTn id="9" presetID="3" presetClass="emph" presetSubtype="2" fill="hold" grpId="0" nodeType="withEffect">
                                  <p:stCondLst>
                                    <p:cond delay="0"/>
                                  </p:stCondLst>
                                  <p:childTnLst>
                                    <p:animClr clrSpc="rgb" dir="cw">
                                      <p:cBhvr override="childStyle">
                                        <p:cTn id="10" dur="500" fill="hold"/>
                                        <p:tgtEl>
                                          <p:spTgt spid="4">
                                            <p:txEl>
                                              <p:pRg st="2" end="2"/>
                                            </p:txEl>
                                          </p:spTgt>
                                        </p:tgtEl>
                                        <p:attrNameLst>
                                          <p:attrName>style.color</p:attrName>
                                        </p:attrNameLst>
                                      </p:cBhvr>
                                      <p:to>
                                        <a:srgbClr val="062BB5"/>
                                      </p:to>
                                    </p:animClr>
                                  </p:childTnLst>
                                </p:cTn>
                              </p:par>
                              <p:par>
                                <p:cTn id="11" presetID="3" presetClass="emph" presetSubtype="2" fill="hold" grpId="0" nodeType="withEffect">
                                  <p:stCondLst>
                                    <p:cond delay="0"/>
                                  </p:stCondLst>
                                  <p:childTnLst>
                                    <p:animClr clrSpc="rgb" dir="cw">
                                      <p:cBhvr override="childStyle">
                                        <p:cTn id="12" dur="500" fill="hold"/>
                                        <p:tgtEl>
                                          <p:spTgt spid="4">
                                            <p:txEl>
                                              <p:pRg st="6" end="6"/>
                                            </p:txEl>
                                          </p:spTgt>
                                        </p:tgtEl>
                                        <p:attrNameLst>
                                          <p:attrName>style.color</p:attrName>
                                        </p:attrNameLst>
                                      </p:cBhvr>
                                      <p:to>
                                        <a:srgbClr val="062BB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3"/>
            <a:ext cx="4728168" cy="4390679"/>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One – The 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wo – Rephrase the question using the SQL syntax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hree – Trim to only the SQL syntax</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Example:</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Who won the academy award for best actor in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actor name FROM the best actor academy award WHERE the year is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t>
            </a:r>
            <a:r>
              <a:rPr lang="en-US" sz="2200" dirty="0" err="1" smtClean="0"/>
              <a:t>actor_name</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FROM </a:t>
            </a:r>
            <a:r>
              <a:rPr lang="en-US" sz="2200" dirty="0" err="1" smtClean="0"/>
              <a:t>Best_Actor_Award</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WHERE Year = 1997</a:t>
            </a: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6217920" y="1845734"/>
            <a:ext cx="4937760" cy="4390677"/>
          </a:xfrm>
        </p:spPr>
        <p:txBody>
          <a:bodyPr anchor="t"/>
          <a:lstStyle/>
          <a:p>
            <a:pPr marL="0" indent="0">
              <a:buNone/>
            </a:pPr>
            <a:r>
              <a:rPr lang="en-US" dirty="0" smtClean="0"/>
              <a:t>SELECT – </a:t>
            </a:r>
            <a:r>
              <a:rPr lang="en-US" dirty="0"/>
              <a:t>W</a:t>
            </a:r>
            <a:r>
              <a:rPr lang="en-US" dirty="0" smtClean="0"/>
              <a:t>hat do you want to know? What is the answer you are looking to return? </a:t>
            </a:r>
            <a:endParaRPr lang="en-US" dirty="0"/>
          </a:p>
          <a:p>
            <a:pPr lvl="1">
              <a:buFont typeface="Arial" charset="0"/>
              <a:buChar char="•"/>
            </a:pPr>
            <a:r>
              <a:rPr lang="en-US" dirty="0" smtClean="0"/>
              <a:t>These will be the column names listed</a:t>
            </a:r>
          </a:p>
          <a:p>
            <a:r>
              <a:rPr lang="en-US" dirty="0" smtClean="0"/>
              <a:t>FROM – The name of the location where this information will be coming from</a:t>
            </a:r>
            <a:r>
              <a:rPr lang="is-IS" dirty="0" smtClean="0"/>
              <a:t>.</a:t>
            </a:r>
          </a:p>
          <a:p>
            <a:pPr lvl="1">
              <a:buFont typeface="Arial" charset="0"/>
              <a:buChar char="•"/>
            </a:pPr>
            <a:r>
              <a:rPr lang="is-IS" dirty="0" smtClean="0"/>
              <a:t> This will be the table or tables where the data is stored.</a:t>
            </a:r>
          </a:p>
          <a:p>
            <a:pPr marL="292608" lvl="1">
              <a:lnSpc>
                <a:spcPct val="100000"/>
              </a:lnSpc>
              <a:spcAft>
                <a:spcPts val="0"/>
              </a:spcAft>
              <a:buNone/>
            </a:pPr>
            <a:endParaRPr lang="is-IS" dirty="0"/>
          </a:p>
          <a:p>
            <a:pPr marL="109728" lvl="1" indent="0">
              <a:buNone/>
            </a:pPr>
            <a:r>
              <a:rPr lang="is-IS" sz="2000" dirty="0" smtClean="0"/>
              <a:t>WHERE – </a:t>
            </a:r>
            <a:r>
              <a:rPr lang="en-US" sz="2000" dirty="0"/>
              <a:t>I</a:t>
            </a:r>
            <a:r>
              <a:rPr lang="en-US" sz="2000" dirty="0" smtClean="0"/>
              <a:t>s </a:t>
            </a:r>
            <a:r>
              <a:rPr lang="en-US" sz="2000" dirty="0"/>
              <a:t>used to extract only those records that fulfill a specified criterion</a:t>
            </a:r>
            <a:r>
              <a:rPr lang="en-US" sz="2000" dirty="0" smtClean="0"/>
              <a:t>.</a:t>
            </a:r>
          </a:p>
          <a:p>
            <a:pPr marL="578358" lvl="2" indent="-285750">
              <a:buFont typeface="Arial" charset="0"/>
              <a:buChar char="•"/>
            </a:pPr>
            <a:r>
              <a:rPr lang="en-US" sz="1800" dirty="0" smtClean="0"/>
              <a:t>This is a filter for the data you want returned</a:t>
            </a:r>
            <a:endParaRPr lang="en-US" sz="1800" dirty="0"/>
          </a:p>
        </p:txBody>
      </p:sp>
      <p:sp>
        <p:nvSpPr>
          <p:cNvPr id="2" name="Title 1"/>
          <p:cNvSpPr>
            <a:spLocks noGrp="1"/>
          </p:cNvSpPr>
          <p:nvPr>
            <p:ph type="title" idx="4294967295"/>
          </p:nvPr>
        </p:nvSpPr>
        <p:spPr>
          <a:xfrm>
            <a:off x="1097279" y="712788"/>
            <a:ext cx="10058400" cy="808037"/>
          </a:xfrm>
        </p:spPr>
        <p:txBody>
          <a:bodyPr/>
          <a:lstStyle/>
          <a:p>
            <a:r>
              <a:rPr lang="en-US" dirty="0" smtClean="0"/>
              <a:t>Learning To Think in SQL</a:t>
            </a:r>
            <a:endParaRPr lang="en-US" dirty="0"/>
          </a:p>
        </p:txBody>
      </p:sp>
    </p:spTree>
    <p:extLst>
      <p:ext uri="{BB962C8B-B14F-4D97-AF65-F5344CB8AC3E}">
        <p14:creationId xmlns:p14="http://schemas.microsoft.com/office/powerpoint/2010/main" val="4582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600" dirty="0" smtClean="0"/>
              <a:t>Hands on Activities</a:t>
            </a:r>
            <a:endParaRPr lang="en-US" sz="7600" dirty="0"/>
          </a:p>
        </p:txBody>
      </p:sp>
      <p:sp>
        <p:nvSpPr>
          <p:cNvPr id="3" name="Text Placeholder 2"/>
          <p:cNvSpPr>
            <a:spLocks noGrp="1"/>
          </p:cNvSpPr>
          <p:nvPr>
            <p:ph type="body" idx="1"/>
          </p:nvPr>
        </p:nvSpPr>
        <p:spPr/>
        <p:txBody>
          <a:bodyPr/>
          <a:lstStyle/>
          <a:p>
            <a:r>
              <a:rPr lang="en-US" dirty="0" smtClean="0"/>
              <a:t>Now for the fun!</a:t>
            </a:r>
            <a:endParaRPr lang="en-US" dirty="0"/>
          </a:p>
        </p:txBody>
      </p:sp>
    </p:spTree>
    <p:extLst>
      <p:ext uri="{BB962C8B-B14F-4D97-AF65-F5344CB8AC3E}">
        <p14:creationId xmlns:p14="http://schemas.microsoft.com/office/powerpoint/2010/main" val="771316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Sandbox</a:t>
            </a:r>
            <a:endParaRPr lang="en-US" dirty="0"/>
          </a:p>
        </p:txBody>
      </p:sp>
      <p:sp>
        <p:nvSpPr>
          <p:cNvPr id="3" name="Content Placeholder 2"/>
          <p:cNvSpPr>
            <a:spLocks noGrp="1"/>
          </p:cNvSpPr>
          <p:nvPr>
            <p:ph idx="1"/>
          </p:nvPr>
        </p:nvSpPr>
        <p:spPr/>
        <p:txBody>
          <a:bodyPr/>
          <a:lstStyle/>
          <a:p>
            <a:r>
              <a:rPr lang="en-US" dirty="0" smtClean="0"/>
              <a:t>Environments where users can play without breaking anything are often referred to as sandboxes. They are usually personal spaces where an analyst or developer can experiment with code without affecting a production environment.</a:t>
            </a:r>
          </a:p>
          <a:p>
            <a:r>
              <a:rPr lang="en-US" dirty="0" smtClean="0"/>
              <a:t>The sandbox </a:t>
            </a:r>
            <a:r>
              <a:rPr lang="en-US" dirty="0"/>
              <a:t>environment </a:t>
            </a:r>
            <a:r>
              <a:rPr lang="en-US" dirty="0" smtClean="0"/>
              <a:t>we will be using is the </a:t>
            </a:r>
            <a:r>
              <a:rPr lang="en-US" dirty="0"/>
              <a:t>w3 schools SQL editor</a:t>
            </a:r>
            <a:r>
              <a:rPr lang="en-US" dirty="0" smtClean="0"/>
              <a:t>:</a:t>
            </a:r>
            <a:endParaRPr lang="en-US" dirty="0" smtClean="0">
              <a:hlinkClick r:id="rId3"/>
            </a:endParaRPr>
          </a:p>
          <a:p>
            <a:r>
              <a:rPr lang="en-US" dirty="0" smtClean="0">
                <a:hlinkClick r:id="rId4"/>
              </a:rPr>
              <a:t>http</a:t>
            </a:r>
            <a:r>
              <a:rPr lang="en-US" dirty="0">
                <a:hlinkClick r:id="rId4"/>
              </a:rPr>
              <a:t>://</a:t>
            </a:r>
            <a:r>
              <a:rPr lang="en-US" dirty="0" smtClean="0">
                <a:hlinkClick r:id="rId4"/>
              </a:rPr>
              <a:t>bit.ly/1foSkgu</a:t>
            </a:r>
            <a:r>
              <a:rPr lang="en-US" dirty="0" smtClean="0"/>
              <a:t> </a:t>
            </a:r>
            <a:endParaRPr lang="en-US" dirty="0"/>
          </a:p>
          <a:p>
            <a:endParaRPr lang="en-US" dirty="0"/>
          </a:p>
        </p:txBody>
      </p:sp>
    </p:spTree>
    <p:extLst>
      <p:ext uri="{BB962C8B-B14F-4D97-AF65-F5344CB8AC3E}">
        <p14:creationId xmlns:p14="http://schemas.microsoft.com/office/powerpoint/2010/main" val="23968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play in the Sandbox!</a:t>
            </a:r>
            <a:endParaRPr lang="en-US" dirty="0"/>
          </a:p>
        </p:txBody>
      </p:sp>
      <p:sp>
        <p:nvSpPr>
          <p:cNvPr id="3" name="Content Placeholder 2"/>
          <p:cNvSpPr>
            <a:spLocks noGrp="1"/>
          </p:cNvSpPr>
          <p:nvPr>
            <p:ph idx="1"/>
          </p:nvPr>
        </p:nvSpPr>
        <p:spPr/>
        <p:txBody>
          <a:bodyPr/>
          <a:lstStyle/>
          <a:p>
            <a:r>
              <a:rPr lang="en-US" sz="2400" dirty="0" smtClean="0"/>
              <a:t>We are all going into business together!</a:t>
            </a:r>
          </a:p>
          <a:p>
            <a:r>
              <a:rPr lang="en-US" sz="2400" dirty="0" smtClean="0"/>
              <a:t>We are all now part owners of the </a:t>
            </a:r>
            <a:r>
              <a:rPr lang="en-US" sz="2400" dirty="0" err="1" smtClean="0"/>
              <a:t>SheCodesNow</a:t>
            </a:r>
            <a:r>
              <a:rPr lang="en-US" sz="2400" dirty="0" smtClean="0"/>
              <a:t> Online Store. </a:t>
            </a:r>
          </a:p>
          <a:p>
            <a:r>
              <a:rPr lang="en-US" sz="2400" dirty="0" smtClean="0"/>
              <a:t>This is an online store where our people can browse </a:t>
            </a:r>
            <a:r>
              <a:rPr lang="en-US" sz="2400" dirty="0"/>
              <a:t>through our </a:t>
            </a:r>
            <a:r>
              <a:rPr lang="en-US" sz="2400" dirty="0" smtClean="0"/>
              <a:t>selection of </a:t>
            </a:r>
            <a:r>
              <a:rPr lang="en-US" sz="2400" b="1" u="sng" dirty="0" smtClean="0"/>
              <a:t>Products</a:t>
            </a:r>
            <a:r>
              <a:rPr lang="en-US" sz="2400" dirty="0" smtClean="0"/>
              <a:t> offered from various </a:t>
            </a:r>
            <a:r>
              <a:rPr lang="en-US" sz="2400" b="1" u="sng" dirty="0" smtClean="0"/>
              <a:t>Suppliers</a:t>
            </a:r>
            <a:r>
              <a:rPr lang="en-US" sz="2400" dirty="0" smtClean="0"/>
              <a:t> all organized neatly by </a:t>
            </a:r>
            <a:r>
              <a:rPr lang="en-US" sz="2400" b="1" u="sng" dirty="0" smtClean="0"/>
              <a:t>Category</a:t>
            </a:r>
            <a:r>
              <a:rPr lang="en-US" sz="2400" dirty="0" smtClean="0"/>
              <a:t>. </a:t>
            </a:r>
          </a:p>
          <a:p>
            <a:r>
              <a:rPr lang="en-US" sz="2400" dirty="0" smtClean="0"/>
              <a:t>Once our </a:t>
            </a:r>
            <a:r>
              <a:rPr lang="en-US" sz="2400" b="1" u="sng" dirty="0" smtClean="0"/>
              <a:t>Customers</a:t>
            </a:r>
            <a:r>
              <a:rPr lang="en-US" sz="2400" dirty="0" smtClean="0"/>
              <a:t> check out, our </a:t>
            </a:r>
            <a:r>
              <a:rPr lang="en-US" sz="2400" b="1" u="sng" dirty="0" smtClean="0"/>
              <a:t>Employees</a:t>
            </a:r>
            <a:r>
              <a:rPr lang="en-US" sz="2400" dirty="0" smtClean="0"/>
              <a:t> go over the </a:t>
            </a:r>
            <a:r>
              <a:rPr lang="en-US" sz="2400" b="1" u="sng" dirty="0" err="1" smtClean="0"/>
              <a:t>OrderDetails</a:t>
            </a:r>
            <a:r>
              <a:rPr lang="en-US" sz="2400" u="sng" dirty="0" smtClean="0"/>
              <a:t> </a:t>
            </a:r>
            <a:r>
              <a:rPr lang="en-US" sz="2400" dirty="0" smtClean="0"/>
              <a:t>to prep and ship the </a:t>
            </a:r>
            <a:r>
              <a:rPr lang="en-US" sz="2400" b="1" u="sng" dirty="0" smtClean="0"/>
              <a:t>Orders</a:t>
            </a:r>
            <a:r>
              <a:rPr lang="en-US" sz="2400" dirty="0" smtClean="0"/>
              <a:t> using one of preapproved list of </a:t>
            </a:r>
            <a:r>
              <a:rPr lang="en-US" sz="2400" b="1" u="sng" dirty="0" smtClean="0"/>
              <a:t>Shippers</a:t>
            </a:r>
            <a:r>
              <a:rPr lang="en-US" sz="2400" u="sng" dirty="0" smtClean="0"/>
              <a:t>.</a:t>
            </a:r>
          </a:p>
          <a:p>
            <a:endParaRPr lang="en-US" dirty="0" smtClean="0"/>
          </a:p>
          <a:p>
            <a:endParaRPr lang="en-US" dirty="0"/>
          </a:p>
        </p:txBody>
      </p:sp>
    </p:spTree>
    <p:extLst>
      <p:ext uri="{BB962C8B-B14F-4D97-AF65-F5344CB8AC3E}">
        <p14:creationId xmlns:p14="http://schemas.microsoft.com/office/powerpoint/2010/main" val="77849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query</a:t>
            </a:r>
            <a:endParaRPr lang="en-US" dirty="0"/>
          </a:p>
        </p:txBody>
      </p:sp>
      <p:sp>
        <p:nvSpPr>
          <p:cNvPr id="3" name="Content Placeholder 2"/>
          <p:cNvSpPr>
            <a:spLocks noGrp="1"/>
          </p:cNvSpPr>
          <p:nvPr>
            <p:ph idx="1"/>
          </p:nvPr>
        </p:nvSpPr>
        <p:spPr>
          <a:xfrm>
            <a:off x="1097280" y="1845734"/>
            <a:ext cx="10058400" cy="4372186"/>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need a detailed list of information on all of our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Rephrase - Using the framework we saw earlier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want to SELECT all the rows FROM the Customers table.</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Trim: Then we trim it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all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Extra step </a:t>
            </a:r>
            <a:r>
              <a:rPr lang="en-US" sz="2400" dirty="0" smtClean="0"/>
              <a:t>– </a:t>
            </a:r>
            <a:r>
              <a:rPr lang="en-US" sz="2400" dirty="0" smtClean="0"/>
              <a:t>change ‘all’ to ‘*’</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 FROM Customers</a:t>
            </a: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3000" dirty="0"/>
          </a:p>
          <a:p>
            <a:pPr marL="0" marR="0" lvl="0" indent="0" defTabSz="914400" eaLnBrk="1" fontAlgn="auto" latinLnBrk="0" hangingPunct="1">
              <a:lnSpc>
                <a:spcPct val="100000"/>
              </a:lnSpc>
              <a:spcBef>
                <a:spcPts val="0"/>
              </a:spcBef>
              <a:spcAft>
                <a:spcPts val="0"/>
              </a:spcAft>
              <a:buClrTx/>
              <a:buSzTx/>
              <a:buFontTx/>
              <a:buNone/>
              <a:tabLst/>
              <a:defRPr/>
            </a:pPr>
            <a:r>
              <a:rPr lang="en-US" sz="3000" dirty="0" smtClean="0"/>
              <a:t>Type into the ‘SQL Statement’ Box:</a:t>
            </a:r>
          </a:p>
          <a:p>
            <a:pPr marL="0" indent="0">
              <a:lnSpc>
                <a:spcPct val="100000"/>
              </a:lnSpc>
              <a:spcBef>
                <a:spcPts val="0"/>
              </a:spcBef>
              <a:spcAft>
                <a:spcPts val="0"/>
              </a:spcAft>
              <a:buClrTx/>
              <a:buSzTx/>
              <a:buNone/>
            </a:pPr>
            <a:r>
              <a:rPr lang="en-US" sz="3000" b="1" dirty="0">
                <a:solidFill>
                  <a:schemeClr val="accent6">
                    <a:lumMod val="75000"/>
                  </a:schemeClr>
                </a:solidFill>
              </a:rPr>
              <a:t>SELECT *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3621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linds(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100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3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
            </a:r>
            <a:r>
              <a:rPr lang="en-US" dirty="0" err="1" smtClean="0"/>
              <a:t>ing</a:t>
            </a:r>
            <a:r>
              <a:rPr lang="en-US" dirty="0" smtClean="0"/>
              <a:t> returns</a:t>
            </a:r>
            <a:endParaRPr lang="en-US" dirty="0"/>
          </a:p>
        </p:txBody>
      </p:sp>
      <p:sp>
        <p:nvSpPr>
          <p:cNvPr id="4" name="Text Placeholder 3"/>
          <p:cNvSpPr>
            <a:spLocks noGrp="1"/>
          </p:cNvSpPr>
          <p:nvPr>
            <p:ph type="body" idx="1"/>
          </p:nvPr>
        </p:nvSpPr>
        <p:spPr>
          <a:xfrm>
            <a:off x="1097280" y="1846052"/>
            <a:ext cx="10058400" cy="736282"/>
          </a:xfrm>
        </p:spPr>
        <p:txBody>
          <a:bodyPr>
            <a:normAutofit/>
          </a:bodyPr>
          <a:lstStyle/>
          <a:p>
            <a:r>
              <a:rPr lang="en-US" dirty="0">
                <a:solidFill>
                  <a:schemeClr val="tx1"/>
                </a:solidFill>
              </a:rPr>
              <a:t>The LIMIT statement is used to retrieve records from one or more tables in a database and limit the number of records returned based on a limit value. </a:t>
            </a:r>
          </a:p>
        </p:txBody>
      </p:sp>
      <p:sp>
        <p:nvSpPr>
          <p:cNvPr id="3" name="Content Placeholder 2"/>
          <p:cNvSpPr>
            <a:spLocks noGrp="1"/>
          </p:cNvSpPr>
          <p:nvPr>
            <p:ph sz="half" idx="2"/>
          </p:nvPr>
        </p:nvSpPr>
        <p:spPr/>
        <p:txBody>
          <a:bodyPr>
            <a:normAutofit/>
          </a:bodyPr>
          <a:lstStyle/>
          <a:p>
            <a:endParaRPr lang="en-US" dirty="0">
              <a:solidFill>
                <a:srgbClr val="0070C0"/>
              </a:solidFill>
            </a:endParaRPr>
          </a:p>
          <a:p>
            <a:pPr>
              <a:spcBef>
                <a:spcPts val="0"/>
              </a:spcBef>
              <a:spcAft>
                <a:spcPts val="0"/>
              </a:spcAft>
            </a:pPr>
            <a:r>
              <a:rPr lang="en-US" sz="4400" b="1" dirty="0" smtClean="0">
                <a:solidFill>
                  <a:srgbClr val="0070C0"/>
                </a:solidFill>
              </a:rPr>
              <a:t>SELECT * </a:t>
            </a:r>
          </a:p>
          <a:p>
            <a:pPr>
              <a:spcBef>
                <a:spcPts val="0"/>
              </a:spcBef>
              <a:spcAft>
                <a:spcPts val="0"/>
              </a:spcAft>
            </a:pPr>
            <a:r>
              <a:rPr lang="en-US" sz="4400" b="1" dirty="0" smtClean="0">
                <a:solidFill>
                  <a:srgbClr val="0070C0"/>
                </a:solidFill>
              </a:rPr>
              <a:t>FROM Customers</a:t>
            </a:r>
          </a:p>
          <a:p>
            <a:pPr>
              <a:spcBef>
                <a:spcPts val="0"/>
              </a:spcBef>
              <a:spcAft>
                <a:spcPts val="0"/>
              </a:spcAft>
            </a:pPr>
            <a:r>
              <a:rPr lang="en-US" sz="4400" b="1" dirty="0" smtClean="0">
                <a:solidFill>
                  <a:srgbClr val="0070C0"/>
                </a:solidFill>
              </a:rPr>
              <a:t>LIMIT 10</a:t>
            </a:r>
          </a:p>
          <a:p>
            <a:endParaRPr lang="en-US" dirty="0" smtClean="0"/>
          </a:p>
          <a:p>
            <a:endParaRPr lang="en-US" dirty="0"/>
          </a:p>
        </p:txBody>
      </p:sp>
      <p:sp>
        <p:nvSpPr>
          <p:cNvPr id="6" name="Content Placeholder 5"/>
          <p:cNvSpPr>
            <a:spLocks noGrp="1"/>
          </p:cNvSpPr>
          <p:nvPr>
            <p:ph sz="quarter" idx="4"/>
          </p:nvPr>
        </p:nvSpPr>
        <p:spPr/>
        <p:txBody>
          <a:bodyPr/>
          <a:lstStyle/>
          <a:p>
            <a:r>
              <a:rPr lang="en-US" i="1" dirty="0" smtClean="0"/>
              <a:t>For Reference</a:t>
            </a:r>
          </a:p>
          <a:p>
            <a:r>
              <a:rPr lang="en-US" dirty="0" smtClean="0"/>
              <a:t>Some flavors of SQL – like Oracle – don’t support the limit syntax/clause. </a:t>
            </a:r>
          </a:p>
          <a:p>
            <a:endParaRPr lang="en-US" dirty="0"/>
          </a:p>
          <a:p>
            <a:r>
              <a:rPr lang="en-US" dirty="0" smtClean="0"/>
              <a:t>For Oracle the equivalent syntax is: </a:t>
            </a:r>
            <a:endParaRPr lang="en-US" dirty="0"/>
          </a:p>
          <a:p>
            <a:r>
              <a:rPr lang="en-US" dirty="0" smtClean="0">
                <a:solidFill>
                  <a:schemeClr val="tx1"/>
                </a:solidFill>
              </a:rPr>
              <a:t>SELECT</a:t>
            </a:r>
            <a:r>
              <a:rPr lang="en-US" dirty="0">
                <a:solidFill>
                  <a:schemeClr val="tx1"/>
                </a:solidFill>
              </a:rPr>
              <a:t> </a:t>
            </a:r>
            <a:r>
              <a:rPr lang="en-US" i="1" dirty="0" err="1">
                <a:solidFill>
                  <a:schemeClr val="tx1"/>
                </a:solidFill>
              </a:rPr>
              <a:t>column_name</a:t>
            </a:r>
            <a:r>
              <a:rPr lang="en-US" i="1" dirty="0">
                <a:solidFill>
                  <a:schemeClr val="tx1"/>
                </a:solidFill>
              </a:rPr>
              <a:t>(s)</a:t>
            </a:r>
            <a:r>
              <a:rPr lang="en-US" dirty="0">
                <a:solidFill>
                  <a:schemeClr val="tx1"/>
                </a:solidFill>
              </a:rPr>
              <a:t/>
            </a:r>
            <a:br>
              <a:rPr lang="en-US" dirty="0">
                <a:solidFill>
                  <a:schemeClr val="tx1"/>
                </a:solidFill>
              </a:rPr>
            </a:br>
            <a:r>
              <a:rPr lang="en-US" dirty="0">
                <a:solidFill>
                  <a:schemeClr val="tx1"/>
                </a:solidFill>
              </a:rPr>
              <a:t>FROM </a:t>
            </a:r>
            <a:r>
              <a:rPr lang="en-US" i="1" dirty="0" err="1">
                <a:solidFill>
                  <a:schemeClr val="tx1"/>
                </a:solidFill>
              </a:rPr>
              <a:t>table_name</a:t>
            </a:r>
            <a:r>
              <a:rPr lang="en-US" dirty="0">
                <a:solidFill>
                  <a:schemeClr val="tx1"/>
                </a:solidFill>
              </a:rPr>
              <a:t/>
            </a:r>
            <a:br>
              <a:rPr lang="en-US" dirty="0">
                <a:solidFill>
                  <a:schemeClr val="tx1"/>
                </a:solidFill>
              </a:rPr>
            </a:br>
            <a:r>
              <a:rPr lang="en-US" dirty="0">
                <a:solidFill>
                  <a:schemeClr val="tx1"/>
                </a:solidFill>
              </a:rPr>
              <a:t>WHERE ROWNUM &lt;= number</a:t>
            </a:r>
          </a:p>
        </p:txBody>
      </p:sp>
    </p:spTree>
    <p:extLst>
      <p:ext uri="{BB962C8B-B14F-4D97-AF65-F5344CB8AC3E}">
        <p14:creationId xmlns:p14="http://schemas.microsoft.com/office/powerpoint/2010/main" val="16868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Specifics</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Instead of a list of all customer data, we only want a list of customer names and customer IDs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Rephrase</a:t>
            </a:r>
            <a:r>
              <a:rPr lang="en-US" dirty="0"/>
              <a:t>: </a:t>
            </a:r>
          </a:p>
          <a:p>
            <a:pPr marL="0" lvl="0" indent="0">
              <a:lnSpc>
                <a:spcPct val="100000"/>
              </a:lnSpc>
              <a:spcBef>
                <a:spcPts val="0"/>
              </a:spcBef>
              <a:spcAft>
                <a:spcPts val="0"/>
              </a:spcAft>
              <a:buClrTx/>
              <a:buSzTx/>
              <a:buNone/>
              <a:defRPr/>
            </a:pPr>
            <a:r>
              <a:rPr lang="en-US" dirty="0" smtClean="0"/>
              <a:t>I want to SELECT Customer Name and Customer ID FROM </a:t>
            </a:r>
            <a:r>
              <a:rPr lang="en-US" dirty="0"/>
              <a:t>the </a:t>
            </a:r>
            <a:r>
              <a:rPr lang="en-US" dirty="0" smtClean="0"/>
              <a:t>Customers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endParaRPr lang="en-US" dirty="0" smtClean="0"/>
          </a:p>
          <a:p>
            <a:pPr marL="0" lvl="0" indent="0">
              <a:lnSpc>
                <a:spcPct val="100000"/>
              </a:lnSpc>
              <a:spcBef>
                <a:spcPts val="0"/>
              </a:spcBef>
              <a:spcAft>
                <a:spcPts val="0"/>
              </a:spcAft>
              <a:buClrTx/>
              <a:buSzTx/>
              <a:buNone/>
              <a:defRPr/>
            </a:pPr>
            <a:r>
              <a:rPr lang="en-US" dirty="0" smtClean="0"/>
              <a:t>SELECT </a:t>
            </a:r>
            <a:r>
              <a:rPr lang="en-US" dirty="0" err="1"/>
              <a:t>CustomerID</a:t>
            </a:r>
            <a:r>
              <a:rPr lang="en-US" dirty="0"/>
              <a:t>, </a:t>
            </a:r>
            <a:r>
              <a:rPr lang="en-US" dirty="0" err="1"/>
              <a:t>CustomerName</a:t>
            </a:r>
            <a:r>
              <a:rPr lang="en-US" dirty="0"/>
              <a:t> </a:t>
            </a:r>
            <a:r>
              <a:rPr lang="en-US" dirty="0" smtClean="0"/>
              <a:t>FROM </a:t>
            </a:r>
            <a:r>
              <a:rPr lang="en-US" dirty="0"/>
              <a:t>Customers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smtClean="0"/>
              <a:t>Type </a:t>
            </a:r>
            <a:r>
              <a:rPr lang="en-US" sz="2400" dirty="0"/>
              <a:t>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CustomerID</a:t>
            </a:r>
            <a:r>
              <a:rPr lang="en-US" sz="2400" b="1" dirty="0" smtClean="0">
                <a:solidFill>
                  <a:srgbClr val="0070C0"/>
                </a:solidFill>
              </a:rPr>
              <a:t>, </a:t>
            </a:r>
            <a:r>
              <a:rPr lang="en-US" sz="2400" b="1" dirty="0" err="1" smtClean="0">
                <a:solidFill>
                  <a:srgbClr val="0070C0"/>
                </a:solidFill>
              </a:rPr>
              <a:t>CustomerName</a:t>
            </a:r>
            <a:endParaRPr lang="en-US" sz="2400" b="1" dirty="0" smtClean="0">
              <a:solidFill>
                <a:srgbClr val="0070C0"/>
              </a:solidFill>
            </a:endParaRPr>
          </a:p>
          <a:p>
            <a:pPr marL="0" indent="0">
              <a:lnSpc>
                <a:spcPct val="100000"/>
              </a:lnSpc>
              <a:spcBef>
                <a:spcPts val="0"/>
              </a:spcBef>
              <a:spcAft>
                <a:spcPts val="0"/>
              </a:spcAft>
              <a:buClrTx/>
              <a:buSzTx/>
              <a:buNone/>
            </a:pPr>
            <a:r>
              <a:rPr lang="en-US" sz="2400" b="1" dirty="0" smtClean="0">
                <a:solidFill>
                  <a:srgbClr val="0070C0"/>
                </a:solidFill>
              </a:rPr>
              <a:t>FROM </a:t>
            </a:r>
            <a:r>
              <a:rPr lang="en-US" sz="2400" b="1" dirty="0">
                <a:solidFill>
                  <a:srgbClr val="0070C0"/>
                </a:solidFill>
              </a:rPr>
              <a:t>Customers</a:t>
            </a:r>
          </a:p>
          <a:p>
            <a:endParaRPr lang="en-US" dirty="0" smtClean="0"/>
          </a:p>
        </p:txBody>
      </p:sp>
    </p:spTree>
    <p:extLst>
      <p:ext uri="{BB962C8B-B14F-4D97-AF65-F5344CB8AC3E}">
        <p14:creationId xmlns:p14="http://schemas.microsoft.com/office/powerpoint/2010/main" val="14047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Welcome to CDK Global</a:t>
            </a:r>
            <a:r>
              <a:rPr lang="en-US" dirty="0" smtClean="0"/>
              <a:t>!</a:t>
            </a:r>
            <a:endParaRPr lang="en-US" dirty="0"/>
          </a:p>
        </p:txBody>
      </p:sp>
      <p:sp>
        <p:nvSpPr>
          <p:cNvPr id="5" name="Content Placeholder 4"/>
          <p:cNvSpPr>
            <a:spLocks noGrp="1"/>
          </p:cNvSpPr>
          <p:nvPr>
            <p:ph idx="1"/>
          </p:nvPr>
        </p:nvSpPr>
        <p:spPr>
          <a:xfrm>
            <a:off x="3212327" y="1845734"/>
            <a:ext cx="5828306" cy="4023360"/>
          </a:xfrm>
        </p:spPr>
        <p:txBody>
          <a:bodyPr/>
          <a:lstStyle/>
          <a:p>
            <a:pPr algn="ctr"/>
            <a:endParaRPr lang="en-US" sz="4000" dirty="0" smtClean="0"/>
          </a:p>
          <a:p>
            <a:pPr algn="ctr"/>
            <a:r>
              <a:rPr lang="en-US" sz="4000" dirty="0" smtClean="0"/>
              <a:t>Wi-Fi </a:t>
            </a:r>
            <a:r>
              <a:rPr lang="en-US" sz="4000" dirty="0"/>
              <a:t>Name: CDKGUEST</a:t>
            </a:r>
          </a:p>
          <a:p>
            <a:pPr algn="ctr"/>
            <a:r>
              <a:rPr lang="en-US" sz="4000" dirty="0"/>
              <a:t>Wi-Fi Username:</a:t>
            </a:r>
          </a:p>
          <a:p>
            <a:pPr algn="ctr"/>
            <a:r>
              <a:rPr lang="en-US" sz="4000" dirty="0"/>
              <a:t>Wi-Fi Password: </a:t>
            </a:r>
          </a:p>
          <a:p>
            <a:endParaRPr lang="en-US" dirty="0"/>
          </a:p>
        </p:txBody>
      </p:sp>
    </p:spTree>
    <p:extLst>
      <p:ext uri="{BB962C8B-B14F-4D97-AF65-F5344CB8AC3E}">
        <p14:creationId xmlns:p14="http://schemas.microsoft.com/office/powerpoint/2010/main" val="2125991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Specifics</a:t>
            </a:r>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What are the name of the categories we have on our site?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Rephrase: </a:t>
            </a:r>
          </a:p>
          <a:p>
            <a:pPr marL="0" lvl="0" indent="0">
              <a:lnSpc>
                <a:spcPct val="100000"/>
              </a:lnSpc>
              <a:spcBef>
                <a:spcPts val="0"/>
              </a:spcBef>
              <a:spcAft>
                <a:spcPts val="0"/>
              </a:spcAft>
              <a:buClrTx/>
              <a:buSzTx/>
              <a:buNone/>
              <a:defRPr/>
            </a:pPr>
            <a:r>
              <a:rPr lang="en-US" dirty="0" smtClean="0"/>
              <a:t>SELECT the name of the categories (</a:t>
            </a:r>
            <a:r>
              <a:rPr lang="en-US" dirty="0" err="1" smtClean="0"/>
              <a:t>categoryname</a:t>
            </a:r>
            <a:r>
              <a:rPr lang="en-US" dirty="0" smtClean="0"/>
              <a:t>) FROM the Categories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p>
          <a:p>
            <a:pPr marL="0" lvl="0" indent="0">
              <a:lnSpc>
                <a:spcPct val="100000"/>
              </a:lnSpc>
              <a:spcBef>
                <a:spcPts val="0"/>
              </a:spcBef>
              <a:spcAft>
                <a:spcPts val="0"/>
              </a:spcAft>
              <a:buClrTx/>
              <a:buSzTx/>
              <a:buNone/>
              <a:defRPr/>
            </a:pPr>
            <a:r>
              <a:rPr lang="en-US" dirty="0"/>
              <a:t>SELECT </a:t>
            </a:r>
            <a:r>
              <a:rPr lang="en-US" dirty="0" err="1"/>
              <a:t>CategoryName</a:t>
            </a:r>
            <a:r>
              <a:rPr lang="en-US" dirty="0"/>
              <a:t> </a:t>
            </a:r>
            <a:r>
              <a:rPr lang="en-US" dirty="0" smtClean="0"/>
              <a:t>FROM Categories</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CategoryName</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Categories</a:t>
            </a:r>
            <a:endParaRPr lang="en-US" sz="2400" b="1" dirty="0">
              <a:solidFill>
                <a:srgbClr val="0070C0"/>
              </a:solidFill>
            </a:endParaRPr>
          </a:p>
          <a:p>
            <a:endParaRPr lang="en-US" dirty="0"/>
          </a:p>
        </p:txBody>
      </p:sp>
    </p:spTree>
    <p:extLst>
      <p:ext uri="{BB962C8B-B14F-4D97-AF65-F5344CB8AC3E}">
        <p14:creationId xmlns:p14="http://schemas.microsoft.com/office/powerpoint/2010/main" val="20284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 – Our Filters	</a:t>
            </a:r>
            <a:endParaRPr lang="en-US" dirty="0"/>
          </a:p>
        </p:txBody>
      </p:sp>
      <p:sp>
        <p:nvSpPr>
          <p:cNvPr id="3" name="Content Placeholder 2"/>
          <p:cNvSpPr>
            <a:spLocks noGrp="1"/>
          </p:cNvSpPr>
          <p:nvPr>
            <p:ph idx="1"/>
          </p:nvPr>
        </p:nvSpPr>
        <p:spPr>
          <a:xfrm>
            <a:off x="1097280" y="1845734"/>
            <a:ext cx="10058400" cy="4481324"/>
          </a:xfrm>
        </p:spPr>
        <p:txBody>
          <a:bodyPr>
            <a:normAutofit lnSpcReduction="10000"/>
          </a:bodyPr>
          <a:lstStyle/>
          <a:p>
            <a:pPr marL="0" lvl="0" indent="0">
              <a:lnSpc>
                <a:spcPct val="100000"/>
              </a:lnSpc>
              <a:spcBef>
                <a:spcPts val="0"/>
              </a:spcBef>
              <a:spcAft>
                <a:spcPts val="0"/>
              </a:spcAft>
              <a:buClrTx/>
              <a:buSzTx/>
              <a:buNone/>
              <a:defRPr/>
            </a:pPr>
            <a:r>
              <a:rPr lang="en-US" dirty="0"/>
              <a:t>Business </a:t>
            </a:r>
            <a:r>
              <a:rPr lang="en-US" dirty="0" smtClean="0"/>
              <a:t>Question/Ask:</a:t>
            </a:r>
          </a:p>
          <a:p>
            <a:pPr marL="0" lvl="0" indent="0">
              <a:lnSpc>
                <a:spcPct val="100000"/>
              </a:lnSpc>
              <a:spcBef>
                <a:spcPts val="0"/>
              </a:spcBef>
              <a:spcAft>
                <a:spcPts val="0"/>
              </a:spcAft>
              <a:buClrTx/>
              <a:buSzTx/>
              <a:buNone/>
              <a:defRPr/>
            </a:pPr>
            <a:r>
              <a:rPr lang="en-US" dirty="0" smtClean="0"/>
              <a:t>What are the names and addresses of the customers we have that </a:t>
            </a:r>
            <a:r>
              <a:rPr lang="en-US" dirty="0" smtClean="0"/>
              <a:t>live </a:t>
            </a:r>
            <a:r>
              <a:rPr lang="en-US" dirty="0" smtClean="0"/>
              <a:t>in </a:t>
            </a:r>
            <a:r>
              <a:rPr lang="en-US" dirty="0" smtClean="0"/>
              <a:t>my favorite </a:t>
            </a:r>
            <a:r>
              <a:rPr lang="en-US" dirty="0" smtClean="0"/>
              <a:t>country?</a:t>
            </a:r>
          </a:p>
          <a:p>
            <a:pPr marL="0" lvl="0" indent="0">
              <a:lnSpc>
                <a:spcPct val="100000"/>
              </a:lnSpc>
              <a:spcBef>
                <a:spcPts val="0"/>
              </a:spcBef>
              <a:spcAft>
                <a:spcPts val="0"/>
              </a:spcAft>
              <a:buClrTx/>
              <a:buSzTx/>
              <a:buNone/>
              <a:defRPr/>
            </a:pPr>
            <a:endParaRPr lang="en-US" dirty="0" smtClean="0"/>
          </a:p>
          <a:p>
            <a:pPr marL="0" lvl="0" indent="0">
              <a:lnSpc>
                <a:spcPct val="100000"/>
              </a:lnSpc>
              <a:spcBef>
                <a:spcPts val="0"/>
              </a:spcBef>
              <a:spcAft>
                <a:spcPts val="0"/>
              </a:spcAft>
              <a:buClrTx/>
              <a:buSzTx/>
              <a:buNone/>
              <a:defRPr/>
            </a:pPr>
            <a:r>
              <a:rPr lang="en-US" dirty="0" smtClean="0"/>
              <a:t>Rephrase:</a:t>
            </a:r>
          </a:p>
          <a:p>
            <a:pPr marL="0" lvl="0" indent="0">
              <a:lnSpc>
                <a:spcPct val="100000"/>
              </a:lnSpc>
              <a:spcBef>
                <a:spcPts val="0"/>
              </a:spcBef>
              <a:spcAft>
                <a:spcPts val="0"/>
              </a:spcAft>
              <a:buClrTx/>
              <a:buSzTx/>
              <a:buNone/>
              <a:defRPr/>
            </a:pPr>
            <a:r>
              <a:rPr lang="en-US" dirty="0" smtClean="0"/>
              <a:t>SELECT Customer Name and address, city, country FROM the Customers table who have addresses WHERE the country is France</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Trim:</a:t>
            </a:r>
          </a:p>
          <a:p>
            <a:pPr marL="0" lvl="0" indent="0">
              <a:lnSpc>
                <a:spcPct val="100000"/>
              </a:lnSpc>
              <a:spcBef>
                <a:spcPts val="0"/>
              </a:spcBef>
              <a:spcAft>
                <a:spcPts val="0"/>
              </a:spcAft>
              <a:buClrTx/>
              <a:buSzTx/>
              <a:buNone/>
              <a:defRPr/>
            </a:pPr>
            <a:r>
              <a:rPr lang="en-US" dirty="0" smtClean="0"/>
              <a:t>SELECT </a:t>
            </a:r>
            <a:r>
              <a:rPr lang="en-US" dirty="0" err="1" smtClean="0"/>
              <a:t>CustomerName</a:t>
            </a:r>
            <a:r>
              <a:rPr lang="en-US" dirty="0" smtClean="0"/>
              <a:t>, Address, City, Country FROM Customers WHERE Country = France</a:t>
            </a:r>
          </a:p>
          <a:p>
            <a:pPr marL="0" lvl="0" indent="0">
              <a:lnSpc>
                <a:spcPct val="100000"/>
              </a:lnSpc>
              <a:spcBef>
                <a:spcPts val="0"/>
              </a:spcBef>
              <a:spcAft>
                <a:spcPts val="0"/>
              </a:spcAft>
              <a:buClrTx/>
              <a:buSzTx/>
              <a:buNone/>
              <a:defRPr/>
            </a:pPr>
            <a:r>
              <a:rPr lang="en-US" dirty="0" smtClean="0"/>
              <a:t> </a:t>
            </a:r>
          </a:p>
          <a:p>
            <a:pPr marL="0" lvl="0" indent="0">
              <a:lnSpc>
                <a:spcPct val="100000"/>
              </a:lnSpc>
              <a:spcBef>
                <a:spcPts val="0"/>
              </a:spcBef>
              <a:spcAft>
                <a:spcPts val="0"/>
              </a:spcAft>
              <a:buClrTx/>
              <a:buSzTx/>
              <a:buNone/>
              <a:defRPr/>
            </a:pPr>
            <a:r>
              <a:rPr lang="en-US"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CustomerName</a:t>
            </a:r>
            <a:r>
              <a:rPr lang="en-US" sz="2400" b="1" dirty="0" smtClean="0">
                <a:solidFill>
                  <a:srgbClr val="0070C0"/>
                </a:solidFill>
              </a:rPr>
              <a:t>, Address, City, </a:t>
            </a:r>
            <a:r>
              <a:rPr lang="en-US" sz="2400" b="1" dirty="0" err="1" smtClean="0">
                <a:solidFill>
                  <a:srgbClr val="0070C0"/>
                </a:solidFill>
              </a:rPr>
              <a:t>PostalCode</a:t>
            </a:r>
            <a:r>
              <a:rPr lang="en-US" sz="2400" b="1" dirty="0" smtClean="0">
                <a:solidFill>
                  <a:srgbClr val="0070C0"/>
                </a:solidFill>
              </a:rPr>
              <a:t>, Country</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Customers</a:t>
            </a:r>
          </a:p>
          <a:p>
            <a:pPr marL="0" indent="0">
              <a:lnSpc>
                <a:spcPct val="100000"/>
              </a:lnSpc>
              <a:spcBef>
                <a:spcPts val="0"/>
              </a:spcBef>
              <a:spcAft>
                <a:spcPts val="0"/>
              </a:spcAft>
              <a:buClrTx/>
              <a:buSzTx/>
              <a:buNone/>
            </a:pPr>
            <a:r>
              <a:rPr lang="en-US" sz="2400" b="1" dirty="0" smtClean="0">
                <a:solidFill>
                  <a:srgbClr val="0070C0"/>
                </a:solidFill>
              </a:rPr>
              <a:t>WHERE Country = ‘France’</a:t>
            </a:r>
            <a:endParaRPr lang="en-US" sz="2400" b="1" dirty="0">
              <a:solidFill>
                <a:srgbClr val="0070C0"/>
              </a:solidFill>
            </a:endParaRPr>
          </a:p>
          <a:p>
            <a:endParaRPr lang="en-US" dirty="0"/>
          </a:p>
          <a:p>
            <a:endParaRPr lang="en-US" dirty="0"/>
          </a:p>
        </p:txBody>
      </p:sp>
    </p:spTree>
    <p:extLst>
      <p:ext uri="{BB962C8B-B14F-4D97-AF65-F5344CB8AC3E}">
        <p14:creationId xmlns:p14="http://schemas.microsoft.com/office/powerpoint/2010/main" val="18082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Tables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SQL JOIN clause is used to combine rows from two or more tables, based on a common field between them</a:t>
            </a:r>
            <a:r>
              <a:rPr lang="en-US" dirty="0" smtClean="0"/>
              <a:t>.</a:t>
            </a:r>
            <a:endParaRPr lang="en-US" dirty="0"/>
          </a:p>
          <a:p>
            <a:r>
              <a:rPr lang="en-US" dirty="0"/>
              <a:t>The most common type of join is: </a:t>
            </a:r>
            <a:r>
              <a:rPr lang="en-US" b="1" dirty="0"/>
              <a:t>SQL INNER </a:t>
            </a:r>
            <a:r>
              <a:rPr lang="en-US" b="1" dirty="0" smtClean="0"/>
              <a:t>JOIN</a:t>
            </a:r>
            <a:r>
              <a:rPr lang="en-US" dirty="0" smtClean="0"/>
              <a:t>. An </a:t>
            </a:r>
            <a:r>
              <a:rPr lang="en-US" dirty="0"/>
              <a:t>SQL INNER JOIN returns all rows from multiple tables where the join condition is met.</a:t>
            </a:r>
          </a:p>
          <a:p>
            <a:endParaRPr lang="en-US" dirty="0" smtClean="0"/>
          </a:p>
          <a:p>
            <a:r>
              <a:rPr lang="en-US" dirty="0" smtClean="0"/>
              <a:t>Different Types of Joins:</a:t>
            </a:r>
          </a:p>
          <a:p>
            <a:r>
              <a:rPr lang="en-US" b="1" dirty="0"/>
              <a:t>INNER JOIN</a:t>
            </a:r>
            <a:r>
              <a:rPr lang="en-US" dirty="0"/>
              <a:t>: Returns all rows when there is at least one match in BOTH tables</a:t>
            </a:r>
          </a:p>
          <a:p>
            <a:r>
              <a:rPr lang="en-US" b="1" dirty="0"/>
              <a:t>LEFT JOIN</a:t>
            </a:r>
            <a:r>
              <a:rPr lang="en-US" dirty="0"/>
              <a:t>: Return all rows from the left table, and the matched rows from the right table</a:t>
            </a:r>
          </a:p>
          <a:p>
            <a:r>
              <a:rPr lang="en-US" b="1" dirty="0"/>
              <a:t>RIGHT JOIN</a:t>
            </a:r>
            <a:r>
              <a:rPr lang="en-US" dirty="0"/>
              <a:t>: Return all rows from the right table, and the matched rows from the left table</a:t>
            </a:r>
          </a:p>
          <a:p>
            <a:r>
              <a:rPr lang="en-US" b="1" dirty="0"/>
              <a:t>FULL JOIN</a:t>
            </a:r>
            <a:r>
              <a:rPr lang="en-US" dirty="0"/>
              <a:t>: Return all rows when there is a match in ONE of the tables</a:t>
            </a:r>
          </a:p>
          <a:p>
            <a:endParaRPr lang="en-US" dirty="0"/>
          </a:p>
        </p:txBody>
      </p:sp>
    </p:spTree>
    <p:extLst>
      <p:ext uri="{BB962C8B-B14F-4D97-AF65-F5344CB8AC3E}">
        <p14:creationId xmlns:p14="http://schemas.microsoft.com/office/powerpoint/2010/main" val="1326740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0467" y="1733576"/>
            <a:ext cx="6246589" cy="4667224"/>
          </a:xfrm>
        </p:spPr>
        <p:txBody>
          <a:bodyPr>
            <a:normAutofit/>
          </a:bodyPr>
          <a:lstStyle/>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LIMIT 3</a:t>
            </a:r>
          </a:p>
          <a:p>
            <a:pPr>
              <a:spcBef>
                <a:spcPts val="0"/>
              </a:spcBef>
            </a:pPr>
            <a:endParaRPr lang="en-US" dirty="0" smtClean="0"/>
          </a:p>
          <a:p>
            <a:pPr>
              <a:spcBef>
                <a:spcPts val="0"/>
              </a:spcBef>
            </a:pPr>
            <a:endParaRPr lang="en-US" dirty="0"/>
          </a:p>
          <a:p>
            <a:pPr>
              <a:spcBef>
                <a:spcPts val="0"/>
              </a:spcBef>
            </a:pPr>
            <a:endParaRPr lang="en-US" dirty="0"/>
          </a:p>
          <a:p>
            <a:pPr>
              <a:spcBef>
                <a:spcPts val="0"/>
              </a:spcBef>
            </a:pPr>
            <a:r>
              <a:rPr lang="en-US" b="1" dirty="0">
                <a:solidFill>
                  <a:srgbClr val="0070C0"/>
                </a:solidFill>
              </a:rPr>
              <a:t>SELECT *</a:t>
            </a:r>
          </a:p>
          <a:p>
            <a:pPr>
              <a:spcBef>
                <a:spcPts val="0"/>
              </a:spcBef>
            </a:pPr>
            <a:r>
              <a:rPr lang="en-US" b="1" dirty="0">
                <a:solidFill>
                  <a:srgbClr val="0070C0"/>
                </a:solidFill>
              </a:rPr>
              <a:t>FROM </a:t>
            </a:r>
            <a:r>
              <a:rPr lang="en-US" b="1" dirty="0" err="1" smtClean="0">
                <a:solidFill>
                  <a:srgbClr val="0070C0"/>
                </a:solidFill>
              </a:rPr>
              <a:t>OrderDetails</a:t>
            </a:r>
            <a:endParaRPr lang="en-US" b="1" dirty="0">
              <a:solidFill>
                <a:srgbClr val="0070C0"/>
              </a:solidFill>
            </a:endParaRPr>
          </a:p>
          <a:p>
            <a:pPr>
              <a:spcBef>
                <a:spcPts val="0"/>
              </a:spcBef>
            </a:pPr>
            <a:r>
              <a:rPr lang="en-US" b="1" dirty="0">
                <a:solidFill>
                  <a:srgbClr val="0070C0"/>
                </a:solidFill>
              </a:rPr>
              <a:t>LIMIT </a:t>
            </a:r>
            <a:r>
              <a:rPr lang="en-US" b="1" dirty="0" smtClean="0">
                <a:solidFill>
                  <a:srgbClr val="0070C0"/>
                </a:solidFill>
              </a:rPr>
              <a:t>3</a:t>
            </a:r>
          </a:p>
          <a:p>
            <a:pPr>
              <a:spcBef>
                <a:spcPts val="0"/>
              </a:spcBef>
            </a:pPr>
            <a:endParaRPr lang="en-US" dirty="0" smtClean="0"/>
          </a:p>
          <a:p>
            <a:pPr>
              <a:spcBef>
                <a:spcPts val="0"/>
              </a:spcBef>
            </a:pPr>
            <a:r>
              <a:rPr lang="en-US" i="1" dirty="0" smtClean="0"/>
              <a:t>Notice that the column </a:t>
            </a:r>
            <a:r>
              <a:rPr lang="en-US" i="1" dirty="0" err="1" smtClean="0"/>
              <a:t>OrderID</a:t>
            </a:r>
            <a:r>
              <a:rPr lang="en-US" i="1" dirty="0" smtClean="0"/>
              <a:t> is in both tables.</a:t>
            </a:r>
          </a:p>
          <a:p>
            <a:pPr>
              <a:spcBef>
                <a:spcPts val="0"/>
              </a:spcBef>
            </a:pPr>
            <a:endParaRPr lang="en-US" dirty="0" smtClean="0"/>
          </a:p>
          <a:p>
            <a:pPr>
              <a:spcBef>
                <a:spcPts val="0"/>
              </a:spcBef>
            </a:pPr>
            <a:r>
              <a:rPr lang="en-US" dirty="0" smtClean="0"/>
              <a:t>Since </a:t>
            </a:r>
            <a:r>
              <a:rPr lang="en-US" dirty="0" err="1"/>
              <a:t>OrderID</a:t>
            </a:r>
            <a:r>
              <a:rPr lang="en-US" dirty="0"/>
              <a:t> in the </a:t>
            </a:r>
            <a:r>
              <a:rPr lang="en-US" dirty="0" err="1"/>
              <a:t>OrderDetails</a:t>
            </a:r>
            <a:r>
              <a:rPr lang="en-US" dirty="0"/>
              <a:t> table refers to </a:t>
            </a:r>
            <a:r>
              <a:rPr lang="en-US" dirty="0" err="1"/>
              <a:t>OrderID</a:t>
            </a:r>
            <a:r>
              <a:rPr lang="en-US" dirty="0"/>
              <a:t> in orders – we can use this relationship to link the tables.</a:t>
            </a:r>
          </a:p>
          <a:p>
            <a:pPr>
              <a:spcBef>
                <a:spcPts val="0"/>
              </a:spcBef>
            </a:pPr>
            <a:endParaRPr lang="en-US" dirty="0"/>
          </a:p>
          <a:p>
            <a:pPr>
              <a:spcBef>
                <a:spcPts val="0"/>
              </a:spcBef>
            </a:pPr>
            <a:endParaRPr lang="en-US" dirty="0"/>
          </a:p>
          <a:p>
            <a:endParaRPr lang="en-US"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52063" y="3288167"/>
            <a:ext cx="3814994" cy="1307319"/>
          </a:xfrm>
        </p:spPr>
      </p:pic>
      <p:sp>
        <p:nvSpPr>
          <p:cNvPr id="2" name="Title 1"/>
          <p:cNvSpPr>
            <a:spLocks noGrp="1"/>
          </p:cNvSpPr>
          <p:nvPr>
            <p:ph type="title" idx="4294967295"/>
          </p:nvPr>
        </p:nvSpPr>
        <p:spPr>
          <a:xfrm>
            <a:off x="1097279" y="692240"/>
            <a:ext cx="10058400" cy="808037"/>
          </a:xfrm>
        </p:spPr>
        <p:txBody>
          <a:bodyPr/>
          <a:lstStyle/>
          <a:p>
            <a:r>
              <a:rPr lang="en-US" dirty="0" smtClean="0"/>
              <a:t>Joining Tables - Practice</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063" y="1733576"/>
            <a:ext cx="3814994" cy="1209159"/>
          </a:xfrm>
          <a:prstGeom prst="rect">
            <a:avLst/>
          </a:prstGeom>
        </p:spPr>
      </p:pic>
      <p:sp>
        <p:nvSpPr>
          <p:cNvPr id="12" name="Content Placeholder 2"/>
          <p:cNvSpPr txBox="1">
            <a:spLocks/>
          </p:cNvSpPr>
          <p:nvPr/>
        </p:nvSpPr>
        <p:spPr>
          <a:xfrm>
            <a:off x="7108723" y="1733576"/>
            <a:ext cx="4483509" cy="46672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dirty="0" smtClean="0"/>
              <a:t>We can connect these tables by using an inner join following this format:</a:t>
            </a:r>
          </a:p>
          <a:p>
            <a:pPr>
              <a:spcBef>
                <a:spcPts val="0"/>
              </a:spcBef>
            </a:pPr>
            <a:endParaRPr lang="en-US" dirty="0" smtClean="0"/>
          </a:p>
          <a:p>
            <a:r>
              <a:rPr lang="en-US" dirty="0" smtClean="0"/>
              <a:t>INNER JOIN </a:t>
            </a:r>
            <a:r>
              <a:rPr lang="en-US" dirty="0" err="1" smtClean="0"/>
              <a:t>table_name</a:t>
            </a:r>
            <a:r>
              <a:rPr lang="en-US" dirty="0" smtClean="0"/>
              <a:t> ON </a:t>
            </a:r>
          </a:p>
          <a:p>
            <a:r>
              <a:rPr lang="en-US" dirty="0" err="1" smtClean="0"/>
              <a:t>table_name.column</a:t>
            </a:r>
            <a:r>
              <a:rPr lang="en-US" dirty="0" smtClean="0"/>
              <a:t> = </a:t>
            </a:r>
            <a:r>
              <a:rPr lang="en-US" dirty="0" err="1" smtClean="0"/>
              <a:t>table_name.column</a:t>
            </a:r>
            <a:endParaRPr lang="en-US" dirty="0" smtClean="0"/>
          </a:p>
          <a:p>
            <a:endParaRPr lang="en-US" dirty="0" smtClean="0"/>
          </a:p>
          <a:p>
            <a:pPr>
              <a:spcBef>
                <a:spcPts val="0"/>
              </a:spcBef>
            </a:pPr>
            <a:r>
              <a:rPr lang="en-US" dirty="0" smtClean="0"/>
              <a:t>So in this instance:</a:t>
            </a:r>
          </a:p>
          <a:p>
            <a:pPr>
              <a:spcBef>
                <a:spcPts val="0"/>
              </a:spcBef>
            </a:pPr>
            <a:endParaRPr lang="en-US" dirty="0" smtClean="0"/>
          </a:p>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INNER JOIN </a:t>
            </a:r>
            <a:r>
              <a:rPr lang="en-US" b="1" dirty="0" err="1" smtClean="0">
                <a:solidFill>
                  <a:srgbClr val="0070C0"/>
                </a:solidFill>
              </a:rPr>
              <a:t>OrderDetails</a:t>
            </a:r>
            <a:r>
              <a:rPr lang="en-US" b="1" dirty="0" smtClean="0">
                <a:solidFill>
                  <a:srgbClr val="0070C0"/>
                </a:solidFill>
              </a:rPr>
              <a:t> ON</a:t>
            </a:r>
          </a:p>
          <a:p>
            <a:pPr>
              <a:spcBef>
                <a:spcPts val="0"/>
              </a:spcBef>
            </a:pPr>
            <a:r>
              <a:rPr lang="en-US" b="1" dirty="0" err="1" smtClean="0">
                <a:solidFill>
                  <a:srgbClr val="0070C0"/>
                </a:solidFill>
              </a:rPr>
              <a:t>Orders.OrderID</a:t>
            </a:r>
            <a:r>
              <a:rPr lang="en-US" b="1" dirty="0" smtClean="0">
                <a:solidFill>
                  <a:srgbClr val="0070C0"/>
                </a:solidFill>
              </a:rPr>
              <a:t>=</a:t>
            </a:r>
            <a:r>
              <a:rPr lang="en-US" b="1" dirty="0" err="1" smtClean="0">
                <a:solidFill>
                  <a:srgbClr val="0070C0"/>
                </a:solidFill>
              </a:rPr>
              <a:t>OrderDetails.OrderID</a:t>
            </a:r>
            <a:endParaRPr lang="en-US" b="1" dirty="0" smtClean="0">
              <a:solidFill>
                <a:srgbClr val="0070C0"/>
              </a:solidFill>
            </a:endParaRPr>
          </a:p>
        </p:txBody>
      </p:sp>
      <p:sp>
        <p:nvSpPr>
          <p:cNvPr id="17" name="Rectangle 16"/>
          <p:cNvSpPr/>
          <p:nvPr/>
        </p:nvSpPr>
        <p:spPr>
          <a:xfrm>
            <a:off x="4195949" y="381646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88386" y="191377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534559" y="2164498"/>
            <a:ext cx="875193" cy="1576363"/>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505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p:txBody>
          <a:bodyPr/>
          <a:lstStyle/>
          <a:p>
            <a:pPr lvl="0"/>
            <a:r>
              <a:rPr lang="en-US" dirty="0" smtClean="0"/>
              <a:t>The SQL database we are using is </a:t>
            </a:r>
            <a:r>
              <a:rPr lang="en-US" dirty="0"/>
              <a:t>not case sensitive. So whether you write SELECT or select or Select all will be read by the database the same. </a:t>
            </a:r>
            <a:endParaRPr lang="en-US" dirty="0" smtClean="0"/>
          </a:p>
          <a:p>
            <a:pPr lvl="0"/>
            <a:r>
              <a:rPr lang="en-US" dirty="0" smtClean="0"/>
              <a:t>Using Select * From </a:t>
            </a:r>
            <a:r>
              <a:rPr lang="en-US" i="1" dirty="0" smtClean="0"/>
              <a:t>table </a:t>
            </a:r>
            <a:r>
              <a:rPr lang="en-US" dirty="0" smtClean="0"/>
              <a:t>is very useful in specific cases (like when tables are small or you really need to return every row from a table)  - But is normally not recommended for use without a limiter added: </a:t>
            </a:r>
            <a:r>
              <a:rPr lang="en-US" dirty="0"/>
              <a:t>Select * From </a:t>
            </a:r>
            <a:r>
              <a:rPr lang="en-US" i="1" dirty="0"/>
              <a:t>table </a:t>
            </a:r>
            <a:r>
              <a:rPr lang="en-US" dirty="0" smtClean="0"/>
              <a:t>limit 10</a:t>
            </a:r>
          </a:p>
          <a:p>
            <a:pPr lvl="0"/>
            <a:r>
              <a:rPr lang="en-US" dirty="0" smtClean="0"/>
              <a:t>In the Where Clause: SQL </a:t>
            </a:r>
            <a:r>
              <a:rPr lang="en-US" dirty="0"/>
              <a:t>requires single quotes around text values (most database systems will also allow double quotes</a:t>
            </a:r>
            <a:r>
              <a:rPr lang="en-US" dirty="0" smtClean="0"/>
              <a:t>). Numeric </a:t>
            </a:r>
            <a:r>
              <a:rPr lang="en-US" dirty="0"/>
              <a:t>fields should not be enclosed in </a:t>
            </a:r>
            <a:r>
              <a:rPr lang="en-US" dirty="0" smtClean="0"/>
              <a:t>quotes</a:t>
            </a:r>
          </a:p>
          <a:p>
            <a:pPr lvl="0"/>
            <a:r>
              <a:rPr lang="en-US" dirty="0" smtClean="0"/>
              <a:t>Where </a:t>
            </a:r>
            <a:r>
              <a:rPr lang="en-US" i="1" dirty="0" smtClean="0"/>
              <a:t>column</a:t>
            </a:r>
            <a:r>
              <a:rPr lang="en-US" dirty="0" smtClean="0"/>
              <a:t> = #/ ’string’ -  is not the only comparison operator that can be used: Less than, Greater than, </a:t>
            </a:r>
            <a:r>
              <a:rPr lang="en-US" dirty="0"/>
              <a:t>Less than or equal to </a:t>
            </a:r>
            <a:r>
              <a:rPr lang="en-US" dirty="0" smtClean="0"/>
              <a:t>, Great than or equal to, Does not equal  [ &lt;,&gt;,&lt;=,&gt;=, != ] can also be used.</a:t>
            </a:r>
          </a:p>
          <a:p>
            <a:pPr lvl="0"/>
            <a:r>
              <a:rPr lang="en-US" dirty="0" smtClean="0"/>
              <a:t>Dates need to be in quotations to be read by the database i.e. ‘YYYY-MM-DD’</a:t>
            </a:r>
            <a:endParaRPr lang="en-US" dirty="0"/>
          </a:p>
          <a:p>
            <a:pPr lvl="0"/>
            <a:endParaRPr lang="en-US" dirty="0"/>
          </a:p>
        </p:txBody>
      </p:sp>
    </p:spTree>
    <p:extLst>
      <p:ext uri="{BB962C8B-B14F-4D97-AF65-F5344CB8AC3E}">
        <p14:creationId xmlns:p14="http://schemas.microsoft.com/office/powerpoint/2010/main" val="104527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Exercises</a:t>
            </a:r>
            <a:endParaRPr lang="en-US" dirty="0"/>
          </a:p>
        </p:txBody>
      </p:sp>
      <p:sp>
        <p:nvSpPr>
          <p:cNvPr id="4" name="Content Placeholder 3"/>
          <p:cNvSpPr>
            <a:spLocks noGrp="1"/>
          </p:cNvSpPr>
          <p:nvPr>
            <p:ph sz="half" idx="2"/>
          </p:nvPr>
        </p:nvSpPr>
        <p:spPr>
          <a:xfrm>
            <a:off x="1097280" y="1930400"/>
            <a:ext cx="4937760" cy="4557486"/>
          </a:xfrm>
        </p:spPr>
        <p:txBody>
          <a:bodyPr>
            <a:normAutofit/>
          </a:bodyPr>
          <a:lstStyle/>
          <a:p>
            <a:pPr marL="0" indent="0">
              <a:buClr>
                <a:schemeClr val="tx1"/>
              </a:buClr>
              <a:buNone/>
            </a:pPr>
            <a:r>
              <a:rPr lang="en-US" dirty="0" smtClean="0"/>
              <a:t>1. What </a:t>
            </a:r>
            <a:r>
              <a:rPr lang="en-US" dirty="0"/>
              <a:t>are the names of all of our </a:t>
            </a:r>
            <a:r>
              <a:rPr lang="en-US" dirty="0" smtClean="0"/>
              <a:t>shippers</a:t>
            </a:r>
            <a:endParaRPr lang="en-US" dirty="0"/>
          </a:p>
          <a:p>
            <a:pPr marL="0" indent="0">
              <a:buClr>
                <a:schemeClr val="tx1"/>
              </a:buClr>
              <a:buNone/>
            </a:pPr>
            <a:r>
              <a:rPr lang="en-US" dirty="0" smtClean="0"/>
              <a:t>2. Human Relations needs a list of all Employee Names and birthdays for their records.</a:t>
            </a:r>
          </a:p>
          <a:p>
            <a:pPr marL="0" indent="0">
              <a:buClr>
                <a:schemeClr val="tx1"/>
              </a:buClr>
              <a:buNone/>
            </a:pPr>
            <a:r>
              <a:rPr lang="en-US" dirty="0" smtClean="0"/>
              <a:t>3. Provide a list of Customers, addresses and point of contact who are in London for the sales team to offer special offers</a:t>
            </a:r>
          </a:p>
          <a:p>
            <a:pPr marL="0" indent="0">
              <a:buClr>
                <a:schemeClr val="tx1"/>
              </a:buClr>
              <a:buNone/>
            </a:pPr>
            <a:r>
              <a:rPr lang="en-US" dirty="0" smtClean="0"/>
              <a:t>4. Our </a:t>
            </a:r>
            <a:r>
              <a:rPr lang="en-US" dirty="0"/>
              <a:t>Web Admins need a list of all the products we have. </a:t>
            </a:r>
            <a:endParaRPr lang="en-US" dirty="0" smtClean="0"/>
          </a:p>
          <a:p>
            <a:pPr marL="0" indent="0">
              <a:buClr>
                <a:schemeClr val="tx1"/>
              </a:buClr>
              <a:buNone/>
            </a:pPr>
            <a:r>
              <a:rPr lang="en-US" dirty="0" smtClean="0"/>
              <a:t>5. The </a:t>
            </a:r>
            <a:r>
              <a:rPr lang="en-US" dirty="0"/>
              <a:t>Web </a:t>
            </a:r>
            <a:r>
              <a:rPr lang="en-US" dirty="0" smtClean="0"/>
              <a:t>Admins </a:t>
            </a:r>
            <a:r>
              <a:rPr lang="en-US" dirty="0"/>
              <a:t>need more than just Product Names now, they also need unit and pricing information for each product. </a:t>
            </a:r>
            <a:r>
              <a:rPr lang="en-US" dirty="0" smtClean="0"/>
              <a:t/>
            </a:r>
            <a:br>
              <a:rPr lang="en-US" dirty="0" smtClean="0"/>
            </a:b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endParaRPr lang="en-US" dirty="0"/>
          </a:p>
        </p:txBody>
      </p:sp>
      <p:sp>
        <p:nvSpPr>
          <p:cNvPr id="6" name="Content Placeholder 5"/>
          <p:cNvSpPr>
            <a:spLocks noGrp="1"/>
          </p:cNvSpPr>
          <p:nvPr>
            <p:ph sz="quarter" idx="4"/>
          </p:nvPr>
        </p:nvSpPr>
        <p:spPr>
          <a:xfrm>
            <a:off x="6217920" y="1930400"/>
            <a:ext cx="4937760" cy="4557486"/>
          </a:xfrm>
        </p:spPr>
        <p:txBody>
          <a:bodyPr/>
          <a:lstStyle/>
          <a:p>
            <a:r>
              <a:rPr lang="en-US" dirty="0" smtClean="0"/>
              <a:t>6. </a:t>
            </a:r>
            <a:r>
              <a:rPr lang="en-US" dirty="0"/>
              <a:t>List all products and their prices where the price is GREATER THAN 20 </a:t>
            </a:r>
            <a:endParaRPr lang="en-US" dirty="0" smtClean="0"/>
          </a:p>
          <a:p>
            <a:r>
              <a:rPr lang="en-US" dirty="0" smtClean="0"/>
              <a:t>7. </a:t>
            </a:r>
            <a:r>
              <a:rPr lang="en-US" dirty="0"/>
              <a:t>Our warehouse manager needs a list of all the orders placed on July 8 1996. </a:t>
            </a:r>
            <a:endParaRPr lang="en-US" dirty="0" smtClean="0"/>
          </a:p>
          <a:p>
            <a:r>
              <a:rPr lang="en-US" dirty="0" smtClean="0"/>
              <a:t>8.</a:t>
            </a:r>
            <a:r>
              <a:rPr lang="en-US" dirty="0"/>
              <a:t> Our Warehouse manager needs a list of all of the order details where the number product was ordered 12 times in a single order. </a:t>
            </a:r>
            <a:endParaRPr lang="en-US" dirty="0" smtClean="0"/>
          </a:p>
          <a:p>
            <a:r>
              <a:rPr lang="en-US" dirty="0" smtClean="0"/>
              <a:t>9. </a:t>
            </a:r>
            <a:r>
              <a:rPr lang="en-US" dirty="0"/>
              <a:t>Provide a list of all products in the Beverages Category </a:t>
            </a:r>
            <a:endParaRPr lang="en-US" dirty="0" smtClean="0"/>
          </a:p>
          <a:p>
            <a:r>
              <a:rPr lang="en-US" dirty="0" smtClean="0"/>
              <a:t>10.</a:t>
            </a:r>
            <a:r>
              <a:rPr lang="en-US" dirty="0"/>
              <a:t> The Sales department needs a </a:t>
            </a:r>
            <a:r>
              <a:rPr lang="en-US" dirty="0" smtClean="0"/>
              <a:t>detailed </a:t>
            </a:r>
            <a:r>
              <a:rPr lang="en-US" dirty="0"/>
              <a:t>list of products provided by Shelley Burke of New Orleans Cajun Delights. </a:t>
            </a:r>
          </a:p>
        </p:txBody>
      </p:sp>
    </p:spTree>
    <p:extLst>
      <p:ext uri="{BB962C8B-B14F-4D97-AF65-F5344CB8AC3E}">
        <p14:creationId xmlns:p14="http://schemas.microsoft.com/office/powerpoint/2010/main" val="1948915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2395411"/>
              </p:ext>
            </p:extLst>
          </p:nvPr>
        </p:nvGraphicFramePr>
        <p:xfrm>
          <a:off x="1097280" y="1520513"/>
          <a:ext cx="9950824" cy="494284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Entity</a:t>
                      </a:r>
                      <a:endParaRPr lang="en-US" dirty="0"/>
                    </a:p>
                  </a:txBody>
                  <a:tcPr/>
                </a:tc>
                <a:tc>
                  <a:txBody>
                    <a:bodyPr/>
                    <a:lstStyle/>
                    <a:p>
                      <a:r>
                        <a:rPr lang="en-US" dirty="0" smtClean="0"/>
                        <a:t>Entity – Something of interest to the database user community. Examples include customers, parts, geographic locations etc.</a:t>
                      </a:r>
                    </a:p>
                    <a:p>
                      <a:endParaRPr lang="en-US" dirty="0"/>
                    </a:p>
                  </a:txBody>
                  <a:tcPr/>
                </a:tc>
              </a:tr>
              <a:tr h="370840">
                <a:tc>
                  <a:txBody>
                    <a:bodyPr/>
                    <a:lstStyle/>
                    <a:p>
                      <a:r>
                        <a:rPr lang="en-US" dirty="0" smtClean="0"/>
                        <a:t>Column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the context of a relational </a:t>
                      </a:r>
                      <a:r>
                        <a:rPr lang="en-US" sz="1800" b="1" i="0" kern="1200" dirty="0" smtClean="0">
                          <a:solidFill>
                            <a:schemeClr val="dk1"/>
                          </a:solidFill>
                          <a:effectLst/>
                          <a:latin typeface="+mn-lt"/>
                          <a:ea typeface="+mn-ea"/>
                          <a:cs typeface="+mn-cs"/>
                        </a:rPr>
                        <a:t>database</a:t>
                      </a:r>
                      <a:r>
                        <a:rPr lang="en-US" sz="1800" b="0" i="0" kern="1200" dirty="0" smtClean="0">
                          <a:solidFill>
                            <a:schemeClr val="dk1"/>
                          </a:solidFill>
                          <a:effectLst/>
                          <a:latin typeface="+mn-lt"/>
                          <a:ea typeface="+mn-ea"/>
                          <a:cs typeface="+mn-cs"/>
                        </a:rPr>
                        <a:t> table, a </a:t>
                      </a:r>
                      <a:r>
                        <a:rPr lang="en-US" sz="1800" b="1" i="0" kern="1200" dirty="0" smtClean="0">
                          <a:solidFill>
                            <a:schemeClr val="dk1"/>
                          </a:solidFill>
                          <a:effectLst/>
                          <a:latin typeface="+mn-lt"/>
                          <a:ea typeface="+mn-ea"/>
                          <a:cs typeface="+mn-cs"/>
                        </a:rPr>
                        <a:t>column</a:t>
                      </a:r>
                      <a:r>
                        <a:rPr lang="en-US" sz="1800" b="0" i="0" kern="1200" dirty="0" smtClean="0">
                          <a:solidFill>
                            <a:schemeClr val="dk1"/>
                          </a:solidFill>
                          <a:effectLst/>
                          <a:latin typeface="+mn-lt"/>
                          <a:ea typeface="+mn-ea"/>
                          <a:cs typeface="+mn-cs"/>
                        </a:rPr>
                        <a:t> is a set of data values of a particular simple type, one for each row of the table. The </a:t>
                      </a:r>
                      <a:r>
                        <a:rPr lang="en-US" sz="1800" b="1" i="0" kern="1200" dirty="0" smtClean="0">
                          <a:solidFill>
                            <a:schemeClr val="dk1"/>
                          </a:solidFill>
                          <a:effectLst/>
                          <a:latin typeface="+mn-lt"/>
                          <a:ea typeface="+mn-ea"/>
                          <a:cs typeface="+mn-cs"/>
                        </a:rPr>
                        <a:t>columns</a:t>
                      </a:r>
                      <a:r>
                        <a:rPr lang="en-US" sz="1800" b="0" i="0" kern="1200" dirty="0" smtClean="0">
                          <a:solidFill>
                            <a:schemeClr val="dk1"/>
                          </a:solidFill>
                          <a:effectLst/>
                          <a:latin typeface="+mn-lt"/>
                          <a:ea typeface="+mn-ea"/>
                          <a:cs typeface="+mn-cs"/>
                        </a:rPr>
                        <a:t> provide the structure according to which the rows are composed.</a:t>
                      </a:r>
                      <a:endParaRPr lang="en-US" dirty="0" smtClean="0"/>
                    </a:p>
                  </a:txBody>
                  <a:tcPr/>
                </a:tc>
              </a:tr>
              <a:tr h="370840">
                <a:tc>
                  <a:txBody>
                    <a:bodyPr/>
                    <a:lstStyle/>
                    <a:p>
                      <a:r>
                        <a:rPr lang="en-US" dirty="0" smtClean="0"/>
                        <a:t>Row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of columns that together completely describe an entity or some action on an entity. Also called a ‘record’</a:t>
                      </a:r>
                    </a:p>
                  </a:txBody>
                  <a:tcPr/>
                </a:tc>
              </a:tr>
              <a:tr h="370840">
                <a:tc>
                  <a:txBody>
                    <a:bodyPr/>
                    <a:lstStyle/>
                    <a:p>
                      <a:r>
                        <a:rPr lang="en-US" dirty="0" smtClean="0"/>
                        <a:t>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relational databases and flat file databases, a table is a set of data elements (values) using a model of vertical columns (identifiable by name) and horizontal rows, the cell being the unit where a row and column intersect. A table has a specified number of columns, but can have any number of rows.</a:t>
                      </a:r>
                      <a:endParaRPr lang="en-US" dirty="0" smtClean="0"/>
                    </a:p>
                  </a:txBody>
                  <a:tcPr/>
                </a:tc>
              </a:tr>
              <a:tr h="370840">
                <a:tc>
                  <a:txBody>
                    <a:bodyPr/>
                    <a:lstStyle/>
                    <a:p>
                      <a:r>
                        <a:rPr lang="en-US" dirty="0" smtClean="0"/>
                        <a:t>Primary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as a unique identifier for each row in a table.</a:t>
                      </a:r>
                    </a:p>
                  </a:txBody>
                  <a:tcPr/>
                </a:tc>
              </a:tr>
              <a:tr h="370840">
                <a:tc>
                  <a:txBody>
                    <a:bodyPr/>
                    <a:lstStyle/>
                    <a:p>
                      <a:r>
                        <a:rPr lang="en-US" dirty="0" smtClean="0"/>
                        <a:t>Foreign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together to identify a single row in another table.</a:t>
                      </a:r>
                    </a:p>
                    <a:p>
                      <a:endParaRPr lang="en-US" dirty="0"/>
                    </a:p>
                  </a:txBody>
                  <a:tcPr/>
                </a:tc>
              </a:tr>
            </a:tbl>
          </a:graphicData>
        </a:graphic>
      </p:graphicFrame>
    </p:spTree>
    <p:extLst>
      <p:ext uri="{BB962C8B-B14F-4D97-AF65-F5344CB8AC3E}">
        <p14:creationId xmlns:p14="http://schemas.microsoft.com/office/powerpoint/2010/main" val="126508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8412918"/>
              </p:ext>
            </p:extLst>
          </p:nvPr>
        </p:nvGraphicFramePr>
        <p:xfrm>
          <a:off x="1097280" y="1520513"/>
          <a:ext cx="9950824" cy="484632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Join</a:t>
                      </a:r>
                      <a:endParaRPr lang="en-US" dirty="0"/>
                    </a:p>
                  </a:txBody>
                  <a:tcPr/>
                </a:tc>
                <a:tc>
                  <a:txBody>
                    <a:bodyPr/>
                    <a:lstStyle/>
                    <a:p>
                      <a:r>
                        <a:rPr lang="en-US" sz="1800" b="0" i="0" kern="1200" dirty="0" smtClean="0">
                          <a:solidFill>
                            <a:schemeClr val="dk1"/>
                          </a:solidFill>
                          <a:effectLst/>
                          <a:latin typeface="+mn-lt"/>
                          <a:ea typeface="+mn-ea"/>
                          <a:cs typeface="+mn-cs"/>
                        </a:rPr>
                        <a:t>A </a:t>
                      </a:r>
                      <a:r>
                        <a:rPr lang="en-US" sz="1800" b="1" i="0" kern="1200" dirty="0" smtClean="0">
                          <a:solidFill>
                            <a:schemeClr val="dk1"/>
                          </a:solidFill>
                          <a:effectLst/>
                          <a:latin typeface="+mn-lt"/>
                          <a:ea typeface="+mn-ea"/>
                          <a:cs typeface="+mn-cs"/>
                        </a:rPr>
                        <a:t>SQL join</a:t>
                      </a:r>
                      <a:r>
                        <a:rPr lang="en-US" sz="1800" b="0" i="0" kern="1200" dirty="0" smtClean="0">
                          <a:solidFill>
                            <a:schemeClr val="dk1"/>
                          </a:solidFill>
                          <a:effectLst/>
                          <a:latin typeface="+mn-lt"/>
                          <a:ea typeface="+mn-ea"/>
                          <a:cs typeface="+mn-cs"/>
                        </a:rPr>
                        <a:t> clause combines columns from one or more tables in a relational database. It creates a set that can be saved as a table or used as it is. A </a:t>
                      </a:r>
                      <a:r>
                        <a:rPr lang="en-US" sz="1800" b="1" i="0" kern="1200" dirty="0" smtClean="0">
                          <a:solidFill>
                            <a:schemeClr val="dk1"/>
                          </a:solidFill>
                          <a:effectLst/>
                          <a:latin typeface="+mn-lt"/>
                          <a:ea typeface="+mn-ea"/>
                          <a:cs typeface="+mn-cs"/>
                        </a:rPr>
                        <a:t>JOIN</a:t>
                      </a:r>
                      <a:r>
                        <a:rPr lang="en-US" sz="1800" b="0" i="0" kern="1200" dirty="0" smtClean="0">
                          <a:solidFill>
                            <a:schemeClr val="dk1"/>
                          </a:solidFill>
                          <a:effectLst/>
                          <a:latin typeface="+mn-lt"/>
                          <a:ea typeface="+mn-ea"/>
                          <a:cs typeface="+mn-cs"/>
                        </a:rPr>
                        <a:t> is a means for combining columns from one (self-table) or more tables by using values common to each.</a:t>
                      </a:r>
                      <a:endParaRPr lang="en-US" dirty="0"/>
                    </a:p>
                  </a:txBody>
                  <a:tcPr/>
                </a:tc>
              </a:tr>
              <a:tr h="370840">
                <a:tc>
                  <a:txBody>
                    <a:bodyPr/>
                    <a:lstStyle/>
                    <a:p>
                      <a:r>
                        <a:rPr lang="en-US" dirty="0" smtClean="0"/>
                        <a:t>SQL Clause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commands</a:t>
                      </a:r>
                      <a:r>
                        <a:rPr lang="en-US" baseline="0" dirty="0" smtClean="0"/>
                        <a:t> in the SQL </a:t>
                      </a:r>
                      <a:r>
                        <a:rPr lang="en-US" baseline="0" dirty="0" err="1" smtClean="0"/>
                        <a:t>sytnax</a:t>
                      </a:r>
                      <a:r>
                        <a:rPr lang="en-US" baseline="0" dirty="0" smtClean="0"/>
                        <a:t> framework : </a:t>
                      </a:r>
                      <a:r>
                        <a:rPr lang="en-US" sz="1800" b="0" i="0" kern="1200" dirty="0" smtClean="0">
                          <a:solidFill>
                            <a:schemeClr val="dk1"/>
                          </a:solidFill>
                          <a:effectLst/>
                          <a:latin typeface="+mn-lt"/>
                          <a:ea typeface="+mn-ea"/>
                          <a:cs typeface="+mn-cs"/>
                        </a:rPr>
                        <a:t>SELECT, INSERT, UPDATE, DELETE, WHERE, JOIN, DISTINCT, ORDER BY, GROUP BY, HAVING, and UNION</a:t>
                      </a:r>
                      <a:endParaRPr lang="en-US" dirty="0" smtClean="0"/>
                    </a:p>
                  </a:txBody>
                  <a:tcPr/>
                </a:tc>
              </a:tr>
              <a:tr h="370840">
                <a:tc>
                  <a:txBody>
                    <a:bodyPr/>
                    <a:lstStyle/>
                    <a:p>
                      <a:r>
                        <a:rPr lang="en-US" dirty="0" smtClean="0"/>
                        <a:t>Alias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You can rename a table or a column temporarily by giving another name known as an </a:t>
                      </a:r>
                      <a:r>
                        <a:rPr lang="en-US" sz="1800" b="1" i="0" kern="1200" dirty="0" smtClean="0">
                          <a:solidFill>
                            <a:schemeClr val="dk1"/>
                          </a:solidFill>
                          <a:effectLst/>
                          <a:latin typeface="+mn-lt"/>
                          <a:ea typeface="+mn-ea"/>
                          <a:cs typeface="+mn-cs"/>
                        </a:rPr>
                        <a:t>alias</a:t>
                      </a:r>
                      <a:r>
                        <a:rPr lang="en-US" sz="1800" b="0" i="0" kern="1200" dirty="0" smtClean="0">
                          <a:solidFill>
                            <a:schemeClr val="dk1"/>
                          </a:solidFill>
                          <a:effectLst/>
                          <a:latin typeface="+mn-lt"/>
                          <a:ea typeface="+mn-ea"/>
                          <a:cs typeface="+mn-cs"/>
                        </a:rPr>
                        <a:t>. The use of table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means to rename a table in a particular </a:t>
                      </a:r>
                      <a:r>
                        <a:rPr lang="en-US" sz="1800" b="1" i="0" kern="1200" dirty="0" smtClean="0">
                          <a:solidFill>
                            <a:schemeClr val="dk1"/>
                          </a:solidFill>
                          <a:effectLst/>
                          <a:latin typeface="+mn-lt"/>
                          <a:ea typeface="+mn-ea"/>
                          <a:cs typeface="+mn-cs"/>
                        </a:rPr>
                        <a:t>SQL </a:t>
                      </a:r>
                      <a:r>
                        <a:rPr lang="en-US" sz="1800" b="0" i="0" kern="1200" dirty="0" smtClean="0">
                          <a:solidFill>
                            <a:schemeClr val="dk1"/>
                          </a:solidFill>
                          <a:effectLst/>
                          <a:latin typeface="+mn-lt"/>
                          <a:ea typeface="+mn-ea"/>
                          <a:cs typeface="+mn-cs"/>
                        </a:rPr>
                        <a:t>statement. ... The column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are used to rename a table's columns for the purpose of a particular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query. </a:t>
                      </a:r>
                      <a:endParaRPr lang="en-US" dirty="0" smtClean="0"/>
                    </a:p>
                  </a:txBody>
                  <a:tcPr/>
                </a:tc>
              </a:tr>
              <a:tr h="370840">
                <a:tc>
                  <a:txBody>
                    <a:bodyPr/>
                    <a:lstStyle/>
                    <a:p>
                      <a:r>
                        <a:rPr lang="en-US" dirty="0" smtClean="0"/>
                        <a:t>LIMIT</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SELECT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statement is used to retrieve records from one or more tables in a database and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the number of records returned based on a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value. </a:t>
                      </a:r>
                      <a:endParaRPr lang="en-US" dirty="0"/>
                    </a:p>
                  </a:txBody>
                  <a:tcPr/>
                </a:tc>
              </a:tr>
              <a:tr h="370840">
                <a:tc>
                  <a:txBody>
                    <a:bodyPr/>
                    <a:lstStyle/>
                    <a:p>
                      <a:r>
                        <a:rPr lang="en-US" dirty="0" smtClean="0"/>
                        <a:t>WHERE Clause</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 WHERE clause</a:t>
                      </a:r>
                      <a:r>
                        <a:rPr lang="en-US" sz="1800" b="0" i="0" kern="1200" dirty="0" smtClean="0">
                          <a:solidFill>
                            <a:schemeClr val="dk1"/>
                          </a:solidFill>
                          <a:effectLst/>
                          <a:latin typeface="+mn-lt"/>
                          <a:ea typeface="+mn-ea"/>
                          <a:cs typeface="+mn-cs"/>
                        </a:rPr>
                        <a:t> is used to specify a condition while fetching the data from single table or joining with multiple tables. If the given condition is satisfied then only it returns specific value from the table. You would use WHERE </a:t>
                      </a:r>
                      <a:r>
                        <a:rPr lang="en-US" sz="1800" b="1" i="0" kern="1200" dirty="0" smtClean="0">
                          <a:solidFill>
                            <a:schemeClr val="dk1"/>
                          </a:solidFill>
                          <a:effectLst/>
                          <a:latin typeface="+mn-lt"/>
                          <a:ea typeface="+mn-ea"/>
                          <a:cs typeface="+mn-cs"/>
                        </a:rPr>
                        <a:t>clause</a:t>
                      </a:r>
                      <a:r>
                        <a:rPr lang="en-US" sz="1800" b="0" i="0" kern="1200" dirty="0" smtClean="0">
                          <a:solidFill>
                            <a:schemeClr val="dk1"/>
                          </a:solidFill>
                          <a:effectLst/>
                          <a:latin typeface="+mn-lt"/>
                          <a:ea typeface="+mn-ea"/>
                          <a:cs typeface="+mn-cs"/>
                        </a:rPr>
                        <a:t> to filter the records and fetching only necessary records.</a:t>
                      </a:r>
                      <a:endParaRPr lang="en-US" dirty="0"/>
                    </a:p>
                  </a:txBody>
                  <a:tcPr/>
                </a:tc>
              </a:tr>
            </a:tbl>
          </a:graphicData>
        </a:graphic>
      </p:graphicFrame>
    </p:spTree>
    <p:extLst>
      <p:ext uri="{BB962C8B-B14F-4D97-AF65-F5344CB8AC3E}">
        <p14:creationId xmlns:p14="http://schemas.microsoft.com/office/powerpoint/2010/main" val="1900234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15959"/>
              </p:ext>
            </p:extLst>
          </p:nvPr>
        </p:nvGraphicFramePr>
        <p:xfrm>
          <a:off x="1097280" y="1520513"/>
          <a:ext cx="9950824" cy="2225040"/>
        </p:xfrm>
        <a:graphic>
          <a:graphicData uri="http://schemas.openxmlformats.org/drawingml/2006/table">
            <a:tbl>
              <a:tblPr bandRow="1">
                <a:tableStyleId>{F5AB1C69-6EDB-4FF4-983F-18BD219EF322}</a:tableStyleId>
              </a:tblPr>
              <a:tblGrid>
                <a:gridCol w="1538344"/>
                <a:gridCol w="8412480"/>
              </a:tblGrid>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2743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3200" dirty="0" smtClean="0"/>
              <a:t>Books</a:t>
            </a:r>
          </a:p>
          <a:p>
            <a:pPr lvl="1">
              <a:buFont typeface="Arial" charset="0"/>
              <a:buChar char="•"/>
            </a:pPr>
            <a:r>
              <a:rPr lang="en-US" sz="2800" dirty="0" smtClean="0"/>
              <a:t>SQL for Dummies</a:t>
            </a:r>
          </a:p>
          <a:p>
            <a:pPr lvl="1">
              <a:buFont typeface="Arial" charset="0"/>
              <a:buChar char="•"/>
            </a:pPr>
            <a:r>
              <a:rPr lang="en-US" sz="2800" dirty="0" err="1" smtClean="0"/>
              <a:t>Oreily</a:t>
            </a:r>
            <a:r>
              <a:rPr lang="en-US" sz="2800" dirty="0" smtClean="0"/>
              <a:t> Learning SQL</a:t>
            </a:r>
          </a:p>
          <a:p>
            <a:pPr lvl="2">
              <a:buFont typeface="Arial" charset="0"/>
              <a:buChar char="•"/>
            </a:pPr>
            <a:r>
              <a:rPr lang="en-US" sz="2000" dirty="0" err="1"/>
              <a:t>O’Reily</a:t>
            </a:r>
            <a:r>
              <a:rPr lang="en-US" sz="2000" dirty="0"/>
              <a:t> </a:t>
            </a:r>
            <a:r>
              <a:rPr lang="en-US" sz="2000" dirty="0" smtClean="0"/>
              <a:t>books are available at Seattle Libraries</a:t>
            </a:r>
          </a:p>
          <a:p>
            <a:pPr lvl="1">
              <a:buFont typeface="Arial" charset="0"/>
              <a:buChar char="•"/>
            </a:pPr>
            <a:r>
              <a:rPr lang="en-US" sz="2800" dirty="0" smtClean="0">
                <a:solidFill>
                  <a:schemeClr val="tx1"/>
                </a:solidFill>
              </a:rPr>
              <a:t>SQL </a:t>
            </a:r>
            <a:r>
              <a:rPr lang="en-US" sz="2800" dirty="0">
                <a:solidFill>
                  <a:schemeClr val="tx1"/>
                </a:solidFill>
              </a:rPr>
              <a:t>in 10 Minutes, </a:t>
            </a:r>
            <a:r>
              <a:rPr lang="en-US" sz="2800" dirty="0" err="1">
                <a:solidFill>
                  <a:schemeClr val="tx1"/>
                </a:solidFill>
              </a:rPr>
              <a:t>Sams</a:t>
            </a:r>
            <a:r>
              <a:rPr lang="en-US" sz="2800" dirty="0">
                <a:solidFill>
                  <a:schemeClr val="tx1"/>
                </a:solidFill>
              </a:rPr>
              <a:t> Teach Yourself</a:t>
            </a:r>
          </a:p>
          <a:p>
            <a:pPr marL="0">
              <a:buNone/>
            </a:pPr>
            <a:endParaRPr lang="en-US" dirty="0"/>
          </a:p>
        </p:txBody>
      </p:sp>
      <p:sp>
        <p:nvSpPr>
          <p:cNvPr id="5" name="Content Placeholder 4"/>
          <p:cNvSpPr>
            <a:spLocks noGrp="1"/>
          </p:cNvSpPr>
          <p:nvPr>
            <p:ph sz="half" idx="2"/>
          </p:nvPr>
        </p:nvSpPr>
        <p:spPr/>
        <p:txBody>
          <a:bodyPr/>
          <a:lstStyle/>
          <a:p>
            <a:r>
              <a:rPr lang="en-US" sz="3200" dirty="0" smtClean="0"/>
              <a:t>Online Resources:</a:t>
            </a:r>
          </a:p>
          <a:p>
            <a:r>
              <a:rPr lang="en-US" sz="2800" dirty="0"/>
              <a:t>W3schools.com : </a:t>
            </a:r>
            <a:r>
              <a:rPr lang="en-US" sz="2800" dirty="0">
                <a:hlinkClick r:id="rId3"/>
              </a:rPr>
              <a:t>http://</a:t>
            </a:r>
            <a:r>
              <a:rPr lang="en-US" sz="2800" dirty="0" smtClean="0">
                <a:hlinkClick r:id="rId3"/>
              </a:rPr>
              <a:t>www.w3schools.com/sql/default.asp</a:t>
            </a:r>
            <a:endParaRPr lang="en-US" sz="2800" dirty="0" smtClean="0"/>
          </a:p>
          <a:p>
            <a:endParaRPr lang="en-US" sz="2800" dirty="0" smtClean="0"/>
          </a:p>
          <a:p>
            <a:r>
              <a:rPr lang="en-US" sz="2800" dirty="0" smtClean="0"/>
              <a:t>Code </a:t>
            </a:r>
            <a:r>
              <a:rPr lang="en-US" sz="2800" dirty="0" err="1" smtClean="0"/>
              <a:t>Acedemy</a:t>
            </a:r>
            <a:r>
              <a:rPr lang="en-US" sz="2800" dirty="0" smtClean="0"/>
              <a:t>:</a:t>
            </a:r>
          </a:p>
          <a:p>
            <a:r>
              <a:rPr lang="en-US" sz="2800" dirty="0">
                <a:hlinkClick r:id="rId4"/>
              </a:rPr>
              <a:t>https://www.codecademy.com</a:t>
            </a:r>
            <a:r>
              <a:rPr lang="en-US" sz="2800" dirty="0" smtClean="0">
                <a:hlinkClick r:id="rId4"/>
              </a:rPr>
              <a:t>/</a:t>
            </a:r>
            <a:endParaRPr lang="en-US" sz="2800" dirty="0" smtClean="0"/>
          </a:p>
          <a:p>
            <a:endParaRPr lang="en-US" dirty="0"/>
          </a:p>
          <a:p>
            <a:endParaRPr lang="en-US" dirty="0"/>
          </a:p>
        </p:txBody>
      </p:sp>
      <p:sp>
        <p:nvSpPr>
          <p:cNvPr id="2" name="Title 1"/>
          <p:cNvSpPr>
            <a:spLocks noGrp="1"/>
          </p:cNvSpPr>
          <p:nvPr>
            <p:ph type="title" idx="4294967295"/>
          </p:nvPr>
        </p:nvSpPr>
        <p:spPr>
          <a:xfrm>
            <a:off x="1097279" y="712788"/>
            <a:ext cx="10058400" cy="808037"/>
          </a:xfrm>
        </p:spPr>
        <p:txBody>
          <a:bodyPr numCol="1"/>
          <a:lstStyle/>
          <a:p>
            <a:r>
              <a:rPr lang="en-US" dirty="0" smtClean="0"/>
              <a:t>Suggested Study Material</a:t>
            </a:r>
            <a:endParaRPr lang="en-US" dirty="0"/>
          </a:p>
        </p:txBody>
      </p:sp>
    </p:spTree>
    <p:extLst>
      <p:ext uri="{BB962C8B-B14F-4D97-AF65-F5344CB8AC3E}">
        <p14:creationId xmlns:p14="http://schemas.microsoft.com/office/powerpoint/2010/main" val="149249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SQL Workshop – Guest Intro</a:t>
            </a:r>
            <a:endParaRPr lang="en-US" sz="4400" dirty="0"/>
          </a:p>
        </p:txBody>
      </p:sp>
      <p:sp>
        <p:nvSpPr>
          <p:cNvPr id="3" name="Content Placeholder 2"/>
          <p:cNvSpPr>
            <a:spLocks noGrp="1"/>
          </p:cNvSpPr>
          <p:nvPr>
            <p:ph idx="1"/>
          </p:nvPr>
        </p:nvSpPr>
        <p:spPr>
          <a:xfrm>
            <a:off x="783771" y="1859181"/>
            <a:ext cx="10371909" cy="4023360"/>
          </a:xfrm>
        </p:spPr>
        <p:txBody>
          <a:bodyPr/>
          <a:lstStyle/>
          <a:p>
            <a:endParaRPr lang="en-US" b="1" dirty="0" smtClean="0"/>
          </a:p>
          <a:p>
            <a:r>
              <a:rPr lang="en-US" sz="1800" b="1" dirty="0" smtClean="0"/>
              <a:t>Guest speaker:</a:t>
            </a:r>
            <a:r>
              <a:rPr lang="en-US" sz="1800" dirty="0" smtClean="0"/>
              <a:t> Lisa </a:t>
            </a:r>
            <a:r>
              <a:rPr lang="en-US" sz="1800" dirty="0"/>
              <a:t>Hare </a:t>
            </a:r>
            <a:r>
              <a:rPr lang="en-US" sz="1800" dirty="0" smtClean="0">
                <a:hlinkClick r:id="rId2"/>
              </a:rPr>
              <a:t>lisa@launchcode.org</a:t>
            </a:r>
            <a:endParaRPr lang="en-US" sz="1800" dirty="0" smtClean="0"/>
          </a:p>
          <a:p>
            <a:r>
              <a:rPr lang="en-US" sz="1800" b="1" dirty="0" smtClean="0"/>
              <a:t>Upcoming Dev Bootcamp: </a:t>
            </a:r>
            <a:r>
              <a:rPr lang="en-US" sz="1800" dirty="0" smtClean="0"/>
              <a:t>This is </a:t>
            </a:r>
            <a:r>
              <a:rPr lang="en-US" sz="1800" b="1" i="1" dirty="0" smtClean="0"/>
              <a:t>FREE</a:t>
            </a:r>
            <a:r>
              <a:rPr lang="en-US" sz="1800" dirty="0" smtClean="0"/>
              <a:t> 20-week course that meets Mondays and Wednesdays from 6-9pm at Seattle Central. (Back and Front end tracks)</a:t>
            </a:r>
          </a:p>
          <a:p>
            <a:r>
              <a:rPr lang="en-US" sz="1800" b="1" dirty="0"/>
              <a:t>Course Dates: </a:t>
            </a:r>
            <a:r>
              <a:rPr lang="en-US" sz="1800" dirty="0"/>
              <a:t>April 3</a:t>
            </a:r>
            <a:r>
              <a:rPr lang="en-US" sz="1800" baseline="30000" dirty="0"/>
              <a:t>rd</a:t>
            </a:r>
            <a:r>
              <a:rPr lang="en-US" sz="1800" dirty="0"/>
              <a:t> - September 1</a:t>
            </a:r>
            <a:r>
              <a:rPr lang="en-US" sz="1800" baseline="30000" dirty="0"/>
              <a:t>st</a:t>
            </a:r>
            <a:r>
              <a:rPr lang="en-US" sz="1800" dirty="0"/>
              <a:t> </a:t>
            </a:r>
            <a:endParaRPr lang="en-US" sz="1800" b="1" dirty="0" smtClean="0"/>
          </a:p>
          <a:p>
            <a:r>
              <a:rPr lang="en-US" sz="1800" b="1" dirty="0" smtClean="0"/>
              <a:t>Application </a:t>
            </a:r>
            <a:r>
              <a:rPr lang="en-US" sz="1800" b="1" dirty="0" smtClean="0"/>
              <a:t>Date Deadline: </a:t>
            </a:r>
            <a:r>
              <a:rPr lang="en-US" sz="1800" dirty="0" smtClean="0"/>
              <a:t>March 8</a:t>
            </a:r>
            <a:r>
              <a:rPr lang="en-US" sz="1800" baseline="30000" dirty="0" smtClean="0"/>
              <a:t>th</a:t>
            </a:r>
            <a:r>
              <a:rPr lang="en-US" sz="1800" dirty="0" smtClean="0"/>
              <a:t> </a:t>
            </a:r>
          </a:p>
          <a:p>
            <a:r>
              <a:rPr lang="en-US" sz="1800" b="1" dirty="0" smtClean="0"/>
              <a:t>Website</a:t>
            </a:r>
            <a:r>
              <a:rPr lang="en-US" sz="1800" b="1" dirty="0"/>
              <a:t>:</a:t>
            </a:r>
            <a:r>
              <a:rPr lang="en-US" sz="1800" dirty="0"/>
              <a:t> </a:t>
            </a:r>
            <a:r>
              <a:rPr lang="en-US" sz="1800" dirty="0">
                <a:hlinkClick r:id="rId3"/>
              </a:rPr>
              <a:t>https://</a:t>
            </a:r>
            <a:r>
              <a:rPr lang="en-US" sz="1800" dirty="0" smtClean="0">
                <a:hlinkClick r:id="rId3"/>
              </a:rPr>
              <a:t>www.launchcode.org/lc101</a:t>
            </a:r>
            <a:r>
              <a:rPr lang="en-US" sz="1800" dirty="0" smtClean="0"/>
              <a:t> </a:t>
            </a:r>
          </a:p>
          <a:p>
            <a:r>
              <a:rPr lang="en-US" sz="1800" b="1" dirty="0"/>
              <a:t>Syllabus: </a:t>
            </a:r>
            <a:r>
              <a:rPr lang="en-US" sz="1800" dirty="0">
                <a:hlinkClick r:id="rId4"/>
              </a:rPr>
              <a:t>https://</a:t>
            </a:r>
            <a:r>
              <a:rPr lang="en-US" sz="1800" dirty="0" smtClean="0">
                <a:hlinkClick r:id="rId4"/>
              </a:rPr>
              <a:t>www.launchcode.org/assets/LC101Syllabus-929fa8f19bcb0927c29bb6f7ef30a577.pdf</a:t>
            </a:r>
            <a:r>
              <a:rPr lang="en-US" sz="1800" dirty="0" smtClean="0"/>
              <a:t> </a:t>
            </a:r>
            <a:endParaRPr lang="en-US" sz="1800" dirty="0"/>
          </a:p>
          <a:p>
            <a:endParaRPr lang="en-US" dirty="0"/>
          </a:p>
        </p:txBody>
      </p:sp>
    </p:spTree>
    <p:extLst>
      <p:ext uri="{BB962C8B-B14F-4D97-AF65-F5344CB8AC3E}">
        <p14:creationId xmlns:p14="http://schemas.microsoft.com/office/powerpoint/2010/main" val="1974090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hlinkClick r:id="rId2"/>
              </a:rPr>
              <a:t>https://en.wikipedia.org/wiki/Row_(database</a:t>
            </a:r>
            <a:r>
              <a:rPr lang="en-US" dirty="0" smtClean="0">
                <a:hlinkClick r:id="rId2"/>
              </a:rPr>
              <a:t>)</a:t>
            </a:r>
            <a:endParaRPr lang="en-US" dirty="0" smtClean="0"/>
          </a:p>
          <a:p>
            <a:pPr marL="0" lvl="0" indent="0">
              <a:lnSpc>
                <a:spcPct val="100000"/>
              </a:lnSpc>
              <a:spcBef>
                <a:spcPts val="0"/>
              </a:spcBef>
              <a:spcAft>
                <a:spcPts val="0"/>
              </a:spcAft>
              <a:buClrTx/>
              <a:buSzTx/>
              <a:buNone/>
              <a:defRPr/>
            </a:pPr>
            <a:r>
              <a:rPr lang="en-US" dirty="0">
                <a:hlinkClick r:id="rId3"/>
              </a:rPr>
              <a:t>https://</a:t>
            </a:r>
            <a:r>
              <a:rPr lang="en-US" dirty="0" smtClean="0">
                <a:hlinkClick r:id="rId3"/>
              </a:rPr>
              <a:t>en.wikipedia.org/wiki/Relational_database</a:t>
            </a:r>
            <a:endParaRPr lang="en-US" dirty="0" smtClean="0"/>
          </a:p>
          <a:p>
            <a:pPr marL="0" lvl="0" indent="0">
              <a:lnSpc>
                <a:spcPct val="100000"/>
              </a:lnSpc>
              <a:spcBef>
                <a:spcPts val="0"/>
              </a:spcBef>
              <a:spcAft>
                <a:spcPts val="0"/>
              </a:spcAft>
              <a:buClrTx/>
              <a:buSzTx/>
              <a:buNone/>
              <a:defRPr/>
            </a:pPr>
            <a:r>
              <a:rPr lang="en-US" dirty="0">
                <a:hlinkClick r:id="rId4"/>
              </a:rPr>
              <a:t>http://</a:t>
            </a:r>
            <a:r>
              <a:rPr lang="en-US" dirty="0" smtClean="0">
                <a:hlinkClick r:id="rId4"/>
              </a:rPr>
              <a:t>www.w3schools.com/sql/default.asp</a:t>
            </a:r>
            <a:endParaRPr lang="en-US" dirty="0" smtClean="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p:txBody>
      </p:sp>
    </p:spTree>
    <p:extLst>
      <p:ext uri="{BB962C8B-B14F-4D97-AF65-F5344CB8AC3E}">
        <p14:creationId xmlns:p14="http://schemas.microsoft.com/office/powerpoint/2010/main" val="1765176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 Ice Breaker</a:t>
            </a:r>
            <a:endParaRPr lang="en-US" dirty="0"/>
          </a:p>
        </p:txBody>
      </p:sp>
      <p:sp>
        <p:nvSpPr>
          <p:cNvPr id="3" name="Content Placeholder 2"/>
          <p:cNvSpPr>
            <a:spLocks noGrp="1"/>
          </p:cNvSpPr>
          <p:nvPr>
            <p:ph idx="1"/>
          </p:nvPr>
        </p:nvSpPr>
        <p:spPr/>
        <p:txBody>
          <a:bodyPr/>
          <a:lstStyle/>
          <a:p>
            <a:r>
              <a:rPr lang="en-US" dirty="0" smtClean="0"/>
              <a:t>Tell us a little about yourself:</a:t>
            </a:r>
          </a:p>
          <a:p>
            <a:endParaRPr lang="en-US" dirty="0"/>
          </a:p>
          <a:p>
            <a:r>
              <a:rPr lang="en-US" dirty="0" smtClean="0"/>
              <a:t>What is your name? </a:t>
            </a:r>
          </a:p>
          <a:p>
            <a:r>
              <a:rPr lang="en-US" dirty="0" smtClean="0"/>
              <a:t>Favorite Country you have visited, or a country you really want to visit?</a:t>
            </a:r>
          </a:p>
          <a:p>
            <a:endParaRPr lang="en-US" dirty="0"/>
          </a:p>
          <a:p>
            <a:r>
              <a:rPr lang="en-US" dirty="0" smtClean="0"/>
              <a:t>My answer:</a:t>
            </a:r>
          </a:p>
          <a:p>
            <a:r>
              <a:rPr lang="en-US" dirty="0" smtClean="0"/>
              <a:t>My Name: Tina Brownfield</a:t>
            </a:r>
          </a:p>
          <a:p>
            <a:r>
              <a:rPr lang="en-US" dirty="0" smtClean="0"/>
              <a:t>Favorite Country – France</a:t>
            </a:r>
            <a:endParaRPr lang="en-US" dirty="0"/>
          </a:p>
        </p:txBody>
      </p:sp>
      <p:pic>
        <p:nvPicPr>
          <p:cNvPr id="4" name="Picture 3"/>
          <p:cNvPicPr>
            <a:picLocks noChangeAspect="1"/>
          </p:cNvPicPr>
          <p:nvPr/>
        </p:nvPicPr>
        <p:blipFill>
          <a:blip r:embed="rId3"/>
          <a:stretch>
            <a:fillRect/>
          </a:stretch>
        </p:blipFill>
        <p:spPr>
          <a:xfrm>
            <a:off x="5837222" y="3857414"/>
            <a:ext cx="3822826" cy="2534700"/>
          </a:xfrm>
          <a:prstGeom prst="rect">
            <a:avLst/>
          </a:prstGeom>
        </p:spPr>
      </p:pic>
    </p:spTree>
    <p:extLst>
      <p:ext uri="{BB962C8B-B14F-4D97-AF65-F5344CB8AC3E}">
        <p14:creationId xmlns:p14="http://schemas.microsoft.com/office/powerpoint/2010/main" val="136754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Basics</a:t>
            </a:r>
            <a:endParaRPr lang="en-US" dirty="0"/>
          </a:p>
        </p:txBody>
      </p:sp>
      <p:sp>
        <p:nvSpPr>
          <p:cNvPr id="4" name="Text Placeholder 2"/>
          <p:cNvSpPr>
            <a:spLocks noGrp="1"/>
          </p:cNvSpPr>
          <p:nvPr>
            <p:ph type="body" idx="1"/>
          </p:nvPr>
        </p:nvSpPr>
        <p:spPr>
          <a:xfrm>
            <a:off x="1097280" y="4453128"/>
            <a:ext cx="10058400" cy="1143000"/>
          </a:xfrm>
        </p:spPr>
        <p:txBody>
          <a:bodyPr/>
          <a:lstStyle/>
          <a:p>
            <a:r>
              <a:rPr lang="en-US" dirty="0" smtClean="0"/>
              <a:t>Things to know before we Play</a:t>
            </a:r>
            <a:endParaRPr lang="en-US" dirty="0"/>
          </a:p>
        </p:txBody>
      </p:sp>
    </p:spTree>
    <p:extLst>
      <p:ext uri="{BB962C8B-B14F-4D97-AF65-F5344CB8AC3E}">
        <p14:creationId xmlns:p14="http://schemas.microsoft.com/office/powerpoint/2010/main" val="130349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US" dirty="0"/>
          </a:p>
        </p:txBody>
      </p:sp>
      <p:sp>
        <p:nvSpPr>
          <p:cNvPr id="3" name="Content Placeholder 2"/>
          <p:cNvSpPr>
            <a:spLocks noGrp="1"/>
          </p:cNvSpPr>
          <p:nvPr>
            <p:ph idx="1"/>
          </p:nvPr>
        </p:nvSpPr>
        <p:spPr/>
        <p:txBody>
          <a:bodyPr>
            <a:normAutofit/>
          </a:bodyPr>
          <a:lstStyle/>
          <a:p>
            <a:r>
              <a:rPr lang="en-US" b="1" dirty="0"/>
              <a:t>SQL</a:t>
            </a:r>
            <a:r>
              <a:rPr lang="en-US" dirty="0"/>
              <a:t> </a:t>
            </a:r>
            <a:r>
              <a:rPr lang="en-US" dirty="0" smtClean="0"/>
              <a:t>(pronounced </a:t>
            </a:r>
            <a:r>
              <a:rPr lang="en-US" dirty="0"/>
              <a:t>"</a:t>
            </a:r>
            <a:r>
              <a:rPr lang="en-US" dirty="0" err="1" smtClean="0"/>
              <a:t>ess</a:t>
            </a:r>
            <a:r>
              <a:rPr lang="en-US" dirty="0" smtClean="0"/>
              <a:t>-que-el” or “see-quill”) </a:t>
            </a:r>
            <a:r>
              <a:rPr lang="en-US" dirty="0"/>
              <a:t>stands for </a:t>
            </a:r>
            <a:r>
              <a:rPr lang="en-US" b="1" dirty="0"/>
              <a:t>Structured Query Language</a:t>
            </a:r>
            <a:r>
              <a:rPr lang="en-US" dirty="0"/>
              <a:t>. </a:t>
            </a:r>
          </a:p>
          <a:p>
            <a:r>
              <a:rPr lang="en-US" b="1" dirty="0" smtClean="0"/>
              <a:t>SQL</a:t>
            </a:r>
            <a:r>
              <a:rPr lang="en-US" dirty="0"/>
              <a:t> is used to communicate with a </a:t>
            </a:r>
            <a:r>
              <a:rPr lang="en-US" dirty="0" smtClean="0"/>
              <a:t>database. Used for creation and modification  </a:t>
            </a:r>
          </a:p>
          <a:p>
            <a:r>
              <a:rPr lang="en-US" b="1" dirty="0" smtClean="0"/>
              <a:t>SQL</a:t>
            </a:r>
            <a:r>
              <a:rPr lang="en-US" dirty="0" smtClean="0"/>
              <a:t> is considered the standard language for RDBMS (Relational Database Management Systems).</a:t>
            </a:r>
          </a:p>
          <a:p>
            <a:r>
              <a:rPr lang="en-US" b="1" dirty="0" smtClean="0"/>
              <a:t>SQL</a:t>
            </a:r>
            <a:r>
              <a:rPr lang="en-US" dirty="0" smtClean="0"/>
              <a:t> </a:t>
            </a:r>
            <a:r>
              <a:rPr lang="en-US" dirty="0"/>
              <a:t>statements are used to perform tasks </a:t>
            </a:r>
            <a:r>
              <a:rPr lang="en-US" dirty="0" smtClean="0"/>
              <a:t>such as retrieving data stored in a database, updating data, deleting data and more. </a:t>
            </a:r>
          </a:p>
          <a:p>
            <a:r>
              <a:rPr lang="en-US" dirty="0" smtClean="0"/>
              <a:t>Most RDBMS’s use SQL, but use their particular ’flavor’ of it. Common Flavors are</a:t>
            </a:r>
          </a:p>
          <a:p>
            <a:pPr lvl="1">
              <a:buFontTx/>
              <a:buChar char="-"/>
            </a:pPr>
            <a:r>
              <a:rPr lang="en-US" dirty="0" smtClean="0"/>
              <a:t>Oracle      -SQLite      - Postgres       -MSQL (Microsoft)       -MySQL      - Microsoft Access</a:t>
            </a:r>
          </a:p>
          <a:p>
            <a:r>
              <a:rPr lang="en-US" dirty="0" smtClean="0"/>
              <a:t>Standard SQL commands (such as Select, Insert, Update, etc.) can be used across SQL types.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413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s-IS" dirty="0" smtClean="0"/>
              <a:t>What is a Database</a:t>
            </a:r>
            <a:endParaRPr lang="is-IS" dirty="0"/>
          </a:p>
        </p:txBody>
      </p:sp>
      <p:sp>
        <p:nvSpPr>
          <p:cNvPr id="3" name="Content Placeholder 2"/>
          <p:cNvSpPr>
            <a:spLocks noGrp="1"/>
          </p:cNvSpPr>
          <p:nvPr>
            <p:ph idx="1"/>
          </p:nvPr>
        </p:nvSpPr>
        <p:spPr/>
        <p:txBody>
          <a:bodyPr/>
          <a:lstStyle/>
          <a:p>
            <a:r>
              <a:rPr lang="en-US" b="1" dirty="0" smtClean="0"/>
              <a:t>T</a:t>
            </a:r>
            <a:r>
              <a:rPr lang="is-IS" b="1" dirty="0" smtClean="0"/>
              <a:t>he technical definition: </a:t>
            </a:r>
            <a:r>
              <a:rPr lang="is-IS" dirty="0" smtClean="0"/>
              <a:t>A</a:t>
            </a:r>
            <a:r>
              <a:rPr lang="en-US" dirty="0" smtClean="0"/>
              <a:t> </a:t>
            </a:r>
            <a:r>
              <a:rPr lang="en-US" dirty="0"/>
              <a:t>structured set of data held in a computer, especially one that is accessible in various ways</a:t>
            </a:r>
            <a:r>
              <a:rPr lang="en-US" dirty="0" smtClean="0"/>
              <a:t>.</a:t>
            </a:r>
            <a:endParaRPr lang="en-US" dirty="0"/>
          </a:p>
          <a:p>
            <a:r>
              <a:rPr lang="en-US" b="1" dirty="0" smtClean="0"/>
              <a:t>User Friendly:</a:t>
            </a:r>
            <a:r>
              <a:rPr lang="en-US" dirty="0" smtClean="0"/>
              <a:t> A database at its core – is a set of related information.</a:t>
            </a:r>
          </a:p>
          <a:p>
            <a:r>
              <a:rPr lang="en-US" b="1" dirty="0" smtClean="0"/>
              <a:t>A real world example</a:t>
            </a:r>
            <a:r>
              <a:rPr lang="en-US" dirty="0" smtClean="0"/>
              <a:t>: A Restaurant menu- it is a listing of all items, their prices, their descriptions, broken down into sections. </a:t>
            </a:r>
          </a:p>
          <a:p>
            <a:endParaRPr lang="en-US" dirty="0"/>
          </a:p>
        </p:txBody>
      </p:sp>
      <p:pic>
        <p:nvPicPr>
          <p:cNvPr id="4" name="Picture 3"/>
          <p:cNvPicPr>
            <a:picLocks noChangeAspect="1"/>
          </p:cNvPicPr>
          <p:nvPr/>
        </p:nvPicPr>
        <p:blipFill>
          <a:blip r:embed="rId3"/>
          <a:stretch>
            <a:fillRect/>
          </a:stretch>
        </p:blipFill>
        <p:spPr>
          <a:xfrm>
            <a:off x="6346971" y="3703049"/>
            <a:ext cx="4235150" cy="2491265"/>
          </a:xfrm>
          <a:prstGeom prst="rect">
            <a:avLst/>
          </a:prstGeom>
        </p:spPr>
      </p:pic>
    </p:spTree>
    <p:extLst>
      <p:ext uri="{BB962C8B-B14F-4D97-AF65-F5344CB8AC3E}">
        <p14:creationId xmlns:p14="http://schemas.microsoft.com/office/powerpoint/2010/main" val="42395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Table</a:t>
            </a:r>
            <a:endParaRPr lang="en-US" dirty="0"/>
          </a:p>
        </p:txBody>
      </p:sp>
      <p:sp>
        <p:nvSpPr>
          <p:cNvPr id="3" name="Content Placeholder 2"/>
          <p:cNvSpPr>
            <a:spLocks noGrp="1"/>
          </p:cNvSpPr>
          <p:nvPr>
            <p:ph idx="1"/>
          </p:nvPr>
        </p:nvSpPr>
        <p:spPr>
          <a:xfrm>
            <a:off x="1097280" y="1845734"/>
            <a:ext cx="10058400" cy="4286403"/>
          </a:xfrm>
        </p:spPr>
        <p:txBody>
          <a:bodyPr>
            <a:normAutofit/>
          </a:bodyPr>
          <a:lstStyle/>
          <a:p>
            <a:r>
              <a:rPr lang="en-US" b="1" dirty="0" smtClean="0"/>
              <a:t>Technical Definition: </a:t>
            </a:r>
            <a:r>
              <a:rPr lang="en-US" dirty="0"/>
              <a:t>In relational databases and flat file databases, a </a:t>
            </a:r>
            <a:r>
              <a:rPr lang="en-US" b="1" dirty="0"/>
              <a:t>table</a:t>
            </a:r>
            <a:r>
              <a:rPr lang="en-US" dirty="0"/>
              <a:t> is a set of data elements (values) using a model of vertical columns (identifiable by name) and horizontal rows, the cell being the unit where a row and column intersect. A </a:t>
            </a:r>
            <a:r>
              <a:rPr lang="en-US" b="1" dirty="0"/>
              <a:t>table</a:t>
            </a:r>
            <a:r>
              <a:rPr lang="en-US" dirty="0"/>
              <a:t> has a specified number of columns, but can have any number of rows</a:t>
            </a:r>
            <a:r>
              <a:rPr lang="en-US" dirty="0" smtClean="0"/>
              <a:t>.</a:t>
            </a:r>
          </a:p>
          <a:p>
            <a:r>
              <a:rPr lang="en-US" b="1" dirty="0" smtClean="0"/>
              <a:t>User Friendly</a:t>
            </a:r>
            <a:r>
              <a:rPr lang="en-US" dirty="0" smtClean="0"/>
              <a:t>: </a:t>
            </a:r>
            <a:r>
              <a:rPr lang="en-US" dirty="0"/>
              <a:t>A table is a collection of related data entries and it consists of columns and rows.</a:t>
            </a:r>
          </a:p>
          <a:p>
            <a:r>
              <a:rPr lang="en-US" dirty="0"/>
              <a:t/>
            </a:r>
            <a:br>
              <a:rPr lang="en-US" dirty="0"/>
            </a:br>
            <a:r>
              <a:rPr lang="en-US" b="1" dirty="0" smtClean="0"/>
              <a:t>Real World Example</a:t>
            </a:r>
            <a:r>
              <a:rPr lang="en-US" dirty="0" smtClean="0"/>
              <a:t>: City Weather Highs and Lows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257" y="3579437"/>
            <a:ext cx="3187700" cy="2552700"/>
          </a:xfrm>
          <a:prstGeom prst="rect">
            <a:avLst/>
          </a:prstGeom>
        </p:spPr>
      </p:pic>
    </p:spTree>
    <p:extLst>
      <p:ext uri="{BB962C8B-B14F-4D97-AF65-F5344CB8AC3E}">
        <p14:creationId xmlns:p14="http://schemas.microsoft.com/office/powerpoint/2010/main" val="111183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Column</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a:t>
            </a:r>
            <a:r>
              <a:rPr lang="en-US" b="1" dirty="0"/>
              <a:t>database</a:t>
            </a:r>
            <a:r>
              <a:rPr lang="en-US" dirty="0"/>
              <a:t> table, a </a:t>
            </a:r>
            <a:r>
              <a:rPr lang="en-US" b="1" dirty="0"/>
              <a:t>column</a:t>
            </a:r>
            <a:r>
              <a:rPr lang="en-US" dirty="0"/>
              <a:t> is a set of data values of a particular simple type, one for each row of the table. The </a:t>
            </a:r>
            <a:r>
              <a:rPr lang="en-US" b="1" dirty="0"/>
              <a:t>columns</a:t>
            </a:r>
            <a:r>
              <a:rPr lang="en-US" dirty="0"/>
              <a:t> provide the structure according to which the rows are composed.</a:t>
            </a:r>
            <a:endParaRPr lang="en-US" dirty="0" smtClean="0"/>
          </a:p>
          <a:p>
            <a:pPr marL="0" indent="0">
              <a:lnSpc>
                <a:spcPct val="100000"/>
              </a:lnSpc>
              <a:spcBef>
                <a:spcPts val="0"/>
              </a:spcBef>
              <a:spcAft>
                <a:spcPts val="0"/>
              </a:spcAft>
            </a:pPr>
            <a:endParaRPr lang="en-US" dirty="0" smtClean="0"/>
          </a:p>
          <a:p>
            <a:pPr marL="0" indent="0">
              <a:lnSpc>
                <a:spcPct val="100000"/>
              </a:lnSpc>
              <a:spcBef>
                <a:spcPts val="0"/>
              </a:spcBef>
            </a:pPr>
            <a:r>
              <a:rPr lang="en-US" b="1" dirty="0" smtClean="0"/>
              <a:t>User Friendly</a:t>
            </a:r>
            <a:r>
              <a:rPr lang="en-US" dirty="0" smtClean="0"/>
              <a:t>: An individual piece of data. </a:t>
            </a:r>
          </a:p>
          <a:p>
            <a:pPr marL="0" indent="0">
              <a:lnSpc>
                <a:spcPct val="100000"/>
              </a:lnSpc>
              <a:spcBef>
                <a:spcPts val="0"/>
              </a:spcBef>
            </a:pPr>
            <a:r>
              <a:rPr lang="en-US" dirty="0" smtClean="0"/>
              <a:t>Also known as an attribute of field</a:t>
            </a:r>
          </a:p>
          <a:p>
            <a:pPr marL="0" indent="0">
              <a:lnSpc>
                <a:spcPct val="100000"/>
              </a:lnSpc>
              <a:spcBef>
                <a:spcPts val="0"/>
              </a:spcBef>
            </a:pPr>
            <a:endParaRPr lang="en-US" dirty="0" smtClean="0"/>
          </a:p>
          <a:p>
            <a:pPr>
              <a:spcBef>
                <a:spcPts val="0"/>
              </a:spcBef>
            </a:pPr>
            <a:r>
              <a:rPr lang="en-US" b="1" dirty="0" smtClean="0"/>
              <a:t>Real World Example</a:t>
            </a:r>
            <a:r>
              <a:rPr lang="en-US" dirty="0" smtClean="0"/>
              <a:t>: In our Weather table:</a:t>
            </a:r>
          </a:p>
          <a:p>
            <a:pPr>
              <a:spcBef>
                <a:spcPts val="0"/>
              </a:spcBef>
            </a:pPr>
            <a:r>
              <a:rPr lang="en-US" dirty="0"/>
              <a:t> </a:t>
            </a:r>
            <a:r>
              <a:rPr lang="en-US" dirty="0" smtClean="0"/>
              <a:t>    City, State, High, and Low are all columns. </a:t>
            </a:r>
          </a:p>
          <a:p>
            <a:pPr>
              <a:spcBef>
                <a:spcPts val="0"/>
              </a:spcBef>
            </a:pPr>
            <a:r>
              <a:rPr lang="en-US" dirty="0" smtClean="0"/>
              <a:t>They refer to a specific dimension in our table.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5" name="Rectangle 4"/>
          <p:cNvSpPr/>
          <p:nvPr/>
        </p:nvSpPr>
        <p:spPr>
          <a:xfrm>
            <a:off x="6833042" y="3659447"/>
            <a:ext cx="1233594" cy="2177543"/>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8066636" y="3659447"/>
            <a:ext cx="884505"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990090" y="3659447"/>
            <a:ext cx="515326" cy="2135917"/>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9544365" y="3659447"/>
            <a:ext cx="476377"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7469108"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8463481"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9213410"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9755108"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5202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SheCodesNow_template[1]</Template>
  <TotalTime>30376</TotalTime>
  <Words>3372</Words>
  <Application>Microsoft Macintosh PowerPoint</Application>
  <PresentationFormat>Widescreen</PresentationFormat>
  <Paragraphs>452</Paragraphs>
  <Slides>30</Slides>
  <Notes>25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Silom</vt:lpstr>
      <vt:lpstr>Wingdings</vt:lpstr>
      <vt:lpstr>Arial</vt:lpstr>
      <vt:lpstr>Retrospect</vt:lpstr>
      <vt:lpstr>PowerPoint Presentation</vt:lpstr>
      <vt:lpstr>Welcome to CDK Global!</vt:lpstr>
      <vt:lpstr>SQL Workshop – Guest Intro</vt:lpstr>
      <vt:lpstr>Welcome – Ice Breaker</vt:lpstr>
      <vt:lpstr>Background Basics</vt:lpstr>
      <vt:lpstr>What is SQL</vt:lpstr>
      <vt:lpstr>What is a Database</vt:lpstr>
      <vt:lpstr>What is a Table</vt:lpstr>
      <vt:lpstr>What is a Column</vt:lpstr>
      <vt:lpstr>What is a Row</vt:lpstr>
      <vt:lpstr>PowerPoint Presentation</vt:lpstr>
      <vt:lpstr>SQL Syntax</vt:lpstr>
      <vt:lpstr>Learning To Think in SQL</vt:lpstr>
      <vt:lpstr>Hands on Activities</vt:lpstr>
      <vt:lpstr>Our Sandbox</vt:lpstr>
      <vt:lpstr>Time to play in the Sandbox!</vt:lpstr>
      <vt:lpstr>Our first query</vt:lpstr>
      <vt:lpstr>LIMIT-ing returns</vt:lpstr>
      <vt:lpstr>Selecting Specifics</vt:lpstr>
      <vt:lpstr>Selecting Specifics</vt:lpstr>
      <vt:lpstr>Where clause – Our Filters </vt:lpstr>
      <vt:lpstr>Joining Tables</vt:lpstr>
      <vt:lpstr>Joining Tables - Practice</vt:lpstr>
      <vt:lpstr>Things to remember</vt:lpstr>
      <vt:lpstr>Classroom Exercises</vt:lpstr>
      <vt:lpstr>Terminology</vt:lpstr>
      <vt:lpstr>Terminology cont.</vt:lpstr>
      <vt:lpstr>Terminology cont.</vt:lpstr>
      <vt:lpstr>Suggested Study Material</vt:lpstr>
      <vt:lpstr>References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173</cp:revision>
  <dcterms:created xsi:type="dcterms:W3CDTF">2017-01-04T19:45:13Z</dcterms:created>
  <dcterms:modified xsi:type="dcterms:W3CDTF">2017-02-15T18:23:58Z</dcterms:modified>
</cp:coreProperties>
</file>