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31" d="100"/>
          <a:sy n="131" d="100"/>
        </p:scale>
        <p:origin x="408" y="1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13/01/20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13/01/20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13/01/20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13/01/20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13/01/20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13/01/20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13/01/20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13/01/20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13/01/20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13/01/20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allstreetmojo.com/what-is-asset-management-company-am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territorial_entities_where_English_is_an_official_langu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TINA GHOSH</a:t>
            </a:r>
          </a:p>
          <a:p>
            <a:pPr algn="l"/>
            <a:r>
              <a:rPr lang="en-IN" sz="1800" dirty="0" err="1"/>
              <a:t>Msc</a:t>
            </a:r>
            <a:r>
              <a:rPr lang="en-IN" sz="1800" dirty="0"/>
              <a:t> in Machine Learning and AI Program</a:t>
            </a:r>
          </a:p>
          <a:p>
            <a:pPr algn="l"/>
            <a:r>
              <a:rPr lang="en-IN" sz="1800" dirty="0"/>
              <a:t>Batch Start  : 30</a:t>
            </a:r>
            <a:r>
              <a:rPr lang="en-IN" sz="1800" baseline="30000" dirty="0"/>
              <a:t>th</a:t>
            </a:r>
            <a:r>
              <a:rPr lang="en-IN" sz="1800" dirty="0"/>
              <a:t> December  2019</a:t>
            </a:r>
          </a:p>
          <a:p>
            <a:pPr algn="l"/>
            <a:r>
              <a:rPr lang="en-IN" sz="1800" dirty="0" err="1"/>
              <a:t>Mail_id</a:t>
            </a:r>
            <a:r>
              <a:rPr lang="en-IN" sz="1800" dirty="0"/>
              <a:t> : ghosh.tina90@gmail.com</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sz="1400" u="sng" dirty="0"/>
              <a:t>Best Companies to invest :</a:t>
            </a:r>
          </a:p>
          <a:p>
            <a:pPr marL="0" indent="0">
              <a:buNone/>
            </a:pPr>
            <a:endParaRPr lang="en-IN" sz="1400" dirty="0"/>
          </a:p>
          <a:p>
            <a:pPr marL="0" indent="0">
              <a:buNone/>
            </a:pPr>
            <a:r>
              <a:rPr lang="en-IN" sz="1400" dirty="0"/>
              <a:t> </a:t>
            </a:r>
            <a:r>
              <a:rPr lang="en-IN" sz="1400" u="sng" dirty="0"/>
              <a:t>Top 1st Country : USA </a:t>
            </a:r>
          </a:p>
          <a:p>
            <a:pPr marL="0" indent="0">
              <a:buNone/>
            </a:pPr>
            <a:r>
              <a:rPr lang="en-IN" sz="1400" dirty="0"/>
              <a:t>       In USA Top 2 Companies  to invest :</a:t>
            </a:r>
          </a:p>
          <a:p>
            <a:pPr marL="0" indent="0">
              <a:buNone/>
            </a:pPr>
            <a:r>
              <a:rPr lang="en-IN" sz="1400" dirty="0"/>
              <a:t>           </a:t>
            </a:r>
            <a:r>
              <a:rPr lang="en-IN" sz="1400" dirty="0" err="1"/>
              <a:t>SpiderCloud</a:t>
            </a:r>
            <a:r>
              <a:rPr lang="en-IN" sz="1400" dirty="0"/>
              <a:t> Wireless (Sector : Others )</a:t>
            </a:r>
          </a:p>
          <a:p>
            <a:pPr marL="0" indent="0">
              <a:buNone/>
            </a:pPr>
            <a:r>
              <a:rPr lang="en-IN" sz="1400" dirty="0"/>
              <a:t>           Intermolecular (Sector : Cleantech/Semiconductors)</a:t>
            </a:r>
          </a:p>
          <a:p>
            <a:pPr marL="0" indent="0">
              <a:buNone/>
            </a:pPr>
            <a:r>
              <a:rPr lang="en-IN" sz="1400" dirty="0"/>
              <a:t>           </a:t>
            </a:r>
          </a:p>
          <a:p>
            <a:pPr marL="0" indent="0">
              <a:buNone/>
            </a:pPr>
            <a:r>
              <a:rPr lang="en-IN" sz="1400" u="sng" dirty="0"/>
              <a:t>Top 2nd Country :  GBR</a:t>
            </a:r>
          </a:p>
          <a:p>
            <a:pPr marL="0" indent="0">
              <a:buNone/>
            </a:pPr>
            <a:r>
              <a:rPr lang="en-IN" sz="1400" dirty="0"/>
              <a:t>       In GBR Top 2 Companies  to invest :</a:t>
            </a:r>
          </a:p>
          <a:p>
            <a:pPr marL="0" indent="0">
              <a:buNone/>
            </a:pPr>
            <a:r>
              <a:rPr lang="en-IN" sz="1400" dirty="0"/>
              <a:t>             </a:t>
            </a:r>
            <a:r>
              <a:rPr lang="en-IN" sz="1400" dirty="0" err="1"/>
              <a:t>MyOptique</a:t>
            </a:r>
            <a:r>
              <a:rPr lang="en-IN" sz="1400" dirty="0"/>
              <a:t> Group (Sector : Others )</a:t>
            </a:r>
          </a:p>
          <a:p>
            <a:pPr marL="0" indent="0">
              <a:buNone/>
            </a:pPr>
            <a:r>
              <a:rPr lang="en-IN" sz="1400" dirty="0"/>
              <a:t>             </a:t>
            </a:r>
            <a:r>
              <a:rPr lang="en-IN" sz="1400" dirty="0" err="1"/>
              <a:t>Onyvax</a:t>
            </a:r>
            <a:r>
              <a:rPr lang="en-IN" sz="1400" dirty="0"/>
              <a:t> (Sector : Cleantech/Semiconductors)</a:t>
            </a:r>
          </a:p>
          <a:p>
            <a:pPr marL="0" indent="0">
              <a:buNone/>
            </a:pPr>
            <a:endParaRPr lang="en-IN" sz="1400" dirty="0"/>
          </a:p>
          <a:p>
            <a:pPr marL="0" indent="0">
              <a:buNone/>
            </a:pPr>
            <a:r>
              <a:rPr lang="en-IN" sz="1400" dirty="0"/>
              <a:t> </a:t>
            </a:r>
            <a:r>
              <a:rPr lang="en-IN" sz="1400" u="sng" dirty="0"/>
              <a:t>Top 3rd  Country : CAN </a:t>
            </a:r>
          </a:p>
          <a:p>
            <a:pPr marL="0" indent="0">
              <a:buNone/>
            </a:pPr>
            <a:r>
              <a:rPr lang="en-IN" sz="1400" dirty="0"/>
              <a:t>       In CAN Top 2 Companies  to invest :</a:t>
            </a:r>
          </a:p>
          <a:p>
            <a:pPr marL="0" indent="0">
              <a:buNone/>
            </a:pPr>
            <a:r>
              <a:rPr lang="en-IN" sz="1400" dirty="0"/>
              <a:t>               </a:t>
            </a:r>
            <a:r>
              <a:rPr lang="en-IN" sz="1400" dirty="0" err="1"/>
              <a:t>NewStep</a:t>
            </a:r>
            <a:r>
              <a:rPr lang="en-IN" sz="1400" dirty="0"/>
              <a:t> Networks (Sector : Others )</a:t>
            </a:r>
          </a:p>
          <a:p>
            <a:pPr marL="0" indent="0">
              <a:buNone/>
            </a:pPr>
            <a:r>
              <a:rPr lang="en-IN" sz="1400" dirty="0"/>
              <a:t>               Fresco Microchip (Sector : Cleantech/Semiconductors)</a:t>
            </a:r>
          </a:p>
          <a:p>
            <a:pPr marL="0" indent="0">
              <a:buNone/>
            </a:pPr>
            <a:endParaRPr lang="en-IN" sz="1400" dirty="0"/>
          </a:p>
          <a:p>
            <a:pPr marL="0" indent="0">
              <a:buNone/>
            </a:pPr>
            <a:endParaRPr lang="en-IN" sz="1400" dirty="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normAutofit/>
          </a:bodyPr>
          <a:lstStyle/>
          <a:p>
            <a:r>
              <a:rPr lang="en-IN" b="1" dirty="0"/>
              <a:t> </a:t>
            </a:r>
            <a:r>
              <a:rPr lang="en-IN" sz="5400" b="1" u="sng" dirty="0">
                <a:solidFill>
                  <a:schemeClr val="accent6"/>
                </a:solidFill>
              </a:rPr>
              <a:t>Conclusion : </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sz="2200" b="1" u="sng" dirty="0">
                <a:solidFill>
                  <a:srgbClr val="00B050"/>
                </a:solidFill>
                <a:cs typeface="Al Bayan Plain" pitchFamily="2" charset="-78"/>
              </a:rPr>
              <a:t>Project Brief : </a:t>
            </a:r>
          </a:p>
          <a:p>
            <a:pPr marL="0" indent="0">
              <a:buNone/>
            </a:pPr>
            <a:r>
              <a:rPr lang="en-IN" dirty="0"/>
              <a:t>		</a:t>
            </a:r>
            <a:r>
              <a:rPr lang="en-IN" sz="2100" dirty="0"/>
              <a:t>You work for Spark Funds, an </a:t>
            </a:r>
            <a:r>
              <a:rPr lang="en-IN" sz="2100" u="sng" dirty="0">
                <a:hlinkClick r:id="rId2"/>
              </a:rPr>
              <a:t>asset management company</a:t>
            </a:r>
            <a:r>
              <a:rPr lang="en-IN" sz="2100" dirty="0"/>
              <a:t>. Spark Funds wants to make 	investments in a few companies. The CEO of Spark Funds wants to understand the global trends in 	investments so that she can take the investment decisions effectively.</a:t>
            </a:r>
            <a:br>
              <a:rPr lang="en-IN" dirty="0"/>
            </a:br>
            <a:endParaRPr lang="en-IN" dirty="0"/>
          </a:p>
          <a:p>
            <a:r>
              <a:rPr lang="en-IN" sz="2200" b="1" u="sng" dirty="0">
                <a:solidFill>
                  <a:srgbClr val="00B050"/>
                </a:solidFill>
              </a:rPr>
              <a:t>Business and Data Understanding :</a:t>
            </a:r>
          </a:p>
          <a:p>
            <a:pPr marL="0" indent="0">
              <a:buNone/>
            </a:pPr>
            <a:r>
              <a:rPr lang="en-IN" sz="2100" dirty="0"/>
              <a:t>          Spark Funds has two minor constraints for investments:</a:t>
            </a:r>
          </a:p>
          <a:p>
            <a:pPr marL="0" indent="0">
              <a:buNone/>
            </a:pPr>
            <a:r>
              <a:rPr lang="en-IN" sz="2100" dirty="0"/>
              <a:t>		1)It wants to invest between </a:t>
            </a:r>
            <a:r>
              <a:rPr lang="en-IN" sz="2100" b="1" dirty="0"/>
              <a:t>5 to 15 million USD</a:t>
            </a:r>
            <a:r>
              <a:rPr lang="en-IN" sz="2100" dirty="0"/>
              <a:t> per round of investment.</a:t>
            </a:r>
          </a:p>
          <a:p>
            <a:pPr marL="0" indent="0">
              <a:buNone/>
            </a:pPr>
            <a:r>
              <a:rPr lang="en-IN" sz="2100" dirty="0"/>
              <a:t>		2) It wants to invest only in </a:t>
            </a:r>
            <a:r>
              <a:rPr lang="en-IN" sz="2100" b="1" dirty="0"/>
              <a:t>English-speaking countries</a:t>
            </a:r>
            <a:r>
              <a:rPr lang="en-IN" sz="2100" dirty="0"/>
              <a:t> because of the ease of 				     communication with the companies it would invest in.</a:t>
            </a:r>
          </a:p>
          <a:p>
            <a:pPr marL="0" indent="0">
              <a:buNone/>
            </a:pPr>
            <a:r>
              <a:rPr lang="en-IN" dirty="0">
                <a:solidFill>
                  <a:srgbClr val="00B050"/>
                </a:solidFill>
              </a:rPr>
              <a:t>• </a:t>
            </a:r>
            <a:r>
              <a:rPr lang="en-IN" sz="2200" b="1" u="sng" dirty="0">
                <a:solidFill>
                  <a:srgbClr val="00B050"/>
                </a:solidFill>
              </a:rPr>
              <a:t>Business objectives  : </a:t>
            </a:r>
          </a:p>
          <a:p>
            <a:pPr marL="0" indent="0">
              <a:buNone/>
            </a:pPr>
            <a:r>
              <a:rPr lang="en-IN" sz="2100" dirty="0"/>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u="sng" dirty="0">
                <a:solidFill>
                  <a:srgbClr val="002060"/>
                </a:solidFill>
              </a:rPr>
              <a:t>Project Description and Objectives </a:t>
            </a:r>
            <a:r>
              <a:rPr lang="en-IN" sz="2800" u="sng" dirty="0">
                <a:solidFill>
                  <a:srgbClr val="002060"/>
                </a:solidFill>
              </a:rPr>
              <a: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u="sng" dirty="0">
                <a:solidFill>
                  <a:schemeClr val="tx2"/>
                </a:solidFill>
              </a:rPr>
              <a:t> </a:t>
            </a:r>
            <a:r>
              <a:rPr lang="en-IN" sz="2800" u="sng" dirty="0">
                <a:solidFill>
                  <a:schemeClr val="tx2"/>
                </a:solidFill>
              </a:rPr>
              <a:t>Problem solving methodology : </a:t>
            </a:r>
          </a:p>
        </p:txBody>
      </p:sp>
      <p:sp>
        <p:nvSpPr>
          <p:cNvPr id="2" name="Rectangle 1">
            <a:extLst>
              <a:ext uri="{FF2B5EF4-FFF2-40B4-BE49-F238E27FC236}">
                <a16:creationId xmlns:a16="http://schemas.microsoft.com/office/drawing/2014/main" id="{C4BD2D07-CDFC-F849-BA87-B7C88B9A1760}"/>
              </a:ext>
            </a:extLst>
          </p:cNvPr>
          <p:cNvSpPr/>
          <p:nvPr/>
        </p:nvSpPr>
        <p:spPr>
          <a:xfrm>
            <a:off x="739302" y="2439023"/>
            <a:ext cx="1644768" cy="35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Prepare Company Dataset</a:t>
            </a:r>
          </a:p>
        </p:txBody>
      </p:sp>
      <p:sp>
        <p:nvSpPr>
          <p:cNvPr id="6" name="Rectangle 5">
            <a:extLst>
              <a:ext uri="{FF2B5EF4-FFF2-40B4-BE49-F238E27FC236}">
                <a16:creationId xmlns:a16="http://schemas.microsoft.com/office/drawing/2014/main" id="{8C119CF1-599F-8C44-9663-09DC27C38DEE}"/>
              </a:ext>
            </a:extLst>
          </p:cNvPr>
          <p:cNvSpPr/>
          <p:nvPr/>
        </p:nvSpPr>
        <p:spPr>
          <a:xfrm>
            <a:off x="776877" y="3172295"/>
            <a:ext cx="1559468" cy="314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Prepare Rounds2 Dataset</a:t>
            </a:r>
          </a:p>
        </p:txBody>
      </p:sp>
      <p:cxnSp>
        <p:nvCxnSpPr>
          <p:cNvPr id="7" name="Elbow Connector 6">
            <a:extLst>
              <a:ext uri="{FF2B5EF4-FFF2-40B4-BE49-F238E27FC236}">
                <a16:creationId xmlns:a16="http://schemas.microsoft.com/office/drawing/2014/main" id="{41A30C8F-2DDE-D94E-9EE9-CE9A3AE22C44}"/>
              </a:ext>
            </a:extLst>
          </p:cNvPr>
          <p:cNvCxnSpPr>
            <a:cxnSpLocks/>
            <a:endCxn id="34" idx="1"/>
          </p:cNvCxnSpPr>
          <p:nvPr/>
        </p:nvCxnSpPr>
        <p:spPr>
          <a:xfrm rot="5400000" flipH="1" flipV="1">
            <a:off x="2157419" y="2320415"/>
            <a:ext cx="594914" cy="2299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7351100-C9DE-5843-A96B-7557D9D2DDBF}"/>
              </a:ext>
            </a:extLst>
          </p:cNvPr>
          <p:cNvSpPr/>
          <p:nvPr/>
        </p:nvSpPr>
        <p:spPr>
          <a:xfrm>
            <a:off x="3544832" y="2635997"/>
            <a:ext cx="1464913" cy="536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Prepare </a:t>
            </a:r>
            <a:r>
              <a:rPr lang="en-US" sz="1000" dirty="0" err="1"/>
              <a:t>Master_frame</a:t>
            </a:r>
            <a:endParaRPr lang="en-US" sz="1000" dirty="0"/>
          </a:p>
          <a:p>
            <a:pPr algn="ctr"/>
            <a:r>
              <a:rPr lang="en-US" sz="1000" dirty="0"/>
              <a:t>Dataset</a:t>
            </a:r>
          </a:p>
        </p:txBody>
      </p:sp>
      <p:cxnSp>
        <p:nvCxnSpPr>
          <p:cNvPr id="14" name="Straight Arrow Connector 13">
            <a:extLst>
              <a:ext uri="{FF2B5EF4-FFF2-40B4-BE49-F238E27FC236}">
                <a16:creationId xmlns:a16="http://schemas.microsoft.com/office/drawing/2014/main" id="{8D0AD1E3-E69A-0A4A-8896-8121BCDA96D8}"/>
              </a:ext>
            </a:extLst>
          </p:cNvPr>
          <p:cNvCxnSpPr/>
          <p:nvPr/>
        </p:nvCxnSpPr>
        <p:spPr>
          <a:xfrm>
            <a:off x="5009745" y="2923143"/>
            <a:ext cx="57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672E47C-8A6D-2D4C-9A41-6C7E1CB65030}"/>
              </a:ext>
            </a:extLst>
          </p:cNvPr>
          <p:cNvSpPr/>
          <p:nvPr/>
        </p:nvSpPr>
        <p:spPr>
          <a:xfrm>
            <a:off x="5562490" y="2601557"/>
            <a:ext cx="1995837" cy="788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Finding Investment Type</a:t>
            </a:r>
          </a:p>
          <a:p>
            <a:pPr algn="ctr"/>
            <a:r>
              <a:rPr lang="en-US" sz="1000" dirty="0"/>
              <a:t> (Ex: Venture)</a:t>
            </a:r>
          </a:p>
          <a:p>
            <a:pPr algn="ctr"/>
            <a:r>
              <a:rPr lang="en-US" sz="1000" dirty="0"/>
              <a:t>(Based on invest between 5 to 15 million USD per  investment round)</a:t>
            </a:r>
          </a:p>
        </p:txBody>
      </p:sp>
      <p:cxnSp>
        <p:nvCxnSpPr>
          <p:cNvPr id="16" name="Straight Arrow Connector 15">
            <a:extLst>
              <a:ext uri="{FF2B5EF4-FFF2-40B4-BE49-F238E27FC236}">
                <a16:creationId xmlns:a16="http://schemas.microsoft.com/office/drawing/2014/main" id="{C96E314F-A2FB-8E49-8AA6-2E85A7B1C481}"/>
              </a:ext>
            </a:extLst>
          </p:cNvPr>
          <p:cNvCxnSpPr>
            <a:cxnSpLocks/>
          </p:cNvCxnSpPr>
          <p:nvPr/>
        </p:nvCxnSpPr>
        <p:spPr>
          <a:xfrm>
            <a:off x="7558327" y="2995191"/>
            <a:ext cx="399614" cy="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A5DC233-FC57-5845-9324-6712C4AA87A6}"/>
              </a:ext>
            </a:extLst>
          </p:cNvPr>
          <p:cNvSpPr/>
          <p:nvPr/>
        </p:nvSpPr>
        <p:spPr>
          <a:xfrm>
            <a:off x="7951527" y="2369190"/>
            <a:ext cx="1803445" cy="1107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Filtering in </a:t>
            </a:r>
            <a:r>
              <a:rPr lang="en-US" sz="1000" dirty="0" err="1"/>
              <a:t>master_frame</a:t>
            </a:r>
            <a:r>
              <a:rPr lang="en-US" sz="1000" dirty="0"/>
              <a:t> </a:t>
            </a:r>
            <a:r>
              <a:rPr lang="en-US" sz="1000" dirty="0" err="1"/>
              <a:t>datset</a:t>
            </a:r>
            <a:r>
              <a:rPr lang="en-US" sz="1000" dirty="0"/>
              <a:t> based on Investment Type = Venture and invest between 5 to 15 million USD per  investment round and Status Should not be ‘Closed’</a:t>
            </a:r>
          </a:p>
        </p:txBody>
      </p:sp>
      <p:sp>
        <p:nvSpPr>
          <p:cNvPr id="22" name="Rectangle 21">
            <a:extLst>
              <a:ext uri="{FF2B5EF4-FFF2-40B4-BE49-F238E27FC236}">
                <a16:creationId xmlns:a16="http://schemas.microsoft.com/office/drawing/2014/main" id="{3635ACE3-BCC0-8148-94DF-C722DC304D94}"/>
              </a:ext>
            </a:extLst>
          </p:cNvPr>
          <p:cNvSpPr/>
          <p:nvPr/>
        </p:nvSpPr>
        <p:spPr>
          <a:xfrm>
            <a:off x="9977337" y="3891638"/>
            <a:ext cx="2019396" cy="904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the </a:t>
            </a:r>
            <a:r>
              <a:rPr lang="en-US" sz="1000" dirty="0" err="1"/>
              <a:t>Country_List</a:t>
            </a:r>
            <a:r>
              <a:rPr lang="en-US" sz="1000" dirty="0"/>
              <a:t> where English is the official Language from Link :</a:t>
            </a:r>
          </a:p>
          <a:p>
            <a:pPr algn="ctr"/>
            <a:r>
              <a:rPr lang="en-IN" sz="1000" dirty="0">
                <a:solidFill>
                  <a:srgbClr val="FF0000"/>
                </a:solidFill>
                <a:hlinkClick r:id="rId2">
                  <a:extLst>
                    <a:ext uri="{A12FA001-AC4F-418D-AE19-62706E023703}">
                      <ahyp:hlinkClr xmlns:ahyp="http://schemas.microsoft.com/office/drawing/2018/hyperlinkcolor" val="tx"/>
                    </a:ext>
                  </a:extLst>
                </a:hlinkClick>
              </a:rPr>
              <a:t>https://en.wikipedia.org/wiki/List_of_territorial_entities_where_English_is_an_official_language</a:t>
            </a:r>
            <a:endParaRPr lang="en-US" sz="1000" dirty="0">
              <a:solidFill>
                <a:srgbClr val="FF0000"/>
              </a:solidFill>
            </a:endParaRPr>
          </a:p>
        </p:txBody>
      </p:sp>
      <p:sp>
        <p:nvSpPr>
          <p:cNvPr id="23" name="Rectangle 22">
            <a:extLst>
              <a:ext uri="{FF2B5EF4-FFF2-40B4-BE49-F238E27FC236}">
                <a16:creationId xmlns:a16="http://schemas.microsoft.com/office/drawing/2014/main" id="{B1EEC617-A34E-AC4A-BF8D-738B6531D0FB}"/>
              </a:ext>
            </a:extLst>
          </p:cNvPr>
          <p:cNvSpPr/>
          <p:nvPr/>
        </p:nvSpPr>
        <p:spPr>
          <a:xfrm>
            <a:off x="9977337" y="2601557"/>
            <a:ext cx="2019396" cy="686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the Country wise total investment  on the filtered Dataset. </a:t>
            </a:r>
          </a:p>
        </p:txBody>
      </p:sp>
      <p:sp>
        <p:nvSpPr>
          <p:cNvPr id="24" name="Rectangle 23">
            <a:extLst>
              <a:ext uri="{FF2B5EF4-FFF2-40B4-BE49-F238E27FC236}">
                <a16:creationId xmlns:a16="http://schemas.microsoft.com/office/drawing/2014/main" id="{F2DEAF01-93FA-6342-97F7-C57061B4ADC6}"/>
              </a:ext>
            </a:extLst>
          </p:cNvPr>
          <p:cNvSpPr/>
          <p:nvPr/>
        </p:nvSpPr>
        <p:spPr>
          <a:xfrm>
            <a:off x="518762" y="1884035"/>
            <a:ext cx="1235413" cy="286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Company.csv</a:t>
            </a:r>
            <a:endParaRPr lang="en-US" sz="1000" dirty="0"/>
          </a:p>
        </p:txBody>
      </p:sp>
      <p:cxnSp>
        <p:nvCxnSpPr>
          <p:cNvPr id="25" name="Straight Arrow Connector 24">
            <a:extLst>
              <a:ext uri="{FF2B5EF4-FFF2-40B4-BE49-F238E27FC236}">
                <a16:creationId xmlns:a16="http://schemas.microsoft.com/office/drawing/2014/main" id="{FB405D00-3792-DD4F-8E28-54F6D5D5DF3E}"/>
              </a:ext>
            </a:extLst>
          </p:cNvPr>
          <p:cNvCxnSpPr>
            <a:cxnSpLocks/>
          </p:cNvCxnSpPr>
          <p:nvPr/>
        </p:nvCxnSpPr>
        <p:spPr>
          <a:xfrm>
            <a:off x="1241529" y="2141665"/>
            <a:ext cx="0" cy="29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23AD9B1-6660-D04B-9387-1462FF15A3C5}"/>
              </a:ext>
            </a:extLst>
          </p:cNvPr>
          <p:cNvSpPr/>
          <p:nvPr/>
        </p:nvSpPr>
        <p:spPr>
          <a:xfrm>
            <a:off x="518762" y="3743394"/>
            <a:ext cx="1351207" cy="296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Rounds2.csv</a:t>
            </a:r>
          </a:p>
        </p:txBody>
      </p:sp>
      <p:cxnSp>
        <p:nvCxnSpPr>
          <p:cNvPr id="30" name="Straight Arrow Connector 29">
            <a:extLst>
              <a:ext uri="{FF2B5EF4-FFF2-40B4-BE49-F238E27FC236}">
                <a16:creationId xmlns:a16="http://schemas.microsoft.com/office/drawing/2014/main" id="{857AA686-335B-3145-B2CD-A6EA0F704572}"/>
              </a:ext>
            </a:extLst>
          </p:cNvPr>
          <p:cNvCxnSpPr>
            <a:cxnSpLocks/>
          </p:cNvCxnSpPr>
          <p:nvPr/>
        </p:nvCxnSpPr>
        <p:spPr>
          <a:xfrm flipV="1">
            <a:off x="1241529" y="3486869"/>
            <a:ext cx="0" cy="32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434B11B-0FCB-2546-9267-2D33217B0BEB}"/>
              </a:ext>
            </a:extLst>
          </p:cNvPr>
          <p:cNvSpPr/>
          <p:nvPr/>
        </p:nvSpPr>
        <p:spPr>
          <a:xfrm>
            <a:off x="2569835" y="1973676"/>
            <a:ext cx="1934071" cy="328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Convert </a:t>
            </a:r>
            <a:r>
              <a:rPr lang="en-IN" sz="1000" dirty="0"/>
              <a:t>Permalink</a:t>
            </a:r>
            <a:r>
              <a:rPr lang="en-US" sz="1000" dirty="0"/>
              <a:t> in lower case </a:t>
            </a:r>
          </a:p>
        </p:txBody>
      </p:sp>
      <p:sp>
        <p:nvSpPr>
          <p:cNvPr id="36" name="Rectangle 35">
            <a:extLst>
              <a:ext uri="{FF2B5EF4-FFF2-40B4-BE49-F238E27FC236}">
                <a16:creationId xmlns:a16="http://schemas.microsoft.com/office/drawing/2014/main" id="{6CDF11D6-CAAD-234C-8D97-AE9467BAB62E}"/>
              </a:ext>
            </a:extLst>
          </p:cNvPr>
          <p:cNvSpPr/>
          <p:nvPr/>
        </p:nvSpPr>
        <p:spPr>
          <a:xfrm>
            <a:off x="2470339" y="3647091"/>
            <a:ext cx="2162458" cy="326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Convert </a:t>
            </a:r>
            <a:r>
              <a:rPr lang="en-IN" sz="1000" dirty="0"/>
              <a:t>Permalink</a:t>
            </a:r>
            <a:r>
              <a:rPr lang="en-US" sz="1000" dirty="0"/>
              <a:t> in lower case </a:t>
            </a:r>
          </a:p>
        </p:txBody>
      </p:sp>
      <p:cxnSp>
        <p:nvCxnSpPr>
          <p:cNvPr id="48" name="Straight Arrow Connector 47">
            <a:extLst>
              <a:ext uri="{FF2B5EF4-FFF2-40B4-BE49-F238E27FC236}">
                <a16:creationId xmlns:a16="http://schemas.microsoft.com/office/drawing/2014/main" id="{46C9CF0A-015C-6C40-AB91-98AA434EF1E9}"/>
              </a:ext>
            </a:extLst>
          </p:cNvPr>
          <p:cNvCxnSpPr>
            <a:cxnSpLocks/>
          </p:cNvCxnSpPr>
          <p:nvPr/>
        </p:nvCxnSpPr>
        <p:spPr>
          <a:xfrm flipV="1">
            <a:off x="4066162" y="3172296"/>
            <a:ext cx="0" cy="48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731DC89-7DEA-0F4A-BEE5-190E792C0526}"/>
              </a:ext>
            </a:extLst>
          </p:cNvPr>
          <p:cNvCxnSpPr>
            <a:cxnSpLocks/>
          </p:cNvCxnSpPr>
          <p:nvPr/>
        </p:nvCxnSpPr>
        <p:spPr>
          <a:xfrm>
            <a:off x="4066162" y="2268326"/>
            <a:ext cx="0" cy="33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5777C8-25EE-5F42-8643-B489A54F957F}"/>
              </a:ext>
            </a:extLst>
          </p:cNvPr>
          <p:cNvCxnSpPr>
            <a:cxnSpLocks/>
          </p:cNvCxnSpPr>
          <p:nvPr/>
        </p:nvCxnSpPr>
        <p:spPr>
          <a:xfrm>
            <a:off x="2340921" y="3404030"/>
            <a:ext cx="441190" cy="23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0E20CFE-084E-1042-B007-9F3888227FEC}"/>
              </a:ext>
            </a:extLst>
          </p:cNvPr>
          <p:cNvCxnSpPr>
            <a:cxnSpLocks/>
          </p:cNvCxnSpPr>
          <p:nvPr/>
        </p:nvCxnSpPr>
        <p:spPr>
          <a:xfrm>
            <a:off x="9577723" y="2933489"/>
            <a:ext cx="399614" cy="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213CFDC-AB61-A642-BA8A-40EAD573AFB7}"/>
              </a:ext>
            </a:extLst>
          </p:cNvPr>
          <p:cNvCxnSpPr/>
          <p:nvPr/>
        </p:nvCxnSpPr>
        <p:spPr>
          <a:xfrm>
            <a:off x="10836613" y="3287949"/>
            <a:ext cx="0" cy="5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E86F2A-F846-FF48-B13E-7B2200A64B95}"/>
              </a:ext>
            </a:extLst>
          </p:cNvPr>
          <p:cNvCxnSpPr>
            <a:cxnSpLocks/>
          </p:cNvCxnSpPr>
          <p:nvPr/>
        </p:nvCxnSpPr>
        <p:spPr>
          <a:xfrm>
            <a:off x="10836613" y="4796310"/>
            <a:ext cx="0" cy="39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C0AF73A-1059-2C40-B486-C528B3128EE9}"/>
              </a:ext>
            </a:extLst>
          </p:cNvPr>
          <p:cNvSpPr/>
          <p:nvPr/>
        </p:nvSpPr>
        <p:spPr>
          <a:xfrm>
            <a:off x="9977337" y="5194570"/>
            <a:ext cx="2019396" cy="686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the top 9 Country who are investing more in Funding Type ‘Venture ’ and also  English is the official Language for those </a:t>
            </a:r>
            <a:r>
              <a:rPr lang="en-US" sz="1000" dirty="0" err="1"/>
              <a:t>contries</a:t>
            </a:r>
            <a:r>
              <a:rPr lang="en-US" sz="1000" dirty="0"/>
              <a:t>.</a:t>
            </a:r>
          </a:p>
        </p:txBody>
      </p:sp>
      <p:sp>
        <p:nvSpPr>
          <p:cNvPr id="75" name="Rectangle 74">
            <a:extLst>
              <a:ext uri="{FF2B5EF4-FFF2-40B4-BE49-F238E27FC236}">
                <a16:creationId xmlns:a16="http://schemas.microsoft.com/office/drawing/2014/main" id="{EC3524EB-6415-E548-8E66-FA75099B28BF}"/>
              </a:ext>
            </a:extLst>
          </p:cNvPr>
          <p:cNvSpPr/>
          <p:nvPr/>
        </p:nvSpPr>
        <p:spPr>
          <a:xfrm>
            <a:off x="9234791" y="6099242"/>
            <a:ext cx="2623226" cy="686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Get the top 3 Country who are investing more in Funding Type ‘Venture ’ and also  English is the official Language for those </a:t>
            </a:r>
            <a:r>
              <a:rPr lang="en-US" sz="1000" dirty="0" err="1"/>
              <a:t>contries</a:t>
            </a:r>
            <a:r>
              <a:rPr lang="en-US" sz="1000" dirty="0"/>
              <a:t>.</a:t>
            </a:r>
          </a:p>
          <a:p>
            <a:pPr algn="ctr"/>
            <a:r>
              <a:rPr lang="en-US" sz="1000" dirty="0"/>
              <a:t>As USA, GBR, CAN</a:t>
            </a:r>
          </a:p>
        </p:txBody>
      </p:sp>
      <p:cxnSp>
        <p:nvCxnSpPr>
          <p:cNvPr id="77" name="Straight Arrow Connector 76">
            <a:extLst>
              <a:ext uri="{FF2B5EF4-FFF2-40B4-BE49-F238E27FC236}">
                <a16:creationId xmlns:a16="http://schemas.microsoft.com/office/drawing/2014/main" id="{C569DEC4-8F5D-8943-92F4-1837D093857F}"/>
              </a:ext>
            </a:extLst>
          </p:cNvPr>
          <p:cNvCxnSpPr/>
          <p:nvPr/>
        </p:nvCxnSpPr>
        <p:spPr>
          <a:xfrm>
            <a:off x="10450286" y="5880962"/>
            <a:ext cx="0" cy="21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0EE4922B-C262-F845-B4EA-388DCBE0D627}"/>
              </a:ext>
            </a:extLst>
          </p:cNvPr>
          <p:cNvSpPr/>
          <p:nvPr/>
        </p:nvSpPr>
        <p:spPr>
          <a:xfrm>
            <a:off x="7129143" y="6119641"/>
            <a:ext cx="1644768" cy="521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Prepare Mapping file  Dataset called as </a:t>
            </a:r>
            <a:r>
              <a:rPr lang="en-US" sz="1000" dirty="0" err="1"/>
              <a:t>main_sector</a:t>
            </a:r>
            <a:r>
              <a:rPr lang="en-US" sz="1000" dirty="0"/>
              <a:t> Dataset</a:t>
            </a:r>
          </a:p>
        </p:txBody>
      </p:sp>
      <p:cxnSp>
        <p:nvCxnSpPr>
          <p:cNvPr id="80" name="Straight Arrow Connector 79">
            <a:extLst>
              <a:ext uri="{FF2B5EF4-FFF2-40B4-BE49-F238E27FC236}">
                <a16:creationId xmlns:a16="http://schemas.microsoft.com/office/drawing/2014/main" id="{1D0245E7-BDE8-D94E-B5F7-02E24F30E88A}"/>
              </a:ext>
            </a:extLst>
          </p:cNvPr>
          <p:cNvCxnSpPr>
            <a:cxnSpLocks/>
            <a:stCxn id="75" idx="1"/>
            <a:endCxn id="78" idx="3"/>
          </p:cNvCxnSpPr>
          <p:nvPr/>
        </p:nvCxnSpPr>
        <p:spPr>
          <a:xfrm flipH="1" flipV="1">
            <a:off x="8773911" y="6380523"/>
            <a:ext cx="460880" cy="61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E6A2D92-FDAF-9749-AA75-C06A49EF31C8}"/>
              </a:ext>
            </a:extLst>
          </p:cNvPr>
          <p:cNvSpPr/>
          <p:nvPr/>
        </p:nvSpPr>
        <p:spPr>
          <a:xfrm>
            <a:off x="6752145" y="4674519"/>
            <a:ext cx="1803445" cy="1107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Generating dataset where  </a:t>
            </a:r>
            <a:r>
              <a:rPr lang="en-US" sz="1000" dirty="0" err="1"/>
              <a:t>funding_round_type</a:t>
            </a:r>
            <a:r>
              <a:rPr lang="en-US" sz="1000" dirty="0"/>
              <a:t>='venture' and Status ='Closed' and </a:t>
            </a:r>
            <a:r>
              <a:rPr lang="en-US" sz="1000" dirty="0" err="1"/>
              <a:t>raised_amount_used</a:t>
            </a:r>
            <a:endParaRPr lang="en-US" sz="1000" dirty="0"/>
          </a:p>
          <a:p>
            <a:pPr algn="ctr"/>
            <a:r>
              <a:rPr lang="en-US" sz="1000" dirty="0"/>
              <a:t># between 5 to 15 million USD per  investment round and countries are USA,GBR ,CAN</a:t>
            </a:r>
          </a:p>
        </p:txBody>
      </p:sp>
      <p:cxnSp>
        <p:nvCxnSpPr>
          <p:cNvPr id="87" name="Straight Arrow Connector 86">
            <a:extLst>
              <a:ext uri="{FF2B5EF4-FFF2-40B4-BE49-F238E27FC236}">
                <a16:creationId xmlns:a16="http://schemas.microsoft.com/office/drawing/2014/main" id="{28EC6F4A-F60D-3E49-AAC9-59D471AAA6B7}"/>
              </a:ext>
            </a:extLst>
          </p:cNvPr>
          <p:cNvCxnSpPr>
            <a:endCxn id="83" idx="2"/>
          </p:cNvCxnSpPr>
          <p:nvPr/>
        </p:nvCxnSpPr>
        <p:spPr>
          <a:xfrm flipH="1" flipV="1">
            <a:off x="7653868" y="5782425"/>
            <a:ext cx="7238" cy="32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24260B58-87B5-F94A-8FF2-426021AEDAC8}"/>
              </a:ext>
            </a:extLst>
          </p:cNvPr>
          <p:cNvSpPr/>
          <p:nvPr/>
        </p:nvSpPr>
        <p:spPr>
          <a:xfrm>
            <a:off x="4471122" y="4421567"/>
            <a:ext cx="1934071" cy="65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Primary Sector and Append the Data to  </a:t>
            </a:r>
            <a:r>
              <a:rPr lang="en-US" sz="1000" dirty="0" err="1"/>
              <a:t>main_frame</a:t>
            </a:r>
            <a:r>
              <a:rPr lang="en-US" sz="1000" dirty="0"/>
              <a:t> dataset</a:t>
            </a:r>
          </a:p>
        </p:txBody>
      </p:sp>
      <p:sp>
        <p:nvSpPr>
          <p:cNvPr id="90" name="Rectangle 89">
            <a:extLst>
              <a:ext uri="{FF2B5EF4-FFF2-40B4-BE49-F238E27FC236}">
                <a16:creationId xmlns:a16="http://schemas.microsoft.com/office/drawing/2014/main" id="{3646F10C-7B92-374F-B9D4-B5434F16F021}"/>
              </a:ext>
            </a:extLst>
          </p:cNvPr>
          <p:cNvSpPr/>
          <p:nvPr/>
        </p:nvSpPr>
        <p:spPr>
          <a:xfrm>
            <a:off x="1878669" y="4447011"/>
            <a:ext cx="1967326" cy="65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a:t>
            </a:r>
            <a:r>
              <a:rPr lang="en-US" sz="1000" dirty="0" err="1"/>
              <a:t>main_Sector</a:t>
            </a:r>
            <a:r>
              <a:rPr lang="en-US" sz="1000" dirty="0"/>
              <a:t> from </a:t>
            </a:r>
            <a:r>
              <a:rPr lang="en-US" sz="1000" dirty="0" err="1"/>
              <a:t>main_sector</a:t>
            </a:r>
            <a:r>
              <a:rPr lang="en-US" sz="1000" dirty="0"/>
              <a:t> dataset  and Append the Data to  </a:t>
            </a:r>
            <a:r>
              <a:rPr lang="en-US" sz="1000" dirty="0" err="1"/>
              <a:t>main_frame</a:t>
            </a:r>
            <a:r>
              <a:rPr lang="en-US" sz="1000" dirty="0"/>
              <a:t> dataset</a:t>
            </a:r>
          </a:p>
        </p:txBody>
      </p:sp>
      <p:sp>
        <p:nvSpPr>
          <p:cNvPr id="99" name="Rectangle 98">
            <a:extLst>
              <a:ext uri="{FF2B5EF4-FFF2-40B4-BE49-F238E27FC236}">
                <a16:creationId xmlns:a16="http://schemas.microsoft.com/office/drawing/2014/main" id="{A0EF02C2-9D7E-5B42-A026-43B2BED02449}"/>
              </a:ext>
            </a:extLst>
          </p:cNvPr>
          <p:cNvSpPr/>
          <p:nvPr/>
        </p:nvSpPr>
        <p:spPr>
          <a:xfrm>
            <a:off x="291402" y="5377184"/>
            <a:ext cx="1934071" cy="91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Complete dataset for country USA and Funding Type ‘Venture’ and Company Status not Closed and invest between 5 to 15 million USD per  investment round </a:t>
            </a:r>
          </a:p>
        </p:txBody>
      </p:sp>
      <p:sp>
        <p:nvSpPr>
          <p:cNvPr id="100" name="Rectangle 99">
            <a:extLst>
              <a:ext uri="{FF2B5EF4-FFF2-40B4-BE49-F238E27FC236}">
                <a16:creationId xmlns:a16="http://schemas.microsoft.com/office/drawing/2014/main" id="{63F48AC3-4995-E44C-8CB3-7777B1039134}"/>
              </a:ext>
            </a:extLst>
          </p:cNvPr>
          <p:cNvSpPr/>
          <p:nvPr/>
        </p:nvSpPr>
        <p:spPr>
          <a:xfrm>
            <a:off x="2343217" y="5377184"/>
            <a:ext cx="1934071" cy="94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Complete dataset for country GBR and Funding Type ‘Venture’ and Company Status not Closed and invest between 5 to 15 million USD per  investment round </a:t>
            </a:r>
          </a:p>
        </p:txBody>
      </p:sp>
      <p:sp>
        <p:nvSpPr>
          <p:cNvPr id="101" name="Rectangle 100">
            <a:extLst>
              <a:ext uri="{FF2B5EF4-FFF2-40B4-BE49-F238E27FC236}">
                <a16:creationId xmlns:a16="http://schemas.microsoft.com/office/drawing/2014/main" id="{24B0A0AC-952F-D949-9A6E-C67EB94518BC}"/>
              </a:ext>
            </a:extLst>
          </p:cNvPr>
          <p:cNvSpPr/>
          <p:nvPr/>
        </p:nvSpPr>
        <p:spPr>
          <a:xfrm>
            <a:off x="4503906" y="5367457"/>
            <a:ext cx="1934071" cy="950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Complete dataset for country CAN and Funding Type ‘Venture’ and Company Status not Closed and invest between 5 to 15 million USD per  investment round </a:t>
            </a:r>
          </a:p>
        </p:txBody>
      </p:sp>
      <p:cxnSp>
        <p:nvCxnSpPr>
          <p:cNvPr id="103" name="Straight Arrow Connector 102">
            <a:extLst>
              <a:ext uri="{FF2B5EF4-FFF2-40B4-BE49-F238E27FC236}">
                <a16:creationId xmlns:a16="http://schemas.microsoft.com/office/drawing/2014/main" id="{29B5448F-6934-EA45-AB78-FC3D90F354F0}"/>
              </a:ext>
            </a:extLst>
          </p:cNvPr>
          <p:cNvCxnSpPr>
            <a:cxnSpLocks/>
          </p:cNvCxnSpPr>
          <p:nvPr/>
        </p:nvCxnSpPr>
        <p:spPr>
          <a:xfrm flipH="1">
            <a:off x="1561687" y="5108234"/>
            <a:ext cx="316982" cy="25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143738BE-AC1C-5C46-A087-F0885047EEC3}"/>
              </a:ext>
            </a:extLst>
          </p:cNvPr>
          <p:cNvSpPr/>
          <p:nvPr/>
        </p:nvSpPr>
        <p:spPr>
          <a:xfrm>
            <a:off x="496598" y="6493160"/>
            <a:ext cx="1351207" cy="296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Top 3 Companies in USA to invest </a:t>
            </a:r>
          </a:p>
        </p:txBody>
      </p:sp>
      <p:sp>
        <p:nvSpPr>
          <p:cNvPr id="120" name="Rectangle 119">
            <a:extLst>
              <a:ext uri="{FF2B5EF4-FFF2-40B4-BE49-F238E27FC236}">
                <a16:creationId xmlns:a16="http://schemas.microsoft.com/office/drawing/2014/main" id="{7BEEC6A3-6231-9B47-BC63-97A3227F88A2}"/>
              </a:ext>
            </a:extLst>
          </p:cNvPr>
          <p:cNvSpPr/>
          <p:nvPr/>
        </p:nvSpPr>
        <p:spPr>
          <a:xfrm>
            <a:off x="2634648" y="6445756"/>
            <a:ext cx="1351207" cy="3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Top 3 Companies in GBR to invest </a:t>
            </a:r>
          </a:p>
        </p:txBody>
      </p:sp>
      <p:sp>
        <p:nvSpPr>
          <p:cNvPr id="121" name="Rectangle 120">
            <a:extLst>
              <a:ext uri="{FF2B5EF4-FFF2-40B4-BE49-F238E27FC236}">
                <a16:creationId xmlns:a16="http://schemas.microsoft.com/office/drawing/2014/main" id="{3186E557-9157-F64F-B407-CDBFAF874177}"/>
              </a:ext>
            </a:extLst>
          </p:cNvPr>
          <p:cNvSpPr/>
          <p:nvPr/>
        </p:nvSpPr>
        <p:spPr>
          <a:xfrm>
            <a:off x="4799478" y="6446943"/>
            <a:ext cx="1351207" cy="3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Find Top 3 Companies in CAN to invest </a:t>
            </a:r>
          </a:p>
        </p:txBody>
      </p:sp>
      <p:cxnSp>
        <p:nvCxnSpPr>
          <p:cNvPr id="124" name="Straight Arrow Connector 123">
            <a:extLst>
              <a:ext uri="{FF2B5EF4-FFF2-40B4-BE49-F238E27FC236}">
                <a16:creationId xmlns:a16="http://schemas.microsoft.com/office/drawing/2014/main" id="{93F78107-4BD8-B54C-8E76-1A96E122088F}"/>
              </a:ext>
            </a:extLst>
          </p:cNvPr>
          <p:cNvCxnSpPr>
            <a:cxnSpLocks/>
          </p:cNvCxnSpPr>
          <p:nvPr/>
        </p:nvCxnSpPr>
        <p:spPr>
          <a:xfrm>
            <a:off x="3812740" y="5005534"/>
            <a:ext cx="820057" cy="353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584A67D-8182-A243-B831-66E98B31CCD5}"/>
              </a:ext>
            </a:extLst>
          </p:cNvPr>
          <p:cNvCxnSpPr/>
          <p:nvPr/>
        </p:nvCxnSpPr>
        <p:spPr>
          <a:xfrm flipH="1" flipV="1">
            <a:off x="6357375" y="4835278"/>
            <a:ext cx="394770" cy="23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F6E9F83-8161-8A46-92EE-EA06F54A1843}"/>
              </a:ext>
            </a:extLst>
          </p:cNvPr>
          <p:cNvCxnSpPr>
            <a:cxnSpLocks/>
            <a:stCxn id="89" idx="1"/>
          </p:cNvCxnSpPr>
          <p:nvPr/>
        </p:nvCxnSpPr>
        <p:spPr>
          <a:xfrm flipH="1" flipV="1">
            <a:off x="3845995" y="4747503"/>
            <a:ext cx="6251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6342918-BEC1-A749-8353-93989C53BDD4}"/>
              </a:ext>
            </a:extLst>
          </p:cNvPr>
          <p:cNvCxnSpPr>
            <a:cxnSpLocks/>
            <a:stCxn id="90" idx="2"/>
          </p:cNvCxnSpPr>
          <p:nvPr/>
        </p:nvCxnSpPr>
        <p:spPr>
          <a:xfrm flipH="1">
            <a:off x="2845706" y="5098884"/>
            <a:ext cx="16626" cy="26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699D5A6E-9FEA-B94B-91AE-11CDD30B42C2}"/>
              </a:ext>
            </a:extLst>
          </p:cNvPr>
          <p:cNvCxnSpPr/>
          <p:nvPr/>
        </p:nvCxnSpPr>
        <p:spPr>
          <a:xfrm flipH="1">
            <a:off x="3154259" y="6184555"/>
            <a:ext cx="1" cy="26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F9F97C0-AC85-A84F-8E25-BAF2CB3CA653}"/>
              </a:ext>
            </a:extLst>
          </p:cNvPr>
          <p:cNvCxnSpPr/>
          <p:nvPr/>
        </p:nvCxnSpPr>
        <p:spPr>
          <a:xfrm flipH="1">
            <a:off x="5438156" y="6184555"/>
            <a:ext cx="1" cy="26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EE72C0B-BAA6-F74A-B2D5-3BA3138DB043}"/>
              </a:ext>
            </a:extLst>
          </p:cNvPr>
          <p:cNvCxnSpPr>
            <a:cxnSpLocks/>
          </p:cNvCxnSpPr>
          <p:nvPr/>
        </p:nvCxnSpPr>
        <p:spPr>
          <a:xfrm flipH="1">
            <a:off x="1127326" y="6217641"/>
            <a:ext cx="1" cy="26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u="sng" dirty="0">
                <a:solidFill>
                  <a:schemeClr val="accent6"/>
                </a:solidFill>
              </a:rPr>
              <a:t>Investment type analysis</a:t>
            </a:r>
            <a:r>
              <a:rPr lang="en-IN" sz="2800" b="1" u="sng" dirty="0">
                <a:solidFill>
                  <a:schemeClr val="accent6"/>
                </a:solidFill>
              </a:rPr>
              <a:t> : Venture </a:t>
            </a:r>
            <a:endParaRPr lang="en-IN" sz="2800" u="sng" dirty="0">
              <a:solidFill>
                <a:schemeClr val="accent6"/>
              </a:solidFill>
            </a:endParaRPr>
          </a:p>
        </p:txBody>
      </p:sp>
      <p:pic>
        <p:nvPicPr>
          <p:cNvPr id="5" name="Content Placeholder 4">
            <a:extLst>
              <a:ext uri="{FF2B5EF4-FFF2-40B4-BE49-F238E27FC236}">
                <a16:creationId xmlns:a16="http://schemas.microsoft.com/office/drawing/2014/main" id="{D88E45F3-3341-6E43-B4BE-1B6E81A69BD4}"/>
              </a:ext>
            </a:extLst>
          </p:cNvPr>
          <p:cNvPicPr>
            <a:picLocks noGrp="1" noChangeAspect="1"/>
          </p:cNvPicPr>
          <p:nvPr>
            <p:ph idx="1"/>
          </p:nvPr>
        </p:nvPicPr>
        <p:blipFill>
          <a:blip r:embed="rId2"/>
          <a:stretch>
            <a:fillRect/>
          </a:stretch>
        </p:blipFill>
        <p:spPr>
          <a:xfrm>
            <a:off x="861406" y="1893364"/>
            <a:ext cx="7454900" cy="3683000"/>
          </a:xfrm>
          <a:prstGeom prst="rect">
            <a:avLst/>
          </a:prstGeom>
        </p:spPr>
      </p:pic>
      <p:sp>
        <p:nvSpPr>
          <p:cNvPr id="6" name="Rectangle 5">
            <a:extLst>
              <a:ext uri="{FF2B5EF4-FFF2-40B4-BE49-F238E27FC236}">
                <a16:creationId xmlns:a16="http://schemas.microsoft.com/office/drawing/2014/main" id="{F8BB9B59-20D9-1249-B636-AF6625A0E07C}"/>
              </a:ext>
            </a:extLst>
          </p:cNvPr>
          <p:cNvSpPr/>
          <p:nvPr/>
        </p:nvSpPr>
        <p:spPr>
          <a:xfrm>
            <a:off x="8686800" y="2743200"/>
            <a:ext cx="3132306" cy="2188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Here Only </a:t>
            </a:r>
            <a:r>
              <a:rPr lang="en-US" sz="1600" dirty="0">
                <a:solidFill>
                  <a:srgbClr val="FF0000"/>
                </a:solidFill>
              </a:rPr>
              <a:t>Venture</a:t>
            </a:r>
            <a:r>
              <a:rPr lang="en-US" sz="1600" dirty="0"/>
              <a:t> Investment Type is falling under the Condition :</a:t>
            </a:r>
          </a:p>
          <a:p>
            <a:pPr algn="ctr"/>
            <a:r>
              <a:rPr lang="en-IN" sz="1600" dirty="0"/>
              <a:t>Spark Funds wants to invest between </a:t>
            </a:r>
            <a:r>
              <a:rPr lang="en-IN" sz="1600" b="1" dirty="0"/>
              <a:t>5 to 15 million USD</a:t>
            </a:r>
            <a:r>
              <a:rPr lang="en-IN" sz="1600" dirty="0"/>
              <a:t> per round of investment</a:t>
            </a:r>
            <a:r>
              <a:rPr lang="en-US" sz="1600" dirty="0"/>
              <a:t> .</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6"/>
                </a:solidFill>
              </a:rPr>
              <a:t>Country analysis</a:t>
            </a:r>
            <a:r>
              <a:rPr lang="en-IN" sz="2800" b="1" u="sng" dirty="0">
                <a:solidFill>
                  <a:schemeClr val="accent6"/>
                </a:solidFill>
              </a:rPr>
              <a:t> : USA , GBR , CAN </a:t>
            </a:r>
            <a:endParaRPr lang="en-IN" sz="2800" dirty="0"/>
          </a:p>
        </p:txBody>
      </p:sp>
      <p:pic>
        <p:nvPicPr>
          <p:cNvPr id="5" name="Picture 4">
            <a:extLst>
              <a:ext uri="{FF2B5EF4-FFF2-40B4-BE49-F238E27FC236}">
                <a16:creationId xmlns:a16="http://schemas.microsoft.com/office/drawing/2014/main" id="{39FE08A8-224E-A240-B023-9179D80F80CF}"/>
              </a:ext>
            </a:extLst>
          </p:cNvPr>
          <p:cNvPicPr>
            <a:picLocks noChangeAspect="1"/>
          </p:cNvPicPr>
          <p:nvPr/>
        </p:nvPicPr>
        <p:blipFill>
          <a:blip r:embed="rId2"/>
          <a:stretch>
            <a:fillRect/>
          </a:stretch>
        </p:blipFill>
        <p:spPr>
          <a:xfrm>
            <a:off x="1064638" y="1883788"/>
            <a:ext cx="5503892" cy="4040357"/>
          </a:xfrm>
          <a:prstGeom prst="rect">
            <a:avLst/>
          </a:prstGeom>
        </p:spPr>
      </p:pic>
      <p:sp>
        <p:nvSpPr>
          <p:cNvPr id="6" name="Rectangle 5">
            <a:extLst>
              <a:ext uri="{FF2B5EF4-FFF2-40B4-BE49-F238E27FC236}">
                <a16:creationId xmlns:a16="http://schemas.microsoft.com/office/drawing/2014/main" id="{A6A835AF-24F5-384F-9AD3-CA3ED96C03A7}"/>
              </a:ext>
            </a:extLst>
          </p:cNvPr>
          <p:cNvSpPr/>
          <p:nvPr/>
        </p:nvSpPr>
        <p:spPr>
          <a:xfrm>
            <a:off x="1136469" y="6147881"/>
            <a:ext cx="5225420" cy="4766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Top 10 Countries where each countries received maximum investment on Funding Type Venture .</a:t>
            </a:r>
          </a:p>
        </p:txBody>
      </p:sp>
      <p:pic>
        <p:nvPicPr>
          <p:cNvPr id="9" name="Picture 8">
            <a:extLst>
              <a:ext uri="{FF2B5EF4-FFF2-40B4-BE49-F238E27FC236}">
                <a16:creationId xmlns:a16="http://schemas.microsoft.com/office/drawing/2014/main" id="{337D0912-17A9-6C40-9048-9ACAA653EDE5}"/>
              </a:ext>
            </a:extLst>
          </p:cNvPr>
          <p:cNvPicPr>
            <a:picLocks noChangeAspect="1"/>
          </p:cNvPicPr>
          <p:nvPr/>
        </p:nvPicPr>
        <p:blipFill>
          <a:blip r:embed="rId3"/>
          <a:stretch>
            <a:fillRect/>
          </a:stretch>
        </p:blipFill>
        <p:spPr>
          <a:xfrm>
            <a:off x="6489836" y="2743605"/>
            <a:ext cx="5321300" cy="1409700"/>
          </a:xfrm>
          <a:prstGeom prst="rect">
            <a:avLst/>
          </a:prstGeom>
        </p:spPr>
      </p:pic>
      <p:sp>
        <p:nvSpPr>
          <p:cNvPr id="10" name="Rectangle 9">
            <a:extLst>
              <a:ext uri="{FF2B5EF4-FFF2-40B4-BE49-F238E27FC236}">
                <a16:creationId xmlns:a16="http://schemas.microsoft.com/office/drawing/2014/main" id="{F187A8AA-A8FA-9041-B920-05261801811F}"/>
              </a:ext>
            </a:extLst>
          </p:cNvPr>
          <p:cNvSpPr/>
          <p:nvPr/>
        </p:nvSpPr>
        <p:spPr>
          <a:xfrm>
            <a:off x="6537776" y="4656307"/>
            <a:ext cx="5225420" cy="976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Top 3 Countries where each countries received maximum investment on Funding Type Venture and also  e</a:t>
            </a:r>
            <a:r>
              <a:rPr lang="en-IN" sz="1400" dirty="0" err="1"/>
              <a:t>nglish</a:t>
            </a:r>
            <a:r>
              <a:rPr lang="en-IN" sz="1400" dirty="0"/>
              <a:t> is one of the official languages in that country.</a:t>
            </a:r>
            <a:endParaRPr lang="en-US"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b="1" u="sng" dirty="0">
                <a:solidFill>
                  <a:schemeClr val="accent6"/>
                </a:solidFill>
              </a:rPr>
              <a:t>Sector analysis</a:t>
            </a:r>
            <a:r>
              <a:rPr lang="en-IN" sz="1800" b="1" u="sng" dirty="0">
                <a:solidFill>
                  <a:schemeClr val="accent6"/>
                </a:solidFill>
              </a:rPr>
              <a:t> : Top 3 sectors for each top 3 Countries (USA , GBR , CAN)</a:t>
            </a:r>
            <a:endParaRPr lang="en-IN" sz="2800" dirty="0"/>
          </a:p>
        </p:txBody>
      </p:sp>
      <p:pic>
        <p:nvPicPr>
          <p:cNvPr id="4" name="Picture 3">
            <a:extLst>
              <a:ext uri="{FF2B5EF4-FFF2-40B4-BE49-F238E27FC236}">
                <a16:creationId xmlns:a16="http://schemas.microsoft.com/office/drawing/2014/main" id="{2EBEEE6D-C692-5043-B0B2-FF2A12D5E330}"/>
              </a:ext>
            </a:extLst>
          </p:cNvPr>
          <p:cNvPicPr>
            <a:picLocks noChangeAspect="1"/>
          </p:cNvPicPr>
          <p:nvPr/>
        </p:nvPicPr>
        <p:blipFill>
          <a:blip r:embed="rId2"/>
          <a:stretch>
            <a:fillRect/>
          </a:stretch>
        </p:blipFill>
        <p:spPr>
          <a:xfrm>
            <a:off x="805729" y="1697341"/>
            <a:ext cx="3834366" cy="2028353"/>
          </a:xfrm>
          <a:prstGeom prst="rect">
            <a:avLst/>
          </a:prstGeom>
        </p:spPr>
      </p:pic>
      <p:sp>
        <p:nvSpPr>
          <p:cNvPr id="5" name="Rectangle 4">
            <a:extLst>
              <a:ext uri="{FF2B5EF4-FFF2-40B4-BE49-F238E27FC236}">
                <a16:creationId xmlns:a16="http://schemas.microsoft.com/office/drawing/2014/main" id="{CBBDFDA6-5EB1-F548-8EFB-AADC49BD65EF}"/>
              </a:ext>
            </a:extLst>
          </p:cNvPr>
          <p:cNvSpPr/>
          <p:nvPr/>
        </p:nvSpPr>
        <p:spPr>
          <a:xfrm>
            <a:off x="805729" y="3861881"/>
            <a:ext cx="3443591" cy="27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USA</a:t>
            </a:r>
          </a:p>
        </p:txBody>
      </p:sp>
      <p:sp>
        <p:nvSpPr>
          <p:cNvPr id="6" name="Rectangle 5">
            <a:extLst>
              <a:ext uri="{FF2B5EF4-FFF2-40B4-BE49-F238E27FC236}">
                <a16:creationId xmlns:a16="http://schemas.microsoft.com/office/drawing/2014/main" id="{8B948FD2-023C-4F47-AE08-D139C3631DE7}"/>
              </a:ext>
            </a:extLst>
          </p:cNvPr>
          <p:cNvSpPr/>
          <p:nvPr/>
        </p:nvSpPr>
        <p:spPr>
          <a:xfrm>
            <a:off x="4763311" y="3861881"/>
            <a:ext cx="3443591" cy="27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GBR</a:t>
            </a:r>
          </a:p>
        </p:txBody>
      </p:sp>
      <p:sp>
        <p:nvSpPr>
          <p:cNvPr id="7" name="Rectangle 6">
            <a:extLst>
              <a:ext uri="{FF2B5EF4-FFF2-40B4-BE49-F238E27FC236}">
                <a16:creationId xmlns:a16="http://schemas.microsoft.com/office/drawing/2014/main" id="{7EF3D73B-4EB4-284F-9E1F-D66C0E2BA9E1}"/>
              </a:ext>
            </a:extLst>
          </p:cNvPr>
          <p:cNvSpPr/>
          <p:nvPr/>
        </p:nvSpPr>
        <p:spPr>
          <a:xfrm>
            <a:off x="8489005" y="3852153"/>
            <a:ext cx="3443591" cy="27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CAN</a:t>
            </a:r>
          </a:p>
        </p:txBody>
      </p:sp>
      <p:pic>
        <p:nvPicPr>
          <p:cNvPr id="8" name="Picture 7">
            <a:extLst>
              <a:ext uri="{FF2B5EF4-FFF2-40B4-BE49-F238E27FC236}">
                <a16:creationId xmlns:a16="http://schemas.microsoft.com/office/drawing/2014/main" id="{ACD3F5ED-6DB4-014F-910A-5AEA41C6E257}"/>
              </a:ext>
            </a:extLst>
          </p:cNvPr>
          <p:cNvPicPr>
            <a:picLocks noChangeAspect="1"/>
          </p:cNvPicPr>
          <p:nvPr/>
        </p:nvPicPr>
        <p:blipFill>
          <a:blip r:embed="rId3"/>
          <a:stretch>
            <a:fillRect/>
          </a:stretch>
        </p:blipFill>
        <p:spPr>
          <a:xfrm>
            <a:off x="805729" y="4443464"/>
            <a:ext cx="3513352" cy="576007"/>
          </a:xfrm>
          <a:prstGeom prst="rect">
            <a:avLst/>
          </a:prstGeom>
        </p:spPr>
      </p:pic>
      <p:pic>
        <p:nvPicPr>
          <p:cNvPr id="9" name="Picture 8">
            <a:extLst>
              <a:ext uri="{FF2B5EF4-FFF2-40B4-BE49-F238E27FC236}">
                <a16:creationId xmlns:a16="http://schemas.microsoft.com/office/drawing/2014/main" id="{0D620E07-DA1C-854E-B7A2-E84C42C8CA58}"/>
              </a:ext>
            </a:extLst>
          </p:cNvPr>
          <p:cNvPicPr>
            <a:picLocks noChangeAspect="1"/>
          </p:cNvPicPr>
          <p:nvPr/>
        </p:nvPicPr>
        <p:blipFill>
          <a:blip r:embed="rId4"/>
          <a:stretch>
            <a:fillRect/>
          </a:stretch>
        </p:blipFill>
        <p:spPr>
          <a:xfrm>
            <a:off x="805729" y="5167028"/>
            <a:ext cx="3513352" cy="696022"/>
          </a:xfrm>
          <a:prstGeom prst="rect">
            <a:avLst/>
          </a:prstGeom>
        </p:spPr>
      </p:pic>
      <p:sp>
        <p:nvSpPr>
          <p:cNvPr id="10" name="TextBox 9">
            <a:extLst>
              <a:ext uri="{FF2B5EF4-FFF2-40B4-BE49-F238E27FC236}">
                <a16:creationId xmlns:a16="http://schemas.microsoft.com/office/drawing/2014/main" id="{E08AFCFF-5A47-3440-8F3E-1C48058927D8}"/>
              </a:ext>
            </a:extLst>
          </p:cNvPr>
          <p:cNvSpPr txBox="1"/>
          <p:nvPr/>
        </p:nvSpPr>
        <p:spPr>
          <a:xfrm>
            <a:off x="805729" y="4218641"/>
            <a:ext cx="883575" cy="230832"/>
          </a:xfrm>
          <a:prstGeom prst="rect">
            <a:avLst/>
          </a:prstGeom>
          <a:noFill/>
        </p:spPr>
        <p:txBody>
          <a:bodyPr wrap="none" rtlCol="0">
            <a:spAutoFit/>
          </a:bodyPr>
          <a:lstStyle/>
          <a:p>
            <a:r>
              <a:rPr lang="en-US" sz="900" dirty="0">
                <a:solidFill>
                  <a:srgbClr val="FF0000"/>
                </a:solidFill>
              </a:rPr>
              <a:t>Others Sector :</a:t>
            </a:r>
          </a:p>
        </p:txBody>
      </p:sp>
      <p:sp>
        <p:nvSpPr>
          <p:cNvPr id="11" name="TextBox 10">
            <a:extLst>
              <a:ext uri="{FF2B5EF4-FFF2-40B4-BE49-F238E27FC236}">
                <a16:creationId xmlns:a16="http://schemas.microsoft.com/office/drawing/2014/main" id="{2A0303BD-B37B-AE42-B3D7-0A9F2F7785EF}"/>
              </a:ext>
            </a:extLst>
          </p:cNvPr>
          <p:cNvSpPr txBox="1"/>
          <p:nvPr/>
        </p:nvSpPr>
        <p:spPr>
          <a:xfrm>
            <a:off x="694681" y="4977834"/>
            <a:ext cx="1584088" cy="230832"/>
          </a:xfrm>
          <a:prstGeom prst="rect">
            <a:avLst/>
          </a:prstGeom>
          <a:noFill/>
        </p:spPr>
        <p:txBody>
          <a:bodyPr wrap="none" rtlCol="0">
            <a:spAutoFit/>
          </a:bodyPr>
          <a:lstStyle/>
          <a:p>
            <a:r>
              <a:rPr lang="en-US" sz="900" dirty="0">
                <a:solidFill>
                  <a:srgbClr val="FF0000"/>
                </a:solidFill>
              </a:rPr>
              <a:t> Cleantech / Semiconductors :</a:t>
            </a:r>
          </a:p>
        </p:txBody>
      </p:sp>
      <p:sp>
        <p:nvSpPr>
          <p:cNvPr id="13" name="TextBox 12">
            <a:extLst>
              <a:ext uri="{FF2B5EF4-FFF2-40B4-BE49-F238E27FC236}">
                <a16:creationId xmlns:a16="http://schemas.microsoft.com/office/drawing/2014/main" id="{B30A5384-FB2C-5F4A-9DDB-DDBBF50911FC}"/>
              </a:ext>
            </a:extLst>
          </p:cNvPr>
          <p:cNvSpPr txBox="1"/>
          <p:nvPr/>
        </p:nvSpPr>
        <p:spPr>
          <a:xfrm>
            <a:off x="4691880" y="4194707"/>
            <a:ext cx="883575" cy="230832"/>
          </a:xfrm>
          <a:prstGeom prst="rect">
            <a:avLst/>
          </a:prstGeom>
          <a:noFill/>
        </p:spPr>
        <p:txBody>
          <a:bodyPr wrap="none" rtlCol="0">
            <a:spAutoFit/>
          </a:bodyPr>
          <a:lstStyle/>
          <a:p>
            <a:r>
              <a:rPr lang="en-US" sz="900" dirty="0">
                <a:solidFill>
                  <a:srgbClr val="FF0000"/>
                </a:solidFill>
              </a:rPr>
              <a:t>Others Sector :</a:t>
            </a:r>
          </a:p>
        </p:txBody>
      </p:sp>
      <p:sp>
        <p:nvSpPr>
          <p:cNvPr id="14" name="TextBox 13">
            <a:extLst>
              <a:ext uri="{FF2B5EF4-FFF2-40B4-BE49-F238E27FC236}">
                <a16:creationId xmlns:a16="http://schemas.microsoft.com/office/drawing/2014/main" id="{7C08DA4C-01C3-454E-A58B-847B78337489}"/>
              </a:ext>
            </a:extLst>
          </p:cNvPr>
          <p:cNvSpPr txBox="1"/>
          <p:nvPr/>
        </p:nvSpPr>
        <p:spPr>
          <a:xfrm>
            <a:off x="4580832" y="4953900"/>
            <a:ext cx="1584088" cy="230832"/>
          </a:xfrm>
          <a:prstGeom prst="rect">
            <a:avLst/>
          </a:prstGeom>
          <a:noFill/>
        </p:spPr>
        <p:txBody>
          <a:bodyPr wrap="none" rtlCol="0">
            <a:spAutoFit/>
          </a:bodyPr>
          <a:lstStyle/>
          <a:p>
            <a:r>
              <a:rPr lang="en-US" sz="900" dirty="0">
                <a:solidFill>
                  <a:srgbClr val="FF0000"/>
                </a:solidFill>
              </a:rPr>
              <a:t> Cleantech / Semiconductors :</a:t>
            </a:r>
          </a:p>
        </p:txBody>
      </p:sp>
      <p:sp>
        <p:nvSpPr>
          <p:cNvPr id="16" name="TextBox 15">
            <a:extLst>
              <a:ext uri="{FF2B5EF4-FFF2-40B4-BE49-F238E27FC236}">
                <a16:creationId xmlns:a16="http://schemas.microsoft.com/office/drawing/2014/main" id="{7532222A-9C76-934F-AC4F-47DC373A33DC}"/>
              </a:ext>
            </a:extLst>
          </p:cNvPr>
          <p:cNvSpPr txBox="1"/>
          <p:nvPr/>
        </p:nvSpPr>
        <p:spPr>
          <a:xfrm>
            <a:off x="8536095" y="4194707"/>
            <a:ext cx="883575" cy="230832"/>
          </a:xfrm>
          <a:prstGeom prst="rect">
            <a:avLst/>
          </a:prstGeom>
          <a:noFill/>
        </p:spPr>
        <p:txBody>
          <a:bodyPr wrap="none" rtlCol="0">
            <a:spAutoFit/>
          </a:bodyPr>
          <a:lstStyle/>
          <a:p>
            <a:r>
              <a:rPr lang="en-US" sz="900" dirty="0">
                <a:solidFill>
                  <a:srgbClr val="FF0000"/>
                </a:solidFill>
              </a:rPr>
              <a:t>Others Sector :</a:t>
            </a:r>
          </a:p>
        </p:txBody>
      </p:sp>
      <p:sp>
        <p:nvSpPr>
          <p:cNvPr id="17" name="TextBox 16">
            <a:extLst>
              <a:ext uri="{FF2B5EF4-FFF2-40B4-BE49-F238E27FC236}">
                <a16:creationId xmlns:a16="http://schemas.microsoft.com/office/drawing/2014/main" id="{0AF39475-6EEC-104B-B870-5D8F707F28A9}"/>
              </a:ext>
            </a:extLst>
          </p:cNvPr>
          <p:cNvSpPr txBox="1"/>
          <p:nvPr/>
        </p:nvSpPr>
        <p:spPr>
          <a:xfrm>
            <a:off x="8425047" y="4953900"/>
            <a:ext cx="1584088" cy="230832"/>
          </a:xfrm>
          <a:prstGeom prst="rect">
            <a:avLst/>
          </a:prstGeom>
          <a:noFill/>
        </p:spPr>
        <p:txBody>
          <a:bodyPr wrap="none" rtlCol="0">
            <a:spAutoFit/>
          </a:bodyPr>
          <a:lstStyle/>
          <a:p>
            <a:r>
              <a:rPr lang="en-US" sz="900" dirty="0">
                <a:solidFill>
                  <a:srgbClr val="FF0000"/>
                </a:solidFill>
              </a:rPr>
              <a:t> Cleantech / Semiconductors :</a:t>
            </a:r>
          </a:p>
        </p:txBody>
      </p:sp>
      <p:pic>
        <p:nvPicPr>
          <p:cNvPr id="19" name="Picture 18">
            <a:extLst>
              <a:ext uri="{FF2B5EF4-FFF2-40B4-BE49-F238E27FC236}">
                <a16:creationId xmlns:a16="http://schemas.microsoft.com/office/drawing/2014/main" id="{D040371E-110E-CF4C-A178-63DF385356D4}"/>
              </a:ext>
            </a:extLst>
          </p:cNvPr>
          <p:cNvPicPr>
            <a:picLocks noChangeAspect="1"/>
          </p:cNvPicPr>
          <p:nvPr/>
        </p:nvPicPr>
        <p:blipFill>
          <a:blip r:embed="rId5"/>
          <a:stretch>
            <a:fillRect/>
          </a:stretch>
        </p:blipFill>
        <p:spPr>
          <a:xfrm>
            <a:off x="4580832" y="5422803"/>
            <a:ext cx="3603373" cy="440247"/>
          </a:xfrm>
          <a:prstGeom prst="rect">
            <a:avLst/>
          </a:prstGeom>
        </p:spPr>
      </p:pic>
      <p:pic>
        <p:nvPicPr>
          <p:cNvPr id="20" name="Picture 19">
            <a:extLst>
              <a:ext uri="{FF2B5EF4-FFF2-40B4-BE49-F238E27FC236}">
                <a16:creationId xmlns:a16="http://schemas.microsoft.com/office/drawing/2014/main" id="{83FA5613-CD4D-5246-9030-0A849C8E4542}"/>
              </a:ext>
            </a:extLst>
          </p:cNvPr>
          <p:cNvPicPr>
            <a:picLocks noChangeAspect="1"/>
          </p:cNvPicPr>
          <p:nvPr/>
        </p:nvPicPr>
        <p:blipFill>
          <a:blip r:embed="rId6"/>
          <a:stretch>
            <a:fillRect/>
          </a:stretch>
        </p:blipFill>
        <p:spPr>
          <a:xfrm>
            <a:off x="8382598" y="5422803"/>
            <a:ext cx="3656403" cy="422122"/>
          </a:xfrm>
          <a:prstGeom prst="rect">
            <a:avLst/>
          </a:prstGeom>
        </p:spPr>
      </p:pic>
      <p:pic>
        <p:nvPicPr>
          <p:cNvPr id="21" name="Picture 20">
            <a:extLst>
              <a:ext uri="{FF2B5EF4-FFF2-40B4-BE49-F238E27FC236}">
                <a16:creationId xmlns:a16="http://schemas.microsoft.com/office/drawing/2014/main" id="{B3F8FF01-277F-1D4B-8ED9-FC4D0742EC05}"/>
              </a:ext>
            </a:extLst>
          </p:cNvPr>
          <p:cNvPicPr>
            <a:picLocks noChangeAspect="1"/>
          </p:cNvPicPr>
          <p:nvPr/>
        </p:nvPicPr>
        <p:blipFill>
          <a:blip r:embed="rId7"/>
          <a:stretch>
            <a:fillRect/>
          </a:stretch>
        </p:blipFill>
        <p:spPr>
          <a:xfrm>
            <a:off x="8489004" y="4486337"/>
            <a:ext cx="3578273" cy="458984"/>
          </a:xfrm>
          <a:prstGeom prst="rect">
            <a:avLst/>
          </a:prstGeom>
        </p:spPr>
      </p:pic>
      <p:pic>
        <p:nvPicPr>
          <p:cNvPr id="22" name="Picture 21">
            <a:extLst>
              <a:ext uri="{FF2B5EF4-FFF2-40B4-BE49-F238E27FC236}">
                <a16:creationId xmlns:a16="http://schemas.microsoft.com/office/drawing/2014/main" id="{7AA49A75-A3FD-2846-9DB6-152C7144187E}"/>
              </a:ext>
            </a:extLst>
          </p:cNvPr>
          <p:cNvPicPr>
            <a:picLocks noChangeAspect="1"/>
          </p:cNvPicPr>
          <p:nvPr/>
        </p:nvPicPr>
        <p:blipFill>
          <a:blip r:embed="rId8"/>
          <a:stretch>
            <a:fillRect/>
          </a:stretch>
        </p:blipFill>
        <p:spPr>
          <a:xfrm>
            <a:off x="4580833" y="4522021"/>
            <a:ext cx="3801766" cy="381000"/>
          </a:xfrm>
          <a:prstGeom prst="rect">
            <a:avLst/>
          </a:prstGeom>
        </p:spPr>
      </p:pic>
      <p:pic>
        <p:nvPicPr>
          <p:cNvPr id="23" name="Picture 22">
            <a:extLst>
              <a:ext uri="{FF2B5EF4-FFF2-40B4-BE49-F238E27FC236}">
                <a16:creationId xmlns:a16="http://schemas.microsoft.com/office/drawing/2014/main" id="{2CF538D3-213A-3B47-AFBC-A97D8097CEE2}"/>
              </a:ext>
            </a:extLst>
          </p:cNvPr>
          <p:cNvPicPr>
            <a:picLocks noChangeAspect="1"/>
          </p:cNvPicPr>
          <p:nvPr/>
        </p:nvPicPr>
        <p:blipFill>
          <a:blip r:embed="rId9"/>
          <a:stretch>
            <a:fillRect/>
          </a:stretch>
        </p:blipFill>
        <p:spPr>
          <a:xfrm>
            <a:off x="4758400" y="1675580"/>
            <a:ext cx="3814999" cy="2041645"/>
          </a:xfrm>
          <a:prstGeom prst="rect">
            <a:avLst/>
          </a:prstGeom>
        </p:spPr>
      </p:pic>
      <p:pic>
        <p:nvPicPr>
          <p:cNvPr id="24" name="Picture 23">
            <a:extLst>
              <a:ext uri="{FF2B5EF4-FFF2-40B4-BE49-F238E27FC236}">
                <a16:creationId xmlns:a16="http://schemas.microsoft.com/office/drawing/2014/main" id="{89725B35-B9DD-5E46-8ED4-79B5794C1344}"/>
              </a:ext>
            </a:extLst>
          </p:cNvPr>
          <p:cNvPicPr>
            <a:picLocks noChangeAspect="1"/>
          </p:cNvPicPr>
          <p:nvPr/>
        </p:nvPicPr>
        <p:blipFill>
          <a:blip r:embed="rId10"/>
          <a:stretch>
            <a:fillRect/>
          </a:stretch>
        </p:blipFill>
        <p:spPr>
          <a:xfrm>
            <a:off x="8691703" y="1631146"/>
            <a:ext cx="2991215" cy="2086079"/>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u="sng" dirty="0">
                <a:solidFill>
                  <a:srgbClr val="00B050"/>
                </a:solidFill>
              </a:rPr>
              <a:t>Plot 1 :</a:t>
            </a:r>
            <a:r>
              <a:rPr lang="en-IN" sz="1800" dirty="0"/>
              <a:t>  A plot showing the fraction of total investments (globally) in angel, venture, seed, and private equity, and the average amount of investment in each funding type. This chart should make it clear that a certain funding type </a:t>
            </a:r>
            <a:r>
              <a:rPr lang="en-IN" sz="1800" dirty="0">
                <a:solidFill>
                  <a:srgbClr val="C00000"/>
                </a:solidFill>
              </a:rPr>
              <a:t>Venture</a:t>
            </a:r>
            <a:r>
              <a:rPr lang="en-IN" sz="1800" dirty="0"/>
              <a:t> is best suited for Spark Funds.</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a:extLst>
              <a:ext uri="{FF2B5EF4-FFF2-40B4-BE49-F238E27FC236}">
                <a16:creationId xmlns:a16="http://schemas.microsoft.com/office/drawing/2014/main" id="{670C5164-97CD-5B40-B0CF-69951A75F307}"/>
              </a:ext>
            </a:extLst>
          </p:cNvPr>
          <p:cNvPicPr>
            <a:picLocks noChangeAspect="1"/>
          </p:cNvPicPr>
          <p:nvPr/>
        </p:nvPicPr>
        <p:blipFill>
          <a:blip r:embed="rId2"/>
          <a:stretch>
            <a:fillRect/>
          </a:stretch>
        </p:blipFill>
        <p:spPr>
          <a:xfrm>
            <a:off x="1039053" y="2992834"/>
            <a:ext cx="4367721" cy="3565061"/>
          </a:xfrm>
          <a:prstGeom prst="rect">
            <a:avLst/>
          </a:prstGeom>
        </p:spPr>
      </p:pic>
      <p:pic>
        <p:nvPicPr>
          <p:cNvPr id="5" name="Picture 4">
            <a:extLst>
              <a:ext uri="{FF2B5EF4-FFF2-40B4-BE49-F238E27FC236}">
                <a16:creationId xmlns:a16="http://schemas.microsoft.com/office/drawing/2014/main" id="{FD9D9BB7-9E87-034B-8222-3C921A2D30AC}"/>
              </a:ext>
            </a:extLst>
          </p:cNvPr>
          <p:cNvPicPr>
            <a:picLocks noChangeAspect="1"/>
          </p:cNvPicPr>
          <p:nvPr/>
        </p:nvPicPr>
        <p:blipFill>
          <a:blip r:embed="rId3"/>
          <a:stretch>
            <a:fillRect/>
          </a:stretch>
        </p:blipFill>
        <p:spPr>
          <a:xfrm>
            <a:off x="5535039" y="2947194"/>
            <a:ext cx="6038652" cy="3581400"/>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u="sng" dirty="0">
                <a:solidFill>
                  <a:srgbClr val="00B050"/>
                </a:solidFill>
              </a:rPr>
              <a:t>Plot 2 :</a:t>
            </a:r>
            <a:r>
              <a:rPr lang="en-IN" dirty="0"/>
              <a:t>  </a:t>
            </a:r>
            <a:r>
              <a:rPr lang="en-IN" sz="1800" dirty="0"/>
              <a:t>Plot showing the top 9 countries against the total amount of investments of funding type  </a:t>
            </a:r>
            <a:r>
              <a:rPr lang="en-IN" sz="1800" dirty="0">
                <a:solidFill>
                  <a:srgbClr val="C00000"/>
                </a:solidFill>
              </a:rPr>
              <a:t>Venture</a:t>
            </a:r>
            <a:r>
              <a:rPr lang="en-IN" sz="1800" dirty="0"/>
              <a:t>. This should make the top 3 countries (Country 1, Country 2, and Country 3) very clear.</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a:extLst>
              <a:ext uri="{FF2B5EF4-FFF2-40B4-BE49-F238E27FC236}">
                <a16:creationId xmlns:a16="http://schemas.microsoft.com/office/drawing/2014/main" id="{9C0CDC56-30EC-3D46-80C9-C42580580C53}"/>
              </a:ext>
            </a:extLst>
          </p:cNvPr>
          <p:cNvPicPr>
            <a:picLocks noChangeAspect="1"/>
          </p:cNvPicPr>
          <p:nvPr/>
        </p:nvPicPr>
        <p:blipFill>
          <a:blip r:embed="rId2"/>
          <a:stretch>
            <a:fillRect/>
          </a:stretch>
        </p:blipFill>
        <p:spPr>
          <a:xfrm>
            <a:off x="5513361" y="2665379"/>
            <a:ext cx="6060330" cy="4018976"/>
          </a:xfrm>
          <a:prstGeom prst="rect">
            <a:avLst/>
          </a:prstGeom>
        </p:spPr>
      </p:pic>
      <p:sp>
        <p:nvSpPr>
          <p:cNvPr id="5" name="TextBox 4">
            <a:extLst>
              <a:ext uri="{FF2B5EF4-FFF2-40B4-BE49-F238E27FC236}">
                <a16:creationId xmlns:a16="http://schemas.microsoft.com/office/drawing/2014/main" id="{F2729C6E-85A0-4B4A-BCD6-A8145AB236EA}"/>
              </a:ext>
            </a:extLst>
          </p:cNvPr>
          <p:cNvSpPr txBox="1"/>
          <p:nvPr/>
        </p:nvSpPr>
        <p:spPr>
          <a:xfrm>
            <a:off x="875490" y="3474538"/>
            <a:ext cx="4464996" cy="2031325"/>
          </a:xfrm>
          <a:prstGeom prst="rect">
            <a:avLst/>
          </a:prstGeom>
          <a:noFill/>
        </p:spPr>
        <p:txBody>
          <a:bodyPr wrap="square" rtlCol="0">
            <a:spAutoFit/>
          </a:bodyPr>
          <a:lstStyle/>
          <a:p>
            <a:r>
              <a:rPr lang="en-US" dirty="0">
                <a:solidFill>
                  <a:srgbClr val="C00000"/>
                </a:solidFill>
              </a:rPr>
              <a:t>1.Country 1: USA</a:t>
            </a:r>
          </a:p>
          <a:p>
            <a:r>
              <a:rPr lang="en-US" dirty="0">
                <a:solidFill>
                  <a:srgbClr val="C00000"/>
                </a:solidFill>
              </a:rPr>
              <a:t>2.Country 2: GBR</a:t>
            </a:r>
          </a:p>
          <a:p>
            <a:r>
              <a:rPr lang="en-US" dirty="0">
                <a:solidFill>
                  <a:srgbClr val="C00000"/>
                </a:solidFill>
              </a:rPr>
              <a:t>3.Country 3: CAN</a:t>
            </a:r>
          </a:p>
          <a:p>
            <a:endParaRPr lang="en-US" dirty="0">
              <a:solidFill>
                <a:srgbClr val="C00000"/>
              </a:solidFill>
            </a:endParaRPr>
          </a:p>
          <a:p>
            <a:r>
              <a:rPr lang="en-US" dirty="0">
                <a:solidFill>
                  <a:srgbClr val="C00000"/>
                </a:solidFill>
              </a:rPr>
              <a:t>Note : As For CHN English is not official Language.</a:t>
            </a:r>
          </a:p>
          <a:p>
            <a:endParaRPr lang="en-US"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21" y="1496218"/>
            <a:ext cx="11168742" cy="4344261"/>
          </a:xfrm>
        </p:spPr>
        <p:txBody>
          <a:bodyPr>
            <a:normAutofit/>
          </a:bodyPr>
          <a:lstStyle/>
          <a:p>
            <a:pPr marL="0" indent="0">
              <a:buNone/>
            </a:pPr>
            <a:r>
              <a:rPr lang="en-IN" sz="2000" b="1" i="1" u="sng" dirty="0">
                <a:solidFill>
                  <a:srgbClr val="00B050"/>
                </a:solidFill>
              </a:rPr>
              <a:t>Plot 3 :</a:t>
            </a:r>
            <a:r>
              <a:rPr lang="en-IN" sz="1600" dirty="0"/>
              <a:t>A plot showing the number of investments </a:t>
            </a:r>
          </a:p>
          <a:p>
            <a:pPr marL="0" indent="0">
              <a:buNone/>
            </a:pPr>
            <a:r>
              <a:rPr lang="en-IN" sz="1600" dirty="0"/>
              <a:t>in the </a:t>
            </a:r>
            <a:r>
              <a:rPr lang="en-IN" sz="1600" b="1" dirty="0"/>
              <a:t>top 3 sectors</a:t>
            </a:r>
            <a:r>
              <a:rPr lang="en-IN" sz="1600" dirty="0"/>
              <a:t> of the </a:t>
            </a:r>
            <a:r>
              <a:rPr lang="en-IN" sz="1600" b="1" dirty="0"/>
              <a:t>top 3 countries </a:t>
            </a:r>
          </a:p>
          <a:p>
            <a:pPr marL="0" indent="0">
              <a:buNone/>
            </a:pPr>
            <a:r>
              <a:rPr lang="en-IN" sz="1600" dirty="0"/>
              <a:t>on one chart (for the chosen investment type </a:t>
            </a:r>
            <a:r>
              <a:rPr lang="en-IN" sz="1600" dirty="0">
                <a:solidFill>
                  <a:srgbClr val="C00000"/>
                </a:solidFill>
              </a:rPr>
              <a:t>Venture</a:t>
            </a:r>
            <a:r>
              <a:rPr lang="en-IN" sz="1600" dirty="0"/>
              <a:t>).</a:t>
            </a:r>
          </a:p>
          <a:p>
            <a:pPr marL="0" indent="0">
              <a:buNone/>
            </a:pPr>
            <a:r>
              <a:rPr lang="en-IN" sz="1600" dirty="0"/>
              <a:t> </a:t>
            </a:r>
            <a:r>
              <a:rPr lang="en-IN" sz="1400" b="1" u="sng" dirty="0">
                <a:solidFill>
                  <a:srgbClr val="C00000"/>
                </a:solidFill>
              </a:rPr>
              <a:t>Top 3 Countries  and Top 3 Sectors in each Country:</a:t>
            </a:r>
            <a:endParaRPr lang="en-IN" sz="1400" b="1" dirty="0">
              <a:solidFill>
                <a:srgbClr val="C00000"/>
              </a:solidFill>
            </a:endParaRPr>
          </a:p>
          <a:p>
            <a:pPr marL="342900" indent="-342900">
              <a:buAutoNum type="arabicParenR"/>
            </a:pPr>
            <a:r>
              <a:rPr lang="en-IN" sz="1400" dirty="0"/>
              <a:t>USA</a:t>
            </a:r>
          </a:p>
          <a:p>
            <a:pPr lvl="1"/>
            <a:r>
              <a:rPr lang="en-IN" sz="1000" dirty="0"/>
              <a:t>Others</a:t>
            </a:r>
          </a:p>
          <a:p>
            <a:pPr lvl="1"/>
            <a:r>
              <a:rPr lang="en-IN" sz="1000" dirty="0"/>
              <a:t>Cleantech/Semiconductors</a:t>
            </a:r>
          </a:p>
          <a:p>
            <a:pPr lvl="1"/>
            <a:r>
              <a:rPr lang="en-IN" sz="1000" dirty="0"/>
              <a:t>Social, Finance, Analytics, Advertising</a:t>
            </a:r>
          </a:p>
          <a:p>
            <a:pPr marL="342900" indent="-342900">
              <a:buAutoNum type="arabicParenR"/>
            </a:pPr>
            <a:r>
              <a:rPr lang="en-IN" sz="1600" dirty="0"/>
              <a:t>GBR</a:t>
            </a:r>
          </a:p>
          <a:p>
            <a:pPr lvl="1"/>
            <a:r>
              <a:rPr lang="en-IN" sz="1000" dirty="0"/>
              <a:t>Others</a:t>
            </a:r>
          </a:p>
          <a:p>
            <a:pPr lvl="1"/>
            <a:r>
              <a:rPr lang="en-IN" sz="1000" dirty="0"/>
              <a:t>Cleantech/Semiconductors</a:t>
            </a:r>
          </a:p>
          <a:p>
            <a:pPr lvl="1"/>
            <a:r>
              <a:rPr lang="en-IN" sz="1000" dirty="0"/>
              <a:t>Social, Finance, Analytics, Advertising</a:t>
            </a:r>
            <a:endParaRPr lang="en-IN" sz="1600" dirty="0"/>
          </a:p>
          <a:p>
            <a:pPr marL="342900" indent="-342900">
              <a:buAutoNum type="arabicParenR"/>
            </a:pPr>
            <a:r>
              <a:rPr lang="en-IN" sz="1600" dirty="0"/>
              <a:t>CAN</a:t>
            </a:r>
          </a:p>
          <a:p>
            <a:pPr lvl="1"/>
            <a:r>
              <a:rPr lang="en-IN" sz="1000" dirty="0"/>
              <a:t>Others</a:t>
            </a:r>
          </a:p>
          <a:p>
            <a:pPr lvl="1"/>
            <a:r>
              <a:rPr lang="en-IN" sz="1000" dirty="0"/>
              <a:t>Cleantech/Semiconductors</a:t>
            </a:r>
          </a:p>
          <a:p>
            <a:pPr lvl="1"/>
            <a:r>
              <a:rPr lang="en-IN" sz="1000" dirty="0"/>
              <a:t>Social, Finance, Analytics, Advertising</a:t>
            </a:r>
          </a:p>
          <a:p>
            <a:pPr marL="342900" indent="-342900">
              <a:buAutoNum type="arabicParenR"/>
            </a:pPr>
            <a:endParaRPr lang="en-IN" sz="16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a:extLst>
              <a:ext uri="{FF2B5EF4-FFF2-40B4-BE49-F238E27FC236}">
                <a16:creationId xmlns:a16="http://schemas.microsoft.com/office/drawing/2014/main" id="{229AE523-53D9-F640-B940-4DEB23BE79C5}"/>
              </a:ext>
            </a:extLst>
          </p:cNvPr>
          <p:cNvPicPr>
            <a:picLocks noChangeAspect="1"/>
          </p:cNvPicPr>
          <p:nvPr/>
        </p:nvPicPr>
        <p:blipFill>
          <a:blip r:embed="rId2"/>
          <a:stretch>
            <a:fillRect/>
          </a:stretch>
        </p:blipFill>
        <p:spPr>
          <a:xfrm>
            <a:off x="8005630" y="4018711"/>
            <a:ext cx="4293374" cy="2311940"/>
          </a:xfrm>
          <a:prstGeom prst="rect">
            <a:avLst/>
          </a:prstGeom>
        </p:spPr>
      </p:pic>
      <p:pic>
        <p:nvPicPr>
          <p:cNvPr id="4" name="Picture 3">
            <a:extLst>
              <a:ext uri="{FF2B5EF4-FFF2-40B4-BE49-F238E27FC236}">
                <a16:creationId xmlns:a16="http://schemas.microsoft.com/office/drawing/2014/main" id="{2D40AF83-440C-0449-955B-9463B484604B}"/>
              </a:ext>
            </a:extLst>
          </p:cNvPr>
          <p:cNvPicPr>
            <a:picLocks noChangeAspect="1"/>
          </p:cNvPicPr>
          <p:nvPr/>
        </p:nvPicPr>
        <p:blipFill>
          <a:blip r:embed="rId3"/>
          <a:stretch>
            <a:fillRect/>
          </a:stretch>
        </p:blipFill>
        <p:spPr>
          <a:xfrm>
            <a:off x="3460747" y="4108535"/>
            <a:ext cx="4665260" cy="2311940"/>
          </a:xfrm>
          <a:prstGeom prst="rect">
            <a:avLst/>
          </a:prstGeom>
        </p:spPr>
      </p:pic>
      <p:pic>
        <p:nvPicPr>
          <p:cNvPr id="5" name="Picture 4">
            <a:extLst>
              <a:ext uri="{FF2B5EF4-FFF2-40B4-BE49-F238E27FC236}">
                <a16:creationId xmlns:a16="http://schemas.microsoft.com/office/drawing/2014/main" id="{B019278A-09CD-7945-AD5C-0A276CE722A2}"/>
              </a:ext>
            </a:extLst>
          </p:cNvPr>
          <p:cNvPicPr>
            <a:picLocks noChangeAspect="1"/>
          </p:cNvPicPr>
          <p:nvPr/>
        </p:nvPicPr>
        <p:blipFill>
          <a:blip r:embed="rId4"/>
          <a:stretch>
            <a:fillRect/>
          </a:stretch>
        </p:blipFill>
        <p:spPr>
          <a:xfrm>
            <a:off x="5793377" y="1304121"/>
            <a:ext cx="5518363" cy="2401878"/>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682</Words>
  <Application>Microsoft Macintosh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 Bayan Plain</vt:lpstr>
      <vt:lpstr>Arial</vt:lpstr>
      <vt:lpstr>Calibri</vt:lpstr>
      <vt:lpstr>Times New Roman</vt:lpstr>
      <vt:lpstr>Office Theme</vt:lpstr>
      <vt:lpstr>INVESTMENT ASSIGNMENT  SUBMISSION </vt:lpstr>
      <vt:lpstr> Project Description and Objectives :</vt:lpstr>
      <vt:lpstr> Problem solving methodology : </vt:lpstr>
      <vt:lpstr> Investment type analysis : Venture </vt:lpstr>
      <vt:lpstr>Country analysis : USA , GBR , CAN </vt:lpstr>
      <vt:lpstr> Sector analysis : Top 3 sectors for each top 3 Countries (USA , GBR , CAN)</vt:lpstr>
      <vt:lpstr> &lt;Results&gt;</vt:lpstr>
      <vt:lpstr> &lt;Results&gt;</vt:lpstr>
      <vt:lpstr> &lt;Results&gt;</vt:lpstr>
      <vt:lpstr> Conclusion :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Tina.Ghosh</cp:lastModifiedBy>
  <cp:revision>47</cp:revision>
  <dcterms:created xsi:type="dcterms:W3CDTF">2016-06-09T08:16:28Z</dcterms:created>
  <dcterms:modified xsi:type="dcterms:W3CDTF">2020-01-13T11:59:47Z</dcterms:modified>
</cp:coreProperties>
</file>