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8288000" cy="10287000"/>
  <p:notesSz cx="6858000" cy="9144000"/>
  <p:embeddedFontLst>
    <p:embeddedFont>
      <p:font typeface="DM Sans" pitchFamily="2" charset="0"/>
      <p:regular r:id="rId16"/>
      <p:bold r:id="rId17"/>
      <p:italic r:id="rId18"/>
      <p:boldItalic r:id="rId19"/>
    </p:embeddedFont>
    <p:embeddedFont>
      <p:font typeface="DM Sans Bold" charset="0"/>
      <p:regular r:id="rId20"/>
    </p:embeddedFont>
    <p:embeddedFont>
      <p:font typeface="Montserrat Classic Bold" panose="020B0604020202020204" charset="0"/>
      <p:regular r:id="rId21"/>
    </p:embeddedFont>
    <p:embeddedFont>
      <p:font typeface="Montserrat Light" panose="00000400000000000000" pitchFamily="2" charset="0"/>
      <p:regular r:id="rId22"/>
      <p:italic r:id="rId23"/>
    </p:embeddedFont>
    <p:embeddedFont>
      <p:font typeface="Oswald" panose="00000500000000000000" pitchFamily="2" charset="0"/>
      <p:regular r:id="rId24"/>
      <p:bold r:id="rId25"/>
    </p:embeddedFont>
    <p:embeddedFont>
      <p:font typeface="Oswald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6132" autoAdjust="0"/>
  </p:normalViewPr>
  <p:slideViewPr>
    <p:cSldViewPr>
      <p:cViewPr>
        <p:scale>
          <a:sx n="32" d="100"/>
          <a:sy n="32" d="100"/>
        </p:scale>
        <p:origin x="872"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Good afternoon! My name is Kristina and today I will be presenting a regression analysis on real estate data. We will explore how different factors influence home prices and provide recommendations for improving investment decisions.</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286677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This histogram shows the distribution of home prices for all properties on the market in 2011. The distribution is right-skewed, suggesting that most homes are priced below the mean. The investor should expect to sell most homes in the range of $118,000 and $138,000.</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66701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summary, the regression model offers valuable insights into which features of homes have the greatest impact on sales price. This can guide future renovation decisions and help in pricing homes more effectively. </a:t>
            </a:r>
          </a:p>
          <a:p>
            <a:endParaRPr lang="en-US" dirty="0"/>
          </a:p>
          <a:p>
            <a:r>
              <a:rPr lang="en-US" dirty="0"/>
              <a:t>Based on our analysis here are three actionable recommendations:</a:t>
            </a:r>
          </a:p>
          <a:p>
            <a:endParaRPr lang="en-US" dirty="0"/>
          </a:p>
          <a:p>
            <a:r>
              <a:rPr lang="en-US" dirty="0"/>
              <a:t>Upgrade Kitchen Quality:</a:t>
            </a:r>
          </a:p>
          <a:p>
            <a:r>
              <a:rPr lang="en-US" dirty="0"/>
              <a:t>Kitchens with higher quality finishes significantly enhance property value. Upgrades can attract higher offers and prevent price reductions due to poor kitchen quality. Aim for at least good condition to maximize price.</a:t>
            </a:r>
          </a:p>
          <a:p>
            <a:endParaRPr lang="en-US" dirty="0"/>
          </a:p>
          <a:p>
            <a:r>
              <a:rPr lang="en-US" dirty="0"/>
              <a:t>Install Central Air Conditioning:</a:t>
            </a:r>
          </a:p>
          <a:p>
            <a:r>
              <a:rPr lang="en-US" dirty="0"/>
              <a:t>Central air conditioning increases property value and comfort, making homes more attractive to buyers and potentially commanding a higher selling price. If possible, install or upgrade this feature in properties.</a:t>
            </a:r>
          </a:p>
          <a:p>
            <a:endParaRPr lang="en-US" dirty="0"/>
          </a:p>
          <a:p>
            <a:r>
              <a:rPr lang="en-US" dirty="0"/>
              <a:t>Improve Driveway and Exterior Features:</a:t>
            </a:r>
          </a:p>
          <a:p>
            <a:r>
              <a:rPr lang="en-US" dirty="0"/>
              <a:t>Well-maintained driveways and attractive exteriors improve first impressions and overall marketability, leading to higher property values. Consider paving driveways or improving their condition to enhance home appeal and value.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Thank you for your attention! </a:t>
            </a:r>
            <a:r>
              <a:rPr lang="en-US" dirty="0">
                <a:sym typeface="Wingdings" panose="05000000000000000000" pitchFamily="2" charset="2"/>
              </a:rPr>
              <a:t> I am available for any questions you might have regarding the analysis or recommendations.</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402503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Here are some resourced used for external research, including any relevant academic support examples consulted for the statistical analysis.</a:t>
            </a: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9983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 objective is to understand the factors impacting home prices to assist the real estate investor in setting appropriate prices for homes and making informed decisions about which properties to buy and how to renovate them.</a:t>
            </a:r>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252643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We analyzed data from 1,460 homes sold between 2006 and 2010. The dataset includes various features such as lot area, building type, kitchen quality, number of bathrooms, square footage, building type, year built and more. There are a total of 27 columns 21 of which are numerical and 6 categorical. This comprehensive dataset allows for a robust regression model to predict home prices and inform investment strategies.</a:t>
            </a:r>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120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These box plots show the distribution of home prices based on building type and kitchen quality. We observe that different building types and kitchen conditions affect prices differently, providing an initial glimpse into the factors influencing home values.</a:t>
            </a:r>
          </a:p>
          <a:p>
            <a:endParaRPr lang="en-US" dirty="0"/>
          </a:p>
          <a:p>
            <a:r>
              <a:rPr lang="en-US" dirty="0"/>
              <a:t>For building types, we see the most variety with single family detached homes and townhouses. Their means are also higher than the other options, so we expect their price to be higher.</a:t>
            </a:r>
          </a:p>
          <a:p>
            <a:endParaRPr lang="en-US" dirty="0"/>
          </a:p>
          <a:p>
            <a:r>
              <a:rPr lang="en-US" dirty="0"/>
              <a:t>We can also se that homes with ‘Excellent’ kitchen quality generally have higher sales prices than those without. This is a key feature that homebuyers are willing to pay for.</a:t>
            </a:r>
          </a:p>
          <a:p>
            <a:endParaRPr lang="en-US" dirty="0"/>
          </a:p>
          <a:p>
            <a:r>
              <a:rPr lang="en-US" dirty="0"/>
              <a:t>These are just some initial insights that we see with the data, we can expect these factors to be significant later when we make the model.</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213452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Here is the timeline of steps that we taken to construct our prediction model.</a:t>
            </a:r>
          </a:p>
          <a:p>
            <a:endParaRPr lang="en-US" dirty="0"/>
          </a:p>
          <a:p>
            <a:r>
              <a:rPr lang="en-US" dirty="0"/>
              <a:t>We handled the initial data by reading and cleaning it. We removed missing values and outliers to cleanse the data and make it ready for analysis.</a:t>
            </a:r>
          </a:p>
          <a:p>
            <a:endParaRPr lang="en-US" dirty="0"/>
          </a:p>
          <a:p>
            <a:r>
              <a:rPr lang="en-US" dirty="0"/>
              <a:t>Next, we analyzed the basic statistics for insights. We did this by exploring the data with summary statistics through correlations &amp; scatterplots, just to see if there are any obvious relationships between sales price and the variables.</a:t>
            </a:r>
          </a:p>
          <a:p>
            <a:endParaRPr lang="en-US" dirty="0"/>
          </a:p>
          <a:p>
            <a:r>
              <a:rPr lang="en-US" dirty="0"/>
              <a:t>Third we fitted a multiple linear regression model with all the numerical variables against sales price. This was our initial regression model.</a:t>
            </a:r>
          </a:p>
          <a:p>
            <a:endParaRPr lang="en-US" dirty="0"/>
          </a:p>
          <a:p>
            <a:r>
              <a:rPr lang="en-US" dirty="0"/>
              <a:t>Fourth we automated variable selection to retain significant variables. This just means that we went through the process of hand selecting variables that were the least significant in our model until all the variables left in the model were significant to predict sales price at a significance level of 5%.</a:t>
            </a:r>
          </a:p>
          <a:p>
            <a:endParaRPr lang="en-US" dirty="0"/>
          </a:p>
          <a:p>
            <a:r>
              <a:rPr lang="en-US" dirty="0"/>
              <a:t>Fifth we log transformed Sales Price in our model to deal with skewness in the distribution which improved the model's accuracy and checked the VIF’s. This just solidifies that our model is a good predictor, I will talk more about VIF’s in a later slide.</a:t>
            </a:r>
          </a:p>
          <a:p>
            <a:endParaRPr lang="en-US" dirty="0"/>
          </a:p>
          <a:p>
            <a:r>
              <a:rPr lang="en-US" dirty="0"/>
              <a:t>Sixth we added the categorical variables to our model using dummy variables. This allowed us to include variables like ‘Building Type’ and ‘Kitchen Quality’ in the regression without violating statistical assumptions.</a:t>
            </a:r>
          </a:p>
          <a:p>
            <a:endParaRPr lang="en-US" dirty="0"/>
          </a:p>
          <a:p>
            <a:r>
              <a:rPr lang="en-US" dirty="0"/>
              <a:t>And finally, we checked for multicollinearity by a residual analysis including a residual against normal plot and a Q-Q normal plot to ensure that no variables were overly correlated with each other and avoid redundancy in the model.</a:t>
            </a:r>
          </a:p>
          <a:p>
            <a:endParaRPr lang="en-US" dirty="0"/>
          </a:p>
          <a:p>
            <a:r>
              <a:rPr lang="en-US" dirty="0"/>
              <a:t>Once the model is complete and checked for accuracy, we can use it to make predictions for future house sales.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After fitting the final model, we reviewed the residuals and Q-Q plots as well as the accuracy of our model.</a:t>
            </a:r>
          </a:p>
          <a:p>
            <a:endParaRPr lang="en-US" dirty="0"/>
          </a:p>
          <a:p>
            <a:r>
              <a:rPr lang="en-US" dirty="0"/>
              <a:t>Our model has an R-squared of 83%, indicating a strong fit, as it explains 83% of the variance in house prices. So, its super accurate! Great!</a:t>
            </a:r>
          </a:p>
          <a:p>
            <a:endParaRPr lang="en-US" dirty="0"/>
          </a:p>
          <a:p>
            <a:r>
              <a:rPr lang="en-US" dirty="0"/>
              <a:t>The residual plot shows that the variance of errors is fairly consistent across all fitted values, which means the assumption of homoscedasticity is met.</a:t>
            </a:r>
          </a:p>
          <a:p>
            <a:endParaRPr lang="en-US" dirty="0"/>
          </a:p>
          <a:p>
            <a:r>
              <a:rPr lang="en-US" dirty="0"/>
              <a:t>The Q-Q plot shows that after log-transforming Sales Price, the errors are approximately normally distributed. This improves the reliability of the model’s predictions.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Variance Inflation Factor (VIF) is used to measure multicollinearity between the independent variables. In our final model, all VIF values were below 10, indicating that multicollinearity is not a concern. This means that each variable brings unique information to the model, and they are not redundant.</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307209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slide highlights the key factors influencing home prices based on our analysis.</a:t>
            </a:r>
          </a:p>
          <a:p>
            <a:endParaRPr lang="en-US" dirty="0"/>
          </a:p>
          <a:p>
            <a:r>
              <a:rPr lang="en-US" dirty="0"/>
              <a:t>Positive:</a:t>
            </a:r>
          </a:p>
          <a:p>
            <a:pPr marL="171450" indent="-171450">
              <a:buFontTx/>
              <a:buChar char="-"/>
            </a:pPr>
            <a:r>
              <a:rPr lang="en-US" dirty="0"/>
              <a:t>Homes with central air conditioning see a 13.01% price increase. It’s a valuable feature that adds comfort.</a:t>
            </a:r>
          </a:p>
          <a:p>
            <a:pPr marL="171450" indent="-171450">
              <a:buFontTx/>
              <a:buChar char="-"/>
            </a:pPr>
            <a:r>
              <a:rPr lang="en-US" dirty="0"/>
              <a:t>Each additional garage space boosts the price by 8.68%, reflecting the added value of extra parking.</a:t>
            </a:r>
          </a:p>
          <a:p>
            <a:pPr marL="171450" indent="-171450">
              <a:buFontTx/>
              <a:buChar char="-"/>
            </a:pPr>
            <a:r>
              <a:rPr lang="en-US" dirty="0"/>
              <a:t>Fireplaces contribute to a 6.06% increase in price, as they add both aesthetic and practical value.</a:t>
            </a:r>
          </a:p>
          <a:p>
            <a:pPr marL="171450" indent="-171450">
              <a:buFontTx/>
              <a:buChar char="-"/>
            </a:pPr>
            <a:endParaRPr lang="en-US" dirty="0"/>
          </a:p>
          <a:p>
            <a:pPr marL="0" indent="0">
              <a:buFontTx/>
              <a:buNone/>
            </a:pPr>
            <a:r>
              <a:rPr lang="en-US" dirty="0"/>
              <a:t>Negative:</a:t>
            </a:r>
          </a:p>
          <a:p>
            <a:pPr marL="171450" indent="-171450">
              <a:buFontTx/>
              <a:buChar char="-"/>
            </a:pPr>
            <a:r>
              <a:rPr lang="en-US" dirty="0"/>
              <a:t>Non-excellent kitchen quality can reduce the price by up to 22.73%, highlighting the importance of a high-quality kitchen.</a:t>
            </a:r>
          </a:p>
          <a:p>
            <a:pPr marL="171450" indent="-171450">
              <a:buFontTx/>
              <a:buChar char="-"/>
            </a:pPr>
            <a:r>
              <a:rPr lang="en-US" dirty="0"/>
              <a:t>Townhouses are valued at 14.57% less than single-family homes, likely due to lower perceived privacy or space.</a:t>
            </a:r>
          </a:p>
          <a:p>
            <a:pPr marL="171450" indent="-171450">
              <a:buFontTx/>
              <a:buChar char="-"/>
            </a:pPr>
            <a:r>
              <a:rPr lang="en-US" dirty="0"/>
              <a:t>An unpaved driveway decreases the price by 7.14% compared to paved driveways, emphasizing the value of good driveway maintenance.</a:t>
            </a:r>
          </a:p>
          <a:p>
            <a:pPr marL="0" indent="0">
              <a:buFontTx/>
              <a:buNone/>
            </a:pPr>
            <a:endParaRPr lang="en-US" dirty="0"/>
          </a:p>
          <a:p>
            <a:pPr marL="0" indent="0">
              <a:buFontTx/>
              <a:buNone/>
            </a:pPr>
            <a:r>
              <a:rPr lang="en-US" dirty="0"/>
              <a:t>These insights can guide investment and renovation decisions to maximize home value.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Using the final regression model, we predicted the sale price of five homes that are planned for sale in 2011. The predictions are based on the same set of variables used in the model.</a:t>
            </a:r>
          </a:p>
          <a:p>
            <a:endParaRPr lang="en-US" dirty="0"/>
          </a:p>
          <a:p>
            <a:r>
              <a:rPr lang="en-US" dirty="0"/>
              <a:t>As shown in the graph, the predicted prices ranged from $164,805 to $276,602, reflecting the individual characteristics of each home. These predictions provide a data-driven </a:t>
            </a:r>
            <a:r>
              <a:rPr lang="en-US" dirty="0" err="1"/>
              <a:t>vasis</a:t>
            </a:r>
            <a:r>
              <a:rPr lang="en-US" dirty="0"/>
              <a:t> for setting asking prices.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3799492" y="-4889834"/>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1875584" y="3202251"/>
            <a:ext cx="15383716" cy="3402011"/>
            <a:chOff x="0" y="0"/>
            <a:chExt cx="2970846" cy="656984"/>
          </a:xfrm>
        </p:grpSpPr>
        <p:sp>
          <p:nvSpPr>
            <p:cNvPr id="6" name="Freeform 6"/>
            <p:cNvSpPr/>
            <p:nvPr/>
          </p:nvSpPr>
          <p:spPr>
            <a:xfrm>
              <a:off x="0" y="0"/>
              <a:ext cx="2970846" cy="656984"/>
            </a:xfrm>
            <a:custGeom>
              <a:avLst/>
              <a:gdLst/>
              <a:ahLst/>
              <a:cxnLst/>
              <a:rect l="l" t="t" r="r" b="b"/>
              <a:pathLst>
                <a:path w="2970846" h="656984">
                  <a:moveTo>
                    <a:pt x="0" y="0"/>
                  </a:moveTo>
                  <a:lnTo>
                    <a:pt x="2970846" y="0"/>
                  </a:lnTo>
                  <a:lnTo>
                    <a:pt x="2970846" y="656984"/>
                  </a:lnTo>
                  <a:lnTo>
                    <a:pt x="0" y="656984"/>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9050"/>
              <a:ext cx="2970846" cy="676034"/>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250841" y="4444036"/>
            <a:ext cx="16633202" cy="1754367"/>
          </a:xfrm>
          <a:prstGeom prst="rect">
            <a:avLst/>
          </a:prstGeom>
        </p:spPr>
        <p:txBody>
          <a:bodyPr lIns="0" tIns="0" rIns="0" bIns="0" rtlCol="0" anchor="t">
            <a:spAutoFit/>
          </a:bodyPr>
          <a:lstStyle/>
          <a:p>
            <a:pPr algn="ctr">
              <a:lnSpc>
                <a:spcPts val="14268"/>
              </a:lnSpc>
            </a:pPr>
            <a:r>
              <a:rPr lang="en-US" sz="10339" b="1" spc="1013">
                <a:solidFill>
                  <a:srgbClr val="231F20"/>
                </a:solidFill>
                <a:latin typeface="Oswald Bold"/>
                <a:ea typeface="Oswald Bold"/>
                <a:cs typeface="Oswald Bold"/>
                <a:sym typeface="Oswald Bold"/>
              </a:rPr>
              <a:t>REGRESSION ANALYSIS</a:t>
            </a:r>
          </a:p>
        </p:txBody>
      </p:sp>
      <p:sp>
        <p:nvSpPr>
          <p:cNvPr id="9" name="TextBox 9"/>
          <p:cNvSpPr txBox="1"/>
          <p:nvPr/>
        </p:nvSpPr>
        <p:spPr>
          <a:xfrm>
            <a:off x="4035820" y="3438109"/>
            <a:ext cx="9815307" cy="1186902"/>
          </a:xfrm>
          <a:prstGeom prst="rect">
            <a:avLst/>
          </a:prstGeom>
        </p:spPr>
        <p:txBody>
          <a:bodyPr lIns="0" tIns="0" rIns="0" bIns="0" rtlCol="0" anchor="t">
            <a:spAutoFit/>
          </a:bodyPr>
          <a:lstStyle/>
          <a:p>
            <a:pPr algn="ctr">
              <a:lnSpc>
                <a:spcPts val="9748"/>
              </a:lnSpc>
            </a:pPr>
            <a:r>
              <a:rPr lang="en-US" sz="7063" b="1" spc="692">
                <a:solidFill>
                  <a:srgbClr val="231F20"/>
                </a:solidFill>
                <a:latin typeface="Oswald Bold"/>
                <a:ea typeface="Oswald Bold"/>
                <a:cs typeface="Oswald Bold"/>
                <a:sym typeface="Oswald Bold"/>
              </a:rPr>
              <a:t>REAL ESTATE</a:t>
            </a:r>
          </a:p>
        </p:txBody>
      </p:sp>
      <p:sp>
        <p:nvSpPr>
          <p:cNvPr id="10" name="TextBox 10"/>
          <p:cNvSpPr txBox="1"/>
          <p:nvPr/>
        </p:nvSpPr>
        <p:spPr>
          <a:xfrm>
            <a:off x="2519069" y="7261999"/>
            <a:ext cx="12848809" cy="441638"/>
          </a:xfrm>
          <a:prstGeom prst="rect">
            <a:avLst/>
          </a:prstGeom>
        </p:spPr>
        <p:txBody>
          <a:bodyPr lIns="0" tIns="0" rIns="0" bIns="0" rtlCol="0" anchor="t">
            <a:spAutoFit/>
          </a:bodyPr>
          <a:lstStyle/>
          <a:p>
            <a:pPr algn="ctr">
              <a:lnSpc>
                <a:spcPts val="3661"/>
              </a:lnSpc>
            </a:pPr>
            <a:r>
              <a:rPr lang="en-US" sz="2653" b="1" spc="140">
                <a:solidFill>
                  <a:srgbClr val="231F20"/>
                </a:solidFill>
                <a:latin typeface="Montserrat Classic Bold"/>
                <a:ea typeface="Montserrat Classic Bold"/>
                <a:cs typeface="Montserrat Classic Bold"/>
                <a:sym typeface="Montserrat Classic Bold"/>
              </a:rPr>
              <a:t>KRISTINA GRKOVIC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887923">
            <a:off x="-5277550" y="6232260"/>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5900916" y="2336823"/>
            <a:ext cx="10915537" cy="7545365"/>
          </a:xfrm>
          <a:custGeom>
            <a:avLst/>
            <a:gdLst/>
            <a:ahLst/>
            <a:cxnLst/>
            <a:rect l="l" t="t" r="r" b="b"/>
            <a:pathLst>
              <a:path w="10915537" h="7545365">
                <a:moveTo>
                  <a:pt x="0" y="0"/>
                </a:moveTo>
                <a:lnTo>
                  <a:pt x="10915537" y="0"/>
                </a:lnTo>
                <a:lnTo>
                  <a:pt x="10915537" y="7545365"/>
                </a:lnTo>
                <a:lnTo>
                  <a:pt x="0" y="7545365"/>
                </a:lnTo>
                <a:lnTo>
                  <a:pt x="0" y="0"/>
                </a:lnTo>
                <a:close/>
              </a:path>
            </a:pathLst>
          </a:custGeom>
          <a:blipFill>
            <a:blip r:embed="rId6"/>
            <a:stretch>
              <a:fillRect/>
            </a:stretch>
          </a:blipFill>
          <a:ln w="85725" cap="sq">
            <a:solidFill>
              <a:srgbClr val="000000"/>
            </a:solidFill>
            <a:prstDash val="solid"/>
            <a:miter/>
          </a:ln>
        </p:spPr>
        <p:txBody>
          <a:bodyPr/>
          <a:lstStyle/>
          <a:p>
            <a:endParaRPr lang="en-US"/>
          </a:p>
        </p:txBody>
      </p:sp>
      <p:sp>
        <p:nvSpPr>
          <p:cNvPr id="6" name="TextBox 6"/>
          <p:cNvSpPr txBox="1"/>
          <p:nvPr/>
        </p:nvSpPr>
        <p:spPr>
          <a:xfrm>
            <a:off x="467211" y="536598"/>
            <a:ext cx="12633884" cy="1276350"/>
          </a:xfrm>
          <a:prstGeom prst="rect">
            <a:avLst/>
          </a:prstGeom>
        </p:spPr>
        <p:txBody>
          <a:bodyPr lIns="0" tIns="0" rIns="0" bIns="0" rtlCol="0" anchor="t">
            <a:spAutoFit/>
          </a:bodyPr>
          <a:lstStyle/>
          <a:p>
            <a:pPr marL="0" lvl="0" indent="0" algn="l">
              <a:lnSpc>
                <a:spcPts val="10349"/>
              </a:lnSpc>
              <a:spcBef>
                <a:spcPct val="0"/>
              </a:spcBef>
            </a:pPr>
            <a:r>
              <a:rPr lang="en-US" sz="7500" b="1" spc="735">
                <a:solidFill>
                  <a:srgbClr val="231F20"/>
                </a:solidFill>
                <a:latin typeface="Oswald Bold"/>
                <a:ea typeface="Oswald Bold"/>
                <a:cs typeface="Oswald Bold"/>
                <a:sym typeface="Oswald Bold"/>
              </a:rPr>
              <a:t>PREDICTING PRICES</a:t>
            </a:r>
          </a:p>
        </p:txBody>
      </p:sp>
      <p:sp>
        <p:nvSpPr>
          <p:cNvPr id="7" name="TextBox 7"/>
          <p:cNvSpPr txBox="1"/>
          <p:nvPr/>
        </p:nvSpPr>
        <p:spPr>
          <a:xfrm>
            <a:off x="813671" y="2646527"/>
            <a:ext cx="4462666" cy="1516093"/>
          </a:xfrm>
          <a:prstGeom prst="rect">
            <a:avLst/>
          </a:prstGeom>
        </p:spPr>
        <p:txBody>
          <a:bodyPr lIns="0" tIns="0" rIns="0" bIns="0" rtlCol="0" anchor="t">
            <a:spAutoFit/>
          </a:bodyPr>
          <a:lstStyle/>
          <a:p>
            <a:pPr algn="l">
              <a:lnSpc>
                <a:spcPts val="3060"/>
              </a:lnSpc>
            </a:pPr>
            <a:r>
              <a:rPr lang="en-US" sz="2186">
                <a:solidFill>
                  <a:srgbClr val="100F0D"/>
                </a:solidFill>
                <a:latin typeface="Montserrat Light"/>
                <a:ea typeface="Montserrat Light"/>
                <a:cs typeface="Montserrat Light"/>
                <a:sym typeface="Montserrat Light"/>
              </a:rPr>
              <a:t>Using the final model, we can predict the price of houses that are currently for sale. We get the following distribution: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grpSp>
        <p:nvGrpSpPr>
          <p:cNvPr id="3" name="Group 3"/>
          <p:cNvGrpSpPr/>
          <p:nvPr/>
        </p:nvGrpSpPr>
        <p:grpSpPr>
          <a:xfrm>
            <a:off x="1028700" y="2630641"/>
            <a:ext cx="4278772" cy="1151098"/>
            <a:chOff x="0" y="0"/>
            <a:chExt cx="1126919" cy="303170"/>
          </a:xfrm>
        </p:grpSpPr>
        <p:sp>
          <p:nvSpPr>
            <p:cNvPr id="4" name="Freeform 4"/>
            <p:cNvSpPr/>
            <p:nvPr/>
          </p:nvSpPr>
          <p:spPr>
            <a:xfrm>
              <a:off x="0" y="0"/>
              <a:ext cx="1126919" cy="303170"/>
            </a:xfrm>
            <a:custGeom>
              <a:avLst/>
              <a:gdLst/>
              <a:ahLst/>
              <a:cxnLst/>
              <a:rect l="l" t="t" r="r" b="b"/>
              <a:pathLst>
                <a:path w="1126919" h="303170">
                  <a:moveTo>
                    <a:pt x="0" y="0"/>
                  </a:moveTo>
                  <a:lnTo>
                    <a:pt x="1126919" y="0"/>
                  </a:lnTo>
                  <a:lnTo>
                    <a:pt x="1126919" y="303170"/>
                  </a:lnTo>
                  <a:lnTo>
                    <a:pt x="0" y="303170"/>
                  </a:lnTo>
                  <a:close/>
                </a:path>
              </a:pathLst>
            </a:custGeom>
            <a:solidFill>
              <a:srgbClr val="1A1A1A"/>
            </a:solidFill>
          </p:spPr>
          <p:txBody>
            <a:bodyPr/>
            <a:lstStyle/>
            <a:p>
              <a:endParaRPr lang="en-US"/>
            </a:p>
          </p:txBody>
        </p:sp>
        <p:sp>
          <p:nvSpPr>
            <p:cNvPr id="5" name="TextBox 5"/>
            <p:cNvSpPr txBox="1"/>
            <p:nvPr/>
          </p:nvSpPr>
          <p:spPr>
            <a:xfrm>
              <a:off x="0" y="-57150"/>
              <a:ext cx="1126919" cy="360320"/>
            </a:xfrm>
            <a:prstGeom prst="rect">
              <a:avLst/>
            </a:prstGeom>
          </p:spPr>
          <p:txBody>
            <a:bodyPr lIns="50800" tIns="50800" rIns="50800" bIns="50800" rtlCol="0" anchor="ctr"/>
            <a:lstStyle/>
            <a:p>
              <a:pPr algn="ctr">
                <a:lnSpc>
                  <a:spcPts val="4114"/>
                </a:lnSpc>
                <a:spcBef>
                  <a:spcPct val="0"/>
                </a:spcBef>
              </a:pPr>
              <a:r>
                <a:rPr lang="en-US" sz="2981" b="1" spc="29">
                  <a:solidFill>
                    <a:srgbClr val="FFFFFF"/>
                  </a:solidFill>
                  <a:latin typeface="DM Sans Bold"/>
                  <a:ea typeface="DM Sans Bold"/>
                  <a:cs typeface="DM Sans Bold"/>
                  <a:sym typeface="DM Sans Bold"/>
                </a:rPr>
                <a:t> 1. Enhance Kitchen Quality</a:t>
              </a:r>
            </a:p>
          </p:txBody>
        </p:sp>
      </p:grpSp>
      <p:sp>
        <p:nvSpPr>
          <p:cNvPr id="6" name="TextBox 6"/>
          <p:cNvSpPr txBox="1"/>
          <p:nvPr/>
        </p:nvSpPr>
        <p:spPr>
          <a:xfrm>
            <a:off x="3367511" y="923925"/>
            <a:ext cx="11552977" cy="981837"/>
          </a:xfrm>
          <a:prstGeom prst="rect">
            <a:avLst/>
          </a:prstGeom>
        </p:spPr>
        <p:txBody>
          <a:bodyPr lIns="0" tIns="0" rIns="0" bIns="0" rtlCol="0" anchor="t">
            <a:spAutoFit/>
          </a:bodyPr>
          <a:lstStyle/>
          <a:p>
            <a:pPr algn="ctr">
              <a:lnSpc>
                <a:spcPts val="8003"/>
              </a:lnSpc>
            </a:pPr>
            <a:r>
              <a:rPr lang="en-US" sz="5799" b="1" spc="307">
                <a:solidFill>
                  <a:srgbClr val="231F20"/>
                </a:solidFill>
                <a:latin typeface="Oswald Bold"/>
                <a:ea typeface="Oswald Bold"/>
                <a:cs typeface="Oswald Bold"/>
                <a:sym typeface="Oswald Bold"/>
              </a:rPr>
              <a:t>RECOMMENDATION FOR INVESTOR </a:t>
            </a:r>
          </a:p>
        </p:txBody>
      </p:sp>
      <p:sp>
        <p:nvSpPr>
          <p:cNvPr id="7" name="TextBox 7"/>
          <p:cNvSpPr txBox="1"/>
          <p:nvPr/>
        </p:nvSpPr>
        <p:spPr>
          <a:xfrm>
            <a:off x="1028700" y="4045241"/>
            <a:ext cx="4278772" cy="3078242"/>
          </a:xfrm>
          <a:prstGeom prst="rect">
            <a:avLst/>
          </a:prstGeom>
        </p:spPr>
        <p:txBody>
          <a:bodyPr lIns="0" tIns="0" rIns="0" bIns="0" rtlCol="0" anchor="t">
            <a:spAutoFit/>
          </a:bodyPr>
          <a:lstStyle/>
          <a:p>
            <a:pPr algn="ctr">
              <a:lnSpc>
                <a:spcPts val="2774"/>
              </a:lnSpc>
            </a:pPr>
            <a:r>
              <a:rPr lang="en-US" sz="2010" spc="197">
                <a:solidFill>
                  <a:srgbClr val="231F20"/>
                </a:solidFill>
                <a:latin typeface="DM Sans"/>
                <a:ea typeface="DM Sans"/>
                <a:cs typeface="DM Sans"/>
                <a:sym typeface="DM Sans"/>
              </a:rPr>
              <a:t>Invest in high-quality kitchen renovations, including modern appliances, updated countertops, and cabinetry. Focus on making kitchen visually appealing and functional.</a:t>
            </a:r>
          </a:p>
          <a:p>
            <a:pPr algn="ctr">
              <a:lnSpc>
                <a:spcPts val="2774"/>
              </a:lnSpc>
            </a:pPr>
            <a:endParaRPr lang="en-US" sz="2010" spc="197">
              <a:solidFill>
                <a:srgbClr val="231F20"/>
              </a:solidFill>
              <a:latin typeface="DM Sans"/>
              <a:ea typeface="DM Sans"/>
              <a:cs typeface="DM Sans"/>
              <a:sym typeface="DM Sans"/>
            </a:endParaRPr>
          </a:p>
          <a:p>
            <a:pPr marL="0" lvl="0" indent="0" algn="ctr">
              <a:lnSpc>
                <a:spcPts val="2774"/>
              </a:lnSpc>
              <a:spcBef>
                <a:spcPct val="0"/>
              </a:spcBef>
            </a:pPr>
            <a:endParaRPr lang="en-US" sz="2010" spc="197">
              <a:solidFill>
                <a:srgbClr val="231F20"/>
              </a:solidFill>
              <a:latin typeface="DM Sans"/>
              <a:ea typeface="DM Sans"/>
              <a:cs typeface="DM Sans"/>
              <a:sym typeface="DM Sans"/>
            </a:endParaRPr>
          </a:p>
        </p:txBody>
      </p:sp>
      <p:grpSp>
        <p:nvGrpSpPr>
          <p:cNvPr id="8" name="Group 8"/>
          <p:cNvGrpSpPr/>
          <p:nvPr/>
        </p:nvGrpSpPr>
        <p:grpSpPr>
          <a:xfrm>
            <a:off x="7004614" y="2630641"/>
            <a:ext cx="4278772" cy="1151098"/>
            <a:chOff x="0" y="0"/>
            <a:chExt cx="1126919" cy="303170"/>
          </a:xfrm>
        </p:grpSpPr>
        <p:sp>
          <p:nvSpPr>
            <p:cNvPr id="9" name="Freeform 9"/>
            <p:cNvSpPr/>
            <p:nvPr/>
          </p:nvSpPr>
          <p:spPr>
            <a:xfrm>
              <a:off x="0" y="0"/>
              <a:ext cx="1126919" cy="303170"/>
            </a:xfrm>
            <a:custGeom>
              <a:avLst/>
              <a:gdLst/>
              <a:ahLst/>
              <a:cxnLst/>
              <a:rect l="l" t="t" r="r" b="b"/>
              <a:pathLst>
                <a:path w="1126919" h="303170">
                  <a:moveTo>
                    <a:pt x="0" y="0"/>
                  </a:moveTo>
                  <a:lnTo>
                    <a:pt x="1126919" y="0"/>
                  </a:lnTo>
                  <a:lnTo>
                    <a:pt x="1126919" y="303170"/>
                  </a:lnTo>
                  <a:lnTo>
                    <a:pt x="0" y="303170"/>
                  </a:lnTo>
                  <a:close/>
                </a:path>
              </a:pathLst>
            </a:custGeom>
            <a:solidFill>
              <a:srgbClr val="1A1A1A"/>
            </a:solidFill>
          </p:spPr>
          <p:txBody>
            <a:bodyPr/>
            <a:lstStyle/>
            <a:p>
              <a:endParaRPr lang="en-US"/>
            </a:p>
          </p:txBody>
        </p:sp>
        <p:sp>
          <p:nvSpPr>
            <p:cNvPr id="10" name="TextBox 10"/>
            <p:cNvSpPr txBox="1"/>
            <p:nvPr/>
          </p:nvSpPr>
          <p:spPr>
            <a:xfrm>
              <a:off x="0" y="-57150"/>
              <a:ext cx="1126919" cy="360320"/>
            </a:xfrm>
            <a:prstGeom prst="rect">
              <a:avLst/>
            </a:prstGeom>
          </p:spPr>
          <p:txBody>
            <a:bodyPr lIns="50800" tIns="50800" rIns="50800" bIns="50800" rtlCol="0" anchor="ctr"/>
            <a:lstStyle/>
            <a:p>
              <a:pPr marL="0" lvl="0" indent="0" algn="ctr">
                <a:lnSpc>
                  <a:spcPts val="4114"/>
                </a:lnSpc>
                <a:spcBef>
                  <a:spcPct val="0"/>
                </a:spcBef>
              </a:pPr>
              <a:r>
                <a:rPr lang="en-US" sz="2981" b="1" spc="29">
                  <a:solidFill>
                    <a:srgbClr val="FFFFFF"/>
                  </a:solidFill>
                  <a:latin typeface="DM Sans Bold"/>
                  <a:ea typeface="DM Sans Bold"/>
                  <a:cs typeface="DM Sans Bold"/>
                  <a:sym typeface="DM Sans Bold"/>
                </a:rPr>
                <a:t>2. Install Central Air Conditioning</a:t>
              </a:r>
            </a:p>
          </p:txBody>
        </p:sp>
      </p:grpSp>
      <p:grpSp>
        <p:nvGrpSpPr>
          <p:cNvPr id="11" name="Group 11"/>
          <p:cNvGrpSpPr/>
          <p:nvPr/>
        </p:nvGrpSpPr>
        <p:grpSpPr>
          <a:xfrm>
            <a:off x="12881824" y="2630641"/>
            <a:ext cx="4278772" cy="1151098"/>
            <a:chOff x="0" y="0"/>
            <a:chExt cx="1126919" cy="303170"/>
          </a:xfrm>
        </p:grpSpPr>
        <p:sp>
          <p:nvSpPr>
            <p:cNvPr id="12" name="Freeform 12"/>
            <p:cNvSpPr/>
            <p:nvPr/>
          </p:nvSpPr>
          <p:spPr>
            <a:xfrm>
              <a:off x="0" y="0"/>
              <a:ext cx="1126919" cy="303170"/>
            </a:xfrm>
            <a:custGeom>
              <a:avLst/>
              <a:gdLst/>
              <a:ahLst/>
              <a:cxnLst/>
              <a:rect l="l" t="t" r="r" b="b"/>
              <a:pathLst>
                <a:path w="1126919" h="303170">
                  <a:moveTo>
                    <a:pt x="0" y="0"/>
                  </a:moveTo>
                  <a:lnTo>
                    <a:pt x="1126919" y="0"/>
                  </a:lnTo>
                  <a:lnTo>
                    <a:pt x="1126919" y="303170"/>
                  </a:lnTo>
                  <a:lnTo>
                    <a:pt x="0" y="303170"/>
                  </a:lnTo>
                  <a:close/>
                </a:path>
              </a:pathLst>
            </a:custGeom>
            <a:solidFill>
              <a:srgbClr val="1A1A1A"/>
            </a:solidFill>
          </p:spPr>
          <p:txBody>
            <a:bodyPr/>
            <a:lstStyle/>
            <a:p>
              <a:endParaRPr lang="en-US"/>
            </a:p>
          </p:txBody>
        </p:sp>
        <p:sp>
          <p:nvSpPr>
            <p:cNvPr id="13" name="TextBox 13"/>
            <p:cNvSpPr txBox="1"/>
            <p:nvPr/>
          </p:nvSpPr>
          <p:spPr>
            <a:xfrm>
              <a:off x="0" y="-57150"/>
              <a:ext cx="1126919" cy="360320"/>
            </a:xfrm>
            <a:prstGeom prst="rect">
              <a:avLst/>
            </a:prstGeom>
          </p:spPr>
          <p:txBody>
            <a:bodyPr lIns="50800" tIns="50800" rIns="50800" bIns="50800" rtlCol="0" anchor="ctr"/>
            <a:lstStyle/>
            <a:p>
              <a:pPr marL="0" lvl="0" indent="0" algn="ctr">
                <a:lnSpc>
                  <a:spcPts val="4114"/>
                </a:lnSpc>
                <a:spcBef>
                  <a:spcPct val="0"/>
                </a:spcBef>
              </a:pPr>
              <a:r>
                <a:rPr lang="en-US" sz="2981" b="1" spc="29">
                  <a:solidFill>
                    <a:srgbClr val="FFFFFF"/>
                  </a:solidFill>
                  <a:latin typeface="DM Sans Bold"/>
                  <a:ea typeface="DM Sans Bold"/>
                  <a:cs typeface="DM Sans Bold"/>
                  <a:sym typeface="DM Sans Bold"/>
                </a:rPr>
                <a:t>3. Improve Driveway and Exterior Features</a:t>
              </a:r>
            </a:p>
          </p:txBody>
        </p:sp>
      </p:grpSp>
      <p:sp>
        <p:nvSpPr>
          <p:cNvPr id="14" name="Freeform 1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rot="-4176364">
            <a:off x="-3977302" y="727404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1763596" y="6738137"/>
            <a:ext cx="2808980" cy="2801958"/>
          </a:xfrm>
          <a:custGeom>
            <a:avLst/>
            <a:gdLst/>
            <a:ahLst/>
            <a:cxnLst/>
            <a:rect l="l" t="t" r="r" b="b"/>
            <a:pathLst>
              <a:path w="2808980" h="2801958">
                <a:moveTo>
                  <a:pt x="0" y="0"/>
                </a:moveTo>
                <a:lnTo>
                  <a:pt x="2808980" y="0"/>
                </a:lnTo>
                <a:lnTo>
                  <a:pt x="2808980" y="2801958"/>
                </a:lnTo>
                <a:lnTo>
                  <a:pt x="0" y="2801958"/>
                </a:lnTo>
                <a:lnTo>
                  <a:pt x="0" y="0"/>
                </a:lnTo>
                <a:close/>
              </a:path>
            </a:pathLst>
          </a:custGeom>
          <a:blipFill>
            <a:blip r:embed="rId6"/>
            <a:stretch>
              <a:fillRect/>
            </a:stretch>
          </a:blipFill>
        </p:spPr>
        <p:txBody>
          <a:bodyPr/>
          <a:lstStyle/>
          <a:p>
            <a:endParaRPr lang="en-US"/>
          </a:p>
        </p:txBody>
      </p:sp>
      <p:sp>
        <p:nvSpPr>
          <p:cNvPr id="17" name="Freeform 17"/>
          <p:cNvSpPr/>
          <p:nvPr/>
        </p:nvSpPr>
        <p:spPr>
          <a:xfrm rot="-24000">
            <a:off x="7513634" y="6426428"/>
            <a:ext cx="3260731" cy="3516616"/>
          </a:xfrm>
          <a:custGeom>
            <a:avLst/>
            <a:gdLst/>
            <a:ahLst/>
            <a:cxnLst/>
            <a:rect l="l" t="t" r="r" b="b"/>
            <a:pathLst>
              <a:path w="3260731" h="3516616">
                <a:moveTo>
                  <a:pt x="24394" y="0"/>
                </a:moveTo>
                <a:lnTo>
                  <a:pt x="3260732" y="22594"/>
                </a:lnTo>
                <a:lnTo>
                  <a:pt x="3236338" y="3516616"/>
                </a:lnTo>
                <a:lnTo>
                  <a:pt x="0" y="3494022"/>
                </a:lnTo>
                <a:lnTo>
                  <a:pt x="24394" y="0"/>
                </a:lnTo>
                <a:close/>
              </a:path>
            </a:pathLst>
          </a:custGeom>
          <a:blipFill>
            <a:blip r:embed="rId7"/>
            <a:stretch>
              <a:fillRect l="-7472" t="-195" r="-7598" b="-14998"/>
            </a:stretch>
          </a:blipFill>
        </p:spPr>
        <p:txBody>
          <a:bodyPr/>
          <a:lstStyle/>
          <a:p>
            <a:endParaRPr lang="en-US"/>
          </a:p>
        </p:txBody>
      </p:sp>
      <p:sp>
        <p:nvSpPr>
          <p:cNvPr id="18" name="Freeform 18"/>
          <p:cNvSpPr/>
          <p:nvPr/>
        </p:nvSpPr>
        <p:spPr>
          <a:xfrm>
            <a:off x="13274157" y="6437682"/>
            <a:ext cx="3494107" cy="3494107"/>
          </a:xfrm>
          <a:custGeom>
            <a:avLst/>
            <a:gdLst/>
            <a:ahLst/>
            <a:cxnLst/>
            <a:rect l="l" t="t" r="r" b="b"/>
            <a:pathLst>
              <a:path w="3494107" h="3494107">
                <a:moveTo>
                  <a:pt x="0" y="0"/>
                </a:moveTo>
                <a:lnTo>
                  <a:pt x="3494107" y="0"/>
                </a:lnTo>
                <a:lnTo>
                  <a:pt x="3494107" y="3494108"/>
                </a:lnTo>
                <a:lnTo>
                  <a:pt x="0" y="3494108"/>
                </a:lnTo>
                <a:lnTo>
                  <a:pt x="0" y="0"/>
                </a:lnTo>
                <a:close/>
              </a:path>
            </a:pathLst>
          </a:custGeom>
          <a:blipFill>
            <a:blip r:embed="rId8"/>
            <a:stretch>
              <a:fillRect/>
            </a:stretch>
          </a:blipFill>
        </p:spPr>
        <p:txBody>
          <a:bodyPr/>
          <a:lstStyle/>
          <a:p>
            <a:endParaRPr lang="en-US"/>
          </a:p>
        </p:txBody>
      </p:sp>
      <p:sp>
        <p:nvSpPr>
          <p:cNvPr id="19" name="TextBox 19"/>
          <p:cNvSpPr txBox="1"/>
          <p:nvPr/>
        </p:nvSpPr>
        <p:spPr>
          <a:xfrm>
            <a:off x="7004614" y="4045241"/>
            <a:ext cx="4278772" cy="20495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ea typeface="DM Sans"/>
                <a:cs typeface="DM Sans"/>
                <a:sym typeface="DM Sans"/>
              </a:rPr>
              <a:t>Budget for and install central air conditioning in properties lacking this feature. Emphasize the presence of central air in property listings and marketing materials.</a:t>
            </a:r>
          </a:p>
        </p:txBody>
      </p:sp>
      <p:sp>
        <p:nvSpPr>
          <p:cNvPr id="20" name="TextBox 20"/>
          <p:cNvSpPr txBox="1"/>
          <p:nvPr/>
        </p:nvSpPr>
        <p:spPr>
          <a:xfrm>
            <a:off x="12778811" y="4045241"/>
            <a:ext cx="4480489" cy="23924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ea typeface="DM Sans"/>
                <a:cs typeface="DM Sans"/>
                <a:sym typeface="DM Sans"/>
              </a:rPr>
              <a:t>Assess and upgrade driveways to paved or partially paved conditions. Enhance curb appeal with regular maintenance and minor improvements to landscaping and exterior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046313" y="3972598"/>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2620360">
            <a:off x="11468089" y="-10947539"/>
            <a:ext cx="22774010" cy="23368854"/>
          </a:xfrm>
          <a:custGeom>
            <a:avLst/>
            <a:gdLst/>
            <a:ahLst/>
            <a:cxnLst/>
            <a:rect l="l" t="t" r="r" b="b"/>
            <a:pathLst>
              <a:path w="22774010" h="23368854">
                <a:moveTo>
                  <a:pt x="0" y="0"/>
                </a:moveTo>
                <a:lnTo>
                  <a:pt x="22774010" y="0"/>
                </a:lnTo>
                <a:lnTo>
                  <a:pt x="22774010" y="23368854"/>
                </a:lnTo>
                <a:lnTo>
                  <a:pt x="0" y="233688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046313" y="719767"/>
            <a:ext cx="8097687" cy="1594138"/>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REFERENCES</a:t>
            </a:r>
          </a:p>
        </p:txBody>
      </p:sp>
      <p:sp>
        <p:nvSpPr>
          <p:cNvPr id="5" name="TextBox 5"/>
          <p:cNvSpPr txBox="1"/>
          <p:nvPr/>
        </p:nvSpPr>
        <p:spPr>
          <a:xfrm>
            <a:off x="1255907" y="2779166"/>
            <a:ext cx="7319190" cy="1632242"/>
          </a:xfrm>
          <a:prstGeom prst="rect">
            <a:avLst/>
          </a:prstGeom>
        </p:spPr>
        <p:txBody>
          <a:bodyPr lIns="0" tIns="0" rIns="0" bIns="0" rtlCol="0" anchor="t">
            <a:spAutoFit/>
          </a:bodyPr>
          <a:lstStyle/>
          <a:p>
            <a:pPr marL="474979" lvl="1" indent="-237490" algn="ctr">
              <a:lnSpc>
                <a:spcPts val="4399"/>
              </a:lnSpc>
              <a:buFont typeface="Arial"/>
              <a:buChar char="•"/>
            </a:pPr>
            <a:r>
              <a:rPr lang="en-US" sz="2199" dirty="0">
                <a:solidFill>
                  <a:srgbClr val="231F20"/>
                </a:solidFill>
                <a:latin typeface="DM Sans"/>
                <a:ea typeface="DM Sans"/>
                <a:cs typeface="DM Sans"/>
                <a:sym typeface="DM Sans"/>
              </a:rPr>
              <a:t>Machine Learning Code  - “</a:t>
            </a:r>
            <a:r>
              <a:rPr lang="en-US" sz="2199" dirty="0" err="1">
                <a:solidFill>
                  <a:srgbClr val="231F20"/>
                </a:solidFill>
                <a:latin typeface="DM Sans"/>
                <a:ea typeface="DM Sans"/>
                <a:cs typeface="DM Sans"/>
                <a:sym typeface="DM Sans"/>
              </a:rPr>
              <a:t>KellyBlueBook.ipynb</a:t>
            </a:r>
            <a:r>
              <a:rPr lang="en-US" sz="2199" dirty="0">
                <a:solidFill>
                  <a:srgbClr val="231F20"/>
                </a:solidFill>
                <a:latin typeface="DM Sans"/>
                <a:ea typeface="DM Sans"/>
                <a:cs typeface="DM Sans"/>
                <a:sym typeface="DM Sans"/>
              </a:rPr>
              <a:t>”</a:t>
            </a:r>
          </a:p>
          <a:p>
            <a:pPr marL="474979" lvl="1" indent="-237490" algn="ctr">
              <a:lnSpc>
                <a:spcPts val="4399"/>
              </a:lnSpc>
              <a:buFont typeface="Arial"/>
              <a:buChar char="•"/>
            </a:pPr>
            <a:r>
              <a:rPr lang="en-US" sz="2199" dirty="0">
                <a:solidFill>
                  <a:srgbClr val="231F20"/>
                </a:solidFill>
                <a:latin typeface="DM Sans"/>
                <a:ea typeface="DM Sans"/>
                <a:cs typeface="DM Sans"/>
                <a:sym typeface="DM Sans"/>
              </a:rPr>
              <a:t>Data Management Code - “</a:t>
            </a:r>
            <a:r>
              <a:rPr lang="en-US" sz="2199" dirty="0" err="1">
                <a:solidFill>
                  <a:srgbClr val="231F20"/>
                </a:solidFill>
                <a:latin typeface="DM Sans"/>
                <a:ea typeface="DM Sans"/>
                <a:cs typeface="DM Sans"/>
                <a:sym typeface="DM Sans"/>
              </a:rPr>
              <a:t>RewardsDate.ipynb</a:t>
            </a:r>
            <a:r>
              <a:rPr lang="en-US" sz="2199" dirty="0">
                <a:solidFill>
                  <a:srgbClr val="231F20"/>
                </a:solidFill>
                <a:latin typeface="DM Sans"/>
                <a:ea typeface="DM Sans"/>
                <a:cs typeface="DM Sans"/>
                <a:sym typeface="DM Sans"/>
              </a:rPr>
              <a:t>”</a:t>
            </a:r>
          </a:p>
          <a:p>
            <a:pPr marL="474979" lvl="1" indent="-237490" algn="ctr">
              <a:lnSpc>
                <a:spcPts val="4399"/>
              </a:lnSpc>
              <a:buFont typeface="Arial"/>
              <a:buChar char="•"/>
            </a:pPr>
            <a:r>
              <a:rPr lang="en-US" sz="2199" dirty="0">
                <a:solidFill>
                  <a:srgbClr val="231F20"/>
                </a:solidFill>
                <a:latin typeface="DM Sans"/>
                <a:ea typeface="DM Sans"/>
                <a:cs typeface="DM Sans"/>
                <a:sym typeface="DM Sans"/>
              </a:rPr>
              <a:t>Open AI Chat GPT - code debugging and graphs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2720102" y="2766511"/>
            <a:ext cx="12057353" cy="1518107"/>
          </a:xfrm>
          <a:prstGeom prst="rect">
            <a:avLst/>
          </a:prstGeom>
        </p:spPr>
        <p:txBody>
          <a:bodyPr lIns="0" tIns="0" rIns="0" bIns="0" rtlCol="0" anchor="t">
            <a:spAutoFit/>
          </a:bodyPr>
          <a:lstStyle/>
          <a:p>
            <a:pPr algn="l">
              <a:lnSpc>
                <a:spcPts val="12430"/>
              </a:lnSpc>
            </a:pPr>
            <a:r>
              <a:rPr lang="en-US" sz="9007" b="1" spc="882">
                <a:solidFill>
                  <a:srgbClr val="FFFFFF"/>
                </a:solidFill>
                <a:latin typeface="Oswald Bold"/>
                <a:ea typeface="Oswald Bold"/>
                <a:cs typeface="Oswald Bold"/>
                <a:sym typeface="Oswald Bold"/>
              </a:rPr>
              <a:t>OVERALL GOAL</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720102" y="4905847"/>
            <a:ext cx="8745416" cy="993169"/>
          </a:xfrm>
          <a:prstGeom prst="rect">
            <a:avLst/>
          </a:prstGeom>
        </p:spPr>
        <p:txBody>
          <a:bodyPr lIns="0" tIns="0" rIns="0" bIns="0" rtlCol="0" anchor="t">
            <a:spAutoFit/>
          </a:bodyPr>
          <a:lstStyle/>
          <a:p>
            <a:pPr algn="l">
              <a:lnSpc>
                <a:spcPts val="3999"/>
              </a:lnSpc>
            </a:pPr>
            <a:r>
              <a:rPr lang="en-US" sz="2898" spc="284">
                <a:solidFill>
                  <a:srgbClr val="F5FFF5"/>
                </a:solidFill>
                <a:latin typeface="DM Sans"/>
                <a:ea typeface="DM Sans"/>
                <a:cs typeface="DM Sans"/>
                <a:sym typeface="DM Sans"/>
              </a:rPr>
              <a:t>Understanding Key Factors Influencing Sales Price of Homes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txBody>
            <a:bodyPr/>
            <a:lstStyle/>
            <a:p>
              <a:endParaRPr lang="en-US"/>
            </a:p>
          </p:txBody>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txBody>
          <a:bodyPr/>
          <a:lstStyle/>
          <a:p>
            <a:endParaRPr lang="en-US"/>
          </a:p>
        </p:txBody>
      </p:sp>
      <p:grpSp>
        <p:nvGrpSpPr>
          <p:cNvPr id="7" name="Group 7"/>
          <p:cNvGrpSpPr/>
          <p:nvPr/>
        </p:nvGrpSpPr>
        <p:grpSpPr>
          <a:xfrm>
            <a:off x="2142191" y="3396305"/>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9" name="TextBox 9"/>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txBody>
          <a:bodyPr/>
          <a:lstStyle/>
          <a:p>
            <a:endParaRPr lang="en-US"/>
          </a:p>
        </p:txBody>
      </p:sp>
      <p:grpSp>
        <p:nvGrpSpPr>
          <p:cNvPr id="11" name="Group 11"/>
          <p:cNvGrpSpPr/>
          <p:nvPr/>
        </p:nvGrpSpPr>
        <p:grpSpPr>
          <a:xfrm>
            <a:off x="2142191" y="5777447"/>
            <a:ext cx="9610044" cy="1948998"/>
            <a:chOff x="0" y="0"/>
            <a:chExt cx="3682024" cy="746746"/>
          </a:xfrm>
        </p:grpSpPr>
        <p:sp>
          <p:nvSpPr>
            <p:cNvPr id="12" name="Freeform 12"/>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US"/>
            </a:p>
          </p:txBody>
        </p:sp>
        <p:sp>
          <p:nvSpPr>
            <p:cNvPr id="13" name="TextBox 13"/>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1317305" y="2166825"/>
            <a:ext cx="6080733" cy="6356958"/>
          </a:xfrm>
          <a:custGeom>
            <a:avLst/>
            <a:gdLst/>
            <a:ahLst/>
            <a:cxnLst/>
            <a:rect l="l" t="t" r="r" b="b"/>
            <a:pathLst>
              <a:path w="6080733" h="6356958">
                <a:moveTo>
                  <a:pt x="0" y="0"/>
                </a:moveTo>
                <a:lnTo>
                  <a:pt x="6080733" y="0"/>
                </a:lnTo>
                <a:lnTo>
                  <a:pt x="6080733" y="6356958"/>
                </a:lnTo>
                <a:lnTo>
                  <a:pt x="0" y="6356958"/>
                </a:lnTo>
                <a:lnTo>
                  <a:pt x="0" y="0"/>
                </a:lnTo>
                <a:close/>
              </a:path>
            </a:pathLst>
          </a:custGeom>
          <a:blipFill>
            <a:blip r:embed="rId7"/>
            <a:stretch>
              <a:fillRect l="-4542"/>
            </a:stretch>
          </a:blipFill>
        </p:spPr>
        <p:txBody>
          <a:bodyPr/>
          <a:lstStyle/>
          <a:p>
            <a:endParaRPr lang="en-US"/>
          </a:p>
        </p:txBody>
      </p:sp>
      <p:sp>
        <p:nvSpPr>
          <p:cNvPr id="16" name="TextBox 16"/>
          <p:cNvSpPr txBox="1"/>
          <p:nvPr/>
        </p:nvSpPr>
        <p:spPr>
          <a:xfrm>
            <a:off x="2142191" y="814613"/>
            <a:ext cx="11235764" cy="1686342"/>
          </a:xfrm>
          <a:prstGeom prst="rect">
            <a:avLst/>
          </a:prstGeom>
        </p:spPr>
        <p:txBody>
          <a:bodyPr lIns="0" tIns="0" rIns="0" bIns="0" rtlCol="0" anchor="t">
            <a:spAutoFit/>
          </a:bodyPr>
          <a:lstStyle/>
          <a:p>
            <a:pPr algn="l">
              <a:lnSpc>
                <a:spcPts val="13774"/>
              </a:lnSpc>
            </a:pPr>
            <a:r>
              <a:rPr lang="en-US" sz="9981" b="1" spc="978">
                <a:solidFill>
                  <a:srgbClr val="231F20"/>
                </a:solidFill>
                <a:latin typeface="Oswald Bold"/>
                <a:ea typeface="Oswald Bold"/>
                <a:cs typeface="Oswald Bold"/>
                <a:sym typeface="Oswald Bold"/>
              </a:rPr>
              <a:t>DATA PROVIDED</a:t>
            </a:r>
          </a:p>
        </p:txBody>
      </p:sp>
      <p:sp>
        <p:nvSpPr>
          <p:cNvPr id="17" name="TextBox 17"/>
          <p:cNvSpPr txBox="1"/>
          <p:nvPr/>
        </p:nvSpPr>
        <p:spPr>
          <a:xfrm>
            <a:off x="2426951" y="3577163"/>
            <a:ext cx="7132181" cy="1539659"/>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Dataset contains 1460 homes sold between 2006 - 2010 with 27 columns:</a:t>
            </a:r>
          </a:p>
          <a:p>
            <a:pPr marL="477229" lvl="1" indent="-238614" algn="l">
              <a:lnSpc>
                <a:spcPts val="3050"/>
              </a:lnSpc>
              <a:buFont typeface="Arial"/>
              <a:buChar char="•"/>
            </a:pPr>
            <a:r>
              <a:rPr lang="en-US" sz="2210" spc="216">
                <a:solidFill>
                  <a:srgbClr val="231F20"/>
                </a:solidFill>
                <a:latin typeface="DM Sans"/>
                <a:ea typeface="DM Sans"/>
                <a:cs typeface="DM Sans"/>
                <a:sym typeface="DM Sans"/>
              </a:rPr>
              <a:t>21 numerical columns</a:t>
            </a:r>
          </a:p>
          <a:p>
            <a:pPr marL="477229" lvl="1" indent="-238614" algn="l">
              <a:lnSpc>
                <a:spcPts val="3050"/>
              </a:lnSpc>
              <a:spcBef>
                <a:spcPct val="0"/>
              </a:spcBef>
              <a:buFont typeface="Arial"/>
              <a:buChar char="•"/>
            </a:pPr>
            <a:r>
              <a:rPr lang="en-US" sz="2210" spc="216">
                <a:solidFill>
                  <a:srgbClr val="231F20"/>
                </a:solidFill>
                <a:latin typeface="DM Sans"/>
                <a:ea typeface="DM Sans"/>
                <a:cs typeface="DM Sans"/>
                <a:sym typeface="DM Sans"/>
              </a:rPr>
              <a:t>6 categorical columns</a:t>
            </a:r>
          </a:p>
        </p:txBody>
      </p:sp>
      <p:sp>
        <p:nvSpPr>
          <p:cNvPr id="18" name="TextBox 18"/>
          <p:cNvSpPr txBox="1"/>
          <p:nvPr/>
        </p:nvSpPr>
        <p:spPr>
          <a:xfrm>
            <a:off x="2294096" y="6064803"/>
            <a:ext cx="7132181" cy="1521095"/>
          </a:xfrm>
          <a:prstGeom prst="rect">
            <a:avLst/>
          </a:prstGeom>
        </p:spPr>
        <p:txBody>
          <a:bodyPr lIns="0" tIns="0" rIns="0" bIns="0" rtlCol="0" anchor="t">
            <a:spAutoFit/>
          </a:bodyPr>
          <a:lstStyle/>
          <a:p>
            <a:pPr algn="l">
              <a:lnSpc>
                <a:spcPts val="3050"/>
              </a:lnSpc>
            </a:pPr>
            <a:r>
              <a:rPr lang="en-US" sz="2210" spc="216">
                <a:solidFill>
                  <a:srgbClr val="231F20"/>
                </a:solidFill>
                <a:latin typeface="DM Sans"/>
                <a:ea typeface="DM Sans"/>
                <a:cs typeface="DM Sans"/>
                <a:sym typeface="DM Sans"/>
              </a:rPr>
              <a:t>We can build a multi linear regression model to help predict house prices and make data driven decisions about real estate investments.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342982"/>
            <a:ext cx="7729074" cy="5915318"/>
          </a:xfrm>
          <a:custGeom>
            <a:avLst/>
            <a:gdLst/>
            <a:ahLst/>
            <a:cxnLst/>
            <a:rect l="l" t="t" r="r" b="b"/>
            <a:pathLst>
              <a:path w="7729074" h="5915318">
                <a:moveTo>
                  <a:pt x="0" y="0"/>
                </a:moveTo>
                <a:lnTo>
                  <a:pt x="7729074" y="0"/>
                </a:lnTo>
                <a:lnTo>
                  <a:pt x="7729074" y="5915318"/>
                </a:lnTo>
                <a:lnTo>
                  <a:pt x="0" y="5915318"/>
                </a:lnTo>
                <a:lnTo>
                  <a:pt x="0" y="0"/>
                </a:lnTo>
                <a:close/>
              </a:path>
            </a:pathLst>
          </a:custGeom>
          <a:blipFill>
            <a:blip r:embed="rId3"/>
            <a:stretch>
              <a:fillRect/>
            </a:stretch>
          </a:blipFill>
        </p:spPr>
        <p:txBody>
          <a:bodyPr/>
          <a:lstStyle/>
          <a:p>
            <a:endParaRPr lang="en-US"/>
          </a:p>
        </p:txBody>
      </p:sp>
      <p:sp>
        <p:nvSpPr>
          <p:cNvPr id="3" name="Freeform 3"/>
          <p:cNvSpPr/>
          <p:nvPr/>
        </p:nvSpPr>
        <p:spPr>
          <a:xfrm>
            <a:off x="9530226" y="3342982"/>
            <a:ext cx="7729074" cy="5915318"/>
          </a:xfrm>
          <a:custGeom>
            <a:avLst/>
            <a:gdLst/>
            <a:ahLst/>
            <a:cxnLst/>
            <a:rect l="l" t="t" r="r" b="b"/>
            <a:pathLst>
              <a:path w="7729074" h="5915318">
                <a:moveTo>
                  <a:pt x="0" y="0"/>
                </a:moveTo>
                <a:lnTo>
                  <a:pt x="7729074" y="0"/>
                </a:lnTo>
                <a:lnTo>
                  <a:pt x="7729074" y="5915318"/>
                </a:lnTo>
                <a:lnTo>
                  <a:pt x="0" y="5915318"/>
                </a:lnTo>
                <a:lnTo>
                  <a:pt x="0" y="0"/>
                </a:lnTo>
                <a:close/>
              </a:path>
            </a:pathLst>
          </a:custGeom>
          <a:blipFill>
            <a:blip r:embed="rId4"/>
            <a:stretch>
              <a:fillRect/>
            </a:stretch>
          </a:blipFill>
        </p:spPr>
        <p:txBody>
          <a:bodyPr/>
          <a:lstStyle/>
          <a:p>
            <a:endParaRPr lang="en-US"/>
          </a:p>
        </p:txBody>
      </p:sp>
      <p:sp>
        <p:nvSpPr>
          <p:cNvPr id="4" name="Freeform 4"/>
          <p:cNvSpPr/>
          <p:nvPr/>
        </p:nvSpPr>
        <p:spPr>
          <a:xfrm>
            <a:off x="11884712" y="603966"/>
            <a:ext cx="2247649" cy="1963883"/>
          </a:xfrm>
          <a:custGeom>
            <a:avLst/>
            <a:gdLst/>
            <a:ahLst/>
            <a:cxnLst/>
            <a:rect l="l" t="t" r="r" b="b"/>
            <a:pathLst>
              <a:path w="2247649" h="1963883">
                <a:moveTo>
                  <a:pt x="0" y="0"/>
                </a:moveTo>
                <a:lnTo>
                  <a:pt x="2247650" y="0"/>
                </a:lnTo>
                <a:lnTo>
                  <a:pt x="2247650" y="1963884"/>
                </a:lnTo>
                <a:lnTo>
                  <a:pt x="0" y="1963884"/>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215414" y="973712"/>
            <a:ext cx="12633884" cy="1594138"/>
          </a:xfrm>
          <a:prstGeom prst="rect">
            <a:avLst/>
          </a:prstGeom>
        </p:spPr>
        <p:txBody>
          <a:bodyPr lIns="0" tIns="0" rIns="0" bIns="0" rtlCol="0" anchor="t">
            <a:spAutoFit/>
          </a:bodyPr>
          <a:lstStyle/>
          <a:p>
            <a:pPr marL="0" lvl="0" indent="0" algn="ctr">
              <a:lnSpc>
                <a:spcPts val="13015"/>
              </a:lnSpc>
              <a:spcBef>
                <a:spcPct val="0"/>
              </a:spcBef>
            </a:pPr>
            <a:r>
              <a:rPr lang="en-US" sz="9431" b="1" spc="924">
                <a:solidFill>
                  <a:srgbClr val="231F20"/>
                </a:solidFill>
                <a:latin typeface="Oswald Bold"/>
                <a:ea typeface="Oswald Bold"/>
                <a:cs typeface="Oswald Bold"/>
                <a:sym typeface="Oswald Bold"/>
              </a:rPr>
              <a:t>INITIAL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969481" y="2424924"/>
            <a:ext cx="1546282" cy="580263"/>
          </a:xfrm>
          <a:prstGeom prst="rect">
            <a:avLst/>
          </a:prstGeom>
        </p:spPr>
        <p:txBody>
          <a:bodyPr lIns="0" tIns="0" rIns="0" bIns="0" rtlCol="0" anchor="t">
            <a:spAutoFit/>
          </a:bodyPr>
          <a:lstStyle/>
          <a:p>
            <a:pPr algn="ctr">
              <a:lnSpc>
                <a:spcPts val="2345"/>
              </a:lnSpc>
            </a:pPr>
            <a:r>
              <a:rPr lang="en-US" sz="1699" b="1" spc="166">
                <a:solidFill>
                  <a:srgbClr val="FFFBFB"/>
                </a:solidFill>
                <a:latin typeface="DM Sans Bold"/>
                <a:ea typeface="DM Sans Bold"/>
                <a:cs typeface="DM Sans Bold"/>
                <a:sym typeface="DM Sans Bold"/>
              </a:rPr>
              <a:t>Read and Clean Data</a:t>
            </a:r>
          </a:p>
        </p:txBody>
      </p:sp>
      <p:sp>
        <p:nvSpPr>
          <p:cNvPr id="10" name="Freeform 10"/>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1" name="Group 11"/>
          <p:cNvGrpSpPr/>
          <p:nvPr/>
        </p:nvGrpSpPr>
        <p:grpSpPr>
          <a:xfrm>
            <a:off x="7030737" y="5240576"/>
            <a:ext cx="501082" cy="50108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6267505" y="2424924"/>
            <a:ext cx="2027545" cy="1466088"/>
          </a:xfrm>
          <a:prstGeom prst="rect">
            <a:avLst/>
          </a:prstGeom>
        </p:spPr>
        <p:txBody>
          <a:bodyPr lIns="0" tIns="0" rIns="0" bIns="0" rtlCol="0" anchor="t">
            <a:spAutoFit/>
          </a:bodyPr>
          <a:lstStyle/>
          <a:p>
            <a:pPr algn="ctr">
              <a:lnSpc>
                <a:spcPts val="2346"/>
              </a:lnSpc>
            </a:pPr>
            <a:r>
              <a:rPr lang="en-US" sz="1700" b="1" spc="166">
                <a:solidFill>
                  <a:srgbClr val="FFFBFB"/>
                </a:solidFill>
                <a:latin typeface="DM Sans Bold"/>
                <a:ea typeface="DM Sans Bold"/>
                <a:cs typeface="DM Sans Bold"/>
                <a:sym typeface="DM Sans Bold"/>
              </a:rPr>
              <a:t>Fit Multiple Linear Regression against Sale Price</a:t>
            </a:r>
          </a:p>
        </p:txBody>
      </p:sp>
      <p:sp>
        <p:nvSpPr>
          <p:cNvPr id="15" name="Freeform 15"/>
          <p:cNvSpPr/>
          <p:nvPr/>
        </p:nvSpPr>
        <p:spPr>
          <a:xfrm>
            <a:off x="9786637"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0521294" y="5240576"/>
            <a:ext cx="501082" cy="50108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9758062" y="2364788"/>
            <a:ext cx="2027545" cy="875538"/>
          </a:xfrm>
          <a:prstGeom prst="rect">
            <a:avLst/>
          </a:prstGeom>
        </p:spPr>
        <p:txBody>
          <a:bodyPr lIns="0" tIns="0" rIns="0" bIns="0" rtlCol="0" anchor="t">
            <a:spAutoFit/>
          </a:bodyPr>
          <a:lstStyle/>
          <a:p>
            <a:pPr algn="ctr">
              <a:lnSpc>
                <a:spcPts val="2346"/>
              </a:lnSpc>
            </a:pPr>
            <a:r>
              <a:rPr lang="en-US" sz="1700" b="1" spc="166">
                <a:solidFill>
                  <a:srgbClr val="FFFBFB"/>
                </a:solidFill>
                <a:latin typeface="DM Sans Bold"/>
                <a:ea typeface="DM Sans Bold"/>
                <a:cs typeface="DM Sans Bold"/>
                <a:sym typeface="DM Sans Bold"/>
              </a:rPr>
              <a:t>Log Transformation &amp; Check VIF’s</a:t>
            </a:r>
          </a:p>
        </p:txBody>
      </p:sp>
      <p:sp>
        <p:nvSpPr>
          <p:cNvPr id="20" name="Freeform 20"/>
          <p:cNvSpPr/>
          <p:nvPr/>
        </p:nvSpPr>
        <p:spPr>
          <a:xfrm>
            <a:off x="13277194"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1" name="Group 21"/>
          <p:cNvGrpSpPr/>
          <p:nvPr/>
        </p:nvGrpSpPr>
        <p:grpSpPr>
          <a:xfrm>
            <a:off x="14011851" y="5240576"/>
            <a:ext cx="501082" cy="50108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23" name="TextBox 2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13248619" y="2424924"/>
            <a:ext cx="2027545" cy="875538"/>
          </a:xfrm>
          <a:prstGeom prst="rect">
            <a:avLst/>
          </a:prstGeom>
        </p:spPr>
        <p:txBody>
          <a:bodyPr lIns="0" tIns="0" rIns="0" bIns="0" rtlCol="0" anchor="t">
            <a:spAutoFit/>
          </a:bodyPr>
          <a:lstStyle/>
          <a:p>
            <a:pPr algn="ctr">
              <a:lnSpc>
                <a:spcPts val="2346"/>
              </a:lnSpc>
            </a:pPr>
            <a:r>
              <a:rPr lang="en-US" sz="1700" b="1" spc="166">
                <a:solidFill>
                  <a:srgbClr val="FFFBFB"/>
                </a:solidFill>
                <a:latin typeface="DM Sans Bold"/>
                <a:ea typeface="DM Sans Bold"/>
                <a:cs typeface="DM Sans Bold"/>
                <a:sym typeface="DM Sans Bold"/>
              </a:rPr>
              <a:t>Residual against Normal &amp; Q-Q Plots</a:t>
            </a:r>
          </a:p>
        </p:txBody>
      </p:sp>
      <p:sp>
        <p:nvSpPr>
          <p:cNvPr id="25" name="Freeform 25"/>
          <p:cNvSpPr/>
          <p:nvPr/>
        </p:nvSpPr>
        <p:spPr>
          <a:xfrm rot="-10799999">
            <a:off x="-1003075" y="-5389819"/>
            <a:ext cx="5803731" cy="8102940"/>
          </a:xfrm>
          <a:custGeom>
            <a:avLst/>
            <a:gdLst/>
            <a:ahLst/>
            <a:cxnLst/>
            <a:rect l="l" t="t" r="r" b="b"/>
            <a:pathLst>
              <a:path w="5803731" h="8102940">
                <a:moveTo>
                  <a:pt x="0" y="0"/>
                </a:moveTo>
                <a:lnTo>
                  <a:pt x="5803730" y="0"/>
                </a:lnTo>
                <a:lnTo>
                  <a:pt x="5803730" y="8102940"/>
                </a:lnTo>
                <a:lnTo>
                  <a:pt x="0" y="81029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rot="-10800000">
            <a:off x="4496714" y="6177775"/>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7" name="Freeform 27"/>
          <p:cNvSpPr/>
          <p:nvPr/>
        </p:nvSpPr>
        <p:spPr>
          <a:xfrm rot="-10800000">
            <a:off x="8016362" y="6177775"/>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8" name="Freeform 28"/>
          <p:cNvSpPr/>
          <p:nvPr/>
        </p:nvSpPr>
        <p:spPr>
          <a:xfrm rot="-10800000">
            <a:off x="11491708" y="6177775"/>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9" name="TextBox 29"/>
          <p:cNvSpPr txBox="1"/>
          <p:nvPr/>
        </p:nvSpPr>
        <p:spPr>
          <a:xfrm>
            <a:off x="4721223" y="7640418"/>
            <a:ext cx="1546282" cy="616077"/>
          </a:xfrm>
          <a:prstGeom prst="rect">
            <a:avLst/>
          </a:prstGeom>
        </p:spPr>
        <p:txBody>
          <a:bodyPr lIns="0" tIns="0" rIns="0" bIns="0" rtlCol="0" anchor="t">
            <a:spAutoFit/>
          </a:bodyPr>
          <a:lstStyle/>
          <a:p>
            <a:pPr algn="ctr">
              <a:lnSpc>
                <a:spcPts val="2483"/>
              </a:lnSpc>
            </a:pPr>
            <a:r>
              <a:rPr lang="en-US" sz="1799" b="1" spc="176">
                <a:solidFill>
                  <a:srgbClr val="FFFBFB"/>
                </a:solidFill>
                <a:latin typeface="DM Sans Bold"/>
                <a:ea typeface="DM Sans Bold"/>
                <a:cs typeface="DM Sans Bold"/>
                <a:sym typeface="DM Sans Bold"/>
              </a:rPr>
              <a:t>Summary Statistics</a:t>
            </a:r>
          </a:p>
        </p:txBody>
      </p:sp>
      <p:sp>
        <p:nvSpPr>
          <p:cNvPr id="30" name="TextBox 30"/>
          <p:cNvSpPr txBox="1"/>
          <p:nvPr/>
        </p:nvSpPr>
        <p:spPr>
          <a:xfrm>
            <a:off x="8036415" y="7602318"/>
            <a:ext cx="1987440" cy="875538"/>
          </a:xfrm>
          <a:prstGeom prst="rect">
            <a:avLst/>
          </a:prstGeom>
        </p:spPr>
        <p:txBody>
          <a:bodyPr lIns="0" tIns="0" rIns="0" bIns="0" rtlCol="0" anchor="t">
            <a:spAutoFit/>
          </a:bodyPr>
          <a:lstStyle/>
          <a:p>
            <a:pPr algn="ctr">
              <a:lnSpc>
                <a:spcPts val="2345"/>
              </a:lnSpc>
            </a:pPr>
            <a:r>
              <a:rPr lang="en-US" sz="1699" b="1" spc="166">
                <a:solidFill>
                  <a:srgbClr val="FFFBFB"/>
                </a:solidFill>
                <a:latin typeface="DM Sans Bold"/>
                <a:ea typeface="DM Sans Bold"/>
                <a:cs typeface="DM Sans Bold"/>
                <a:sym typeface="DM Sans Bold"/>
              </a:rPr>
              <a:t>Automated Variable Selection</a:t>
            </a:r>
          </a:p>
        </p:txBody>
      </p:sp>
      <p:sp>
        <p:nvSpPr>
          <p:cNvPr id="31" name="TextBox 31"/>
          <p:cNvSpPr txBox="1"/>
          <p:nvPr/>
        </p:nvSpPr>
        <p:spPr>
          <a:xfrm>
            <a:off x="11743972" y="7459443"/>
            <a:ext cx="1546282" cy="1466088"/>
          </a:xfrm>
          <a:prstGeom prst="rect">
            <a:avLst/>
          </a:prstGeom>
        </p:spPr>
        <p:txBody>
          <a:bodyPr lIns="0" tIns="0" rIns="0" bIns="0" rtlCol="0" anchor="t">
            <a:spAutoFit/>
          </a:bodyPr>
          <a:lstStyle/>
          <a:p>
            <a:pPr algn="ctr">
              <a:lnSpc>
                <a:spcPts val="2345"/>
              </a:lnSpc>
            </a:pPr>
            <a:r>
              <a:rPr lang="en-US" sz="1699" b="1" spc="166">
                <a:solidFill>
                  <a:srgbClr val="FFFBFB"/>
                </a:solidFill>
                <a:latin typeface="DM Sans Bold"/>
                <a:ea typeface="DM Sans Bold"/>
                <a:cs typeface="DM Sans Bold"/>
                <a:sym typeface="DM Sans Bold"/>
              </a:rPr>
              <a:t>Add Categorical Variables as Dummy Variables</a:t>
            </a:r>
          </a:p>
        </p:txBody>
      </p:sp>
      <p:grpSp>
        <p:nvGrpSpPr>
          <p:cNvPr id="32" name="Group 32"/>
          <p:cNvGrpSpPr/>
          <p:nvPr/>
        </p:nvGrpSpPr>
        <p:grpSpPr>
          <a:xfrm>
            <a:off x="12266573" y="5239260"/>
            <a:ext cx="501082" cy="501082"/>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34" name="TextBox 3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5" name="Group 35"/>
          <p:cNvGrpSpPr/>
          <p:nvPr/>
        </p:nvGrpSpPr>
        <p:grpSpPr>
          <a:xfrm>
            <a:off x="8779594" y="5240576"/>
            <a:ext cx="501082" cy="501082"/>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37" name="TextBox 3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8" name="Group 38"/>
          <p:cNvGrpSpPr/>
          <p:nvPr/>
        </p:nvGrpSpPr>
        <p:grpSpPr>
          <a:xfrm>
            <a:off x="5278995" y="5239260"/>
            <a:ext cx="501082" cy="501082"/>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40" name="TextBox 4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1" name="TextBox 41"/>
          <p:cNvSpPr txBox="1"/>
          <p:nvPr/>
        </p:nvSpPr>
        <p:spPr>
          <a:xfrm>
            <a:off x="10268435" y="177578"/>
            <a:ext cx="10015459" cy="1276347"/>
          </a:xfrm>
          <a:prstGeom prst="rect">
            <a:avLst/>
          </a:prstGeom>
        </p:spPr>
        <p:txBody>
          <a:bodyPr lIns="0" tIns="0" rIns="0" bIns="0" rtlCol="0" anchor="t">
            <a:spAutoFit/>
          </a:bodyPr>
          <a:lstStyle/>
          <a:p>
            <a:pPr algn="l">
              <a:lnSpc>
                <a:spcPts val="10350"/>
              </a:lnSpc>
            </a:pPr>
            <a:r>
              <a:rPr lang="en-US" sz="7500" b="1" spc="735">
                <a:solidFill>
                  <a:srgbClr val="231F20"/>
                </a:solidFill>
                <a:latin typeface="Oswald Bold"/>
                <a:ea typeface="Oswald Bold"/>
                <a:cs typeface="Oswald Bold"/>
                <a:sym typeface="Oswald Bold"/>
              </a:rPr>
              <a:t>MODEL BUILDING</a:t>
            </a:r>
          </a:p>
        </p:txBody>
      </p:sp>
      <p:sp>
        <p:nvSpPr>
          <p:cNvPr id="42" name="TextBox 42"/>
          <p:cNvSpPr txBox="1"/>
          <p:nvPr/>
        </p:nvSpPr>
        <p:spPr>
          <a:xfrm>
            <a:off x="15014678" y="5927951"/>
            <a:ext cx="2925449" cy="754093"/>
          </a:xfrm>
          <a:prstGeom prst="rect">
            <a:avLst/>
          </a:prstGeom>
        </p:spPr>
        <p:txBody>
          <a:bodyPr lIns="0" tIns="0" rIns="0" bIns="0" rtlCol="0" anchor="t">
            <a:spAutoFit/>
          </a:bodyPr>
          <a:lstStyle/>
          <a:p>
            <a:pPr algn="l">
              <a:lnSpc>
                <a:spcPts val="3060"/>
              </a:lnSpc>
            </a:pPr>
            <a:r>
              <a:rPr lang="en-US" sz="2186">
                <a:solidFill>
                  <a:srgbClr val="100F0D"/>
                </a:solidFill>
                <a:latin typeface="Montserrat Light"/>
                <a:ea typeface="Montserrat Light"/>
                <a:cs typeface="Montserrat Light"/>
                <a:sym typeface="Montserrat Light"/>
              </a:rPr>
              <a:t>Use final model to make predictions -&gt;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txBody>
            <a:bodyPr/>
            <a:lstStyle/>
            <a:p>
              <a:endParaRPr lang="en-US"/>
            </a:p>
          </p:txBody>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503597" y="3869951"/>
            <a:ext cx="9171640" cy="5755204"/>
          </a:xfrm>
          <a:custGeom>
            <a:avLst/>
            <a:gdLst/>
            <a:ahLst/>
            <a:cxnLst/>
            <a:rect l="l" t="t" r="r" b="b"/>
            <a:pathLst>
              <a:path w="9171640" h="5755204">
                <a:moveTo>
                  <a:pt x="0" y="0"/>
                </a:moveTo>
                <a:lnTo>
                  <a:pt x="9171640" y="0"/>
                </a:lnTo>
                <a:lnTo>
                  <a:pt x="9171640" y="5755204"/>
                </a:lnTo>
                <a:lnTo>
                  <a:pt x="0" y="5755204"/>
                </a:lnTo>
                <a:lnTo>
                  <a:pt x="0" y="0"/>
                </a:lnTo>
                <a:close/>
              </a:path>
            </a:pathLst>
          </a:custGeom>
          <a:blipFill>
            <a:blip r:embed="rId6"/>
            <a:stretch>
              <a:fillRect/>
            </a:stretch>
          </a:blipFill>
        </p:spPr>
        <p:txBody>
          <a:bodyPr/>
          <a:lstStyle/>
          <a:p>
            <a:endParaRPr lang="en-US"/>
          </a:p>
        </p:txBody>
      </p:sp>
      <p:sp>
        <p:nvSpPr>
          <p:cNvPr id="9" name="Freeform 9"/>
          <p:cNvSpPr/>
          <p:nvPr/>
        </p:nvSpPr>
        <p:spPr>
          <a:xfrm>
            <a:off x="9991709" y="3869951"/>
            <a:ext cx="7777303" cy="5755204"/>
          </a:xfrm>
          <a:custGeom>
            <a:avLst/>
            <a:gdLst/>
            <a:ahLst/>
            <a:cxnLst/>
            <a:rect l="l" t="t" r="r" b="b"/>
            <a:pathLst>
              <a:path w="7777303" h="5755204">
                <a:moveTo>
                  <a:pt x="0" y="0"/>
                </a:moveTo>
                <a:lnTo>
                  <a:pt x="7777303" y="0"/>
                </a:lnTo>
                <a:lnTo>
                  <a:pt x="7777303" y="5755204"/>
                </a:lnTo>
                <a:lnTo>
                  <a:pt x="0" y="5755204"/>
                </a:lnTo>
                <a:lnTo>
                  <a:pt x="0" y="0"/>
                </a:lnTo>
                <a:close/>
              </a:path>
            </a:pathLst>
          </a:custGeom>
          <a:blipFill>
            <a:blip r:embed="rId7"/>
            <a:stretch>
              <a:fillRect/>
            </a:stretch>
          </a:blipFill>
        </p:spPr>
        <p:txBody>
          <a:bodyPr/>
          <a:lstStyle/>
          <a:p>
            <a:endParaRPr lang="en-US"/>
          </a:p>
        </p:txBody>
      </p:sp>
      <p:sp>
        <p:nvSpPr>
          <p:cNvPr id="10" name="TextBox 10"/>
          <p:cNvSpPr txBox="1"/>
          <p:nvPr/>
        </p:nvSpPr>
        <p:spPr>
          <a:xfrm>
            <a:off x="3100816" y="1232286"/>
            <a:ext cx="11496204" cy="1349947"/>
          </a:xfrm>
          <a:prstGeom prst="rect">
            <a:avLst/>
          </a:prstGeom>
        </p:spPr>
        <p:txBody>
          <a:bodyPr lIns="0" tIns="0" rIns="0" bIns="0" rtlCol="0" anchor="t">
            <a:spAutoFit/>
          </a:bodyPr>
          <a:lstStyle/>
          <a:p>
            <a:pPr algn="ctr">
              <a:lnSpc>
                <a:spcPts val="11082"/>
              </a:lnSpc>
            </a:pPr>
            <a:r>
              <a:rPr lang="en-US" sz="8030" b="1" spc="786">
                <a:solidFill>
                  <a:srgbClr val="FFFFFF"/>
                </a:solidFill>
                <a:latin typeface="Oswald Bold"/>
                <a:ea typeface="Oswald Bold"/>
                <a:cs typeface="Oswald Bold"/>
                <a:sym typeface="Oswald Bold"/>
              </a:rPr>
              <a:t>RESIDUAL &amp; Q-Q PLOT</a:t>
            </a:r>
          </a:p>
        </p:txBody>
      </p:sp>
      <p:sp>
        <p:nvSpPr>
          <p:cNvPr id="11" name="TextBox 11"/>
          <p:cNvSpPr txBox="1"/>
          <p:nvPr/>
        </p:nvSpPr>
        <p:spPr>
          <a:xfrm>
            <a:off x="5352008" y="3212090"/>
            <a:ext cx="7583984" cy="432435"/>
          </a:xfrm>
          <a:prstGeom prst="rect">
            <a:avLst/>
          </a:prstGeom>
        </p:spPr>
        <p:txBody>
          <a:bodyPr lIns="0" tIns="0" rIns="0" bIns="0" rtlCol="0" anchor="t">
            <a:spAutoFit/>
          </a:bodyPr>
          <a:lstStyle/>
          <a:p>
            <a:pPr algn="l">
              <a:lnSpc>
                <a:spcPts val="3509"/>
              </a:lnSpc>
              <a:spcBef>
                <a:spcPct val="0"/>
              </a:spcBef>
            </a:pPr>
            <a:r>
              <a:rPr lang="en-US" sz="2699">
                <a:solidFill>
                  <a:srgbClr val="231F20"/>
                </a:solidFill>
                <a:latin typeface="DM Sans"/>
                <a:ea typeface="DM Sans"/>
                <a:cs typeface="DM Sans"/>
                <a:sym typeface="DM Sans"/>
              </a:rPr>
              <a:t>Coefficient of Detemination (R-Squared) = 83%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8742662" y="2217587"/>
            <a:ext cx="4482103" cy="7558056"/>
          </a:xfrm>
          <a:custGeom>
            <a:avLst/>
            <a:gdLst/>
            <a:ahLst/>
            <a:cxnLst/>
            <a:rect l="l" t="t" r="r" b="b"/>
            <a:pathLst>
              <a:path w="4482103" h="7558056">
                <a:moveTo>
                  <a:pt x="0" y="0"/>
                </a:moveTo>
                <a:lnTo>
                  <a:pt x="4482103" y="0"/>
                </a:lnTo>
                <a:lnTo>
                  <a:pt x="4482103" y="7558056"/>
                </a:lnTo>
                <a:lnTo>
                  <a:pt x="0" y="7558056"/>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2361367" y="1255141"/>
            <a:ext cx="9537014" cy="1173480"/>
          </a:xfrm>
          <a:prstGeom prst="rect">
            <a:avLst/>
          </a:prstGeom>
        </p:spPr>
        <p:txBody>
          <a:bodyPr lIns="0" tIns="0" rIns="0" bIns="0" rtlCol="0" anchor="t">
            <a:spAutoFit/>
          </a:bodyPr>
          <a:lstStyle/>
          <a:p>
            <a:pPr marL="0" lvl="0" indent="0" algn="l">
              <a:lnSpc>
                <a:spcPts val="9659"/>
              </a:lnSpc>
              <a:spcBef>
                <a:spcPct val="0"/>
              </a:spcBef>
            </a:pPr>
            <a:r>
              <a:rPr lang="en-US" sz="6999" b="1" spc="685">
                <a:solidFill>
                  <a:srgbClr val="231F20"/>
                </a:solidFill>
                <a:latin typeface="Oswald Bold"/>
                <a:ea typeface="Oswald Bold"/>
                <a:cs typeface="Oswald Bold"/>
                <a:sym typeface="Oswald Bold"/>
              </a:rPr>
              <a:t>VIF ANALYSIS</a:t>
            </a:r>
          </a:p>
        </p:txBody>
      </p:sp>
      <p:sp>
        <p:nvSpPr>
          <p:cNvPr id="12" name="TextBox 12"/>
          <p:cNvSpPr txBox="1"/>
          <p:nvPr/>
        </p:nvSpPr>
        <p:spPr>
          <a:xfrm>
            <a:off x="3370739" y="3553459"/>
            <a:ext cx="3213001" cy="1810385"/>
          </a:xfrm>
          <a:prstGeom prst="rect">
            <a:avLst/>
          </a:prstGeom>
        </p:spPr>
        <p:txBody>
          <a:bodyPr lIns="0" tIns="0" rIns="0" bIns="0" rtlCol="0" anchor="t">
            <a:spAutoFit/>
          </a:bodyPr>
          <a:lstStyle/>
          <a:p>
            <a:pPr algn="l">
              <a:lnSpc>
                <a:spcPts val="2859"/>
              </a:lnSpc>
            </a:pPr>
            <a:r>
              <a:rPr lang="en-US" sz="2199">
                <a:solidFill>
                  <a:srgbClr val="231F20"/>
                </a:solidFill>
                <a:latin typeface="DM Sans"/>
                <a:ea typeface="DM Sans"/>
                <a:cs typeface="DM Sans"/>
                <a:sym typeface="DM Sans"/>
              </a:rPr>
              <a:t>        VIF &lt; 5       : good</a:t>
            </a:r>
          </a:p>
          <a:p>
            <a:pPr algn="l">
              <a:lnSpc>
                <a:spcPts val="2859"/>
              </a:lnSpc>
            </a:pPr>
            <a:r>
              <a:rPr lang="en-US" sz="2199">
                <a:solidFill>
                  <a:srgbClr val="231F20"/>
                </a:solidFill>
                <a:latin typeface="DM Sans"/>
                <a:ea typeface="DM Sans"/>
                <a:cs typeface="DM Sans"/>
                <a:sym typeface="DM Sans"/>
              </a:rPr>
              <a:t>5 &lt;= VIF &lt;= 10   : warning</a:t>
            </a:r>
          </a:p>
          <a:p>
            <a:pPr algn="l">
              <a:lnSpc>
                <a:spcPts val="2859"/>
              </a:lnSpc>
            </a:pPr>
            <a:r>
              <a:rPr lang="en-US" sz="2199">
                <a:solidFill>
                  <a:srgbClr val="231F20"/>
                </a:solidFill>
                <a:latin typeface="DM Sans"/>
                <a:ea typeface="DM Sans"/>
                <a:cs typeface="DM Sans"/>
                <a:sym typeface="DM Sans"/>
              </a:rPr>
              <a:t>        VIF &gt; 10     : bad</a:t>
            </a:r>
          </a:p>
          <a:p>
            <a:pPr algn="l">
              <a:lnSpc>
                <a:spcPts val="2859"/>
              </a:lnSpc>
            </a:pPr>
            <a:endParaRPr lang="en-US" sz="2199">
              <a:solidFill>
                <a:srgbClr val="231F20"/>
              </a:solidFill>
              <a:latin typeface="DM Sans"/>
              <a:ea typeface="DM Sans"/>
              <a:cs typeface="DM Sans"/>
              <a:sym typeface="DM Sans"/>
            </a:endParaRPr>
          </a:p>
          <a:p>
            <a:pPr algn="l">
              <a:lnSpc>
                <a:spcPts val="2859"/>
              </a:lnSpc>
              <a:spcBef>
                <a:spcPct val="0"/>
              </a:spcBef>
            </a:pPr>
            <a:r>
              <a:rPr lang="en-US" sz="2199" b="1">
                <a:solidFill>
                  <a:srgbClr val="231F20"/>
                </a:solidFill>
                <a:latin typeface="DM Sans Bold"/>
                <a:ea typeface="DM Sans Bold"/>
                <a:cs typeface="DM Sans Bold"/>
                <a:sym typeface="DM Sans Bold"/>
              </a:rPr>
              <a:t>All the VIF’s look GOOD!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257863">
            <a:off x="-1492609" y="6516214"/>
            <a:ext cx="21273218" cy="9128145"/>
          </a:xfrm>
          <a:custGeom>
            <a:avLst/>
            <a:gdLst/>
            <a:ahLst/>
            <a:cxnLst/>
            <a:rect l="l" t="t" r="r" b="b"/>
            <a:pathLst>
              <a:path w="21273218" h="9128145">
                <a:moveTo>
                  <a:pt x="0" y="0"/>
                </a:moveTo>
                <a:lnTo>
                  <a:pt x="21273218" y="0"/>
                </a:lnTo>
                <a:lnTo>
                  <a:pt x="21273218" y="9128145"/>
                </a:lnTo>
                <a:lnTo>
                  <a:pt x="0" y="91281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9795732" y="9504363"/>
            <a:ext cx="5925100" cy="627473"/>
          </a:xfrm>
          <a:custGeom>
            <a:avLst/>
            <a:gdLst/>
            <a:ahLst/>
            <a:cxnLst/>
            <a:rect l="l" t="t" r="r" b="b"/>
            <a:pathLst>
              <a:path w="5925100" h="627473">
                <a:moveTo>
                  <a:pt x="0" y="0"/>
                </a:moveTo>
                <a:lnTo>
                  <a:pt x="5925100" y="0"/>
                </a:lnTo>
                <a:lnTo>
                  <a:pt x="5925100" y="627473"/>
                </a:lnTo>
                <a:lnTo>
                  <a:pt x="0" y="627473"/>
                </a:lnTo>
                <a:lnTo>
                  <a:pt x="0" y="0"/>
                </a:lnTo>
                <a:close/>
              </a:path>
            </a:pathLst>
          </a:custGeom>
          <a:blipFill>
            <a:blip r:embed="rId6"/>
            <a:stretch>
              <a:fillRect t="-86495"/>
            </a:stretch>
          </a:blipFill>
        </p:spPr>
        <p:txBody>
          <a:bodyPr/>
          <a:lstStyle/>
          <a:p>
            <a:endParaRPr lang="en-US"/>
          </a:p>
        </p:txBody>
      </p:sp>
      <p:grpSp>
        <p:nvGrpSpPr>
          <p:cNvPr id="5" name="Group 5"/>
          <p:cNvGrpSpPr/>
          <p:nvPr/>
        </p:nvGrpSpPr>
        <p:grpSpPr>
          <a:xfrm>
            <a:off x="9817036" y="3637463"/>
            <a:ext cx="5903796" cy="5866900"/>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txBody>
            <a:bodyPr/>
            <a:lstStyle/>
            <a:p>
              <a:endParaRPr lang="en-US"/>
            </a:p>
          </p:txBody>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2034973" y="9501876"/>
            <a:ext cx="5948579" cy="629959"/>
          </a:xfrm>
          <a:custGeom>
            <a:avLst/>
            <a:gdLst/>
            <a:ahLst/>
            <a:cxnLst/>
            <a:rect l="l" t="t" r="r" b="b"/>
            <a:pathLst>
              <a:path w="5948579" h="629959">
                <a:moveTo>
                  <a:pt x="0" y="0"/>
                </a:moveTo>
                <a:lnTo>
                  <a:pt x="5948579" y="0"/>
                </a:lnTo>
                <a:lnTo>
                  <a:pt x="5948579" y="629960"/>
                </a:lnTo>
                <a:lnTo>
                  <a:pt x="0" y="629960"/>
                </a:lnTo>
                <a:lnTo>
                  <a:pt x="0" y="0"/>
                </a:lnTo>
                <a:close/>
              </a:path>
            </a:pathLst>
          </a:custGeom>
          <a:blipFill>
            <a:blip r:embed="rId6"/>
            <a:stretch>
              <a:fillRect t="-86495"/>
            </a:stretch>
          </a:blipFill>
        </p:spPr>
        <p:txBody>
          <a:bodyPr/>
          <a:lstStyle/>
          <a:p>
            <a:endParaRPr lang="en-US"/>
          </a:p>
        </p:txBody>
      </p:sp>
      <p:grpSp>
        <p:nvGrpSpPr>
          <p:cNvPr id="9" name="Group 9"/>
          <p:cNvGrpSpPr/>
          <p:nvPr/>
        </p:nvGrpSpPr>
        <p:grpSpPr>
          <a:xfrm>
            <a:off x="2056362" y="3611729"/>
            <a:ext cx="5927190" cy="5890147"/>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txBody>
            <a:bodyPr/>
            <a:lstStyle/>
            <a:p>
              <a:endParaRPr lang="en-US"/>
            </a:p>
          </p:txBody>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2" name="Group 12"/>
          <p:cNvGrpSpPr/>
          <p:nvPr/>
        </p:nvGrpSpPr>
        <p:grpSpPr>
          <a:xfrm>
            <a:off x="3532812" y="2305938"/>
            <a:ext cx="2952901" cy="29529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txBody>
            <a:bodyPr/>
            <a:lstStyle/>
            <a:p>
              <a:endParaRPr lang="en-US"/>
            </a:p>
          </p:txBody>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5" name="Group 15"/>
          <p:cNvGrpSpPr/>
          <p:nvPr/>
        </p:nvGrpSpPr>
        <p:grpSpPr>
          <a:xfrm>
            <a:off x="11287370" y="2317593"/>
            <a:ext cx="2941246" cy="294124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txBody>
            <a:bodyPr/>
            <a:lstStyle/>
            <a:p>
              <a:endParaRPr lang="en-US"/>
            </a:p>
          </p:txBody>
        </p:sp>
        <p:sp>
          <p:nvSpPr>
            <p:cNvPr id="17" name="TextBox 17"/>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8" name="TextBox 18"/>
          <p:cNvSpPr txBox="1"/>
          <p:nvPr/>
        </p:nvSpPr>
        <p:spPr>
          <a:xfrm>
            <a:off x="2102892" y="660616"/>
            <a:ext cx="13617940" cy="2053590"/>
          </a:xfrm>
          <a:prstGeom prst="rect">
            <a:avLst/>
          </a:prstGeom>
        </p:spPr>
        <p:txBody>
          <a:bodyPr lIns="0" tIns="0" rIns="0" bIns="0" rtlCol="0" anchor="t">
            <a:spAutoFit/>
          </a:bodyPr>
          <a:lstStyle/>
          <a:p>
            <a:pPr marL="0" lvl="0" indent="0" algn="ctr">
              <a:lnSpc>
                <a:spcPts val="8280"/>
              </a:lnSpc>
              <a:spcBef>
                <a:spcPct val="0"/>
              </a:spcBef>
            </a:pPr>
            <a:r>
              <a:rPr lang="en-US" sz="6000" b="1" spc="588">
                <a:solidFill>
                  <a:srgbClr val="231F20"/>
                </a:solidFill>
                <a:latin typeface="Oswald Bold"/>
                <a:ea typeface="Oswald Bold"/>
                <a:cs typeface="Oswald Bold"/>
                <a:sym typeface="Oswald Bold"/>
              </a:rPr>
              <a:t>KEY VARIABLES AFFECTING SALES PRICE</a:t>
            </a:r>
          </a:p>
        </p:txBody>
      </p:sp>
      <p:sp>
        <p:nvSpPr>
          <p:cNvPr id="19" name="TextBox 19"/>
          <p:cNvSpPr txBox="1"/>
          <p:nvPr/>
        </p:nvSpPr>
        <p:spPr>
          <a:xfrm>
            <a:off x="2467454" y="4931968"/>
            <a:ext cx="5105005" cy="3420161"/>
          </a:xfrm>
          <a:prstGeom prst="rect">
            <a:avLst/>
          </a:prstGeom>
        </p:spPr>
        <p:txBody>
          <a:bodyPr lIns="0" tIns="0" rIns="0" bIns="0" rtlCol="0" anchor="t">
            <a:spAutoFit/>
          </a:bodyPr>
          <a:lstStyle/>
          <a:p>
            <a:pPr algn="ctr">
              <a:lnSpc>
                <a:spcPts val="3408"/>
              </a:lnSpc>
            </a:pPr>
            <a:r>
              <a:rPr lang="en-US" sz="2469" spc="242">
                <a:solidFill>
                  <a:srgbClr val="FFFBFB"/>
                </a:solidFill>
                <a:latin typeface="DM Sans"/>
                <a:ea typeface="DM Sans"/>
                <a:cs typeface="DM Sans"/>
                <a:sym typeface="DM Sans"/>
              </a:rPr>
              <a:t>Central Air Conditioning</a:t>
            </a:r>
          </a:p>
          <a:p>
            <a:pPr algn="ctr">
              <a:lnSpc>
                <a:spcPts val="3408"/>
              </a:lnSpc>
            </a:pPr>
            <a:r>
              <a:rPr lang="en-US" sz="2469" spc="242">
                <a:solidFill>
                  <a:srgbClr val="FFFBFB"/>
                </a:solidFill>
                <a:latin typeface="DM Sans"/>
                <a:ea typeface="DM Sans"/>
                <a:cs typeface="DM Sans"/>
                <a:sym typeface="DM Sans"/>
              </a:rPr>
              <a:t>up to 13.01%</a:t>
            </a:r>
          </a:p>
          <a:p>
            <a:pPr algn="ctr">
              <a:lnSpc>
                <a:spcPts val="3408"/>
              </a:lnSpc>
            </a:pPr>
            <a:endParaRPr lang="en-US" sz="2469" spc="242">
              <a:solidFill>
                <a:srgbClr val="FFFBFB"/>
              </a:solidFill>
              <a:latin typeface="DM Sans"/>
              <a:ea typeface="DM Sans"/>
              <a:cs typeface="DM Sans"/>
              <a:sym typeface="DM Sans"/>
            </a:endParaRPr>
          </a:p>
          <a:p>
            <a:pPr algn="ctr">
              <a:lnSpc>
                <a:spcPts val="3408"/>
              </a:lnSpc>
            </a:pPr>
            <a:r>
              <a:rPr lang="en-US" sz="2469" spc="242">
                <a:solidFill>
                  <a:srgbClr val="FFFBFB"/>
                </a:solidFill>
                <a:latin typeface="DM Sans"/>
                <a:ea typeface="DM Sans"/>
                <a:cs typeface="DM Sans"/>
                <a:sym typeface="DM Sans"/>
              </a:rPr>
              <a:t>Garage Car Spaces</a:t>
            </a:r>
          </a:p>
          <a:p>
            <a:pPr algn="ctr">
              <a:lnSpc>
                <a:spcPts val="3408"/>
              </a:lnSpc>
            </a:pPr>
            <a:r>
              <a:rPr lang="en-US" sz="2469" spc="242">
                <a:solidFill>
                  <a:srgbClr val="FFFBFB"/>
                </a:solidFill>
                <a:latin typeface="DM Sans"/>
                <a:ea typeface="DM Sans"/>
                <a:cs typeface="DM Sans"/>
                <a:sym typeface="DM Sans"/>
              </a:rPr>
              <a:t>up to 8.68%</a:t>
            </a:r>
          </a:p>
          <a:p>
            <a:pPr algn="ctr">
              <a:lnSpc>
                <a:spcPts val="3408"/>
              </a:lnSpc>
            </a:pPr>
            <a:endParaRPr lang="en-US" sz="2469" spc="242">
              <a:solidFill>
                <a:srgbClr val="FFFBFB"/>
              </a:solidFill>
              <a:latin typeface="DM Sans"/>
              <a:ea typeface="DM Sans"/>
              <a:cs typeface="DM Sans"/>
              <a:sym typeface="DM Sans"/>
            </a:endParaRPr>
          </a:p>
          <a:p>
            <a:pPr algn="ctr">
              <a:lnSpc>
                <a:spcPts val="3408"/>
              </a:lnSpc>
            </a:pPr>
            <a:r>
              <a:rPr lang="en-US" sz="2469" spc="242">
                <a:solidFill>
                  <a:srgbClr val="FFFBFB"/>
                </a:solidFill>
                <a:latin typeface="DM Sans"/>
                <a:ea typeface="DM Sans"/>
                <a:cs typeface="DM Sans"/>
                <a:sym typeface="DM Sans"/>
              </a:rPr>
              <a:t>Fireplace</a:t>
            </a:r>
          </a:p>
          <a:p>
            <a:pPr algn="ctr">
              <a:lnSpc>
                <a:spcPts val="3408"/>
              </a:lnSpc>
            </a:pPr>
            <a:r>
              <a:rPr lang="en-US" sz="2469" spc="242">
                <a:solidFill>
                  <a:srgbClr val="FFFBFB"/>
                </a:solidFill>
                <a:latin typeface="DM Sans"/>
                <a:ea typeface="DM Sans"/>
                <a:cs typeface="DM Sans"/>
                <a:sym typeface="DM Sans"/>
              </a:rPr>
              <a:t>up to 6.06%</a:t>
            </a:r>
          </a:p>
        </p:txBody>
      </p:sp>
      <p:sp>
        <p:nvSpPr>
          <p:cNvPr id="20" name="TextBox 20"/>
          <p:cNvSpPr txBox="1"/>
          <p:nvPr/>
        </p:nvSpPr>
        <p:spPr>
          <a:xfrm>
            <a:off x="10215565" y="4985385"/>
            <a:ext cx="5084856" cy="3392665"/>
          </a:xfrm>
          <a:prstGeom prst="rect">
            <a:avLst/>
          </a:prstGeom>
        </p:spPr>
        <p:txBody>
          <a:bodyPr lIns="0" tIns="0" rIns="0" bIns="0" rtlCol="0" anchor="t">
            <a:spAutoFit/>
          </a:bodyPr>
          <a:lstStyle/>
          <a:p>
            <a:pPr algn="ctr">
              <a:lnSpc>
                <a:spcPts val="3274"/>
              </a:lnSpc>
            </a:pPr>
            <a:r>
              <a:rPr lang="en-US" sz="2372" spc="232">
                <a:solidFill>
                  <a:srgbClr val="FFFBFB"/>
                </a:solidFill>
                <a:latin typeface="DM Sans"/>
                <a:ea typeface="DM Sans"/>
                <a:cs typeface="DM Sans"/>
                <a:sym typeface="DM Sans"/>
              </a:rPr>
              <a:t>Non-Excellent Kitchen Quality</a:t>
            </a:r>
          </a:p>
          <a:p>
            <a:pPr algn="ctr">
              <a:lnSpc>
                <a:spcPts val="3412"/>
              </a:lnSpc>
            </a:pPr>
            <a:r>
              <a:rPr lang="en-US" sz="2472" spc="242">
                <a:solidFill>
                  <a:srgbClr val="FFFBFB"/>
                </a:solidFill>
                <a:latin typeface="DM Sans"/>
                <a:ea typeface="DM Sans"/>
                <a:cs typeface="DM Sans"/>
                <a:sym typeface="DM Sans"/>
              </a:rPr>
              <a:t>down by 22.73%</a:t>
            </a:r>
          </a:p>
          <a:p>
            <a:pPr algn="ctr">
              <a:lnSpc>
                <a:spcPts val="3412"/>
              </a:lnSpc>
            </a:pPr>
            <a:endParaRPr lang="en-US" sz="2472" spc="242">
              <a:solidFill>
                <a:srgbClr val="FFFBFB"/>
              </a:solidFill>
              <a:latin typeface="DM Sans"/>
              <a:ea typeface="DM Sans"/>
              <a:cs typeface="DM Sans"/>
              <a:sym typeface="DM Sans"/>
            </a:endParaRPr>
          </a:p>
          <a:p>
            <a:pPr algn="ctr">
              <a:lnSpc>
                <a:spcPts val="3412"/>
              </a:lnSpc>
            </a:pPr>
            <a:r>
              <a:rPr lang="en-US" sz="2472" spc="242">
                <a:solidFill>
                  <a:srgbClr val="FFFBFB"/>
                </a:solidFill>
                <a:latin typeface="DM Sans"/>
                <a:ea typeface="DM Sans"/>
                <a:cs typeface="DM Sans"/>
                <a:sym typeface="DM Sans"/>
              </a:rPr>
              <a:t>Townhouse Building Type</a:t>
            </a:r>
          </a:p>
          <a:p>
            <a:pPr algn="ctr">
              <a:lnSpc>
                <a:spcPts val="3412"/>
              </a:lnSpc>
            </a:pPr>
            <a:r>
              <a:rPr lang="en-US" sz="2472" spc="242">
                <a:solidFill>
                  <a:srgbClr val="FFFBFB"/>
                </a:solidFill>
                <a:latin typeface="DM Sans"/>
                <a:ea typeface="DM Sans"/>
                <a:cs typeface="DM Sans"/>
                <a:sym typeface="DM Sans"/>
              </a:rPr>
              <a:t>down by 14.57%</a:t>
            </a:r>
          </a:p>
          <a:p>
            <a:pPr algn="ctr">
              <a:lnSpc>
                <a:spcPts val="3412"/>
              </a:lnSpc>
            </a:pPr>
            <a:endParaRPr lang="en-US" sz="2472" spc="242">
              <a:solidFill>
                <a:srgbClr val="FFFBFB"/>
              </a:solidFill>
              <a:latin typeface="DM Sans"/>
              <a:ea typeface="DM Sans"/>
              <a:cs typeface="DM Sans"/>
              <a:sym typeface="DM Sans"/>
            </a:endParaRPr>
          </a:p>
          <a:p>
            <a:pPr algn="ctr">
              <a:lnSpc>
                <a:spcPts val="3412"/>
              </a:lnSpc>
            </a:pPr>
            <a:r>
              <a:rPr lang="en-US" sz="2472" spc="242">
                <a:solidFill>
                  <a:srgbClr val="FFFBFB"/>
                </a:solidFill>
                <a:latin typeface="DM Sans"/>
                <a:ea typeface="DM Sans"/>
                <a:cs typeface="DM Sans"/>
                <a:sym typeface="DM Sans"/>
              </a:rPr>
              <a:t>Unpaved Driveway</a:t>
            </a:r>
          </a:p>
          <a:p>
            <a:pPr algn="ctr">
              <a:lnSpc>
                <a:spcPts val="3412"/>
              </a:lnSpc>
            </a:pPr>
            <a:r>
              <a:rPr lang="en-US" sz="2472" spc="242">
                <a:solidFill>
                  <a:srgbClr val="FFFBFB"/>
                </a:solidFill>
                <a:latin typeface="DM Sans"/>
                <a:ea typeface="DM Sans"/>
                <a:cs typeface="DM Sans"/>
                <a:sym typeface="DM Sans"/>
              </a:rPr>
              <a:t>down by 7.14%</a:t>
            </a:r>
          </a:p>
        </p:txBody>
      </p:sp>
      <p:sp>
        <p:nvSpPr>
          <p:cNvPr id="21" name="TextBox 21"/>
          <p:cNvSpPr txBox="1"/>
          <p:nvPr/>
        </p:nvSpPr>
        <p:spPr>
          <a:xfrm>
            <a:off x="2566724" y="3706188"/>
            <a:ext cx="4906465" cy="744372"/>
          </a:xfrm>
          <a:prstGeom prst="rect">
            <a:avLst/>
          </a:prstGeom>
        </p:spPr>
        <p:txBody>
          <a:bodyPr lIns="0" tIns="0" rIns="0" bIns="0" rtlCol="0" anchor="t">
            <a:spAutoFit/>
          </a:bodyPr>
          <a:lstStyle/>
          <a:p>
            <a:pPr marL="0" lvl="0" indent="0" algn="ctr">
              <a:lnSpc>
                <a:spcPts val="6065"/>
              </a:lnSpc>
              <a:spcBef>
                <a:spcPct val="0"/>
              </a:spcBef>
            </a:pPr>
            <a:r>
              <a:rPr lang="en-US" sz="4395" spc="430">
                <a:solidFill>
                  <a:srgbClr val="FDFBFB"/>
                </a:solidFill>
                <a:latin typeface="Oswald"/>
                <a:ea typeface="Oswald"/>
                <a:cs typeface="Oswald"/>
                <a:sym typeface="Oswald"/>
              </a:rPr>
              <a:t>INCREASE PRICE</a:t>
            </a:r>
          </a:p>
        </p:txBody>
      </p:sp>
      <p:sp>
        <p:nvSpPr>
          <p:cNvPr id="22" name="TextBox 22"/>
          <p:cNvSpPr txBox="1"/>
          <p:nvPr/>
        </p:nvSpPr>
        <p:spPr>
          <a:xfrm>
            <a:off x="10492715" y="3712016"/>
            <a:ext cx="4664831" cy="741735"/>
          </a:xfrm>
          <a:prstGeom prst="rect">
            <a:avLst/>
          </a:prstGeom>
        </p:spPr>
        <p:txBody>
          <a:bodyPr lIns="0" tIns="0" rIns="0" bIns="0" rtlCol="0" anchor="t">
            <a:spAutoFit/>
          </a:bodyPr>
          <a:lstStyle/>
          <a:p>
            <a:pPr marL="0" lvl="0" indent="0" algn="ctr">
              <a:lnSpc>
                <a:spcPts val="6041"/>
              </a:lnSpc>
              <a:spcBef>
                <a:spcPct val="0"/>
              </a:spcBef>
            </a:pPr>
            <a:r>
              <a:rPr lang="en-US" sz="4377" spc="429">
                <a:solidFill>
                  <a:srgbClr val="FDFBFB"/>
                </a:solidFill>
                <a:latin typeface="Oswald"/>
                <a:ea typeface="Oswald"/>
                <a:cs typeface="Oswald"/>
                <a:sym typeface="Oswald"/>
              </a:rPr>
              <a:t>DECREASE PRICE</a:t>
            </a:r>
          </a:p>
        </p:txBody>
      </p:sp>
      <p:sp>
        <p:nvSpPr>
          <p:cNvPr id="23" name="TextBox 23"/>
          <p:cNvSpPr txBox="1"/>
          <p:nvPr/>
        </p:nvSpPr>
        <p:spPr>
          <a:xfrm>
            <a:off x="4467032" y="1857646"/>
            <a:ext cx="1105849" cy="1930569"/>
          </a:xfrm>
          <a:prstGeom prst="rect">
            <a:avLst/>
          </a:prstGeom>
        </p:spPr>
        <p:txBody>
          <a:bodyPr lIns="0" tIns="0" rIns="0" bIns="0" rtlCol="0" anchor="t">
            <a:spAutoFit/>
          </a:bodyPr>
          <a:lstStyle/>
          <a:p>
            <a:pPr algn="ctr">
              <a:lnSpc>
                <a:spcPts val="15706"/>
              </a:lnSpc>
            </a:pPr>
            <a:r>
              <a:rPr lang="en-US" sz="11381" spc="1115">
                <a:solidFill>
                  <a:srgbClr val="FFFBFB"/>
                </a:solidFill>
                <a:latin typeface="DM Sans"/>
                <a:ea typeface="DM Sans"/>
                <a:cs typeface="DM Sans"/>
                <a:sym typeface="DM Sans"/>
              </a:rPr>
              <a:t>+</a:t>
            </a:r>
          </a:p>
        </p:txBody>
      </p:sp>
      <p:sp>
        <p:nvSpPr>
          <p:cNvPr id="24" name="TextBox 24"/>
          <p:cNvSpPr txBox="1"/>
          <p:nvPr/>
        </p:nvSpPr>
        <p:spPr>
          <a:xfrm>
            <a:off x="12216010" y="1857646"/>
            <a:ext cx="1105849" cy="1930569"/>
          </a:xfrm>
          <a:prstGeom prst="rect">
            <a:avLst/>
          </a:prstGeom>
        </p:spPr>
        <p:txBody>
          <a:bodyPr lIns="0" tIns="0" rIns="0" bIns="0" rtlCol="0" anchor="t">
            <a:spAutoFit/>
          </a:bodyPr>
          <a:lstStyle/>
          <a:p>
            <a:pPr algn="ctr">
              <a:lnSpc>
                <a:spcPts val="15706"/>
              </a:lnSpc>
            </a:pPr>
            <a:r>
              <a:rPr lang="en-US" sz="11381" spc="1115">
                <a:solidFill>
                  <a:srgbClr val="FFFBFB"/>
                </a:solidFill>
                <a:latin typeface="DM Sans"/>
                <a:ea typeface="DM Sans"/>
                <a:cs typeface="DM Sans"/>
                <a:sym typeface="DM San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887923">
            <a:off x="12248518" y="-4408285"/>
            <a:ext cx="7032580" cy="7216267"/>
          </a:xfrm>
          <a:custGeom>
            <a:avLst/>
            <a:gdLst/>
            <a:ahLst/>
            <a:cxnLst/>
            <a:rect l="l" t="t" r="r" b="b"/>
            <a:pathLst>
              <a:path w="7032580" h="7216267">
                <a:moveTo>
                  <a:pt x="0" y="0"/>
                </a:moveTo>
                <a:lnTo>
                  <a:pt x="7032581" y="0"/>
                </a:lnTo>
                <a:lnTo>
                  <a:pt x="7032581" y="7216267"/>
                </a:lnTo>
                <a:lnTo>
                  <a:pt x="0" y="72162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6508105" y="2862252"/>
            <a:ext cx="9329545" cy="7102116"/>
          </a:xfrm>
          <a:custGeom>
            <a:avLst/>
            <a:gdLst/>
            <a:ahLst/>
            <a:cxnLst/>
            <a:rect l="l" t="t" r="r" b="b"/>
            <a:pathLst>
              <a:path w="9329545" h="7102116">
                <a:moveTo>
                  <a:pt x="0" y="0"/>
                </a:moveTo>
                <a:lnTo>
                  <a:pt x="9329546" y="0"/>
                </a:lnTo>
                <a:lnTo>
                  <a:pt x="9329546" y="7102116"/>
                </a:lnTo>
                <a:lnTo>
                  <a:pt x="0" y="7102116"/>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2361367" y="1255141"/>
            <a:ext cx="9537014" cy="1173480"/>
          </a:xfrm>
          <a:prstGeom prst="rect">
            <a:avLst/>
          </a:prstGeom>
        </p:spPr>
        <p:txBody>
          <a:bodyPr lIns="0" tIns="0" rIns="0" bIns="0" rtlCol="0" anchor="t">
            <a:spAutoFit/>
          </a:bodyPr>
          <a:lstStyle/>
          <a:p>
            <a:pPr marL="0" lvl="0" indent="0" algn="l">
              <a:lnSpc>
                <a:spcPts val="9659"/>
              </a:lnSpc>
              <a:spcBef>
                <a:spcPct val="0"/>
              </a:spcBef>
            </a:pPr>
            <a:r>
              <a:rPr lang="en-US" sz="6999" b="1" spc="685">
                <a:solidFill>
                  <a:srgbClr val="231F20"/>
                </a:solidFill>
                <a:latin typeface="Oswald Bold"/>
                <a:ea typeface="Oswald Bold"/>
                <a:cs typeface="Oswald Bold"/>
                <a:sym typeface="Oswald Bold"/>
              </a:rPr>
              <a:t>SAMPLE OF 5 HOMES</a:t>
            </a:r>
          </a:p>
        </p:txBody>
      </p:sp>
      <p:sp>
        <p:nvSpPr>
          <p:cNvPr id="12" name="TextBox 12"/>
          <p:cNvSpPr txBox="1"/>
          <p:nvPr/>
        </p:nvSpPr>
        <p:spPr>
          <a:xfrm>
            <a:off x="822928" y="3567393"/>
            <a:ext cx="5189658" cy="1271401"/>
          </a:xfrm>
          <a:prstGeom prst="rect">
            <a:avLst/>
          </a:prstGeom>
        </p:spPr>
        <p:txBody>
          <a:bodyPr lIns="0" tIns="0" rIns="0" bIns="0" rtlCol="0" anchor="t">
            <a:spAutoFit/>
          </a:bodyPr>
          <a:lstStyle/>
          <a:p>
            <a:pPr algn="l">
              <a:lnSpc>
                <a:spcPts val="3431"/>
              </a:lnSpc>
              <a:spcBef>
                <a:spcPct val="0"/>
              </a:spcBef>
            </a:pPr>
            <a:r>
              <a:rPr lang="en-US" sz="2639">
                <a:solidFill>
                  <a:srgbClr val="231F20"/>
                </a:solidFill>
                <a:latin typeface="DM Sans"/>
                <a:ea typeface="DM Sans"/>
                <a:cs typeface="DM Sans"/>
                <a:sym typeface="DM Sans"/>
              </a:rPr>
              <a:t>Here is a sample of 5 homes’ predicted prices that investor plans to sell in 2011.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1626</Words>
  <Application>Microsoft Office PowerPoint</Application>
  <PresentationFormat>Custom</PresentationFormat>
  <Paragraphs>149</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DM Sans Bold</vt:lpstr>
      <vt:lpstr>Calibri</vt:lpstr>
      <vt:lpstr>Montserrat Classic Bold</vt:lpstr>
      <vt:lpstr>Oswald</vt:lpstr>
      <vt:lpstr>DM Sans</vt:lpstr>
      <vt:lpstr>Oswald Bold</vt:lpstr>
      <vt:lpstr>Wingdings</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cp:lastModifiedBy>Grkovic, Kristina</cp:lastModifiedBy>
  <cp:revision>5</cp:revision>
  <dcterms:created xsi:type="dcterms:W3CDTF">2006-08-16T00:00:00Z</dcterms:created>
  <dcterms:modified xsi:type="dcterms:W3CDTF">2024-09-19T03:28:10Z</dcterms:modified>
  <dc:identifier>DAGQ8xSRyPI</dc:identifier>
</cp:coreProperties>
</file>