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dy Tang" initials="CT" lastIdx="1" clrIdx="0">
    <p:extLst>
      <p:ext uri="{19B8F6BF-5375-455C-9EA6-DF929625EA0E}">
        <p15:presenceInfo xmlns:p15="http://schemas.microsoft.com/office/powerpoint/2012/main" userId="S::cindy@bridgemedcomms.com::d13ee759-d45a-46f6-9b34-76fbdf7fb4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  <a:srgbClr val="004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6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43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3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22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76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08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97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00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09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50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6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01FE-746B-4663-9F37-79CEFC2926F9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9C00-F2B5-4EC4-AD25-F9AB4B548A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64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CA141E-C85F-40BD-A887-C7DDD08E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0" y="145143"/>
            <a:ext cx="6571780" cy="6512172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E03EAE-9861-40DF-B748-BF275405B1A9}"/>
              </a:ext>
            </a:extLst>
          </p:cNvPr>
          <p:cNvSpPr txBox="1"/>
          <p:nvPr/>
        </p:nvSpPr>
        <p:spPr>
          <a:xfrm>
            <a:off x="520700" y="6907135"/>
            <a:ext cx="567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For additional resources on managing side effects, please click on the images below to access the CIOSK </a:t>
            </a:r>
            <a:r>
              <a:rPr lang="en-CA" sz="1200" b="1" dirty="0"/>
              <a:t>Patient Poster Handout on Side Effects</a:t>
            </a:r>
            <a:r>
              <a:rPr lang="en-CA" sz="1200" dirty="0"/>
              <a:t> or the </a:t>
            </a:r>
            <a:r>
              <a:rPr lang="en-CA" sz="1200" b="1" dirty="0"/>
              <a:t>Patient Symptom Diary</a:t>
            </a:r>
            <a:r>
              <a:rPr lang="en-CA" sz="12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20452-8155-479C-A283-BF47901AD179}"/>
              </a:ext>
            </a:extLst>
          </p:cNvPr>
          <p:cNvSpPr/>
          <p:nvPr/>
        </p:nvSpPr>
        <p:spPr>
          <a:xfrm>
            <a:off x="143110" y="6657315"/>
            <a:ext cx="6571780" cy="2092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9F5800-4F93-4558-8145-D1CD98762258}"/>
              </a:ext>
            </a:extLst>
          </p:cNvPr>
          <p:cNvGrpSpPr/>
          <p:nvPr/>
        </p:nvGrpSpPr>
        <p:grpSpPr>
          <a:xfrm>
            <a:off x="520700" y="7820115"/>
            <a:ext cx="2277572" cy="334937"/>
            <a:chOff x="285750" y="7812113"/>
            <a:chExt cx="2277572" cy="33493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94616A-6D46-4873-B78F-93ABD15A3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50" y="7812113"/>
              <a:ext cx="2277572" cy="33493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ECB8EA-EDB4-4B0C-B38E-023400B07A06}"/>
                </a:ext>
              </a:extLst>
            </p:cNvPr>
            <p:cNvSpPr/>
            <p:nvPr/>
          </p:nvSpPr>
          <p:spPr>
            <a:xfrm>
              <a:off x="1056141" y="7885175"/>
              <a:ext cx="401681" cy="122904"/>
            </a:xfrm>
            <a:prstGeom prst="rect">
              <a:avLst/>
            </a:prstGeom>
            <a:solidFill>
              <a:srgbClr val="004B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A97A2E6-4212-499A-A448-9D989F40A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752" y="7553466"/>
            <a:ext cx="1122597" cy="8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66B81B-A011-4619-A2C3-4DDD9AFEEC7F}"/>
              </a:ext>
            </a:extLst>
          </p:cNvPr>
          <p:cNvSpPr/>
          <p:nvPr/>
        </p:nvSpPr>
        <p:spPr>
          <a:xfrm>
            <a:off x="179614" y="5806850"/>
            <a:ext cx="6498770" cy="2433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B344B-6AF0-4761-B52A-21A1C930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68" y="6786445"/>
            <a:ext cx="3100260" cy="47444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E03EAE-9861-40DF-B748-BF275405B1A9}"/>
              </a:ext>
            </a:extLst>
          </p:cNvPr>
          <p:cNvSpPr txBox="1"/>
          <p:nvPr/>
        </p:nvSpPr>
        <p:spPr>
          <a:xfrm>
            <a:off x="889000" y="6055996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For additional resources on treatment monitoring as you continue your treatment, please click on the image below to access the CIOSK </a:t>
            </a:r>
            <a:r>
              <a:rPr lang="en-CA" sz="1200" b="1" dirty="0"/>
              <a:t>Patient Monitoring Questionnaire</a:t>
            </a:r>
            <a:r>
              <a:rPr lang="en-CA" sz="12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20452-8155-479C-A283-BF47901AD179}"/>
              </a:ext>
            </a:extLst>
          </p:cNvPr>
          <p:cNvSpPr/>
          <p:nvPr/>
        </p:nvSpPr>
        <p:spPr>
          <a:xfrm>
            <a:off x="179613" y="5806850"/>
            <a:ext cx="6498770" cy="2433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ED724-A11E-4279-9CAE-7F353925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" y="123155"/>
            <a:ext cx="6498771" cy="56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4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820452-8155-479C-A283-BF47901AD179}"/>
              </a:ext>
            </a:extLst>
          </p:cNvPr>
          <p:cNvSpPr/>
          <p:nvPr/>
        </p:nvSpPr>
        <p:spPr>
          <a:xfrm>
            <a:off x="500743" y="4040659"/>
            <a:ext cx="6085114" cy="4545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9910EB-CEEE-4C6E-A9AB-424F0AFD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4" y="211802"/>
            <a:ext cx="6607627" cy="3749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E5F43F-3E5C-4DB8-8C49-F4C12C8FE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01" y="4572000"/>
            <a:ext cx="2702999" cy="1070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D1F15B-CDE4-485F-8418-83E5208E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572000"/>
            <a:ext cx="2702999" cy="1070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5C8568-310A-48AF-98E3-22CCABA7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00" y="6422572"/>
            <a:ext cx="2702999" cy="10705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A65126-DA4D-4E25-8D64-40CC01500FC4}"/>
              </a:ext>
            </a:extLst>
          </p:cNvPr>
          <p:cNvSpPr txBox="1"/>
          <p:nvPr/>
        </p:nvSpPr>
        <p:spPr>
          <a:xfrm>
            <a:off x="1052514" y="5287261"/>
            <a:ext cx="2229530" cy="246221"/>
          </a:xfrm>
          <a:prstGeom prst="rect">
            <a:avLst/>
          </a:prstGeom>
          <a:solidFill>
            <a:srgbClr val="D0D0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Patient Poster Handout on Side Effects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6AB14-6D60-4D59-8706-F591D75CEE88}"/>
              </a:ext>
            </a:extLst>
          </p:cNvPr>
          <p:cNvSpPr txBox="1"/>
          <p:nvPr/>
        </p:nvSpPr>
        <p:spPr>
          <a:xfrm>
            <a:off x="3755513" y="5287260"/>
            <a:ext cx="2229530" cy="246221"/>
          </a:xfrm>
          <a:prstGeom prst="rect">
            <a:avLst/>
          </a:prstGeom>
          <a:solidFill>
            <a:srgbClr val="D0D0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Patient Monitoring Questionnaire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C11217-AD84-4FAF-B78B-3239EE077133}"/>
              </a:ext>
            </a:extLst>
          </p:cNvPr>
          <p:cNvSpPr txBox="1"/>
          <p:nvPr/>
        </p:nvSpPr>
        <p:spPr>
          <a:xfrm>
            <a:off x="1052514" y="7144636"/>
            <a:ext cx="2229530" cy="246221"/>
          </a:xfrm>
          <a:prstGeom prst="rect">
            <a:avLst/>
          </a:prstGeom>
          <a:solidFill>
            <a:srgbClr val="D0D0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Patient Symptom Diary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0EFBF5-268C-4C64-9098-F993A5DA9CD9}"/>
              </a:ext>
            </a:extLst>
          </p:cNvPr>
          <p:cNvSpPr txBox="1"/>
          <p:nvPr/>
        </p:nvSpPr>
        <p:spPr>
          <a:xfrm>
            <a:off x="962733" y="5693287"/>
            <a:ext cx="2466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Overview of side effects of cancer immunotherapy. Includes recommended next steps based on your symptoms.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4F9CD-546C-47CC-B8A4-04358424A493}"/>
              </a:ext>
            </a:extLst>
          </p:cNvPr>
          <p:cNvSpPr txBox="1"/>
          <p:nvPr/>
        </p:nvSpPr>
        <p:spPr>
          <a:xfrm>
            <a:off x="3575954" y="5618985"/>
            <a:ext cx="2849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checklist includes some questions you may want to discuss with your healthcare team at your follow-up visit to identify signs and symptoms associated with adverse reactions related to immuno-oncology therapy</a:t>
            </a:r>
            <a:endParaRPr lang="en-CA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50EB42-FD0A-49DE-BB2B-0BE24DEC2D47}"/>
              </a:ext>
            </a:extLst>
          </p:cNvPr>
          <p:cNvSpPr txBox="1"/>
          <p:nvPr/>
        </p:nvSpPr>
        <p:spPr>
          <a:xfrm>
            <a:off x="962733" y="7426899"/>
            <a:ext cx="2466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symptom diary is intended to help you manage side effects related to your immunotherapy. Please take a few minutes each day to complete this diary.</a:t>
            </a:r>
            <a:endParaRPr lang="en-CA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C20584-0168-4833-A409-C92B3903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20" y="6406457"/>
            <a:ext cx="2702999" cy="10705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22BFB1-7881-4B24-A6CC-FF16965AF1C8}"/>
              </a:ext>
            </a:extLst>
          </p:cNvPr>
          <p:cNvSpPr txBox="1"/>
          <p:nvPr/>
        </p:nvSpPr>
        <p:spPr>
          <a:xfrm>
            <a:off x="3665733" y="7121718"/>
            <a:ext cx="2229530" cy="246221"/>
          </a:xfrm>
          <a:prstGeom prst="rect">
            <a:avLst/>
          </a:prstGeom>
          <a:solidFill>
            <a:srgbClr val="D0D0D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000" dirty="0"/>
              <a:t>Additional CIOSK Resources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751902-6E0D-459D-9C5C-F5FC30474C2E}"/>
              </a:ext>
            </a:extLst>
          </p:cNvPr>
          <p:cNvSpPr txBox="1"/>
          <p:nvPr/>
        </p:nvSpPr>
        <p:spPr>
          <a:xfrm>
            <a:off x="3575952" y="7527744"/>
            <a:ext cx="2466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Additional CIOSK resources including patient wallet card, HCP oncology poster, HCP non-oncology poster and HCP immunotherapy letter.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AFE34-0B10-4F3E-9AA1-147120BE34B0}"/>
              </a:ext>
            </a:extLst>
          </p:cNvPr>
          <p:cNvSpPr txBox="1"/>
          <p:nvPr/>
        </p:nvSpPr>
        <p:spPr>
          <a:xfrm>
            <a:off x="2195865" y="4151951"/>
            <a:ext cx="246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>
                    <a:lumMod val="50000"/>
                  </a:schemeClr>
                </a:solidFill>
              </a:rPr>
              <a:t>CIOSK Resources</a:t>
            </a:r>
          </a:p>
        </p:txBody>
      </p:sp>
    </p:spTree>
    <p:extLst>
      <p:ext uri="{BB962C8B-B14F-4D97-AF65-F5344CB8AC3E}">
        <p14:creationId xmlns:p14="http://schemas.microsoft.com/office/powerpoint/2010/main" val="110566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169</Words>
  <Application>Microsoft Office PowerPoint</Application>
  <PresentationFormat>Letter Paper (8.5x11 in)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Tang</dc:creator>
  <cp:lastModifiedBy>Cindy Tang</cp:lastModifiedBy>
  <cp:revision>11</cp:revision>
  <dcterms:created xsi:type="dcterms:W3CDTF">2019-11-20T22:10:40Z</dcterms:created>
  <dcterms:modified xsi:type="dcterms:W3CDTF">2019-11-21T15:42:33Z</dcterms:modified>
</cp:coreProperties>
</file>