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B1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4" autoAdjust="0"/>
    <p:restoredTop sz="94660"/>
  </p:normalViewPr>
  <p:slideViewPr>
    <p:cSldViewPr snapToGrid="0">
      <p:cViewPr varScale="1">
        <p:scale>
          <a:sx n="112" d="100"/>
          <a:sy n="112" d="100"/>
        </p:scale>
        <p:origin x="1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A040D1-9F63-421E-AF15-14161246BE4B}" type="datetimeFigureOut">
              <a:rPr lang="en-CA" smtClean="0"/>
              <a:t>2019-11-22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CB305C7-7B7E-439A-B9C2-F94C31F70E8F}" type="slidenum">
              <a:rPr lang="en-CA" smtClean="0"/>
              <a:t>‹#›</a:t>
            </a:fld>
            <a:endParaRPr lang="en-CA"/>
          </a:p>
        </p:txBody>
      </p:sp>
    </p:spTree>
    <p:extLst>
      <p:ext uri="{BB962C8B-B14F-4D97-AF65-F5344CB8AC3E}">
        <p14:creationId xmlns:p14="http://schemas.microsoft.com/office/powerpoint/2010/main" val="456876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A040D1-9F63-421E-AF15-14161246BE4B}" type="datetimeFigureOut">
              <a:rPr lang="en-CA" smtClean="0"/>
              <a:t>2019-11-22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CB305C7-7B7E-439A-B9C2-F94C31F70E8F}" type="slidenum">
              <a:rPr lang="en-CA" smtClean="0"/>
              <a:t>‹#›</a:t>
            </a:fld>
            <a:endParaRPr lang="en-CA"/>
          </a:p>
        </p:txBody>
      </p:sp>
    </p:spTree>
    <p:extLst>
      <p:ext uri="{BB962C8B-B14F-4D97-AF65-F5344CB8AC3E}">
        <p14:creationId xmlns:p14="http://schemas.microsoft.com/office/powerpoint/2010/main" val="1729660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A040D1-9F63-421E-AF15-14161246BE4B}" type="datetimeFigureOut">
              <a:rPr lang="en-CA" smtClean="0"/>
              <a:t>2019-11-22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CB305C7-7B7E-439A-B9C2-F94C31F70E8F}" type="slidenum">
              <a:rPr lang="en-CA" smtClean="0"/>
              <a:t>‹#›</a:t>
            </a:fld>
            <a:endParaRPr lang="en-CA"/>
          </a:p>
        </p:txBody>
      </p:sp>
    </p:spTree>
    <p:extLst>
      <p:ext uri="{BB962C8B-B14F-4D97-AF65-F5344CB8AC3E}">
        <p14:creationId xmlns:p14="http://schemas.microsoft.com/office/powerpoint/2010/main" val="2924408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A040D1-9F63-421E-AF15-14161246BE4B}" type="datetimeFigureOut">
              <a:rPr lang="en-CA" smtClean="0"/>
              <a:t>2019-11-22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CB305C7-7B7E-439A-B9C2-F94C31F70E8F}" type="slidenum">
              <a:rPr lang="en-CA" smtClean="0"/>
              <a:t>‹#›</a:t>
            </a:fld>
            <a:endParaRPr lang="en-CA"/>
          </a:p>
        </p:txBody>
      </p:sp>
    </p:spTree>
    <p:extLst>
      <p:ext uri="{BB962C8B-B14F-4D97-AF65-F5344CB8AC3E}">
        <p14:creationId xmlns:p14="http://schemas.microsoft.com/office/powerpoint/2010/main" val="2608910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040D1-9F63-421E-AF15-14161246BE4B}" type="datetimeFigureOut">
              <a:rPr lang="en-CA" smtClean="0"/>
              <a:t>2019-11-22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CB305C7-7B7E-439A-B9C2-F94C31F70E8F}" type="slidenum">
              <a:rPr lang="en-CA" smtClean="0"/>
              <a:t>‹#›</a:t>
            </a:fld>
            <a:endParaRPr lang="en-CA"/>
          </a:p>
        </p:txBody>
      </p:sp>
    </p:spTree>
    <p:extLst>
      <p:ext uri="{BB962C8B-B14F-4D97-AF65-F5344CB8AC3E}">
        <p14:creationId xmlns:p14="http://schemas.microsoft.com/office/powerpoint/2010/main" val="379858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A040D1-9F63-421E-AF15-14161246BE4B}" type="datetimeFigureOut">
              <a:rPr lang="en-CA" smtClean="0"/>
              <a:t>2019-11-22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CB305C7-7B7E-439A-B9C2-F94C31F70E8F}" type="slidenum">
              <a:rPr lang="en-CA" smtClean="0"/>
              <a:t>‹#›</a:t>
            </a:fld>
            <a:endParaRPr lang="en-CA"/>
          </a:p>
        </p:txBody>
      </p:sp>
    </p:spTree>
    <p:extLst>
      <p:ext uri="{BB962C8B-B14F-4D97-AF65-F5344CB8AC3E}">
        <p14:creationId xmlns:p14="http://schemas.microsoft.com/office/powerpoint/2010/main" val="4184542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A040D1-9F63-421E-AF15-14161246BE4B}" type="datetimeFigureOut">
              <a:rPr lang="en-CA" smtClean="0"/>
              <a:t>2019-11-22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CB305C7-7B7E-439A-B9C2-F94C31F70E8F}" type="slidenum">
              <a:rPr lang="en-CA" smtClean="0"/>
              <a:t>‹#›</a:t>
            </a:fld>
            <a:endParaRPr lang="en-CA"/>
          </a:p>
        </p:txBody>
      </p:sp>
    </p:spTree>
    <p:extLst>
      <p:ext uri="{BB962C8B-B14F-4D97-AF65-F5344CB8AC3E}">
        <p14:creationId xmlns:p14="http://schemas.microsoft.com/office/powerpoint/2010/main" val="2282881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A040D1-9F63-421E-AF15-14161246BE4B}" type="datetimeFigureOut">
              <a:rPr lang="en-CA" smtClean="0"/>
              <a:t>2019-11-22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CB305C7-7B7E-439A-B9C2-F94C31F70E8F}" type="slidenum">
              <a:rPr lang="en-CA" smtClean="0"/>
              <a:t>‹#›</a:t>
            </a:fld>
            <a:endParaRPr lang="en-CA"/>
          </a:p>
        </p:txBody>
      </p:sp>
    </p:spTree>
    <p:extLst>
      <p:ext uri="{BB962C8B-B14F-4D97-AF65-F5344CB8AC3E}">
        <p14:creationId xmlns:p14="http://schemas.microsoft.com/office/powerpoint/2010/main" val="2558163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A040D1-9F63-421E-AF15-14161246BE4B}" type="datetimeFigureOut">
              <a:rPr lang="en-CA" smtClean="0"/>
              <a:t>2019-11-22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FCB305C7-7B7E-439A-B9C2-F94C31F70E8F}" type="slidenum">
              <a:rPr lang="en-CA" smtClean="0"/>
              <a:t>‹#›</a:t>
            </a:fld>
            <a:endParaRPr lang="en-CA"/>
          </a:p>
        </p:txBody>
      </p:sp>
    </p:spTree>
    <p:extLst>
      <p:ext uri="{BB962C8B-B14F-4D97-AF65-F5344CB8AC3E}">
        <p14:creationId xmlns:p14="http://schemas.microsoft.com/office/powerpoint/2010/main" val="2316094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A040D1-9F63-421E-AF15-14161246BE4B}" type="datetimeFigureOut">
              <a:rPr lang="en-CA" smtClean="0"/>
              <a:t>2019-11-22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CB305C7-7B7E-439A-B9C2-F94C31F70E8F}" type="slidenum">
              <a:rPr lang="en-CA" smtClean="0"/>
              <a:t>‹#›</a:t>
            </a:fld>
            <a:endParaRPr lang="en-CA"/>
          </a:p>
        </p:txBody>
      </p:sp>
    </p:spTree>
    <p:extLst>
      <p:ext uri="{BB962C8B-B14F-4D97-AF65-F5344CB8AC3E}">
        <p14:creationId xmlns:p14="http://schemas.microsoft.com/office/powerpoint/2010/main" val="1495597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A040D1-9F63-421E-AF15-14161246BE4B}" type="datetimeFigureOut">
              <a:rPr lang="en-CA" smtClean="0"/>
              <a:t>2019-11-22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CB305C7-7B7E-439A-B9C2-F94C31F70E8F}" type="slidenum">
              <a:rPr lang="en-CA" smtClean="0"/>
              <a:t>‹#›</a:t>
            </a:fld>
            <a:endParaRPr lang="en-CA"/>
          </a:p>
        </p:txBody>
      </p:sp>
    </p:spTree>
    <p:extLst>
      <p:ext uri="{BB962C8B-B14F-4D97-AF65-F5344CB8AC3E}">
        <p14:creationId xmlns:p14="http://schemas.microsoft.com/office/powerpoint/2010/main" val="3967150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040D1-9F63-421E-AF15-14161246BE4B}" type="datetimeFigureOut">
              <a:rPr lang="en-CA" smtClean="0"/>
              <a:t>2019-11-22</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B305C7-7B7E-439A-B9C2-F94C31F70E8F}" type="slidenum">
              <a:rPr lang="en-CA" smtClean="0"/>
              <a:t>‹#›</a:t>
            </a:fld>
            <a:endParaRPr lang="en-CA"/>
          </a:p>
        </p:txBody>
      </p:sp>
    </p:spTree>
    <p:extLst>
      <p:ext uri="{BB962C8B-B14F-4D97-AF65-F5344CB8AC3E}">
        <p14:creationId xmlns:p14="http://schemas.microsoft.com/office/powerpoint/2010/main" val="73497063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0EE802-61DC-4179-A9C9-5B90D0DA0C06}"/>
              </a:ext>
            </a:extLst>
          </p:cNvPr>
          <p:cNvPicPr>
            <a:picLocks noChangeAspect="1"/>
          </p:cNvPicPr>
          <p:nvPr/>
        </p:nvPicPr>
        <p:blipFill>
          <a:blip r:embed="rId2"/>
          <a:stretch>
            <a:fillRect/>
          </a:stretch>
        </p:blipFill>
        <p:spPr>
          <a:xfrm>
            <a:off x="0" y="0"/>
            <a:ext cx="12192000" cy="6595561"/>
          </a:xfrm>
          <a:prstGeom prst="rect">
            <a:avLst/>
          </a:prstGeom>
        </p:spPr>
      </p:pic>
      <p:sp>
        <p:nvSpPr>
          <p:cNvPr id="5" name="TextBox 4">
            <a:extLst>
              <a:ext uri="{FF2B5EF4-FFF2-40B4-BE49-F238E27FC236}">
                <a16:creationId xmlns:a16="http://schemas.microsoft.com/office/drawing/2014/main" id="{A71C063B-9C2B-4329-B63A-04896A6A6C90}"/>
              </a:ext>
            </a:extLst>
          </p:cNvPr>
          <p:cNvSpPr txBox="1"/>
          <p:nvPr/>
        </p:nvSpPr>
        <p:spPr>
          <a:xfrm>
            <a:off x="401653" y="1495514"/>
            <a:ext cx="4349810" cy="830997"/>
          </a:xfrm>
          <a:prstGeom prst="rect">
            <a:avLst/>
          </a:prstGeom>
          <a:solidFill>
            <a:schemeClr val="bg1"/>
          </a:solidFill>
        </p:spPr>
        <p:txBody>
          <a:bodyPr wrap="square" rtlCol="0">
            <a:spAutoFit/>
          </a:bodyPr>
          <a:lstStyle/>
          <a:p>
            <a:r>
              <a:rPr lang="en-US" sz="1200" dirty="0">
                <a:solidFill>
                  <a:srgbClr val="FF0000"/>
                </a:solidFill>
              </a:rPr>
              <a:t>Committing to your two part treatment program is important. You will get the best results from your treatment when you follow your plan completely and on schedule. However staying on track can sometimes be challenging.</a:t>
            </a:r>
            <a:endParaRPr lang="en-CA" sz="1200" dirty="0">
              <a:solidFill>
                <a:srgbClr val="FF0000"/>
              </a:solidFill>
            </a:endParaRPr>
          </a:p>
        </p:txBody>
      </p:sp>
      <p:sp>
        <p:nvSpPr>
          <p:cNvPr id="6" name="TextBox 5">
            <a:extLst>
              <a:ext uri="{FF2B5EF4-FFF2-40B4-BE49-F238E27FC236}">
                <a16:creationId xmlns:a16="http://schemas.microsoft.com/office/drawing/2014/main" id="{A4C4528C-91F5-44E2-8D20-0F803171AFF4}"/>
              </a:ext>
            </a:extLst>
          </p:cNvPr>
          <p:cNvSpPr txBox="1"/>
          <p:nvPr/>
        </p:nvSpPr>
        <p:spPr>
          <a:xfrm>
            <a:off x="2948299" y="3657600"/>
            <a:ext cx="6776815" cy="369332"/>
          </a:xfrm>
          <a:prstGeom prst="rect">
            <a:avLst/>
          </a:prstGeom>
          <a:solidFill>
            <a:schemeClr val="bg1"/>
          </a:solidFill>
        </p:spPr>
        <p:txBody>
          <a:bodyPr wrap="square" rtlCol="0">
            <a:spAutoFit/>
          </a:bodyPr>
          <a:lstStyle/>
          <a:p>
            <a:pPr algn="ctr"/>
            <a:r>
              <a:rPr lang="en-CA" b="1" dirty="0">
                <a:solidFill>
                  <a:srgbClr val="FF0000"/>
                </a:solidFill>
              </a:rPr>
              <a:t>Staying on Track with Your Treatment</a:t>
            </a:r>
            <a:endParaRPr lang="en-US" dirty="0">
              <a:solidFill>
                <a:srgbClr val="FF0000"/>
              </a:solidFill>
            </a:endParaRPr>
          </a:p>
        </p:txBody>
      </p:sp>
      <p:sp>
        <p:nvSpPr>
          <p:cNvPr id="9" name="Rectangle 8">
            <a:extLst>
              <a:ext uri="{FF2B5EF4-FFF2-40B4-BE49-F238E27FC236}">
                <a16:creationId xmlns:a16="http://schemas.microsoft.com/office/drawing/2014/main" id="{9D1F7EE2-B42E-465C-B6C9-7B21042F6AD7}"/>
              </a:ext>
            </a:extLst>
          </p:cNvPr>
          <p:cNvSpPr/>
          <p:nvPr/>
        </p:nvSpPr>
        <p:spPr>
          <a:xfrm>
            <a:off x="1011253" y="4026932"/>
            <a:ext cx="10440111" cy="19123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a:extLst>
              <a:ext uri="{FF2B5EF4-FFF2-40B4-BE49-F238E27FC236}">
                <a16:creationId xmlns:a16="http://schemas.microsoft.com/office/drawing/2014/main" id="{FAD29571-210E-45F0-A184-15471841163E}"/>
              </a:ext>
            </a:extLst>
          </p:cNvPr>
          <p:cNvSpPr txBox="1"/>
          <p:nvPr/>
        </p:nvSpPr>
        <p:spPr>
          <a:xfrm>
            <a:off x="1088875" y="5062164"/>
            <a:ext cx="10284865" cy="2246769"/>
          </a:xfrm>
          <a:prstGeom prst="rect">
            <a:avLst/>
          </a:prstGeom>
          <a:solidFill>
            <a:schemeClr val="bg1"/>
          </a:solidFill>
        </p:spPr>
        <p:txBody>
          <a:bodyPr wrap="square" rtlCol="0">
            <a:spAutoFit/>
          </a:bodyPr>
          <a:lstStyle/>
          <a:p>
            <a:pPr algn="ctr"/>
            <a:r>
              <a:rPr lang="en-CA" sz="1400" dirty="0">
                <a:solidFill>
                  <a:srgbClr val="FF0000"/>
                </a:solidFill>
              </a:rPr>
              <a:t>There are many reasons why some people may not be able to stick with their treatment plan. For example, they may have difficulty getting to and from the treatment centre or they may be feeling a little bit down about their diagnosis and treatment. If you having trouble sticking to your treatment plan, you are not alone – these are common problems. </a:t>
            </a:r>
          </a:p>
          <a:p>
            <a:pPr algn="ctr"/>
            <a:endParaRPr lang="en-US" sz="1400" dirty="0">
              <a:solidFill>
                <a:srgbClr val="FF0000"/>
              </a:solidFill>
            </a:endParaRPr>
          </a:p>
          <a:p>
            <a:pPr algn="ctr"/>
            <a:r>
              <a:rPr lang="en-CA" sz="1400" dirty="0">
                <a:solidFill>
                  <a:srgbClr val="FF0000"/>
                </a:solidFill>
              </a:rPr>
              <a:t>It is important to take control of your own health.  It does not mean doing everything on your own. However it means taking an active role in managing your health on a day-to-day basis, working together with your doctors and nurses.</a:t>
            </a:r>
          </a:p>
          <a:p>
            <a:pPr algn="ctr"/>
            <a:endParaRPr lang="en-US" sz="1400" dirty="0">
              <a:solidFill>
                <a:srgbClr val="FF0000"/>
              </a:solidFill>
            </a:endParaRPr>
          </a:p>
          <a:p>
            <a:pPr algn="ctr"/>
            <a:r>
              <a:rPr lang="en-CA" sz="1400" dirty="0">
                <a:solidFill>
                  <a:srgbClr val="FF0000"/>
                </a:solidFill>
              </a:rPr>
              <a:t>This includes doing things that will improve your health, such as doing more physical activity and changing your diet. It also includes things you do to look after your lung cancer, such as taking your medicines and attending your appointments – and letting your doctor or nurse know if you notice any changes.</a:t>
            </a:r>
            <a:endParaRPr lang="en-US" sz="1400" dirty="0">
              <a:solidFill>
                <a:srgbClr val="FF0000"/>
              </a:solidFill>
            </a:endParaRPr>
          </a:p>
        </p:txBody>
      </p:sp>
      <p:sp>
        <p:nvSpPr>
          <p:cNvPr id="8" name="TextBox 7">
            <a:extLst>
              <a:ext uri="{FF2B5EF4-FFF2-40B4-BE49-F238E27FC236}">
                <a16:creationId xmlns:a16="http://schemas.microsoft.com/office/drawing/2014/main" id="{9BE8E8D8-BF61-4683-85B6-6736DA68DEF5}"/>
              </a:ext>
            </a:extLst>
          </p:cNvPr>
          <p:cNvSpPr txBox="1"/>
          <p:nvPr/>
        </p:nvSpPr>
        <p:spPr>
          <a:xfrm>
            <a:off x="1643640" y="4019652"/>
            <a:ext cx="9537107" cy="307777"/>
          </a:xfrm>
          <a:prstGeom prst="rect">
            <a:avLst/>
          </a:prstGeom>
          <a:solidFill>
            <a:schemeClr val="bg1"/>
          </a:solidFill>
        </p:spPr>
        <p:txBody>
          <a:bodyPr wrap="square" rtlCol="0">
            <a:spAutoFit/>
          </a:bodyPr>
          <a:lstStyle/>
          <a:p>
            <a:pPr algn="ctr"/>
            <a:r>
              <a:rPr lang="en-US" sz="1400" dirty="0">
                <a:solidFill>
                  <a:srgbClr val="FF0000"/>
                </a:solidFill>
              </a:rPr>
              <a:t>Below are tips to help you stay on track. </a:t>
            </a:r>
          </a:p>
        </p:txBody>
      </p:sp>
      <p:grpSp>
        <p:nvGrpSpPr>
          <p:cNvPr id="12" name="Group 11">
            <a:extLst>
              <a:ext uri="{FF2B5EF4-FFF2-40B4-BE49-F238E27FC236}">
                <a16:creationId xmlns:a16="http://schemas.microsoft.com/office/drawing/2014/main" id="{9F5955A4-7C2E-4A9D-B855-DEBF20B9CD41}"/>
              </a:ext>
            </a:extLst>
          </p:cNvPr>
          <p:cNvGrpSpPr/>
          <p:nvPr/>
        </p:nvGrpSpPr>
        <p:grpSpPr>
          <a:xfrm>
            <a:off x="5061958" y="4485115"/>
            <a:ext cx="2623559" cy="392623"/>
            <a:chOff x="1572426" y="4426721"/>
            <a:chExt cx="2623559" cy="392623"/>
          </a:xfrm>
        </p:grpSpPr>
        <p:sp>
          <p:nvSpPr>
            <p:cNvPr id="10" name="Rectangle: Rounded Corners 9">
              <a:extLst>
                <a:ext uri="{FF2B5EF4-FFF2-40B4-BE49-F238E27FC236}">
                  <a16:creationId xmlns:a16="http://schemas.microsoft.com/office/drawing/2014/main" id="{F1B59002-8276-44D5-879F-6CED78F6575B}"/>
                </a:ext>
              </a:extLst>
            </p:cNvPr>
            <p:cNvSpPr/>
            <p:nvPr/>
          </p:nvSpPr>
          <p:spPr>
            <a:xfrm>
              <a:off x="1572426" y="4426721"/>
              <a:ext cx="2623559" cy="392623"/>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Managing Treatment Schedules</a:t>
              </a:r>
              <a:endParaRPr lang="en-CA" sz="1400" dirty="0">
                <a:solidFill>
                  <a:srgbClr val="FF0000"/>
                </a:solidFill>
              </a:endParaRPr>
            </a:p>
          </p:txBody>
        </p:sp>
        <p:sp>
          <p:nvSpPr>
            <p:cNvPr id="11" name="Oval 10">
              <a:extLst>
                <a:ext uri="{FF2B5EF4-FFF2-40B4-BE49-F238E27FC236}">
                  <a16:creationId xmlns:a16="http://schemas.microsoft.com/office/drawing/2014/main" id="{7D92BE7A-3BA2-44EB-AF00-F34F17A8DC15}"/>
                </a:ext>
              </a:extLst>
            </p:cNvPr>
            <p:cNvSpPr/>
            <p:nvPr/>
          </p:nvSpPr>
          <p:spPr>
            <a:xfrm>
              <a:off x="3939611" y="4542345"/>
              <a:ext cx="188008" cy="209117"/>
            </a:xfrm>
            <a:prstGeom prst="ellipse">
              <a:avLst/>
            </a:prstGeom>
            <a:solidFill>
              <a:srgbClr val="86B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err="1"/>
                <a:t>i</a:t>
              </a:r>
              <a:endParaRPr lang="en-CA" sz="1100" dirty="0"/>
            </a:p>
          </p:txBody>
        </p:sp>
      </p:grpSp>
      <p:grpSp>
        <p:nvGrpSpPr>
          <p:cNvPr id="13" name="Group 12">
            <a:extLst>
              <a:ext uri="{FF2B5EF4-FFF2-40B4-BE49-F238E27FC236}">
                <a16:creationId xmlns:a16="http://schemas.microsoft.com/office/drawing/2014/main" id="{503A43EA-F2A3-44AD-929A-3F6A35774C74}"/>
              </a:ext>
            </a:extLst>
          </p:cNvPr>
          <p:cNvGrpSpPr/>
          <p:nvPr/>
        </p:nvGrpSpPr>
        <p:grpSpPr>
          <a:xfrm>
            <a:off x="1724826" y="4485115"/>
            <a:ext cx="2623559" cy="392623"/>
            <a:chOff x="1572426" y="4426721"/>
            <a:chExt cx="2623559" cy="392623"/>
          </a:xfrm>
        </p:grpSpPr>
        <p:sp>
          <p:nvSpPr>
            <p:cNvPr id="14" name="Rectangle: Rounded Corners 13">
              <a:extLst>
                <a:ext uri="{FF2B5EF4-FFF2-40B4-BE49-F238E27FC236}">
                  <a16:creationId xmlns:a16="http://schemas.microsoft.com/office/drawing/2014/main" id="{77F9BCEF-AFF3-4E13-B662-0181CFA1115F}"/>
                </a:ext>
              </a:extLst>
            </p:cNvPr>
            <p:cNvSpPr/>
            <p:nvPr/>
          </p:nvSpPr>
          <p:spPr>
            <a:xfrm>
              <a:off x="1572426" y="4426721"/>
              <a:ext cx="2623559" cy="392623"/>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Staying on Track with Appointments</a:t>
              </a:r>
              <a:endParaRPr lang="en-CA" sz="1400" dirty="0">
                <a:solidFill>
                  <a:srgbClr val="FF0000"/>
                </a:solidFill>
              </a:endParaRPr>
            </a:p>
          </p:txBody>
        </p:sp>
        <p:sp>
          <p:nvSpPr>
            <p:cNvPr id="15" name="Oval 14">
              <a:extLst>
                <a:ext uri="{FF2B5EF4-FFF2-40B4-BE49-F238E27FC236}">
                  <a16:creationId xmlns:a16="http://schemas.microsoft.com/office/drawing/2014/main" id="{F2260DDF-04F0-4C74-B57D-FE39A80AA3AD}"/>
                </a:ext>
              </a:extLst>
            </p:cNvPr>
            <p:cNvSpPr/>
            <p:nvPr/>
          </p:nvSpPr>
          <p:spPr>
            <a:xfrm>
              <a:off x="3939611" y="4542345"/>
              <a:ext cx="188008" cy="209117"/>
            </a:xfrm>
            <a:prstGeom prst="ellipse">
              <a:avLst/>
            </a:prstGeom>
            <a:solidFill>
              <a:srgbClr val="86B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err="1"/>
                <a:t>i</a:t>
              </a:r>
              <a:endParaRPr lang="en-CA" sz="1100" dirty="0"/>
            </a:p>
          </p:txBody>
        </p:sp>
      </p:grpSp>
      <p:grpSp>
        <p:nvGrpSpPr>
          <p:cNvPr id="16" name="Group 15">
            <a:extLst>
              <a:ext uri="{FF2B5EF4-FFF2-40B4-BE49-F238E27FC236}">
                <a16:creationId xmlns:a16="http://schemas.microsoft.com/office/drawing/2014/main" id="{886BE06E-06D5-4566-9292-29DB765F38F5}"/>
              </a:ext>
            </a:extLst>
          </p:cNvPr>
          <p:cNvGrpSpPr/>
          <p:nvPr/>
        </p:nvGrpSpPr>
        <p:grpSpPr>
          <a:xfrm>
            <a:off x="8628404" y="4485115"/>
            <a:ext cx="2623559" cy="392623"/>
            <a:chOff x="1572426" y="4426721"/>
            <a:chExt cx="2623559" cy="392623"/>
          </a:xfrm>
        </p:grpSpPr>
        <p:sp>
          <p:nvSpPr>
            <p:cNvPr id="17" name="Rectangle: Rounded Corners 16">
              <a:extLst>
                <a:ext uri="{FF2B5EF4-FFF2-40B4-BE49-F238E27FC236}">
                  <a16:creationId xmlns:a16="http://schemas.microsoft.com/office/drawing/2014/main" id="{87B5373A-6D7C-4D3A-A6E2-CCAF8A08112A}"/>
                </a:ext>
              </a:extLst>
            </p:cNvPr>
            <p:cNvSpPr/>
            <p:nvPr/>
          </p:nvSpPr>
          <p:spPr>
            <a:xfrm>
              <a:off x="1572426" y="4426721"/>
              <a:ext cx="2623559" cy="392623"/>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Taking Care of your </a:t>
              </a:r>
            </a:p>
            <a:p>
              <a:pPr algn="ctr"/>
              <a:r>
                <a:rPr lang="en-US" sz="1400" dirty="0">
                  <a:solidFill>
                    <a:srgbClr val="FF0000"/>
                  </a:solidFill>
                </a:rPr>
                <a:t>Emotional Wellbeing</a:t>
              </a:r>
              <a:endParaRPr lang="en-CA" sz="1400" dirty="0">
                <a:solidFill>
                  <a:srgbClr val="FF0000"/>
                </a:solidFill>
              </a:endParaRPr>
            </a:p>
          </p:txBody>
        </p:sp>
        <p:sp>
          <p:nvSpPr>
            <p:cNvPr id="18" name="Oval 17">
              <a:extLst>
                <a:ext uri="{FF2B5EF4-FFF2-40B4-BE49-F238E27FC236}">
                  <a16:creationId xmlns:a16="http://schemas.microsoft.com/office/drawing/2014/main" id="{16E320E1-6CC0-42C6-9EF4-93FF9C231BD2}"/>
                </a:ext>
              </a:extLst>
            </p:cNvPr>
            <p:cNvSpPr/>
            <p:nvPr/>
          </p:nvSpPr>
          <p:spPr>
            <a:xfrm>
              <a:off x="3939611" y="4542345"/>
              <a:ext cx="188008" cy="209117"/>
            </a:xfrm>
            <a:prstGeom prst="ellipse">
              <a:avLst/>
            </a:prstGeom>
            <a:solidFill>
              <a:srgbClr val="86B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err="1"/>
                <a:t>i</a:t>
              </a:r>
              <a:endParaRPr lang="en-CA" sz="1100" dirty="0"/>
            </a:p>
          </p:txBody>
        </p:sp>
      </p:grpSp>
    </p:spTree>
    <p:extLst>
      <p:ext uri="{BB962C8B-B14F-4D97-AF65-F5344CB8AC3E}">
        <p14:creationId xmlns:p14="http://schemas.microsoft.com/office/powerpoint/2010/main" val="26707054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TotalTime>
  <Words>226</Words>
  <Application>Microsoft Office PowerPoint</Application>
  <PresentationFormat>Widescreen</PresentationFormat>
  <Paragraphs>15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Cindy Tang</dc:creator>
  <cp:lastModifiedBy>Cindy Tang</cp:lastModifiedBy>
  <cp:revision>5</cp:revision>
  <dcterms:created xsi:type="dcterms:W3CDTF">2019-11-22T13:53:42Z</dcterms:created>
  <dcterms:modified xsi:type="dcterms:W3CDTF">2019-11-22T14:15:20Z</dcterms:modified>
</cp:coreProperties>
</file>