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98" r:id="rId3"/>
    <p:sldId id="258" r:id="rId4"/>
    <p:sldId id="303" r:id="rId5"/>
    <p:sldId id="304" r:id="rId6"/>
    <p:sldId id="305" r:id="rId7"/>
    <p:sldId id="306" r:id="rId8"/>
    <p:sldId id="308" r:id="rId9"/>
    <p:sldId id="259" r:id="rId10"/>
    <p:sldId id="309" r:id="rId11"/>
    <p:sldId id="312" r:id="rId12"/>
    <p:sldId id="313" r:id="rId13"/>
    <p:sldId id="314" r:id="rId14"/>
    <p:sldId id="315" r:id="rId15"/>
    <p:sldId id="339" r:id="rId16"/>
    <p:sldId id="323" r:id="rId17"/>
    <p:sldId id="324" r:id="rId18"/>
    <p:sldId id="325" r:id="rId19"/>
    <p:sldId id="334" r:id="rId20"/>
    <p:sldId id="335" r:id="rId21"/>
    <p:sldId id="328" r:id="rId22"/>
    <p:sldId id="336" r:id="rId23"/>
    <p:sldId id="337" r:id="rId24"/>
    <p:sldId id="331" r:id="rId25"/>
    <p:sldId id="338" r:id="rId26"/>
    <p:sldId id="340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77DE0-DB50-4EBF-AE8D-AE048854E75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02D17-10D0-4099-A700-012615056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02D17-10D0-4099-A700-0126150565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F74A0CB-86C6-480A-A023-5298BEC37F89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1CB-A450-4CEF-BAC7-81AF7B34ED93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922F-39EA-4C3E-8D9B-D41D2F1E5446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14FA-8FD3-48EE-A850-7DED1AF1BEE1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5A8F-72CC-44C5-82E6-9138BF4795CF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4475-B1DD-4877-A7FA-73B4763E0530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C3A8-9C6B-4AB3-A422-314B476CD47F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B51-8BE0-49D4-8063-6A563A58E880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8347-D837-4164-9BF4-64A250483297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1259-454E-4D8E-9E37-87D48E512120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85E3-486C-4010-937F-39548A20B7AA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CDC98E6-2E54-47B8-B9A6-96B58E33CDE3}" type="datetime1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2FF86E8-33F1-4D97-8399-CFA3D2680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9343" y="1828800"/>
            <a:ext cx="77075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               </a:t>
            </a:r>
            <a:r>
              <a:rPr lang="en-US" sz="2000" b="1" dirty="0" smtClean="0"/>
              <a:t>Color image compression algorithm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                                    based on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the DCT transform combined to an Adaptive Block Scanning</a:t>
            </a:r>
            <a:endParaRPr lang="en-US" sz="20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-24740"/>
            <a:ext cx="1295400" cy="1295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2362200" y="41058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Lucida Sans Unicode" pitchFamily="34" charset="0"/>
              </a:rPr>
              <a:t>Marziye</a:t>
            </a:r>
            <a:r>
              <a:rPr lang="en-US" b="1" dirty="0" smtClean="0">
                <a:latin typeface="Lucida Sans Unicode" pitchFamily="34" charset="0"/>
              </a:rPr>
              <a:t> </a:t>
            </a:r>
            <a:r>
              <a:rPr lang="en-US" b="1" dirty="0" err="1" smtClean="0">
                <a:latin typeface="Lucida Sans Unicode" pitchFamily="34" charset="0"/>
              </a:rPr>
              <a:t>Farhadi</a:t>
            </a:r>
            <a:r>
              <a:rPr lang="en-US" b="1" dirty="0" smtClean="0">
                <a:latin typeface="Lucida Sans Unicode" pitchFamily="34" charset="0"/>
              </a:rPr>
              <a:t> </a:t>
            </a:r>
            <a:r>
              <a:rPr lang="fa-IR" b="1" dirty="0" smtClean="0">
                <a:latin typeface="Lucida Sans Unicode" pitchFamily="34" charset="0"/>
              </a:rPr>
              <a:t>	</a:t>
            </a:r>
            <a:r>
              <a:rPr lang="en-US" b="1" dirty="0" smtClean="0">
                <a:latin typeface="Lucida Sans Unicode" pitchFamily="34" charset="0"/>
              </a:rPr>
              <a:t>92204671</a:t>
            </a:r>
          </a:p>
          <a:p>
            <a:r>
              <a:rPr lang="en-US" b="1" dirty="0" err="1" smtClean="0">
                <a:latin typeface="Lucida Sans Unicode" pitchFamily="34" charset="0"/>
              </a:rPr>
              <a:t>Sahar</a:t>
            </a:r>
            <a:r>
              <a:rPr lang="en-US" b="1" dirty="0" smtClean="0">
                <a:latin typeface="Lucida Sans Unicode" pitchFamily="34" charset="0"/>
              </a:rPr>
              <a:t> </a:t>
            </a:r>
            <a:r>
              <a:rPr lang="en-US" b="1" dirty="0" err="1" smtClean="0">
                <a:latin typeface="Lucida Sans Unicode" pitchFamily="34" charset="0"/>
              </a:rPr>
              <a:t>Taheri</a:t>
            </a:r>
            <a:r>
              <a:rPr lang="en-US" b="1" dirty="0" smtClean="0">
                <a:latin typeface="Lucida Sans Unicode" pitchFamily="34" charset="0"/>
              </a:rPr>
              <a:t> 	</a:t>
            </a:r>
            <a:r>
              <a:rPr lang="fa-IR" b="1" dirty="0" smtClean="0">
                <a:latin typeface="Lucida Sans Unicode" pitchFamily="34" charset="0"/>
              </a:rPr>
              <a:t>	</a:t>
            </a:r>
            <a:r>
              <a:rPr lang="en-US" b="1" dirty="0" smtClean="0">
                <a:latin typeface="Lucida Sans Unicode" pitchFamily="34" charset="0"/>
              </a:rPr>
              <a:t>92202527</a:t>
            </a:r>
          </a:p>
          <a:p>
            <a:r>
              <a:rPr lang="en-US" b="1" dirty="0" smtClean="0">
                <a:latin typeface="Lucida Sans Unicode" pitchFamily="34" charset="0"/>
              </a:rPr>
              <a:t>Tina </a:t>
            </a:r>
            <a:r>
              <a:rPr lang="en-US" b="1" dirty="0" err="1" smtClean="0">
                <a:latin typeface="Lucida Sans Unicode" pitchFamily="34" charset="0"/>
              </a:rPr>
              <a:t>Khajeh</a:t>
            </a:r>
            <a:r>
              <a:rPr lang="en-US" b="1" dirty="0" smtClean="0">
                <a:latin typeface="Lucida Sans Unicode" pitchFamily="34" charset="0"/>
              </a:rPr>
              <a:t>	</a:t>
            </a:r>
            <a:r>
              <a:rPr lang="fa-IR" b="1" dirty="0" smtClean="0">
                <a:latin typeface="Lucida Sans Unicode" pitchFamily="34" charset="0"/>
              </a:rPr>
              <a:t>	</a:t>
            </a:r>
            <a:r>
              <a:rPr lang="en-US" b="1" dirty="0" smtClean="0">
                <a:latin typeface="Lucida Sans Unicode" pitchFamily="34" charset="0"/>
              </a:rPr>
              <a:t>93210761</a:t>
            </a:r>
          </a:p>
        </p:txBody>
      </p:sp>
    </p:spTree>
    <p:extLst>
      <p:ext uri="{BB962C8B-B14F-4D97-AF65-F5344CB8AC3E}">
        <p14:creationId xmlns:p14="http://schemas.microsoft.com/office/powerpoint/2010/main" val="27680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دیاگرام روش پیشنهاد شده برای فشرده سازی: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6200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0" y="2667000"/>
            <a:ext cx="12192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71720" y="990600"/>
            <a:ext cx="232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b="1" dirty="0" smtClean="0"/>
              <a:t>Adaptive Scanning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600200"/>
            <a:ext cx="7218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/>
              <a:t>تبدیل بلوک های</a:t>
            </a:r>
            <a:r>
              <a:rPr lang="en-US" sz="1400" dirty="0" smtClean="0"/>
              <a:t> </a:t>
            </a:r>
            <a:r>
              <a:rPr lang="en-US" sz="1400" dirty="0" err="1" smtClean="0"/>
              <a:t>n×n</a:t>
            </a:r>
            <a:r>
              <a:rPr lang="en-US" sz="1400" dirty="0" smtClean="0"/>
              <a:t> </a:t>
            </a:r>
            <a:r>
              <a:rPr lang="fa-IR" sz="1400" dirty="0" smtClean="0"/>
              <a:t>ضرایب تبدیل به بردارهایی به طول 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fa-IR" sz="1400" dirty="0" smtClean="0"/>
              <a:t> به روش</a:t>
            </a:r>
            <a:r>
              <a:rPr lang="en-US" sz="1400" dirty="0" smtClean="0"/>
              <a:t> </a:t>
            </a:r>
            <a:r>
              <a:rPr lang="en-US" sz="1400" b="1" dirty="0" smtClean="0"/>
              <a:t>Adaptive Scanning </a:t>
            </a:r>
            <a:r>
              <a:rPr lang="fa-IR" sz="1400" b="1" dirty="0" smtClean="0"/>
              <a:t> </a:t>
            </a:r>
            <a:endParaRPr lang="en-US" sz="1400" b="1" dirty="0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24384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434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267200"/>
            <a:ext cx="2438399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438400" y="3886200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Zigzag scanning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886200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Hilbert scanning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617220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Vertical scanning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6172200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Horizontal scanning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57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فرمت جدید براي نمایش بردارها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34114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2514600"/>
            <a:ext cx="7162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 smtClean="0"/>
              <a:t>A </a:t>
            </a:r>
            <a:r>
              <a:rPr lang="fa-IR" sz="1400" dirty="0" smtClean="0"/>
              <a:t>=(یک بیت) بیت فعالیت</a:t>
            </a:r>
          </a:p>
          <a:p>
            <a:pPr algn="r" rtl="1"/>
            <a:r>
              <a:rPr lang="fa-IR" sz="1400" dirty="0" smtClean="0"/>
              <a:t/>
            </a:r>
            <a:br>
              <a:rPr lang="fa-IR" sz="1400" dirty="0" smtClean="0"/>
            </a:br>
            <a:r>
              <a:rPr lang="en-US" sz="1400" dirty="0" smtClean="0"/>
              <a:t>PLNZ</a:t>
            </a:r>
            <a:r>
              <a:rPr lang="fa-IR" sz="1400" dirty="0" smtClean="0"/>
              <a:t>=(</a:t>
            </a:r>
            <a:r>
              <a:rPr lang="en-US" sz="1400" dirty="0" smtClean="0"/>
              <a:t>p </a:t>
            </a:r>
            <a:r>
              <a:rPr lang="fa-IR" sz="1400" dirty="0" smtClean="0"/>
              <a:t>بیت</a:t>
            </a:r>
            <a:r>
              <a:rPr lang="en-US" sz="1400" dirty="0" smtClean="0"/>
              <a:t>(</a:t>
            </a:r>
            <a:r>
              <a:rPr lang="fa-IR" sz="1400" dirty="0" smtClean="0"/>
              <a:t>آدرس آخرین ضریب </a:t>
            </a:r>
            <a:r>
              <a:rPr lang="en-US" sz="1400" dirty="0" smtClean="0"/>
              <a:t>QNZDCT </a:t>
            </a:r>
            <a:r>
              <a:rPr lang="fa-IR" sz="1400" dirty="0" smtClean="0"/>
              <a:t> در بردار حاصل از </a:t>
            </a:r>
            <a:r>
              <a:rPr lang="en-US" sz="1400" dirty="0" smtClean="0"/>
              <a:t>Scanning</a:t>
            </a:r>
          </a:p>
          <a:p>
            <a:pPr algn="r" rtl="1"/>
            <a:endParaRPr lang="en-US" sz="1400" dirty="0" smtClean="0"/>
          </a:p>
          <a:p>
            <a:pPr algn="r" rtl="1"/>
            <a:endParaRPr lang="en-US" sz="1400" dirty="0" smtClean="0"/>
          </a:p>
          <a:p>
            <a:pPr algn="r" rtl="1"/>
            <a:endParaRPr lang="en-US" sz="1400" dirty="0" smtClean="0"/>
          </a:p>
          <a:p>
            <a:pPr algn="r" rtl="1"/>
            <a:r>
              <a:rPr lang="en-US" sz="1400" dirty="0" smtClean="0"/>
              <a:t>As</a:t>
            </a:r>
            <a:r>
              <a:rPr lang="fa-IR" sz="1400" dirty="0" smtClean="0"/>
              <a:t>=(دو بیت) نوع</a:t>
            </a:r>
            <a:r>
              <a:rPr lang="en-US" sz="1400" dirty="0" smtClean="0"/>
              <a:t> scanning</a:t>
            </a:r>
          </a:p>
          <a:p>
            <a:pPr algn="r" rtl="1"/>
            <a:endParaRPr lang="en-US" sz="1400" dirty="0" smtClean="0"/>
          </a:p>
          <a:p>
            <a:pPr algn="r" rtl="1"/>
            <a:endParaRPr lang="fa-IR" sz="1400" dirty="0" smtClean="0"/>
          </a:p>
          <a:p>
            <a:pPr algn="r" rtl="1"/>
            <a:endParaRPr lang="en-US" sz="1400" dirty="0" smtClean="0"/>
          </a:p>
          <a:p>
            <a:pPr algn="r" rtl="1"/>
            <a:endParaRPr lang="en-US" sz="1400" dirty="0" smtClean="0"/>
          </a:p>
          <a:p>
            <a:pPr algn="r" rtl="1"/>
            <a:r>
              <a:rPr lang="en-US" sz="1400" dirty="0" smtClean="0"/>
              <a:t>L</a:t>
            </a:r>
            <a:r>
              <a:rPr lang="fa-IR" sz="1400" dirty="0" smtClean="0"/>
              <a:t>=(</a:t>
            </a:r>
            <a:r>
              <a:rPr lang="en-US" sz="1400" dirty="0" smtClean="0"/>
              <a:t>*(n+1)</a:t>
            </a:r>
            <a:r>
              <a:rPr lang="fa-IR" sz="1400" dirty="0" smtClean="0"/>
              <a:t>(</a:t>
            </a:r>
            <a:r>
              <a:rPr lang="en-US" sz="1400" dirty="0" smtClean="0"/>
              <a:t>PLNZ+1</a:t>
            </a:r>
            <a:r>
              <a:rPr lang="fa-IR" sz="1400" dirty="0" smtClean="0"/>
              <a:t>)بیت)</a:t>
            </a:r>
            <a:r>
              <a:rPr lang="en-US" sz="1400" dirty="0" smtClean="0"/>
              <a:t> </a:t>
            </a:r>
            <a:r>
              <a:rPr lang="fa-IR" sz="1400" dirty="0" smtClean="0"/>
              <a:t>ضرایب بدست آمده</a:t>
            </a:r>
            <a:endParaRPr lang="en-US" sz="1400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4191000"/>
          <a:ext cx="5867400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28802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zigzag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Hilbert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093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1913" y="3190874"/>
            <a:ext cx="182022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6238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62000" y="2667000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nbit</a:t>
            </a:r>
            <a:r>
              <a:rPr lang="en-US" sz="1200" dirty="0" smtClean="0"/>
              <a:t>=</a:t>
            </a:r>
            <a:r>
              <a:rPr lang="en-US" sz="1200" dirty="0" err="1" smtClean="0"/>
              <a:t>Quantizer</a:t>
            </a:r>
            <a:r>
              <a:rPr lang="en-US" sz="1200" dirty="0" smtClean="0"/>
              <a:t> resolution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2895600"/>
            <a:ext cx="755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fa-IR" sz="1400" dirty="0" smtClean="0"/>
          </a:p>
          <a:p>
            <a:pPr algn="r" rtl="1"/>
            <a:endParaRPr lang="fa-IR" sz="1400" dirty="0" smtClean="0"/>
          </a:p>
          <a:p>
            <a:pPr algn="r" rtl="1"/>
            <a:r>
              <a:rPr lang="fa-IR" sz="1400" dirty="0" smtClean="0"/>
              <a:t>بیت اول</a:t>
            </a:r>
            <a:endParaRPr lang="en-US" sz="1400" dirty="0"/>
          </a:p>
        </p:txBody>
      </p:sp>
      <p:sp>
        <p:nvSpPr>
          <p:cNvPr id="15" name="Right Brace 14"/>
          <p:cNvSpPr/>
          <p:nvPr/>
        </p:nvSpPr>
        <p:spPr>
          <a:xfrm>
            <a:off x="7620000" y="3276600"/>
            <a:ext cx="45719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200" y="320040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200" dirty="0" smtClean="0"/>
              <a:t>  0 برای ضرایب صفر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3429000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200" dirty="0" smtClean="0"/>
              <a:t>1 برای ضرایب غیرصفر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419100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 smtClean="0"/>
              <a:t> بعدی</a:t>
            </a:r>
            <a:r>
              <a:rPr lang="en-US" sz="1400" dirty="0" err="1" smtClean="0"/>
              <a:t>nbit</a:t>
            </a:r>
            <a:r>
              <a:rPr lang="fa-IR" sz="1400" dirty="0" smtClean="0"/>
              <a:t> </a:t>
            </a:r>
            <a:endParaRPr lang="en-US" sz="1400" dirty="0"/>
          </a:p>
        </p:txBody>
      </p:sp>
      <p:sp>
        <p:nvSpPr>
          <p:cNvPr id="19" name="Right Brace 18"/>
          <p:cNvSpPr/>
          <p:nvPr/>
        </p:nvSpPr>
        <p:spPr>
          <a:xfrm>
            <a:off x="7239000" y="39624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3962400"/>
            <a:ext cx="5085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200" dirty="0" smtClean="0"/>
              <a:t>ماکزیمم ضریب غیرصفر به </a:t>
            </a:r>
            <a:r>
              <a:rPr lang="en-US" sz="1200" dirty="0" smtClean="0"/>
              <a:t>2</a:t>
            </a:r>
            <a:r>
              <a:rPr lang="en-US" sz="1200" baseline="30000" dirty="0" smtClean="0"/>
              <a:t>nbit</a:t>
            </a:r>
            <a:r>
              <a:rPr lang="en-US" sz="1200" dirty="0" smtClean="0"/>
              <a:t>-1</a:t>
            </a:r>
            <a:r>
              <a:rPr lang="fa-IR" sz="1200" dirty="0" smtClean="0"/>
              <a:t> و مینیمم مقدار غیر صفر به 1 کد می شوند.</a:t>
            </a:r>
            <a:endParaRPr lang="en-US" sz="12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362200" y="4267200"/>
            <a:ext cx="4890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دنباله هایی از صفرهای پشت سرهم </a:t>
            </a:r>
            <a:r>
              <a:rPr kumimoji="0" lang="fa-I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حذف </a:t>
            </a:r>
            <a:r>
              <a:rPr kumimoji="0" lang="fa-I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و تعداد آن ها کد</a:t>
            </a:r>
            <a:r>
              <a:rPr kumimoji="0" lang="fa-I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شده</a:t>
            </a:r>
            <a:r>
              <a:rPr kumimoji="0" lang="fa-I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که ماکزیمم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2</a:t>
            </a:r>
            <a:r>
              <a:rPr kumimoji="0" lang="en-US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nbits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-1</a:t>
            </a:r>
            <a:r>
              <a:rPr kumimoji="0" lang="fa-I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صفر پشت سرهم را می توان کد کرد.</a:t>
            </a:r>
            <a:endParaRPr kumimoji="0" lang="fa-I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914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Tahoma (Headings)"/>
              </a:rPr>
              <a:t>کد کردن ضرایب فیلد </a:t>
            </a:r>
            <a:r>
              <a:rPr lang="en-US" dirty="0" smtClean="0">
                <a:latin typeface="Tahoma (Headings)"/>
              </a:rPr>
              <a:t>L</a:t>
            </a:r>
            <a:r>
              <a:rPr lang="fa-IR" dirty="0" smtClean="0">
                <a:latin typeface="Tahoma (Headings)"/>
              </a:rPr>
              <a:t> با 1+</a:t>
            </a:r>
            <a:r>
              <a:rPr lang="en-US" dirty="0" err="1" smtClean="0">
                <a:latin typeface="Tahoma (Headings)"/>
              </a:rPr>
              <a:t>nbit</a:t>
            </a:r>
            <a:r>
              <a:rPr lang="en-US" dirty="0" smtClean="0">
                <a:latin typeface="Tahoma (Headings)"/>
              </a:rPr>
              <a:t> </a:t>
            </a:r>
            <a:r>
              <a:rPr lang="fa-IR" dirty="0" smtClean="0">
                <a:latin typeface="Tahoma (Headings)"/>
              </a:rPr>
              <a:t> با الگوریتم</a:t>
            </a:r>
            <a:r>
              <a:rPr lang="en-US" dirty="0" err="1" smtClean="0">
                <a:latin typeface="Tahoma (Headings)"/>
              </a:rPr>
              <a:t>Two_Role</a:t>
            </a:r>
            <a:r>
              <a:rPr lang="en-US" dirty="0" smtClean="0">
                <a:latin typeface="Tahoma (Headings)"/>
              </a:rPr>
              <a:t> Encoder </a:t>
            </a:r>
            <a:r>
              <a:rPr lang="fa-IR" dirty="0" smtClean="0">
                <a:latin typeface="Tahoma (Headings)"/>
              </a:rPr>
              <a:t> :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/>
          <a:lstStyle/>
          <a:p>
            <a:pPr algn="r"/>
            <a:r>
              <a:rPr lang="fa-I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مثال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25622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305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581400" y="259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dirty="0" smtClean="0"/>
              <a:t>97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1524000" y="3581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57400" y="3429000"/>
          <a:ext cx="28194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320040"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3886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dirty="0" smtClean="0"/>
              <a:t>0 0 0</a:t>
            </a:r>
            <a:endParaRPr lang="en-US" sz="1400" dirty="0"/>
          </a:p>
        </p:txBody>
      </p:sp>
      <p:sp>
        <p:nvSpPr>
          <p:cNvPr id="14" name="Right Arrow 13"/>
          <p:cNvSpPr/>
          <p:nvPr/>
        </p:nvSpPr>
        <p:spPr>
          <a:xfrm>
            <a:off x="1524000" y="40386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33600" y="3962400"/>
          <a:ext cx="28194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320040"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90600" y="4114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fa-IR" sz="1400" dirty="0" smtClean="0"/>
              <a:t>...</a:t>
            </a:r>
            <a:endParaRPr lang="en-US" sz="1400" dirty="0"/>
          </a:p>
        </p:txBody>
      </p:sp>
      <p:sp>
        <p:nvSpPr>
          <p:cNvPr id="18" name="Curved Right Arrow 17"/>
          <p:cNvSpPr/>
          <p:nvPr/>
        </p:nvSpPr>
        <p:spPr>
          <a:xfrm>
            <a:off x="5029200" y="3124200"/>
            <a:ext cx="685800" cy="1752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472" y="5105400"/>
            <a:ext cx="459187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9144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Lossless Decoder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6705601" cy="281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47800" y="4191000"/>
            <a:ext cx="990600" cy="76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181600"/>
            <a:ext cx="6238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59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 smtClean="0">
                <a:solidFill>
                  <a:schemeClr val="tx1"/>
                </a:solidFill>
                <a:latin typeface="Sakkal Majalla" pitchFamily="2" charset="-78"/>
                <a:cs typeface="Sakkal Majalla" pitchFamily="2" charset="-78"/>
              </a:rPr>
              <a:t>معیارهای ارزیابی:</a:t>
            </a:r>
            <a:endParaRPr lang="en-US" sz="3200" b="1" dirty="0">
              <a:solidFill>
                <a:schemeClr val="tx1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4612746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64370"/>
            <a:ext cx="4095122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802" y="5105400"/>
            <a:ext cx="1734717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762000" y="1676400"/>
            <a:ext cx="1905000" cy="1066800"/>
          </a:xfrm>
          <a:prstGeom prst="cloudCallout">
            <a:avLst>
              <a:gd name="adj1" fmla="val 26642"/>
              <a:gd name="adj2" fmla="val 975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</a:t>
            </a:r>
          </a:p>
          <a:p>
            <a:pPr algn="ctr"/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609600" y="3810000"/>
            <a:ext cx="1905000" cy="1066800"/>
          </a:xfrm>
          <a:prstGeom prst="cloudCallout">
            <a:avLst>
              <a:gd name="adj1" fmla="val 68097"/>
              <a:gd name="adj2" fmla="val 547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03063"/>
              </p:ext>
            </p:extLst>
          </p:nvPr>
        </p:nvGraphicFramePr>
        <p:xfrm>
          <a:off x="797490" y="3505200"/>
          <a:ext cx="7448070" cy="206623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64010"/>
                <a:gridCol w="1064010"/>
                <a:gridCol w="1064010"/>
                <a:gridCol w="1064010"/>
                <a:gridCol w="1064010"/>
                <a:gridCol w="1064010"/>
                <a:gridCol w="1064010"/>
              </a:tblGrid>
              <a:tr h="294998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err="1">
                          <a:effectLst/>
                        </a:rPr>
                        <a:t>CrSE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CbSE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YSE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BSE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GSE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RSE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image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9520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0.2697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0.4766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99.2536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35.4307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32.6685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31.9008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Airplane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9520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8.9699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smtClean="0">
                          <a:effectLst/>
                        </a:rPr>
                        <a:t>1.5031</a:t>
                      </a:r>
                      <a:r>
                        <a:rPr lang="fa-I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89.5268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20.5325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21.0946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58.3727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Lena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9520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0.3604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0.0524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99.5872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34.7127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32.9264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32.3609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Girl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9520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4.6624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2.3104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93.0272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24.3486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28.8883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>
                          <a:effectLst/>
                        </a:rPr>
                        <a:t>46.7630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Couple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9520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smtClean="0">
                          <a:effectLst/>
                        </a:rPr>
                        <a:t>2.4484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smtClean="0">
                          <a:effectLst/>
                        </a:rPr>
                        <a:t>1.0440</a:t>
                      </a:r>
                      <a:r>
                        <a:rPr lang="fa-I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smtClean="0">
                          <a:effectLst/>
                        </a:rPr>
                        <a:t>96.5075</a:t>
                      </a:r>
                      <a:r>
                        <a:rPr lang="fa-I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35.7443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30.9012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33.3544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9520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smtClean="0">
                          <a:effectLst/>
                        </a:rPr>
                        <a:t>6.4623</a:t>
                      </a:r>
                      <a:r>
                        <a:rPr lang="fa-I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2.6030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90.9346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22.9784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 smtClean="0">
                          <a:effectLst/>
                        </a:rPr>
                        <a:t>28.7570</a:t>
                      </a:r>
                      <a:r>
                        <a:rPr lang="fa-IR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fa-IR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48.2645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61000" algn="l"/>
                          <a:tab pos="5943600" algn="r"/>
                        </a:tabLst>
                      </a:pPr>
                      <a:r>
                        <a:rPr lang="en-US" sz="1100" dirty="0">
                          <a:effectLst/>
                        </a:rPr>
                        <a:t>Zelda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343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52962" y="926068"/>
            <a:ext cx="373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Tahoma (Headings)"/>
              </a:rPr>
              <a:t>کاهش همبستگی در حوزه </a:t>
            </a:r>
            <a:r>
              <a:rPr lang="fa-IR" dirty="0" smtClean="0">
                <a:latin typeface="Tahoma (Headings)"/>
              </a:rPr>
              <a:t>ی </a:t>
            </a:r>
            <a:r>
              <a:rPr lang="en-US" dirty="0" err="1" smtClean="0">
                <a:latin typeface="Tahoma (Headings)"/>
              </a:rPr>
              <a:t>Ycbcr</a:t>
            </a:r>
            <a:r>
              <a:rPr lang="fa-IR" dirty="0" smtClean="0">
                <a:latin typeface="Tahoma (Headings)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45" y="1981200"/>
            <a:ext cx="544725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04872" y="926068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>
                <a:latin typeface="Sakkal Majalla" pitchFamily="2" charset="-78"/>
                <a:cs typeface="Sakkal Majalla" pitchFamily="2" charset="-78"/>
              </a:rPr>
              <a:t>کاهش همبستگی در حوزه </a:t>
            </a:r>
            <a:r>
              <a:rPr lang="fa-IR" sz="2800" b="1" dirty="0" smtClean="0">
                <a:latin typeface="Sakkal Majalla" pitchFamily="2" charset="-78"/>
                <a:cs typeface="Sakkal Majalla" pitchFamily="2" charset="-78"/>
              </a:rPr>
              <a:t>ی </a:t>
            </a:r>
            <a:r>
              <a:rPr lang="en-US" sz="2800" b="1" dirty="0" err="1" smtClean="0">
                <a:latin typeface="Sakkal Majalla" pitchFamily="2" charset="-78"/>
                <a:cs typeface="Sakkal Majalla" pitchFamily="2" charset="-78"/>
              </a:rPr>
              <a:t>Ycbcr</a:t>
            </a:r>
            <a:r>
              <a:rPr lang="fa-IR" sz="2800" b="1" dirty="0" smtClean="0">
                <a:latin typeface="Sakkal Majalla" pitchFamily="2" charset="-78"/>
                <a:cs typeface="Sakkal Majalla" pitchFamily="2" charset="-78"/>
              </a:rPr>
              <a:t> </a:t>
            </a:r>
            <a:endParaRPr lang="en-US" sz="2800" b="1" dirty="0">
              <a:latin typeface="Sakkal Majalla" pitchFamily="2" charset="-78"/>
              <a:cs typeface="Sakkal Majall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53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6261"/>
            <a:ext cx="7543800" cy="229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04938"/>
            <a:ext cx="8077201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1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7024744" cy="7620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1600" dirty="0" smtClean="0">
                <a:solidFill>
                  <a:schemeClr val="tx1"/>
                </a:solidFill>
              </a:rPr>
              <a:t/>
            </a:r>
            <a:br>
              <a:rPr lang="fa-IR" sz="1600" dirty="0" smtClean="0">
                <a:solidFill>
                  <a:schemeClr val="tx1"/>
                </a:solidFill>
              </a:rPr>
            </a:br>
            <a:r>
              <a:rPr lang="fa-IR" sz="1600" dirty="0" smtClean="0">
                <a:solidFill>
                  <a:schemeClr val="tx1"/>
                </a:solidFill>
              </a:rPr>
              <a:t/>
            </a:r>
            <a:br>
              <a:rPr lang="fa-IR" sz="1600" dirty="0" smtClean="0">
                <a:solidFill>
                  <a:schemeClr val="tx1"/>
                </a:solidFill>
              </a:rPr>
            </a:br>
            <a:r>
              <a:rPr lang="fa-IR" sz="1600" b="1" dirty="0" smtClean="0">
                <a:solidFill>
                  <a:schemeClr val="tx1"/>
                </a:solidFill>
              </a:rPr>
              <a:t/>
            </a:r>
            <a:br>
              <a:rPr lang="fa-IR" sz="1600" b="1" dirty="0" smtClean="0">
                <a:solidFill>
                  <a:schemeClr val="tx1"/>
                </a:solidFill>
              </a:rPr>
            </a:br>
            <a:r>
              <a:rPr lang="fa-IR" sz="1600" b="1" dirty="0" smtClean="0">
                <a:solidFill>
                  <a:schemeClr val="tx1"/>
                </a:solidFill>
              </a:rPr>
              <a:t> -  فشرده سازی:</a:t>
            </a:r>
            <a:r>
              <a:rPr lang="fa-IR" sz="1600" dirty="0" smtClean="0">
                <a:solidFill>
                  <a:schemeClr val="tx1"/>
                </a:solidFill>
              </a:rPr>
              <a:t/>
            </a:r>
            <a:br>
              <a:rPr lang="fa-IR" sz="1600" dirty="0" smtClean="0">
                <a:solidFill>
                  <a:schemeClr val="tx1"/>
                </a:solidFill>
              </a:rPr>
            </a:br>
            <a:r>
              <a:rPr lang="fa-IR" sz="1600" dirty="0" smtClean="0">
                <a:solidFill>
                  <a:schemeClr val="tx1"/>
                </a:solidFill>
              </a:rPr>
              <a:t>   </a:t>
            </a:r>
            <a:r>
              <a:rPr lang="ar-SA" sz="1600" dirty="0" smtClean="0">
                <a:solidFill>
                  <a:schemeClr val="tx1"/>
                </a:solidFill>
              </a:rPr>
              <a:t>اساس تمام روش‌های فشرده‌سازی کنار گذاردن بخش‌هایی از اطلاعات و داده‌ها اس</a:t>
            </a:r>
            <a:r>
              <a:rPr lang="fa-IR" sz="1600" dirty="0" smtClean="0">
                <a:solidFill>
                  <a:schemeClr val="tx1"/>
                </a:solidFill>
              </a:rPr>
              <a:t>ت.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895600"/>
            <a:ext cx="2449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400" b="1" dirty="0" smtClean="0"/>
              <a:t>- تکنیک های فشرده سازی</a:t>
            </a:r>
            <a:endParaRPr lang="en-US" sz="1400" b="1" dirty="0"/>
          </a:p>
        </p:txBody>
      </p:sp>
      <p:sp>
        <p:nvSpPr>
          <p:cNvPr id="7" name="Right Brace 6"/>
          <p:cNvSpPr/>
          <p:nvPr/>
        </p:nvSpPr>
        <p:spPr>
          <a:xfrm>
            <a:off x="5715000" y="27432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2667000"/>
            <a:ext cx="322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/>
              <a:t> 1- بدون تلفات: حذف زواید آماری سیگنال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72166" y="3429000"/>
            <a:ext cx="4780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dirty="0" smtClean="0"/>
              <a:t> 2- با تلفات: تغییر سیگنال اصلی در میدان تبدیل</a:t>
            </a:r>
          </a:p>
          <a:p>
            <a:pPr algn="r" rtl="1"/>
            <a:r>
              <a:rPr lang="fa-IR" sz="1400" dirty="0" smtClean="0"/>
              <a:t>    و کوانتیزاسیون پارامترهای تبدیل -&gt; نرخ فشرده سازی بالاتر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47800" y="44196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fa-IR" sz="1400" dirty="0" smtClean="0"/>
              <a:t>یکی از محبوبترین راهکار های فشرده سازی با تلفات برای تصاویر، کدینگ تبدیلی است </a:t>
            </a:r>
            <a:r>
              <a:rPr lang="en-US" sz="1400" dirty="0" smtClean="0"/>
              <a:t>    </a:t>
            </a:r>
            <a:r>
              <a:rPr lang="fa-IR" sz="1400" dirty="0" smtClean="0"/>
              <a:t>مانند استاندارد</a:t>
            </a:r>
            <a:r>
              <a:rPr lang="en-US" sz="1400" b="1" dirty="0" smtClean="0"/>
              <a:t>JPEG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953000"/>
            <a:ext cx="5005387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239000" y="838200"/>
            <a:ext cx="7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Arial Black" pitchFamily="34" charset="0"/>
              </a:rPr>
              <a:t>مقدمه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43350"/>
            <a:ext cx="8077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000250"/>
            <a:ext cx="80772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620000" cy="59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924800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05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24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52850"/>
            <a:ext cx="80391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44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3001"/>
            <a:ext cx="6115050" cy="466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799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39139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33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pre-processing step (means removing and RGB to </a:t>
            </a:r>
            <a:r>
              <a:rPr lang="en-US" dirty="0" err="1">
                <a:latin typeface="+mj-lt"/>
              </a:rPr>
              <a:t>YCbCr</a:t>
            </a:r>
            <a:r>
              <a:rPr lang="en-US" dirty="0">
                <a:latin typeface="+mj-lt"/>
              </a:rPr>
              <a:t> transformation).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guaranteed retrieved quality by the proposed </a:t>
            </a:r>
            <a:r>
              <a:rPr lang="en-US" dirty="0" err="1" smtClean="0">
                <a:latin typeface="+mj-lt"/>
              </a:rPr>
              <a:t>controll</a:t>
            </a:r>
            <a:r>
              <a:rPr lang="en-US" dirty="0" smtClean="0">
                <a:latin typeface="+mj-lt"/>
              </a:rPr>
              <a:t>- </a:t>
            </a:r>
            <a:r>
              <a:rPr lang="en-US" dirty="0">
                <a:latin typeface="+mj-lt"/>
              </a:rPr>
              <a:t>ability technique.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proposed new simple and effective </a:t>
            </a:r>
            <a:r>
              <a:rPr lang="en-US" dirty="0" err="1" smtClean="0">
                <a:latin typeface="+mj-lt"/>
              </a:rPr>
              <a:t>quantizer</a:t>
            </a:r>
            <a:r>
              <a:rPr lang="en-US" dirty="0">
                <a:latin typeface="+mj-lt"/>
              </a:rPr>
              <a:t>. 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new </a:t>
            </a:r>
            <a:r>
              <a:rPr lang="en-US" smtClean="0">
                <a:latin typeface="+mj-lt"/>
              </a:rPr>
              <a:t>powerful lossless encoder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5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E206-A825-49C1-A28F-D7CDC0ABE2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1400" y="12192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منابع: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09600" y="2057400"/>
            <a:ext cx="81021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Fouzi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Douak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,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Redha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Benzid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,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Nabil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Benoudjit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,  Color  image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Nazanin" pitchFamily="2" charset="-78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compression </a:t>
            </a:r>
            <a:endParaRPr kumimoji="0" 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B Nazanin" pitchFamily="2" charset="-7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dirty="0" smtClean="0">
                <a:latin typeface="Calibri" pitchFamily="34" charset="0"/>
                <a:ea typeface="Times New Roman" pitchFamily="18" charset="0"/>
                <a:cs typeface="B Nazanin" pitchFamily="2" charset="-78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algorithm based on the DCT transform combined 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Nazanin" pitchFamily="2" charset="-78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an  adaptive  block scanning,</a:t>
            </a:r>
            <a:endParaRPr kumimoji="0" 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B Nazanin" pitchFamily="2" charset="-7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dirty="0" smtClean="0">
                <a:latin typeface="Calibri" pitchFamily="34" charset="0"/>
                <a:ea typeface="Times New Roman" pitchFamily="18" charset="0"/>
                <a:cs typeface="B Nazanin" pitchFamily="2" charset="-78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 AEU  -  International  Journal  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Nazanin" pitchFamily="2" charset="-78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Electronics  and  Communications,  Volume  65, </a:t>
            </a:r>
            <a:endParaRPr kumimoji="0" 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B Nazanin" pitchFamily="2" charset="-7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dirty="0" smtClean="0">
                <a:latin typeface="Calibri" pitchFamily="34" charset="0"/>
                <a:ea typeface="Times New Roman" pitchFamily="18" charset="0"/>
                <a:cs typeface="B Nazanin" pitchFamily="2" charset="-78"/>
              </a:rPr>
              <a:t>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Issue  1,  January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Nazanin" pitchFamily="2" charset="-78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Nazanin" pitchFamily="2" charset="-78"/>
              </a:rPr>
              <a:t> 2011.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09600" y="3242103"/>
            <a:ext cx="8206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2.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Benzid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  R,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Marir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  F,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Bouguechal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  N.  “Electrocardiogram compression method </a:t>
            </a:r>
            <a:endParaRPr kumimoji="0" lang="fa-IR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dirty="0" smtClean="0">
                <a:latin typeface="Calibri" pitchFamily="34" charset="0"/>
                <a:ea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based on the adaptive wavelet coefficients quantization  combined  to  a  modified</a:t>
            </a:r>
            <a:endParaRPr kumimoji="0" lang="fa-IR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dirty="0" smtClean="0">
                <a:latin typeface="Calibri" pitchFamily="34" charset="0"/>
                <a:ea typeface="Times New Roman" pitchFamily="18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</a:rPr>
              <a:t>  two-role  encoder,”  IEEE Signal Processing Letters 2007.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3.</a:t>
            </a:r>
            <a:r>
              <a:rPr lang="fa-IR" dirty="0"/>
              <a:t>  </a:t>
            </a:r>
            <a:r>
              <a:rPr lang="en-US" sz="1600" dirty="0" smtClean="0"/>
              <a:t>http</a:t>
            </a:r>
            <a:r>
              <a:rPr lang="en-US" sz="1600" dirty="0"/>
              <a:t>://sipi.usc.edu/database/database.php?volume=misc&amp;image=12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05200" y="121920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دیاگرام روش پیشنهاد شده برای فشرده سازی:</a:t>
            </a:r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6200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2667000"/>
            <a:ext cx="12192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 smtClean="0">
                <a:solidFill>
                  <a:schemeClr val="tx1"/>
                </a:solidFill>
                <a:latin typeface="Tahoma (Body)"/>
                <a:cs typeface="+mn-cs"/>
              </a:rPr>
              <a:t>تبدیل حوزه </a:t>
            </a:r>
            <a:r>
              <a:rPr lang="en-US" sz="1800" dirty="0" smtClean="0">
                <a:solidFill>
                  <a:schemeClr val="tx1"/>
                </a:solidFill>
                <a:latin typeface="Tahoma (Body)"/>
                <a:cs typeface="+mn-cs"/>
              </a:rPr>
              <a:t>RGB</a:t>
            </a:r>
            <a:r>
              <a:rPr lang="fa-IR" sz="1800" dirty="0" smtClean="0">
                <a:solidFill>
                  <a:schemeClr val="tx1"/>
                </a:solidFill>
                <a:latin typeface="Tahoma (Body)"/>
                <a:cs typeface="+mn-cs"/>
              </a:rPr>
              <a:t> به </a:t>
            </a:r>
            <a:r>
              <a:rPr lang="en-US" sz="1800" dirty="0" smtClean="0">
                <a:solidFill>
                  <a:schemeClr val="tx1"/>
                </a:solidFill>
                <a:latin typeface="Tahoma (Body)"/>
                <a:cs typeface="+mn-cs"/>
              </a:rPr>
              <a:t>Y</a:t>
            </a:r>
            <a:r>
              <a:rPr lang="fa-IR" sz="1800" dirty="0" smtClean="0">
                <a:solidFill>
                  <a:schemeClr val="tx1"/>
                </a:solidFill>
                <a:latin typeface="Tahoma (Body)"/>
                <a:cs typeface="+mn-cs"/>
              </a:rPr>
              <a:t>ر</a:t>
            </a:r>
            <a:r>
              <a:rPr lang="en-US" sz="1800" dirty="0" err="1" smtClean="0">
                <a:solidFill>
                  <a:schemeClr val="tx1"/>
                </a:solidFill>
                <a:latin typeface="Tahoma (Body)"/>
                <a:cs typeface="+mn-cs"/>
              </a:rPr>
              <a:t>CbCr</a:t>
            </a:r>
            <a:endParaRPr lang="en-US" sz="1800" dirty="0">
              <a:solidFill>
                <a:schemeClr val="tx1"/>
              </a:solidFill>
              <a:latin typeface="Tahoma (Body)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400" dirty="0" smtClean="0">
                <a:latin typeface="Tahoma (Headings)"/>
              </a:rPr>
              <a:t>حذف میانگین از کانال های </a:t>
            </a:r>
            <a:r>
              <a:rPr lang="en-US" sz="1400" dirty="0" smtClean="0">
                <a:latin typeface="Tahoma (Headings)"/>
              </a:rPr>
              <a:t>R,G</a:t>
            </a:r>
            <a:r>
              <a:rPr lang="fa-IR" sz="1400" dirty="0" smtClean="0">
                <a:latin typeface="Tahoma (Headings)"/>
              </a:rPr>
              <a:t>و</a:t>
            </a:r>
            <a:r>
              <a:rPr lang="en-US" sz="1400" dirty="0" smtClean="0">
                <a:latin typeface="Tahoma (Headings)"/>
              </a:rPr>
              <a:t> B</a:t>
            </a:r>
          </a:p>
          <a:p>
            <a:pPr algn="r" rtl="1"/>
            <a:r>
              <a:rPr lang="fa-IR" sz="1400" dirty="0" smtClean="0">
                <a:latin typeface="Tahoma (Headings)"/>
              </a:rPr>
              <a:t>اعمال تبدیل به حوزه ی </a:t>
            </a:r>
            <a:r>
              <a:rPr lang="en-US" sz="1400" dirty="0" smtClean="0">
                <a:latin typeface="Tahoma (Headings)"/>
              </a:rPr>
              <a:t> </a:t>
            </a:r>
            <a:r>
              <a:rPr lang="en-US" sz="1400" dirty="0" err="1" smtClean="0">
                <a:latin typeface="Tahoma (Headings)"/>
              </a:rPr>
              <a:t>YCbCr</a:t>
            </a:r>
            <a:endParaRPr lang="en-US" sz="1400" dirty="0" smtClean="0">
              <a:latin typeface="Tahoma (Headings)"/>
            </a:endParaRPr>
          </a:p>
          <a:p>
            <a:pPr marL="640080" algn="r" rtl="1">
              <a:buFont typeface="Wingdings" pitchFamily="2" charset="2"/>
              <a:buChar char="v"/>
            </a:pPr>
            <a:r>
              <a:rPr lang="fa-IR" sz="1400" dirty="0" smtClean="0">
                <a:latin typeface="Tahoma (Headings)"/>
              </a:rPr>
              <a:t>کاهش همبستگی در حوزه ی جدید</a:t>
            </a:r>
          </a:p>
          <a:p>
            <a:pPr marL="640080" algn="r" rtl="1">
              <a:buFont typeface="Wingdings" pitchFamily="2" charset="2"/>
              <a:buChar char="v"/>
            </a:pPr>
            <a:endParaRPr lang="fa-IR" sz="1400" dirty="0" smtClean="0">
              <a:latin typeface="Tahoma (Headings)"/>
            </a:endParaRPr>
          </a:p>
          <a:p>
            <a:pPr marL="640080" algn="r" rtl="1">
              <a:buFont typeface="Wingdings" pitchFamily="2" charset="2"/>
              <a:buChar char="v"/>
            </a:pPr>
            <a:endParaRPr lang="fa-IR" sz="1400" dirty="0" smtClean="0">
              <a:latin typeface="Tahoma (Headings)"/>
            </a:endParaRPr>
          </a:p>
          <a:p>
            <a:pPr marL="640080" algn="r" rtl="1">
              <a:buFont typeface="Wingdings" pitchFamily="2" charset="2"/>
              <a:buChar char="v"/>
            </a:pPr>
            <a:endParaRPr lang="en-US" sz="1400" dirty="0">
              <a:latin typeface="Tahoma (Headings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53482"/>
            <a:ext cx="3886200" cy="149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1905000" y="45720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05400"/>
            <a:ext cx="3767137" cy="142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191000"/>
            <a:ext cx="4038600" cy="9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67770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2514600"/>
            <a:ext cx="685800" cy="24384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alf Frame 6"/>
          <p:cNvSpPr/>
          <p:nvPr/>
        </p:nvSpPr>
        <p:spPr>
          <a:xfrm rot="8452032">
            <a:off x="5465643" y="3503630"/>
            <a:ext cx="749928" cy="765138"/>
          </a:xfrm>
          <a:prstGeom prst="halfFram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121920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دیاگرام روش پیشنهاد شده برای فشرده سازی: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6200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67000" y="2667000"/>
            <a:ext cx="11430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024744" cy="570464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 smtClean="0">
                <a:solidFill>
                  <a:schemeClr val="tx1"/>
                </a:solidFill>
                <a:cs typeface="+mn-cs"/>
              </a:rPr>
              <a:t>تبدیل </a:t>
            </a:r>
            <a:r>
              <a:rPr lang="en-US" sz="1800" dirty="0" smtClean="0">
                <a:solidFill>
                  <a:schemeClr val="tx1"/>
                </a:solidFill>
                <a:cs typeface="+mn-cs"/>
              </a:rPr>
              <a:t>DCT</a:t>
            </a:r>
            <a:endParaRPr lang="en-US" sz="18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6777317" cy="3508977"/>
          </a:xfrm>
        </p:spPr>
        <p:txBody>
          <a:bodyPr/>
          <a:lstStyle/>
          <a:p>
            <a:pPr algn="r" rtl="1"/>
            <a:r>
              <a:rPr lang="fa-IR" sz="1600" dirty="0" smtClean="0"/>
              <a:t>ماتریس </a:t>
            </a:r>
            <a:r>
              <a:rPr lang="en-US" sz="1600" dirty="0" smtClean="0"/>
              <a:t>DCT </a:t>
            </a:r>
            <a:r>
              <a:rPr lang="fa-IR" sz="1600" dirty="0" smtClean="0"/>
              <a:t> بر اساس سیستم بینایی انسان عمل میکند.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1981200" cy="167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90800"/>
            <a:ext cx="6498432" cy="10668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86E8-33F1-4D97-8399-CFA3D2680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21920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دیاگرام روش پیشنهاد شده برای فشرده سازی: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6200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2667000"/>
            <a:ext cx="11430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2667000"/>
            <a:ext cx="11430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86E8-33F1-4D97-8399-CFA3D26806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114300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Thresholding</a:t>
            </a:r>
            <a:endParaRPr lang="en-US" b="1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23857" y="19812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/>
              <a:t>:</a:t>
            </a:r>
            <a:r>
              <a:rPr lang="en-US" b="1" dirty="0" smtClean="0"/>
              <a:t>Linear Quantization</a:t>
            </a:r>
            <a:endParaRPr lang="en-US" b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086" y="3094326"/>
            <a:ext cx="678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503</Words>
  <Application>Microsoft Office PowerPoint</Application>
  <PresentationFormat>On-screen Show (4:3)</PresentationFormat>
  <Paragraphs>191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PowerPoint Presentation</vt:lpstr>
      <vt:lpstr>    -  فشرده سازی:    اساس تمام روش‌های فشرده‌سازی کنار گذاردن بخش‌هایی از اطلاعات و داده‌ها است.</vt:lpstr>
      <vt:lpstr>PowerPoint Presentation</vt:lpstr>
      <vt:lpstr>تبدیل حوزه RGB به YرCbCr</vt:lpstr>
      <vt:lpstr>PowerPoint Presentation</vt:lpstr>
      <vt:lpstr>PowerPoint Presentation</vt:lpstr>
      <vt:lpstr>تبدیل DCT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مثال</vt:lpstr>
      <vt:lpstr>Lossless Decoder</vt:lpstr>
      <vt:lpstr>معیارهای ارزیابی: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Evolution</dc:title>
  <dc:creator>Dirtyshoes</dc:creator>
  <cp:lastModifiedBy>farhadi</cp:lastModifiedBy>
  <cp:revision>121</cp:revision>
  <dcterms:created xsi:type="dcterms:W3CDTF">2012-01-09T20:54:16Z</dcterms:created>
  <dcterms:modified xsi:type="dcterms:W3CDTF">2015-01-20T21:52:27Z</dcterms:modified>
</cp:coreProperties>
</file>