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5" r:id="rId4"/>
    <p:sldId id="261" r:id="rId5"/>
    <p:sldId id="267" r:id="rId6"/>
    <p:sldId id="263" r:id="rId7"/>
    <p:sldId id="266" r:id="rId8"/>
    <p:sldId id="268" r:id="rId9"/>
    <p:sldId id="258" r:id="rId10"/>
    <p:sldId id="259" r:id="rId11"/>
    <p:sldId id="270" r:id="rId12"/>
    <p:sldId id="269" r:id="rId13"/>
    <p:sldId id="273" r:id="rId14"/>
    <p:sldId id="26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10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E5A2DA1-65D4-4057-80A4-ABC15B9F444C}"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251468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5A2DA1-65D4-4057-80A4-ABC15B9F444C}"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201086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5A2DA1-65D4-4057-80A4-ABC15B9F444C}"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320112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5A2DA1-65D4-4057-80A4-ABC15B9F444C}"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373251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5A2DA1-65D4-4057-80A4-ABC15B9F444C}" type="datetimeFigureOut">
              <a:rPr lang="en-GB" smtClean="0"/>
              <a:t>20/06/2019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365044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E5A2DA1-65D4-4057-80A4-ABC15B9F444C}" type="datetimeFigureOut">
              <a:rPr lang="en-GB" smtClean="0"/>
              <a:t>20/06/2019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321913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E5A2DA1-65D4-4057-80A4-ABC15B9F444C}" type="datetimeFigureOut">
              <a:rPr lang="en-GB" smtClean="0"/>
              <a:t>20/06/2019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343807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E5A2DA1-65D4-4057-80A4-ABC15B9F444C}" type="datetimeFigureOut">
              <a:rPr lang="en-GB" smtClean="0"/>
              <a:t>20/06/2019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68151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A2DA1-65D4-4057-80A4-ABC15B9F444C}" type="datetimeFigureOut">
              <a:rPr lang="en-GB" smtClean="0"/>
              <a:t>20/06/2019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170989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5A2DA1-65D4-4057-80A4-ABC15B9F444C}" type="datetimeFigureOut">
              <a:rPr lang="en-GB" smtClean="0"/>
              <a:t>20/06/2019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389520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5A2DA1-65D4-4057-80A4-ABC15B9F444C}" type="datetimeFigureOut">
              <a:rPr lang="en-GB" smtClean="0"/>
              <a:t>20/06/2019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484187-C88F-4BB7-B991-316E4FB1E5F0}" type="slidenum">
              <a:rPr lang="en-GB" smtClean="0"/>
              <a:t>‹#›</a:t>
            </a:fld>
            <a:endParaRPr lang="en-GB"/>
          </a:p>
        </p:txBody>
      </p:sp>
    </p:spTree>
    <p:extLst>
      <p:ext uri="{BB962C8B-B14F-4D97-AF65-F5344CB8AC3E}">
        <p14:creationId xmlns:p14="http://schemas.microsoft.com/office/powerpoint/2010/main" val="198618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stretch>
            <a:fillRect/>
          </a:stretch>
        </p:blipFill>
        <p:spPr>
          <a:xfrm>
            <a:off x="838199" y="365125"/>
            <a:ext cx="10515601" cy="132764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A2DA1-65D4-4057-80A4-ABC15B9F444C}" type="datetimeFigureOut">
              <a:rPr lang="en-GB" smtClean="0"/>
              <a:t>20/06/2019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84187-C88F-4BB7-B991-316E4FB1E5F0}" type="slidenum">
              <a:rPr lang="en-GB" smtClean="0"/>
              <a:t>‹#›</a:t>
            </a:fld>
            <a:endParaRPr lang="en-GB"/>
          </a:p>
        </p:txBody>
      </p:sp>
    </p:spTree>
    <p:extLst>
      <p:ext uri="{BB962C8B-B14F-4D97-AF65-F5344CB8AC3E}">
        <p14:creationId xmlns:p14="http://schemas.microsoft.com/office/powerpoint/2010/main" val="809413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1092" y="2717074"/>
            <a:ext cx="7144072" cy="923330"/>
          </a:xfrm>
          <a:prstGeom prst="rect">
            <a:avLst/>
          </a:prstGeom>
          <a:noFill/>
        </p:spPr>
        <p:txBody>
          <a:bodyPr wrap="none" rtlCol="0">
            <a:spAutoFit/>
          </a:bodyPr>
          <a:lstStyle>
            <a:defPPr>
              <a:defRPr lang="en-US"/>
            </a:defPPr>
            <a:lvl1pPr>
              <a:defRPr sz="2800" b="1">
                <a:solidFill>
                  <a:schemeClr val="accent1">
                    <a:lumMod val="50000"/>
                  </a:schemeClr>
                </a:solidFill>
              </a:defRPr>
            </a:lvl1pPr>
          </a:lstStyle>
          <a:p>
            <a:r>
              <a:rPr lang="en-GB" sz="5400" dirty="0">
                <a:effectLst>
                  <a:outerShdw blurRad="38100" dist="38100" dir="2700000" algn="tl">
                    <a:srgbClr val="000000">
                      <a:alpha val="43137"/>
                    </a:srgbClr>
                  </a:outerShdw>
                </a:effectLst>
              </a:rPr>
              <a:t>PROJECT PRESENTATION</a:t>
            </a:r>
          </a:p>
        </p:txBody>
      </p:sp>
      <p:sp>
        <p:nvSpPr>
          <p:cNvPr id="3" name="TextBox 2"/>
          <p:cNvSpPr txBox="1"/>
          <p:nvPr/>
        </p:nvSpPr>
        <p:spPr>
          <a:xfrm>
            <a:off x="4327881" y="4650378"/>
            <a:ext cx="3001591" cy="830997"/>
          </a:xfrm>
          <a:prstGeom prst="rect">
            <a:avLst/>
          </a:prstGeom>
          <a:noFill/>
        </p:spPr>
        <p:txBody>
          <a:bodyPr wrap="none" rtlCol="0">
            <a:spAutoFit/>
          </a:bodyPr>
          <a:lstStyle/>
          <a:p>
            <a:pPr algn="ctr"/>
            <a:r>
              <a:rPr lang="sr-Latn-RS" sz="2400" b="1" dirty="0" smtClean="0">
                <a:solidFill>
                  <a:schemeClr val="accent1">
                    <a:lumMod val="50000"/>
                  </a:schemeClr>
                </a:solidFill>
              </a:rPr>
              <a:t>Mirko Savić</a:t>
            </a:r>
          </a:p>
          <a:p>
            <a:pPr algn="ctr"/>
            <a:r>
              <a:rPr lang="sr-Latn-RS" sz="2400" b="1" dirty="0" smtClean="0">
                <a:solidFill>
                  <a:schemeClr val="accent1">
                    <a:lumMod val="50000"/>
                  </a:schemeClr>
                </a:solidFill>
              </a:rPr>
              <a:t>University of Novi Sad</a:t>
            </a:r>
            <a:endParaRPr lang="en-GB" sz="2400" b="1" dirty="0">
              <a:solidFill>
                <a:schemeClr val="accent1">
                  <a:lumMod val="50000"/>
                </a:schemeClr>
              </a:solidFill>
            </a:endParaRPr>
          </a:p>
        </p:txBody>
      </p:sp>
    </p:spTree>
    <p:extLst>
      <p:ext uri="{BB962C8B-B14F-4D97-AF65-F5344CB8AC3E}">
        <p14:creationId xmlns:p14="http://schemas.microsoft.com/office/powerpoint/2010/main" val="132113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2090057"/>
            <a:ext cx="3133358" cy="523220"/>
          </a:xfrm>
          <a:prstGeom prst="rect">
            <a:avLst/>
          </a:prstGeom>
          <a:noFill/>
        </p:spPr>
        <p:txBody>
          <a:bodyPr wrap="none" rtlCol="0">
            <a:spAutoFit/>
          </a:bodyPr>
          <a:lstStyle/>
          <a:p>
            <a:r>
              <a:rPr lang="en-GB" sz="2800" b="1" dirty="0" smtClean="0">
                <a:solidFill>
                  <a:schemeClr val="accent1">
                    <a:lumMod val="50000"/>
                  </a:schemeClr>
                </a:solidFill>
              </a:rPr>
              <a:t>Associated partners</a:t>
            </a:r>
            <a:endParaRPr lang="en-GB" sz="2800" b="1" dirty="0">
              <a:solidFill>
                <a:schemeClr val="accent1">
                  <a:lumMod val="50000"/>
                </a:schemeClr>
              </a:solidFill>
            </a:endParaRPr>
          </a:p>
        </p:txBody>
      </p:sp>
      <p:sp>
        <p:nvSpPr>
          <p:cNvPr id="3" name="TextBox 2"/>
          <p:cNvSpPr txBox="1"/>
          <p:nvPr/>
        </p:nvSpPr>
        <p:spPr>
          <a:xfrm>
            <a:off x="783771" y="2860301"/>
            <a:ext cx="10825523" cy="830997"/>
          </a:xfrm>
          <a:prstGeom prst="rect">
            <a:avLst/>
          </a:prstGeom>
          <a:noFill/>
        </p:spPr>
        <p:txBody>
          <a:bodyPr wrap="square" rtlCol="0">
            <a:spAutoFit/>
          </a:bodyPr>
          <a:lstStyle/>
          <a:p>
            <a:pPr marL="285750" indent="-285750" algn="just">
              <a:buFont typeface="Arial" panose="020B0604020202020204" pitchFamily="34" charset="0"/>
              <a:buChar char="•"/>
            </a:pPr>
            <a:r>
              <a:rPr lang="sr-Latn-RS" sz="2400" dirty="0" smtClean="0">
                <a:solidFill>
                  <a:schemeClr val="accent1">
                    <a:lumMod val="50000"/>
                  </a:schemeClr>
                </a:solidFill>
              </a:rPr>
              <a:t>Representation of demand side on the labour market</a:t>
            </a:r>
            <a:endParaRPr lang="en-GB" sz="2400" dirty="0" smtClean="0">
              <a:solidFill>
                <a:schemeClr val="accent1">
                  <a:lumMod val="50000"/>
                </a:schemeClr>
              </a:solidFill>
            </a:endParaRPr>
          </a:p>
          <a:p>
            <a:pPr marL="285750" indent="-285750" algn="just">
              <a:buFont typeface="Arial" panose="020B0604020202020204" pitchFamily="34" charset="0"/>
              <a:buChar char="•"/>
            </a:pPr>
            <a:r>
              <a:rPr lang="sr-Latn-RS" sz="2400" dirty="0" smtClean="0">
                <a:solidFill>
                  <a:schemeClr val="accent1">
                    <a:lumMod val="50000"/>
                  </a:schemeClr>
                </a:solidFill>
              </a:rPr>
              <a:t>Dissemination of project results</a:t>
            </a:r>
            <a:endParaRPr lang="en-GB" sz="2400" dirty="0" smtClean="0">
              <a:solidFill>
                <a:schemeClr val="accent1">
                  <a:lumMod val="50000"/>
                </a:schemeClr>
              </a:solidFill>
            </a:endParaRPr>
          </a:p>
        </p:txBody>
      </p:sp>
    </p:spTree>
    <p:extLst>
      <p:ext uri="{BB962C8B-B14F-4D97-AF65-F5344CB8AC3E}">
        <p14:creationId xmlns:p14="http://schemas.microsoft.com/office/powerpoint/2010/main" val="105680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298" y="2229911"/>
            <a:ext cx="3216265" cy="523220"/>
          </a:xfrm>
          <a:prstGeom prst="rect">
            <a:avLst/>
          </a:prstGeom>
          <a:noFill/>
        </p:spPr>
        <p:txBody>
          <a:bodyPr wrap="none" rtlCol="0">
            <a:spAutoFit/>
          </a:bodyPr>
          <a:lstStyle/>
          <a:p>
            <a:r>
              <a:rPr lang="sr-Latn-RS" sz="2800" i="1" dirty="0" smtClean="0">
                <a:solidFill>
                  <a:schemeClr val="accent1">
                    <a:lumMod val="50000"/>
                  </a:schemeClr>
                </a:solidFill>
              </a:rPr>
              <a:t>Sirmium (Neoplanta)</a:t>
            </a:r>
            <a:endParaRPr lang="en-GB" sz="2800" i="1" dirty="0">
              <a:solidFill>
                <a:schemeClr val="accent1">
                  <a:lumMod val="50000"/>
                </a:schemeClr>
              </a:solidFill>
            </a:endParaRPr>
          </a:p>
        </p:txBody>
      </p:sp>
      <p:sp>
        <p:nvSpPr>
          <p:cNvPr id="3" name="TextBox 2"/>
          <p:cNvSpPr txBox="1"/>
          <p:nvPr/>
        </p:nvSpPr>
        <p:spPr>
          <a:xfrm>
            <a:off x="9783705" y="5154935"/>
            <a:ext cx="1190390" cy="523220"/>
          </a:xfrm>
          <a:prstGeom prst="rect">
            <a:avLst/>
          </a:prstGeom>
          <a:noFill/>
        </p:spPr>
        <p:txBody>
          <a:bodyPr wrap="none" rtlCol="0">
            <a:spAutoFit/>
          </a:bodyPr>
          <a:lstStyle/>
          <a:p>
            <a:r>
              <a:rPr lang="sr-Latn-RS" sz="2800" i="1" dirty="0" smtClean="0">
                <a:solidFill>
                  <a:schemeClr val="accent1">
                    <a:lumMod val="50000"/>
                  </a:schemeClr>
                </a:solidFill>
              </a:rPr>
              <a:t>Lutetia</a:t>
            </a:r>
            <a:endParaRPr lang="en-GB" sz="2800" i="1" dirty="0">
              <a:solidFill>
                <a:schemeClr val="accent1">
                  <a:lumMod val="50000"/>
                </a:schemeClr>
              </a:solidFill>
            </a:endParaRPr>
          </a:p>
        </p:txBody>
      </p:sp>
      <p:sp>
        <p:nvSpPr>
          <p:cNvPr id="4" name="Rectangle 3"/>
          <p:cNvSpPr/>
          <p:nvPr/>
        </p:nvSpPr>
        <p:spPr>
          <a:xfrm>
            <a:off x="8125097" y="2229911"/>
            <a:ext cx="3960636" cy="523220"/>
          </a:xfrm>
          <a:prstGeom prst="rect">
            <a:avLst/>
          </a:prstGeom>
        </p:spPr>
        <p:txBody>
          <a:bodyPr wrap="none">
            <a:spAutoFit/>
          </a:bodyPr>
          <a:lstStyle/>
          <a:p>
            <a:r>
              <a:rPr lang="en-GB" sz="2800" i="1" dirty="0">
                <a:solidFill>
                  <a:schemeClr val="accent1">
                    <a:lumMod val="50000"/>
                  </a:schemeClr>
                </a:solidFill>
              </a:rPr>
              <a:t>Alba </a:t>
            </a:r>
            <a:r>
              <a:rPr lang="en-GB" sz="2800" i="1" dirty="0" err="1" smtClean="0">
                <a:solidFill>
                  <a:schemeClr val="accent1">
                    <a:lumMod val="50000"/>
                  </a:schemeClr>
                </a:solidFill>
              </a:rPr>
              <a:t>Graeca</a:t>
            </a:r>
            <a:r>
              <a:rPr lang="sr-Latn-RS" sz="2800" i="1" dirty="0" smtClean="0">
                <a:solidFill>
                  <a:schemeClr val="accent1">
                    <a:lumMod val="50000"/>
                  </a:schemeClr>
                </a:solidFill>
              </a:rPr>
              <a:t> (Singidunum)</a:t>
            </a:r>
            <a:endParaRPr lang="en-GB" sz="2800" i="1" dirty="0">
              <a:solidFill>
                <a:schemeClr val="accent1">
                  <a:lumMod val="50000"/>
                </a:schemeClr>
              </a:solidFill>
            </a:endParaRPr>
          </a:p>
        </p:txBody>
      </p:sp>
      <p:sp>
        <p:nvSpPr>
          <p:cNvPr id="5" name="TextBox 4"/>
          <p:cNvSpPr txBox="1"/>
          <p:nvPr/>
        </p:nvSpPr>
        <p:spPr>
          <a:xfrm>
            <a:off x="1596570" y="3793023"/>
            <a:ext cx="1776448" cy="523220"/>
          </a:xfrm>
          <a:prstGeom prst="rect">
            <a:avLst/>
          </a:prstGeom>
          <a:noFill/>
        </p:spPr>
        <p:txBody>
          <a:bodyPr wrap="none" rtlCol="0">
            <a:spAutoFit/>
          </a:bodyPr>
          <a:lstStyle/>
          <a:p>
            <a:r>
              <a:rPr lang="sr-Latn-RS" sz="2800" i="1" dirty="0" smtClean="0">
                <a:solidFill>
                  <a:schemeClr val="accent1">
                    <a:lumMod val="50000"/>
                  </a:schemeClr>
                </a:solidFill>
              </a:rPr>
              <a:t>Vindobona</a:t>
            </a:r>
            <a:endParaRPr lang="en-GB" sz="2800" i="1" dirty="0">
              <a:solidFill>
                <a:schemeClr val="accent1">
                  <a:lumMod val="50000"/>
                </a:schemeClr>
              </a:solidFill>
            </a:endParaRPr>
          </a:p>
        </p:txBody>
      </p:sp>
      <p:sp>
        <p:nvSpPr>
          <p:cNvPr id="6" name="TextBox 5"/>
          <p:cNvSpPr txBox="1"/>
          <p:nvPr/>
        </p:nvSpPr>
        <p:spPr>
          <a:xfrm>
            <a:off x="6119078" y="5776484"/>
            <a:ext cx="1284326" cy="523220"/>
          </a:xfrm>
          <a:prstGeom prst="rect">
            <a:avLst/>
          </a:prstGeom>
          <a:noFill/>
        </p:spPr>
        <p:txBody>
          <a:bodyPr wrap="none" rtlCol="0">
            <a:spAutoFit/>
          </a:bodyPr>
          <a:lstStyle/>
          <a:p>
            <a:r>
              <a:rPr lang="sr-Latn-RS" sz="2800" i="1" dirty="0" smtClean="0">
                <a:solidFill>
                  <a:schemeClr val="accent1">
                    <a:lumMod val="50000"/>
                  </a:schemeClr>
                </a:solidFill>
              </a:rPr>
              <a:t>Naissus</a:t>
            </a:r>
            <a:endParaRPr lang="en-GB" sz="2800" i="1" dirty="0">
              <a:solidFill>
                <a:schemeClr val="accent1">
                  <a:lumMod val="50000"/>
                </a:schemeClr>
              </a:solidFill>
            </a:endParaRPr>
          </a:p>
        </p:txBody>
      </p:sp>
      <p:sp>
        <p:nvSpPr>
          <p:cNvPr id="7" name="TextBox 6"/>
          <p:cNvSpPr txBox="1"/>
          <p:nvPr/>
        </p:nvSpPr>
        <p:spPr>
          <a:xfrm>
            <a:off x="7256417" y="3906314"/>
            <a:ext cx="2041841" cy="523220"/>
          </a:xfrm>
          <a:prstGeom prst="rect">
            <a:avLst/>
          </a:prstGeom>
          <a:noFill/>
        </p:spPr>
        <p:txBody>
          <a:bodyPr wrap="none" rtlCol="0">
            <a:spAutoFit/>
          </a:bodyPr>
          <a:lstStyle/>
          <a:p>
            <a:r>
              <a:rPr lang="sr-Latn-RS" sz="2800" i="1" dirty="0" smtClean="0">
                <a:solidFill>
                  <a:schemeClr val="accent1">
                    <a:lumMod val="50000"/>
                  </a:schemeClr>
                </a:solidFill>
              </a:rPr>
              <a:t>Thessalonica</a:t>
            </a:r>
            <a:endParaRPr lang="en-GB" sz="2800" i="1" dirty="0">
              <a:solidFill>
                <a:schemeClr val="accent1">
                  <a:lumMod val="50000"/>
                </a:schemeClr>
              </a:solidFill>
            </a:endParaRPr>
          </a:p>
        </p:txBody>
      </p:sp>
      <p:sp>
        <p:nvSpPr>
          <p:cNvPr id="8" name="TextBox 7"/>
          <p:cNvSpPr txBox="1"/>
          <p:nvPr/>
        </p:nvSpPr>
        <p:spPr>
          <a:xfrm>
            <a:off x="2976104" y="5514874"/>
            <a:ext cx="1020472" cy="523220"/>
          </a:xfrm>
          <a:prstGeom prst="rect">
            <a:avLst/>
          </a:prstGeom>
          <a:noFill/>
        </p:spPr>
        <p:txBody>
          <a:bodyPr wrap="none" rtlCol="0">
            <a:spAutoFit/>
          </a:bodyPr>
          <a:lstStyle/>
          <a:p>
            <a:r>
              <a:rPr lang="sr-Latn-RS" sz="2800" i="1" dirty="0" smtClean="0">
                <a:solidFill>
                  <a:schemeClr val="accent1">
                    <a:lumMod val="50000"/>
                  </a:schemeClr>
                </a:solidFill>
              </a:rPr>
              <a:t>Roma</a:t>
            </a:r>
            <a:endParaRPr lang="en-GB" sz="2800" i="1" dirty="0">
              <a:solidFill>
                <a:schemeClr val="accent1">
                  <a:lumMod val="50000"/>
                </a:schemeClr>
              </a:solidFill>
            </a:endParaRPr>
          </a:p>
        </p:txBody>
      </p:sp>
      <p:sp>
        <p:nvSpPr>
          <p:cNvPr id="9" name="TextBox 8"/>
          <p:cNvSpPr txBox="1"/>
          <p:nvPr/>
        </p:nvSpPr>
        <p:spPr>
          <a:xfrm>
            <a:off x="4938943" y="2169502"/>
            <a:ext cx="1620229" cy="3770263"/>
          </a:xfrm>
          <a:prstGeom prst="rect">
            <a:avLst/>
          </a:prstGeom>
          <a:noFill/>
        </p:spPr>
        <p:txBody>
          <a:bodyPr wrap="square" rtlCol="0">
            <a:spAutoFit/>
          </a:bodyPr>
          <a:lstStyle/>
          <a:p>
            <a:r>
              <a:rPr lang="sr-Latn-RS" sz="23900" b="1" dirty="0" smtClean="0">
                <a:solidFill>
                  <a:schemeClr val="accent1">
                    <a:lumMod val="50000"/>
                  </a:schemeClr>
                </a:solidFill>
              </a:rPr>
              <a:t>?</a:t>
            </a:r>
            <a:endParaRPr lang="en-GB" sz="23900" b="1" dirty="0">
              <a:solidFill>
                <a:schemeClr val="accent1">
                  <a:lumMod val="50000"/>
                </a:schemeClr>
              </a:solidFill>
            </a:endParaRPr>
          </a:p>
        </p:txBody>
      </p:sp>
    </p:spTree>
    <p:extLst>
      <p:ext uri="{BB962C8B-B14F-4D97-AF65-F5344CB8AC3E}">
        <p14:creationId xmlns:p14="http://schemas.microsoft.com/office/powerpoint/2010/main" val="5830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8)">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2000" fill="hold"/>
                                        <p:tgtEl>
                                          <p:spTgt spid="2"/>
                                        </p:tgtEl>
                                        <p:attrNameLst>
                                          <p:attrName>ppt_x</p:attrName>
                                        </p:attrNameLst>
                                      </p:cBhvr>
                                      <p:tavLst>
                                        <p:tav tm="0">
                                          <p:val>
                                            <p:strVal val="#ppt_x"/>
                                          </p:val>
                                        </p:tav>
                                        <p:tav tm="100000">
                                          <p:val>
                                            <p:strVal val="#ppt_x"/>
                                          </p:val>
                                        </p:tav>
                                      </p:tavLst>
                                    </p:anim>
                                    <p:anim calcmode="lin" valueType="num">
                                      <p:cBhvr additive="base">
                                        <p:cTn id="13" dur="20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5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2000" fill="hold"/>
                                        <p:tgtEl>
                                          <p:spTgt spid="3"/>
                                        </p:tgtEl>
                                        <p:attrNameLst>
                                          <p:attrName>ppt_x</p:attrName>
                                        </p:attrNameLst>
                                      </p:cBhvr>
                                      <p:tavLst>
                                        <p:tav tm="0">
                                          <p:val>
                                            <p:strVal val="#ppt_x"/>
                                          </p:val>
                                        </p:tav>
                                        <p:tav tm="100000">
                                          <p:val>
                                            <p:strVal val="#ppt_x"/>
                                          </p:val>
                                        </p:tav>
                                      </p:tavLst>
                                    </p:anim>
                                    <p:anim calcmode="lin" valueType="num">
                                      <p:cBhvr additive="base">
                                        <p:cTn id="18" dur="20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4500"/>
                            </p:stCondLst>
                            <p:childTnLst>
                              <p:par>
                                <p:cTn id="20" presetID="2" presetClass="entr" presetSubtype="4" fill="hold" grpId="0" nodeType="afterEffect">
                                  <p:stCondLst>
                                    <p:cond delay="5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2000" fill="hold"/>
                                        <p:tgtEl>
                                          <p:spTgt spid="4"/>
                                        </p:tgtEl>
                                        <p:attrNameLst>
                                          <p:attrName>ppt_x</p:attrName>
                                        </p:attrNameLst>
                                      </p:cBhvr>
                                      <p:tavLst>
                                        <p:tav tm="0">
                                          <p:val>
                                            <p:strVal val="#ppt_x"/>
                                          </p:val>
                                        </p:tav>
                                        <p:tav tm="100000">
                                          <p:val>
                                            <p:strVal val="#ppt_x"/>
                                          </p:val>
                                        </p:tav>
                                      </p:tavLst>
                                    </p:anim>
                                    <p:anim calcmode="lin" valueType="num">
                                      <p:cBhvr additive="base">
                                        <p:cTn id="23" dur="2000" fill="hold"/>
                                        <p:tgtEl>
                                          <p:spTgt spid="4"/>
                                        </p:tgtEl>
                                        <p:attrNameLst>
                                          <p:attrName>ppt_y</p:attrName>
                                        </p:attrNameLst>
                                      </p:cBhvr>
                                      <p:tavLst>
                                        <p:tav tm="0">
                                          <p:val>
                                            <p:strVal val="1+#ppt_h/2"/>
                                          </p:val>
                                        </p:tav>
                                        <p:tav tm="100000">
                                          <p:val>
                                            <p:strVal val="#ppt_y"/>
                                          </p:val>
                                        </p:tav>
                                      </p:tavLst>
                                    </p:anim>
                                  </p:childTnLst>
                                </p:cTn>
                              </p:par>
                            </p:childTnLst>
                          </p:cTn>
                        </p:par>
                        <p:par>
                          <p:cTn id="24" fill="hold">
                            <p:stCondLst>
                              <p:cond delay="7000"/>
                            </p:stCondLst>
                            <p:childTnLst>
                              <p:par>
                                <p:cTn id="25" presetID="2" presetClass="entr" presetSubtype="4" fill="hold" grpId="0" nodeType="after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0" fill="hold"/>
                                        <p:tgtEl>
                                          <p:spTgt spid="5"/>
                                        </p:tgtEl>
                                        <p:attrNameLst>
                                          <p:attrName>ppt_x</p:attrName>
                                        </p:attrNameLst>
                                      </p:cBhvr>
                                      <p:tavLst>
                                        <p:tav tm="0">
                                          <p:val>
                                            <p:strVal val="#ppt_x"/>
                                          </p:val>
                                        </p:tav>
                                        <p:tav tm="100000">
                                          <p:val>
                                            <p:strVal val="#ppt_x"/>
                                          </p:val>
                                        </p:tav>
                                      </p:tavLst>
                                    </p:anim>
                                    <p:anim calcmode="lin" valueType="num">
                                      <p:cBhvr additive="base">
                                        <p:cTn id="28" dur="20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9500"/>
                            </p:stCondLst>
                            <p:childTnLst>
                              <p:par>
                                <p:cTn id="30" presetID="2" presetClass="entr" presetSubtype="4" fill="hold" grpId="0" nodeType="afterEffect">
                                  <p:stCondLst>
                                    <p:cond delay="5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2000" fill="hold"/>
                                        <p:tgtEl>
                                          <p:spTgt spid="6"/>
                                        </p:tgtEl>
                                        <p:attrNameLst>
                                          <p:attrName>ppt_x</p:attrName>
                                        </p:attrNameLst>
                                      </p:cBhvr>
                                      <p:tavLst>
                                        <p:tav tm="0">
                                          <p:val>
                                            <p:strVal val="#ppt_x"/>
                                          </p:val>
                                        </p:tav>
                                        <p:tav tm="100000">
                                          <p:val>
                                            <p:strVal val="#ppt_x"/>
                                          </p:val>
                                        </p:tav>
                                      </p:tavLst>
                                    </p:anim>
                                    <p:anim calcmode="lin" valueType="num">
                                      <p:cBhvr additive="base">
                                        <p:cTn id="33" dur="2000" fill="hold"/>
                                        <p:tgtEl>
                                          <p:spTgt spid="6"/>
                                        </p:tgtEl>
                                        <p:attrNameLst>
                                          <p:attrName>ppt_y</p:attrName>
                                        </p:attrNameLst>
                                      </p:cBhvr>
                                      <p:tavLst>
                                        <p:tav tm="0">
                                          <p:val>
                                            <p:strVal val="1+#ppt_h/2"/>
                                          </p:val>
                                        </p:tav>
                                        <p:tav tm="100000">
                                          <p:val>
                                            <p:strVal val="#ppt_y"/>
                                          </p:val>
                                        </p:tav>
                                      </p:tavLst>
                                    </p:anim>
                                  </p:childTnLst>
                                </p:cTn>
                              </p:par>
                            </p:childTnLst>
                          </p:cTn>
                        </p:par>
                        <p:par>
                          <p:cTn id="34" fill="hold">
                            <p:stCondLst>
                              <p:cond delay="12000"/>
                            </p:stCondLst>
                            <p:childTnLst>
                              <p:par>
                                <p:cTn id="35" presetID="2" presetClass="entr" presetSubtype="4"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2000" fill="hold"/>
                                        <p:tgtEl>
                                          <p:spTgt spid="7"/>
                                        </p:tgtEl>
                                        <p:attrNameLst>
                                          <p:attrName>ppt_x</p:attrName>
                                        </p:attrNameLst>
                                      </p:cBhvr>
                                      <p:tavLst>
                                        <p:tav tm="0">
                                          <p:val>
                                            <p:strVal val="#ppt_x"/>
                                          </p:val>
                                        </p:tav>
                                        <p:tav tm="100000">
                                          <p:val>
                                            <p:strVal val="#ppt_x"/>
                                          </p:val>
                                        </p:tav>
                                      </p:tavLst>
                                    </p:anim>
                                    <p:anim calcmode="lin" valueType="num">
                                      <p:cBhvr additive="base">
                                        <p:cTn id="38" dur="2000" fill="hold"/>
                                        <p:tgtEl>
                                          <p:spTgt spid="7"/>
                                        </p:tgtEl>
                                        <p:attrNameLst>
                                          <p:attrName>ppt_y</p:attrName>
                                        </p:attrNameLst>
                                      </p:cBhvr>
                                      <p:tavLst>
                                        <p:tav tm="0">
                                          <p:val>
                                            <p:strVal val="1+#ppt_h/2"/>
                                          </p:val>
                                        </p:tav>
                                        <p:tav tm="100000">
                                          <p:val>
                                            <p:strVal val="#ppt_y"/>
                                          </p:val>
                                        </p:tav>
                                      </p:tavLst>
                                    </p:anim>
                                  </p:childTnLst>
                                </p:cTn>
                              </p:par>
                            </p:childTnLst>
                          </p:cTn>
                        </p:par>
                        <p:par>
                          <p:cTn id="39" fill="hold">
                            <p:stCondLst>
                              <p:cond delay="14500"/>
                            </p:stCondLst>
                            <p:childTnLst>
                              <p:par>
                                <p:cTn id="40" presetID="2" presetClass="entr" presetSubtype="4" fill="hold" grpId="0" nodeType="afterEffect">
                                  <p:stCondLst>
                                    <p:cond delay="50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2000" fill="hold"/>
                                        <p:tgtEl>
                                          <p:spTgt spid="8"/>
                                        </p:tgtEl>
                                        <p:attrNameLst>
                                          <p:attrName>ppt_x</p:attrName>
                                        </p:attrNameLst>
                                      </p:cBhvr>
                                      <p:tavLst>
                                        <p:tav tm="0">
                                          <p:val>
                                            <p:strVal val="#ppt_x"/>
                                          </p:val>
                                        </p:tav>
                                        <p:tav tm="100000">
                                          <p:val>
                                            <p:strVal val="#ppt_x"/>
                                          </p:val>
                                        </p:tav>
                                      </p:tavLst>
                                    </p:anim>
                                    <p:anim calcmode="lin" valueType="num">
                                      <p:cBhvr additive="base">
                                        <p:cTn id="43"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roman empire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22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randombar(horizontal)">
                                      <p:cBhvr>
                                        <p:cTn id="7" dur="3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6186" y="107866"/>
            <a:ext cx="10658094" cy="6676982"/>
          </a:xfrm>
          <a:prstGeom prst="rect">
            <a:avLst/>
          </a:prstGeom>
        </p:spPr>
      </p:pic>
    </p:spTree>
    <p:extLst>
      <p:ext uri="{BB962C8B-B14F-4D97-AF65-F5344CB8AC3E}">
        <p14:creationId xmlns:p14="http://schemas.microsoft.com/office/powerpoint/2010/main" val="85947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35878" y="2066544"/>
            <a:ext cx="5455482" cy="3927304"/>
          </a:xfrm>
          <a:prstGeom prst="rect">
            <a:avLst/>
          </a:prstGeom>
        </p:spPr>
      </p:pic>
    </p:spTree>
    <p:extLst>
      <p:ext uri="{BB962C8B-B14F-4D97-AF65-F5344CB8AC3E}">
        <p14:creationId xmlns:p14="http://schemas.microsoft.com/office/powerpoint/2010/main" val="310028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69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714" y="2587751"/>
            <a:ext cx="6392776" cy="2342607"/>
          </a:xfrm>
          <a:prstGeom prst="rect">
            <a:avLst/>
          </a:prstGeom>
        </p:spPr>
      </p:pic>
    </p:spTree>
    <p:extLst>
      <p:ext uri="{BB962C8B-B14F-4D97-AF65-F5344CB8AC3E}">
        <p14:creationId xmlns:p14="http://schemas.microsoft.com/office/powerpoint/2010/main" val="197356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605" y="2268643"/>
            <a:ext cx="10293531" cy="2862322"/>
          </a:xfrm>
          <a:prstGeom prst="rect">
            <a:avLst/>
          </a:prstGeom>
        </p:spPr>
        <p:txBody>
          <a:bodyPr wrap="square">
            <a:spAutoFit/>
          </a:bodyPr>
          <a:lstStyle/>
          <a:p>
            <a:pPr marL="342900" indent="-342900">
              <a:buFont typeface="+mj-lt"/>
              <a:buAutoNum type="arabicPeriod"/>
            </a:pPr>
            <a:r>
              <a:rPr lang="en-GB" sz="2000" dirty="0">
                <a:solidFill>
                  <a:schemeClr val="accent1">
                    <a:lumMod val="50000"/>
                  </a:schemeClr>
                </a:solidFill>
              </a:rPr>
              <a:t>University of Novi </a:t>
            </a:r>
            <a:r>
              <a:rPr lang="en-GB" sz="2000" dirty="0" smtClean="0">
                <a:solidFill>
                  <a:schemeClr val="accent1">
                    <a:lumMod val="50000"/>
                  </a:schemeClr>
                </a:solidFill>
              </a:rPr>
              <a:t>Sad</a:t>
            </a:r>
            <a:r>
              <a:rPr lang="sr-Latn-RS" sz="2000" dirty="0" smtClean="0">
                <a:solidFill>
                  <a:schemeClr val="accent1">
                    <a:lumMod val="50000"/>
                  </a:schemeClr>
                </a:solidFill>
              </a:rPr>
              <a:t> (</a:t>
            </a:r>
            <a:r>
              <a:rPr lang="en-GB" sz="2000" dirty="0" smtClean="0">
                <a:solidFill>
                  <a:schemeClr val="accent1">
                    <a:lumMod val="50000"/>
                  </a:schemeClr>
                </a:solidFill>
              </a:rPr>
              <a:t>UNS</a:t>
            </a:r>
            <a:r>
              <a:rPr lang="sr-Latn-RS" sz="2000" dirty="0" smtClean="0">
                <a:solidFill>
                  <a:schemeClr val="accent1">
                    <a:lumMod val="50000"/>
                  </a:schemeClr>
                </a:solidFill>
              </a:rPr>
              <a:t>)</a:t>
            </a:r>
            <a:endParaRPr lang="en-GB" sz="2000" dirty="0">
              <a:solidFill>
                <a:schemeClr val="accent1">
                  <a:lumMod val="50000"/>
                </a:schemeClr>
              </a:solidFill>
            </a:endParaRPr>
          </a:p>
          <a:p>
            <a:pPr marL="342900" indent="-342900">
              <a:buFont typeface="+mj-lt"/>
              <a:buAutoNum type="arabicPeriod"/>
            </a:pPr>
            <a:r>
              <a:rPr lang="en-GB" sz="2000" dirty="0">
                <a:solidFill>
                  <a:schemeClr val="accent1">
                    <a:lumMod val="50000"/>
                  </a:schemeClr>
                </a:solidFill>
              </a:rPr>
              <a:t>University of </a:t>
            </a:r>
            <a:r>
              <a:rPr lang="en-GB" sz="2000" dirty="0" smtClean="0">
                <a:solidFill>
                  <a:schemeClr val="accent1">
                    <a:lumMod val="50000"/>
                  </a:schemeClr>
                </a:solidFill>
              </a:rPr>
              <a:t>Belgrade</a:t>
            </a:r>
            <a:r>
              <a:rPr lang="sr-Latn-RS" sz="2000" dirty="0" smtClean="0">
                <a:solidFill>
                  <a:schemeClr val="accent1">
                    <a:lumMod val="50000"/>
                  </a:schemeClr>
                </a:solidFill>
              </a:rPr>
              <a:t> (</a:t>
            </a:r>
            <a:r>
              <a:rPr lang="en-GB" sz="2000" dirty="0" smtClean="0">
                <a:solidFill>
                  <a:schemeClr val="accent1">
                    <a:lumMod val="50000"/>
                  </a:schemeClr>
                </a:solidFill>
              </a:rPr>
              <a:t>UB</a:t>
            </a:r>
            <a:r>
              <a:rPr lang="sr-Latn-RS" sz="2000" dirty="0">
                <a:solidFill>
                  <a:schemeClr val="accent1">
                    <a:lumMod val="50000"/>
                  </a:schemeClr>
                </a:solidFill>
              </a:rPr>
              <a:t>)</a:t>
            </a:r>
            <a:endParaRPr lang="en-GB" sz="2000" dirty="0">
              <a:solidFill>
                <a:schemeClr val="accent1">
                  <a:lumMod val="50000"/>
                </a:schemeClr>
              </a:solidFill>
            </a:endParaRPr>
          </a:p>
          <a:p>
            <a:pPr marL="342900" indent="-342900">
              <a:buFont typeface="+mj-lt"/>
              <a:buAutoNum type="arabicPeriod"/>
            </a:pPr>
            <a:r>
              <a:rPr lang="en-GB" sz="2000" dirty="0">
                <a:solidFill>
                  <a:schemeClr val="accent1">
                    <a:lumMod val="50000"/>
                  </a:schemeClr>
                </a:solidFill>
              </a:rPr>
              <a:t>University of </a:t>
            </a:r>
            <a:r>
              <a:rPr lang="en-GB" sz="2000" dirty="0" smtClean="0">
                <a:solidFill>
                  <a:schemeClr val="accent1">
                    <a:lumMod val="50000"/>
                  </a:schemeClr>
                </a:solidFill>
              </a:rPr>
              <a:t>Nis</a:t>
            </a:r>
            <a:r>
              <a:rPr lang="sr-Latn-RS" sz="2000" dirty="0" smtClean="0">
                <a:solidFill>
                  <a:schemeClr val="accent1">
                    <a:lumMod val="50000"/>
                  </a:schemeClr>
                </a:solidFill>
              </a:rPr>
              <a:t> (</a:t>
            </a:r>
            <a:r>
              <a:rPr lang="en-GB" sz="2000" dirty="0" smtClean="0">
                <a:solidFill>
                  <a:schemeClr val="accent1">
                    <a:lumMod val="50000"/>
                  </a:schemeClr>
                </a:solidFill>
              </a:rPr>
              <a:t>UNI</a:t>
            </a:r>
            <a:r>
              <a:rPr lang="sr-Latn-RS" sz="2000" dirty="0" smtClean="0">
                <a:solidFill>
                  <a:schemeClr val="accent1">
                    <a:lumMod val="50000"/>
                  </a:schemeClr>
                </a:solidFill>
              </a:rPr>
              <a:t>)</a:t>
            </a:r>
            <a:endParaRPr lang="en-GB" sz="2000" dirty="0">
              <a:solidFill>
                <a:schemeClr val="accent1">
                  <a:lumMod val="50000"/>
                </a:schemeClr>
              </a:solidFill>
            </a:endParaRPr>
          </a:p>
          <a:p>
            <a:pPr marL="342900" indent="-342900">
              <a:buFont typeface="+mj-lt"/>
              <a:buAutoNum type="arabicPeriod"/>
            </a:pPr>
            <a:r>
              <a:rPr lang="en-GB" sz="2000" dirty="0">
                <a:solidFill>
                  <a:schemeClr val="accent1">
                    <a:lumMod val="50000"/>
                  </a:schemeClr>
                </a:solidFill>
              </a:rPr>
              <a:t>University of </a:t>
            </a:r>
            <a:r>
              <a:rPr lang="en-GB" sz="2000" dirty="0" err="1" smtClean="0">
                <a:solidFill>
                  <a:schemeClr val="accent1">
                    <a:lumMod val="50000"/>
                  </a:schemeClr>
                </a:solidFill>
              </a:rPr>
              <a:t>Kragujevac</a:t>
            </a:r>
            <a:r>
              <a:rPr lang="sr-Latn-RS" sz="2000" dirty="0" smtClean="0">
                <a:solidFill>
                  <a:schemeClr val="accent1">
                    <a:lumMod val="50000"/>
                  </a:schemeClr>
                </a:solidFill>
              </a:rPr>
              <a:t> (</a:t>
            </a:r>
            <a:r>
              <a:rPr lang="en-GB" sz="2000" dirty="0" smtClean="0">
                <a:solidFill>
                  <a:schemeClr val="accent1">
                    <a:lumMod val="50000"/>
                  </a:schemeClr>
                </a:solidFill>
              </a:rPr>
              <a:t>UNIKG</a:t>
            </a:r>
            <a:r>
              <a:rPr lang="sr-Latn-RS" sz="2000" dirty="0" smtClean="0">
                <a:solidFill>
                  <a:schemeClr val="accent1">
                    <a:lumMod val="50000"/>
                  </a:schemeClr>
                </a:solidFill>
              </a:rPr>
              <a:t>)</a:t>
            </a:r>
            <a:endParaRPr lang="en-GB" sz="2000" dirty="0">
              <a:solidFill>
                <a:schemeClr val="accent1">
                  <a:lumMod val="50000"/>
                </a:schemeClr>
              </a:solidFill>
            </a:endParaRPr>
          </a:p>
          <a:p>
            <a:pPr marL="342900" indent="-342900">
              <a:buFont typeface="+mj-lt"/>
              <a:buAutoNum type="arabicPeriod"/>
            </a:pPr>
            <a:r>
              <a:rPr lang="en-GB" sz="2000" dirty="0">
                <a:solidFill>
                  <a:schemeClr val="accent1">
                    <a:lumMod val="50000"/>
                  </a:schemeClr>
                </a:solidFill>
              </a:rPr>
              <a:t>Vienna University of Economics and </a:t>
            </a:r>
            <a:r>
              <a:rPr lang="en-GB" sz="2000" dirty="0" smtClean="0">
                <a:solidFill>
                  <a:schemeClr val="accent1">
                    <a:lumMod val="50000"/>
                  </a:schemeClr>
                </a:solidFill>
              </a:rPr>
              <a:t>Business</a:t>
            </a:r>
            <a:r>
              <a:rPr lang="sr-Latn-RS" sz="2000" dirty="0" smtClean="0">
                <a:solidFill>
                  <a:schemeClr val="accent1">
                    <a:lumMod val="50000"/>
                  </a:schemeClr>
                </a:solidFill>
              </a:rPr>
              <a:t> (</a:t>
            </a:r>
            <a:r>
              <a:rPr lang="en-GB" sz="2000" dirty="0" smtClean="0">
                <a:solidFill>
                  <a:schemeClr val="accent1">
                    <a:lumMod val="50000"/>
                  </a:schemeClr>
                </a:solidFill>
              </a:rPr>
              <a:t>WU</a:t>
            </a:r>
            <a:r>
              <a:rPr lang="sr-Latn-RS" sz="2000" dirty="0" smtClean="0">
                <a:solidFill>
                  <a:schemeClr val="accent1">
                    <a:lumMod val="50000"/>
                  </a:schemeClr>
                </a:solidFill>
              </a:rPr>
              <a:t>)</a:t>
            </a:r>
            <a:endParaRPr lang="en-GB" sz="2000" dirty="0">
              <a:solidFill>
                <a:schemeClr val="accent1">
                  <a:lumMod val="50000"/>
                </a:schemeClr>
              </a:solidFill>
            </a:endParaRPr>
          </a:p>
          <a:p>
            <a:pPr marL="342900" indent="-342900">
              <a:buFont typeface="+mj-lt"/>
              <a:buAutoNum type="arabicPeriod"/>
            </a:pPr>
            <a:r>
              <a:rPr lang="en-GB" sz="2000" dirty="0">
                <a:solidFill>
                  <a:schemeClr val="accent1">
                    <a:lumMod val="50000"/>
                  </a:schemeClr>
                </a:solidFill>
              </a:rPr>
              <a:t>Graduate school in computer science and mathematics </a:t>
            </a:r>
            <a:r>
              <a:rPr lang="en-GB" sz="2000" dirty="0" smtClean="0">
                <a:solidFill>
                  <a:schemeClr val="accent1">
                    <a:lumMod val="50000"/>
                  </a:schemeClr>
                </a:solidFill>
              </a:rPr>
              <a:t>engineering</a:t>
            </a:r>
            <a:r>
              <a:rPr lang="sr-Latn-RS" sz="2000" dirty="0" smtClean="0">
                <a:solidFill>
                  <a:schemeClr val="accent1">
                    <a:lumMod val="50000"/>
                  </a:schemeClr>
                </a:solidFill>
              </a:rPr>
              <a:t> (E</a:t>
            </a:r>
            <a:r>
              <a:rPr lang="en-GB" sz="2000" dirty="0" smtClean="0">
                <a:solidFill>
                  <a:schemeClr val="accent1">
                    <a:lumMod val="50000"/>
                  </a:schemeClr>
                </a:solidFill>
              </a:rPr>
              <a:t>ISTI</a:t>
            </a:r>
            <a:r>
              <a:rPr lang="sr-Latn-RS" sz="2000" dirty="0" smtClean="0">
                <a:solidFill>
                  <a:schemeClr val="accent1">
                    <a:lumMod val="50000"/>
                  </a:schemeClr>
                </a:solidFill>
              </a:rPr>
              <a:t>)</a:t>
            </a:r>
            <a:endParaRPr lang="en-GB" sz="2000" dirty="0">
              <a:solidFill>
                <a:schemeClr val="accent1">
                  <a:lumMod val="50000"/>
                </a:schemeClr>
              </a:solidFill>
            </a:endParaRPr>
          </a:p>
          <a:p>
            <a:pPr marL="342900" indent="-342900">
              <a:buFont typeface="+mj-lt"/>
              <a:buAutoNum type="arabicPeriod"/>
            </a:pPr>
            <a:r>
              <a:rPr lang="en-GB" sz="2000" dirty="0">
                <a:solidFill>
                  <a:schemeClr val="accent1">
                    <a:lumMod val="50000"/>
                  </a:schemeClr>
                </a:solidFill>
              </a:rPr>
              <a:t>University of Rome Tor </a:t>
            </a:r>
            <a:r>
              <a:rPr lang="en-GB" sz="2000" dirty="0" err="1" smtClean="0">
                <a:solidFill>
                  <a:schemeClr val="accent1">
                    <a:lumMod val="50000"/>
                  </a:schemeClr>
                </a:solidFill>
              </a:rPr>
              <a:t>Vergata</a:t>
            </a:r>
            <a:r>
              <a:rPr lang="sr-Latn-RS" sz="2000" dirty="0" smtClean="0">
                <a:solidFill>
                  <a:schemeClr val="accent1">
                    <a:lumMod val="50000"/>
                  </a:schemeClr>
                </a:solidFill>
              </a:rPr>
              <a:t> (</a:t>
            </a:r>
            <a:r>
              <a:rPr lang="en-GB" sz="2000" dirty="0" smtClean="0">
                <a:solidFill>
                  <a:schemeClr val="accent1">
                    <a:lumMod val="50000"/>
                  </a:schemeClr>
                </a:solidFill>
              </a:rPr>
              <a:t>UNITOV</a:t>
            </a:r>
            <a:r>
              <a:rPr lang="sr-Latn-RS" sz="2000" dirty="0" smtClean="0">
                <a:solidFill>
                  <a:schemeClr val="accent1">
                    <a:lumMod val="50000"/>
                  </a:schemeClr>
                </a:solidFill>
              </a:rPr>
              <a:t>)</a:t>
            </a:r>
            <a:endParaRPr lang="en-GB" sz="2000" dirty="0">
              <a:solidFill>
                <a:schemeClr val="accent1">
                  <a:lumMod val="50000"/>
                </a:schemeClr>
              </a:solidFill>
            </a:endParaRPr>
          </a:p>
          <a:p>
            <a:pPr marL="342900" indent="-342900">
              <a:buFont typeface="+mj-lt"/>
              <a:buAutoNum type="arabicPeriod"/>
            </a:pPr>
            <a:r>
              <a:rPr lang="en-GB" sz="2000" dirty="0">
                <a:solidFill>
                  <a:schemeClr val="accent1">
                    <a:lumMod val="50000"/>
                  </a:schemeClr>
                </a:solidFill>
              </a:rPr>
              <a:t>Centre for Research and Technology </a:t>
            </a:r>
            <a:r>
              <a:rPr lang="en-GB" sz="2000" dirty="0" smtClean="0">
                <a:solidFill>
                  <a:schemeClr val="accent1">
                    <a:lumMod val="50000"/>
                  </a:schemeClr>
                </a:solidFill>
              </a:rPr>
              <a:t>Hellas</a:t>
            </a:r>
            <a:r>
              <a:rPr lang="sr-Latn-RS" sz="2000" dirty="0" smtClean="0">
                <a:solidFill>
                  <a:schemeClr val="accent1">
                    <a:lumMod val="50000"/>
                  </a:schemeClr>
                </a:solidFill>
              </a:rPr>
              <a:t> (</a:t>
            </a:r>
            <a:r>
              <a:rPr lang="en-GB" sz="2000" dirty="0" smtClean="0">
                <a:solidFill>
                  <a:schemeClr val="accent1">
                    <a:lumMod val="50000"/>
                  </a:schemeClr>
                </a:solidFill>
              </a:rPr>
              <a:t>CERTH</a:t>
            </a:r>
            <a:r>
              <a:rPr lang="sr-Latn-RS" sz="2000" dirty="0" smtClean="0">
                <a:solidFill>
                  <a:schemeClr val="accent1">
                    <a:lumMod val="50000"/>
                  </a:schemeClr>
                </a:solidFill>
              </a:rPr>
              <a:t>)</a:t>
            </a:r>
            <a:endParaRPr lang="en-GB" sz="2000" dirty="0">
              <a:solidFill>
                <a:schemeClr val="accent1">
                  <a:lumMod val="50000"/>
                </a:schemeClr>
              </a:solidFill>
            </a:endParaRPr>
          </a:p>
          <a:p>
            <a:pPr marL="342900" indent="-342900">
              <a:buFont typeface="+mj-lt"/>
              <a:buAutoNum type="arabicPeriod"/>
            </a:pPr>
            <a:r>
              <a:rPr lang="en-GB" sz="2000" dirty="0">
                <a:solidFill>
                  <a:schemeClr val="accent1">
                    <a:lumMod val="50000"/>
                  </a:schemeClr>
                </a:solidFill>
              </a:rPr>
              <a:t>Serbian Association of </a:t>
            </a:r>
            <a:r>
              <a:rPr lang="en-GB" sz="2000" dirty="0" smtClean="0">
                <a:solidFill>
                  <a:schemeClr val="accent1">
                    <a:lumMod val="50000"/>
                  </a:schemeClr>
                </a:solidFill>
              </a:rPr>
              <a:t>Managers</a:t>
            </a:r>
            <a:r>
              <a:rPr lang="sr-Latn-RS" sz="2000" dirty="0" smtClean="0">
                <a:solidFill>
                  <a:schemeClr val="accent1">
                    <a:lumMod val="50000"/>
                  </a:schemeClr>
                </a:solidFill>
              </a:rPr>
              <a:t> (</a:t>
            </a:r>
            <a:r>
              <a:rPr lang="en-GB" sz="2000" dirty="0" smtClean="0">
                <a:solidFill>
                  <a:schemeClr val="accent1">
                    <a:lumMod val="50000"/>
                  </a:schemeClr>
                </a:solidFill>
              </a:rPr>
              <a:t>SAM</a:t>
            </a:r>
            <a:r>
              <a:rPr lang="sr-Latn-RS" sz="2000" dirty="0" smtClean="0">
                <a:solidFill>
                  <a:schemeClr val="accent1">
                    <a:lumMod val="50000"/>
                  </a:schemeClr>
                </a:solidFill>
              </a:rPr>
              <a:t>)</a:t>
            </a:r>
            <a:endParaRPr lang="en-GB" sz="2000" dirty="0">
              <a:solidFill>
                <a:schemeClr val="accent1">
                  <a:lumMod val="50000"/>
                </a:schemeClr>
              </a:solidFill>
            </a:endParaRPr>
          </a:p>
        </p:txBody>
      </p:sp>
      <p:sp>
        <p:nvSpPr>
          <p:cNvPr id="3" name="TextBox 2"/>
          <p:cNvSpPr txBox="1"/>
          <p:nvPr/>
        </p:nvSpPr>
        <p:spPr>
          <a:xfrm>
            <a:off x="818606" y="1899311"/>
            <a:ext cx="2301399" cy="461665"/>
          </a:xfrm>
          <a:prstGeom prst="rect">
            <a:avLst/>
          </a:prstGeom>
          <a:noFill/>
        </p:spPr>
        <p:txBody>
          <a:bodyPr wrap="none" rtlCol="0">
            <a:spAutoFit/>
          </a:bodyPr>
          <a:lstStyle/>
          <a:p>
            <a:r>
              <a:rPr lang="sr-Latn-RS" sz="2400" b="1" dirty="0" smtClean="0">
                <a:solidFill>
                  <a:schemeClr val="accent1">
                    <a:lumMod val="50000"/>
                  </a:schemeClr>
                </a:solidFill>
              </a:rPr>
              <a:t>ADA Consortium</a:t>
            </a:r>
            <a:endParaRPr lang="en-GB" sz="2400" b="1" dirty="0">
              <a:solidFill>
                <a:schemeClr val="accent1">
                  <a:lumMod val="50000"/>
                </a:schemeClr>
              </a:solidFill>
            </a:endParaRPr>
          </a:p>
        </p:txBody>
      </p:sp>
      <p:sp>
        <p:nvSpPr>
          <p:cNvPr id="4" name="TextBox 3"/>
          <p:cNvSpPr txBox="1"/>
          <p:nvPr/>
        </p:nvSpPr>
        <p:spPr>
          <a:xfrm>
            <a:off x="818606" y="5360240"/>
            <a:ext cx="2704138" cy="461665"/>
          </a:xfrm>
          <a:prstGeom prst="rect">
            <a:avLst/>
          </a:prstGeom>
          <a:noFill/>
        </p:spPr>
        <p:txBody>
          <a:bodyPr wrap="none" rtlCol="0">
            <a:spAutoFit/>
          </a:bodyPr>
          <a:lstStyle/>
          <a:p>
            <a:r>
              <a:rPr lang="sr-Latn-RS" sz="2400" b="1" dirty="0" smtClean="0">
                <a:solidFill>
                  <a:schemeClr val="accent1">
                    <a:lumMod val="50000"/>
                  </a:schemeClr>
                </a:solidFill>
              </a:rPr>
              <a:t>Associated Partners</a:t>
            </a:r>
            <a:endParaRPr lang="en-GB" sz="2400" b="1" dirty="0">
              <a:solidFill>
                <a:schemeClr val="accent1">
                  <a:lumMod val="50000"/>
                </a:schemeClr>
              </a:solidFill>
            </a:endParaRPr>
          </a:p>
        </p:txBody>
      </p:sp>
      <p:sp>
        <p:nvSpPr>
          <p:cNvPr id="5" name="TextBox 4"/>
          <p:cNvSpPr txBox="1"/>
          <p:nvPr/>
        </p:nvSpPr>
        <p:spPr>
          <a:xfrm>
            <a:off x="818606" y="5729572"/>
            <a:ext cx="5573486"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accent1">
                    <a:lumMod val="50000"/>
                  </a:schemeClr>
                </a:solidFill>
              </a:rPr>
              <a:t>Union of Employers in </a:t>
            </a:r>
            <a:r>
              <a:rPr lang="en-GB" sz="2000" dirty="0" err="1">
                <a:solidFill>
                  <a:schemeClr val="accent1">
                    <a:lumMod val="50000"/>
                  </a:schemeClr>
                </a:solidFill>
              </a:rPr>
              <a:t>Vojvodina</a:t>
            </a:r>
            <a:endParaRPr lang="en-GB" sz="2000" dirty="0">
              <a:solidFill>
                <a:schemeClr val="accent1">
                  <a:lumMod val="50000"/>
                </a:schemeClr>
              </a:solidFill>
            </a:endParaRPr>
          </a:p>
          <a:p>
            <a:pPr marL="285750" indent="-285750">
              <a:buFont typeface="Arial" panose="020B0604020202020204" pitchFamily="34" charset="0"/>
              <a:buChar char="•"/>
            </a:pPr>
            <a:r>
              <a:rPr lang="en-GB" sz="2000" dirty="0" err="1" smtClean="0">
                <a:solidFill>
                  <a:schemeClr val="accent1">
                    <a:lumMod val="50000"/>
                  </a:schemeClr>
                </a:solidFill>
              </a:rPr>
              <a:t>Infostud</a:t>
            </a:r>
            <a:endParaRPr lang="en-GB" sz="2000" dirty="0">
              <a:solidFill>
                <a:schemeClr val="accent1">
                  <a:lumMod val="50000"/>
                </a:schemeClr>
              </a:solidFill>
            </a:endParaRPr>
          </a:p>
        </p:txBody>
      </p:sp>
      <p:sp>
        <p:nvSpPr>
          <p:cNvPr id="6" name="TextBox 5"/>
          <p:cNvSpPr txBox="1"/>
          <p:nvPr/>
        </p:nvSpPr>
        <p:spPr>
          <a:xfrm>
            <a:off x="7721600" y="5360240"/>
            <a:ext cx="1587294" cy="461665"/>
          </a:xfrm>
          <a:prstGeom prst="rect">
            <a:avLst/>
          </a:prstGeom>
          <a:noFill/>
        </p:spPr>
        <p:txBody>
          <a:bodyPr wrap="none" rtlCol="0">
            <a:spAutoFit/>
          </a:bodyPr>
          <a:lstStyle>
            <a:defPPr>
              <a:defRPr lang="en-US"/>
            </a:defPPr>
            <a:lvl1pPr>
              <a:defRPr sz="2400" b="1">
                <a:solidFill>
                  <a:schemeClr val="accent1">
                    <a:lumMod val="50000"/>
                  </a:schemeClr>
                </a:solidFill>
              </a:defRPr>
            </a:lvl1pPr>
          </a:lstStyle>
          <a:p>
            <a:r>
              <a:rPr lang="sr-Latn-RS" dirty="0"/>
              <a:t>+ </a:t>
            </a:r>
            <a:r>
              <a:rPr lang="sr-Latn-RS" dirty="0" smtClean="0"/>
              <a:t>Friends...</a:t>
            </a:r>
            <a:endParaRPr lang="en-GB" dirty="0"/>
          </a:p>
        </p:txBody>
      </p:sp>
    </p:spTree>
    <p:extLst>
      <p:ext uri="{BB962C8B-B14F-4D97-AF65-F5344CB8AC3E}">
        <p14:creationId xmlns:p14="http://schemas.microsoft.com/office/powerpoint/2010/main" val="160079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897" y="1840248"/>
            <a:ext cx="10519954" cy="3785652"/>
          </a:xfrm>
          <a:prstGeom prst="rect">
            <a:avLst/>
          </a:prstGeom>
          <a:noFill/>
        </p:spPr>
        <p:txBody>
          <a:bodyPr wrap="square" rtlCol="0">
            <a:spAutoFit/>
          </a:bodyPr>
          <a:lstStyle/>
          <a:p>
            <a:pPr algn="just"/>
            <a:r>
              <a:rPr lang="sr-Latn-RS" sz="2400" b="1" dirty="0" smtClean="0">
                <a:solidFill>
                  <a:schemeClr val="accent1">
                    <a:lumMod val="50000"/>
                  </a:schemeClr>
                </a:solidFill>
              </a:rPr>
              <a:t>General goal</a:t>
            </a:r>
            <a:r>
              <a:rPr lang="en-GB" sz="2400" b="1" dirty="0" smtClean="0">
                <a:solidFill>
                  <a:schemeClr val="accent1">
                    <a:lumMod val="50000"/>
                  </a:schemeClr>
                </a:solidFill>
              </a:rPr>
              <a:t>:</a:t>
            </a:r>
            <a:endParaRPr lang="en-GB" sz="2400" b="1" dirty="0">
              <a:solidFill>
                <a:schemeClr val="accent1">
                  <a:lumMod val="50000"/>
                </a:schemeClr>
              </a:solidFill>
            </a:endParaRPr>
          </a:p>
          <a:p>
            <a:pPr algn="just"/>
            <a:r>
              <a:rPr lang="en-GB" sz="2400" b="1" dirty="0">
                <a:solidFill>
                  <a:schemeClr val="accent1">
                    <a:lumMod val="50000"/>
                  </a:schemeClr>
                </a:solidFill>
              </a:rPr>
              <a:t>• </a:t>
            </a:r>
            <a:r>
              <a:rPr lang="en-GB" sz="2400" dirty="0">
                <a:solidFill>
                  <a:schemeClr val="accent1">
                    <a:lumMod val="50000"/>
                  </a:schemeClr>
                </a:solidFill>
              </a:rPr>
              <a:t>Capacity building for business analytics studies in Serbia by improving corresponding skills of experts in business analytics</a:t>
            </a:r>
            <a:r>
              <a:rPr lang="en-GB" sz="2400" dirty="0" smtClean="0">
                <a:solidFill>
                  <a:schemeClr val="accent1">
                    <a:lumMod val="50000"/>
                  </a:schemeClr>
                </a:solidFill>
              </a:rPr>
              <a:t>.</a:t>
            </a:r>
            <a:endParaRPr lang="sr-Latn-RS" sz="2400" dirty="0" smtClean="0">
              <a:solidFill>
                <a:schemeClr val="accent1">
                  <a:lumMod val="50000"/>
                </a:schemeClr>
              </a:solidFill>
            </a:endParaRPr>
          </a:p>
          <a:p>
            <a:pPr algn="just"/>
            <a:endParaRPr lang="sr-Latn-RS" sz="2400" b="1" dirty="0" smtClean="0">
              <a:solidFill>
                <a:schemeClr val="accent1">
                  <a:lumMod val="50000"/>
                </a:schemeClr>
              </a:solidFill>
            </a:endParaRPr>
          </a:p>
          <a:p>
            <a:pPr algn="just"/>
            <a:r>
              <a:rPr lang="sr-Latn-RS" sz="2400" b="1" dirty="0" smtClean="0">
                <a:solidFill>
                  <a:schemeClr val="accent1">
                    <a:lumMod val="50000"/>
                  </a:schemeClr>
                </a:solidFill>
              </a:rPr>
              <a:t>Specific goals:</a:t>
            </a:r>
            <a:endParaRPr lang="en-GB" sz="2400" b="1" dirty="0">
              <a:solidFill>
                <a:schemeClr val="accent1">
                  <a:lumMod val="50000"/>
                </a:schemeClr>
              </a:solidFill>
            </a:endParaRPr>
          </a:p>
          <a:p>
            <a:pPr algn="just"/>
            <a:r>
              <a:rPr lang="en-GB" sz="2400" b="1" dirty="0">
                <a:solidFill>
                  <a:schemeClr val="accent1">
                    <a:lumMod val="50000"/>
                  </a:schemeClr>
                </a:solidFill>
              </a:rPr>
              <a:t>• </a:t>
            </a:r>
            <a:r>
              <a:rPr lang="en-GB" sz="2400" dirty="0">
                <a:solidFill>
                  <a:schemeClr val="accent1">
                    <a:lumMod val="50000"/>
                  </a:schemeClr>
                </a:solidFill>
              </a:rPr>
              <a:t>To develop and implement  master curriculum in advanced data analytics for business in line with existing European study programs and according to Bologna requirements. The new program will be verified through the accreditation process.</a:t>
            </a:r>
          </a:p>
          <a:p>
            <a:pPr algn="just"/>
            <a:r>
              <a:rPr lang="en-GB" sz="2400" b="1" dirty="0">
                <a:solidFill>
                  <a:schemeClr val="accent1">
                    <a:lumMod val="50000"/>
                  </a:schemeClr>
                </a:solidFill>
              </a:rPr>
              <a:t>• </a:t>
            </a:r>
            <a:r>
              <a:rPr lang="en-GB" sz="2400" dirty="0">
                <a:solidFill>
                  <a:schemeClr val="accent1">
                    <a:lumMod val="50000"/>
                  </a:schemeClr>
                </a:solidFill>
              </a:rPr>
              <a:t>To organize lifelong learning program in business analytics for professionals in different fields.</a:t>
            </a:r>
          </a:p>
        </p:txBody>
      </p:sp>
      <p:sp>
        <p:nvSpPr>
          <p:cNvPr id="4" name="TextBox 3"/>
          <p:cNvSpPr txBox="1"/>
          <p:nvPr/>
        </p:nvSpPr>
        <p:spPr>
          <a:xfrm>
            <a:off x="3353069" y="6035039"/>
            <a:ext cx="5170133" cy="461665"/>
          </a:xfrm>
          <a:prstGeom prst="rect">
            <a:avLst/>
          </a:prstGeom>
          <a:noFill/>
        </p:spPr>
        <p:txBody>
          <a:bodyPr wrap="none" rtlCol="0">
            <a:spAutoFit/>
          </a:bodyPr>
          <a:lstStyle/>
          <a:p>
            <a:r>
              <a:rPr lang="sr-Latn-RS" sz="2400" b="1" dirty="0" smtClean="0">
                <a:solidFill>
                  <a:schemeClr val="accent1">
                    <a:lumMod val="50000"/>
                  </a:schemeClr>
                </a:solidFill>
              </a:rPr>
              <a:t>START: 15/11/2018     END: 15/11/2021</a:t>
            </a:r>
            <a:endParaRPr lang="en-GB" sz="2400" b="1" dirty="0">
              <a:solidFill>
                <a:schemeClr val="accent1">
                  <a:lumMod val="50000"/>
                </a:schemeClr>
              </a:solidFill>
            </a:endParaRPr>
          </a:p>
        </p:txBody>
      </p:sp>
    </p:spTree>
    <p:extLst>
      <p:ext uri="{BB962C8B-B14F-4D97-AF65-F5344CB8AC3E}">
        <p14:creationId xmlns:p14="http://schemas.microsoft.com/office/powerpoint/2010/main" val="208684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04760" y="1846217"/>
            <a:ext cx="9546279" cy="1898469"/>
          </a:xfrm>
          <a:prstGeom prst="rect">
            <a:avLst/>
          </a:prstGeom>
        </p:spPr>
      </p:pic>
      <p:pic>
        <p:nvPicPr>
          <p:cNvPr id="4" name="Picture 3"/>
          <p:cNvPicPr>
            <a:picLocks noChangeAspect="1"/>
          </p:cNvPicPr>
          <p:nvPr/>
        </p:nvPicPr>
        <p:blipFill>
          <a:blip r:embed="rId3"/>
          <a:stretch>
            <a:fillRect/>
          </a:stretch>
        </p:blipFill>
        <p:spPr>
          <a:xfrm>
            <a:off x="170328" y="4076699"/>
            <a:ext cx="11893923" cy="1983442"/>
          </a:xfrm>
          <a:prstGeom prst="rect">
            <a:avLst/>
          </a:prstGeom>
        </p:spPr>
      </p:pic>
    </p:spTree>
    <p:extLst>
      <p:ext uri="{BB962C8B-B14F-4D97-AF65-F5344CB8AC3E}">
        <p14:creationId xmlns:p14="http://schemas.microsoft.com/office/powerpoint/2010/main" val="397418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3495" y="1771758"/>
            <a:ext cx="5564280" cy="523220"/>
          </a:xfrm>
          <a:prstGeom prst="rect">
            <a:avLst/>
          </a:prstGeom>
        </p:spPr>
        <p:txBody>
          <a:bodyPr wrap="none">
            <a:spAutoFit/>
          </a:bodyPr>
          <a:lstStyle/>
          <a:p>
            <a:r>
              <a:rPr lang="en-GB" sz="2800" b="1" dirty="0">
                <a:solidFill>
                  <a:schemeClr val="accent1">
                    <a:lumMod val="50000"/>
                  </a:schemeClr>
                </a:solidFill>
                <a:latin typeface="Times New Roman" panose="02020603050405020304" pitchFamily="18" charset="0"/>
                <a:ea typeface="Calibri" panose="020F0502020204030204" pitchFamily="34" charset="0"/>
              </a:rPr>
              <a:t>Project activities and methodology </a:t>
            </a:r>
            <a:endParaRPr lang="en-GB" sz="2800" b="1" dirty="0">
              <a:solidFill>
                <a:schemeClr val="accent1">
                  <a:lumMod val="50000"/>
                </a:schemeClr>
              </a:solidFill>
            </a:endParaRPr>
          </a:p>
        </p:txBody>
      </p:sp>
      <p:sp>
        <p:nvSpPr>
          <p:cNvPr id="3" name="Rectangle 2"/>
          <p:cNvSpPr/>
          <p:nvPr/>
        </p:nvSpPr>
        <p:spPr>
          <a:xfrm>
            <a:off x="753494" y="2495033"/>
            <a:ext cx="11041727" cy="461665"/>
          </a:xfrm>
          <a:prstGeom prst="rect">
            <a:avLst/>
          </a:prstGeom>
        </p:spPr>
        <p:txBody>
          <a:bodyPr wrap="square">
            <a:spAutoFit/>
          </a:bodyPr>
          <a:lstStyle/>
          <a:p>
            <a:pPr marL="285750" indent="-285750">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WP1 Development of a new program in Advanced Data Analytics in </a:t>
            </a:r>
            <a:r>
              <a:rPr lang="en-GB" sz="2400" dirty="0" smtClean="0">
                <a:solidFill>
                  <a:schemeClr val="accent1">
                    <a:lumMod val="50000"/>
                  </a:schemeClr>
                </a:solidFill>
                <a:latin typeface="Times New Roman" panose="02020603050405020304" pitchFamily="18" charset="0"/>
                <a:cs typeface="Times New Roman" panose="02020603050405020304" pitchFamily="18" charset="0"/>
              </a:rPr>
              <a:t>Business</a:t>
            </a:r>
            <a:r>
              <a:rPr lang="sr-Latn-RS" sz="2400" dirty="0" smtClean="0">
                <a:solidFill>
                  <a:schemeClr val="accent1">
                    <a:lumMod val="50000"/>
                  </a:schemeClr>
                </a:solidFill>
                <a:latin typeface="Times New Roman" panose="02020603050405020304" pitchFamily="18" charset="0"/>
                <a:cs typeface="Times New Roman" panose="02020603050405020304" pitchFamily="18" charset="0"/>
              </a:rPr>
              <a:t> (UNS)</a:t>
            </a: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753494" y="3014398"/>
            <a:ext cx="10705551" cy="461665"/>
          </a:xfrm>
          <a:prstGeom prst="rect">
            <a:avLst/>
          </a:prstGeom>
        </p:spPr>
        <p:txBody>
          <a:bodyPr wrap="square">
            <a:spAutoFit/>
          </a:bodyPr>
          <a:lstStyle/>
          <a:p>
            <a:pPr marL="285750" indent="-285750">
              <a:buFont typeface="Arial" panose="020B0604020202020204" pitchFamily="34" charset="0"/>
              <a:buChar char="•"/>
            </a:pPr>
            <a:r>
              <a:rPr lang="en-GB" sz="24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WP2 Preparations for implementation of new master and LLL </a:t>
            </a:r>
            <a:r>
              <a:rPr lang="en-GB"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programs</a:t>
            </a:r>
            <a:r>
              <a:rPr lang="sr-Latn-RS"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 (UB)</a:t>
            </a: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753495" y="3540484"/>
            <a:ext cx="5844870" cy="461665"/>
          </a:xfrm>
          <a:prstGeom prst="rect">
            <a:avLst/>
          </a:prstGeom>
        </p:spPr>
        <p:txBody>
          <a:bodyPr wrap="none">
            <a:spAutoFit/>
          </a:bodyPr>
          <a:lstStyle/>
          <a:p>
            <a:pPr marL="285750" indent="-285750">
              <a:buFont typeface="Arial" panose="020B0604020202020204" pitchFamily="34" charset="0"/>
              <a:buChar char="•"/>
            </a:pPr>
            <a:r>
              <a:rPr lang="en-GB" sz="24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WP3 Implementation of the </a:t>
            </a:r>
            <a:r>
              <a:rPr lang="en-GB"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program</a:t>
            </a:r>
            <a:r>
              <a:rPr lang="sr-Latn-RS"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 (UNI)</a:t>
            </a: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753495" y="4064300"/>
            <a:ext cx="8425705" cy="461665"/>
          </a:xfrm>
          <a:prstGeom prst="rect">
            <a:avLst/>
          </a:prstGeom>
        </p:spPr>
        <p:txBody>
          <a:bodyPr wrap="none">
            <a:spAutoFit/>
          </a:bodyPr>
          <a:lstStyle/>
          <a:p>
            <a:pPr marL="285750" indent="-285750">
              <a:buFont typeface="Arial" panose="020B0604020202020204" pitchFamily="34" charset="0"/>
              <a:buChar char="•"/>
            </a:pPr>
            <a:r>
              <a:rPr lang="en-GB" sz="24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WP4 Dissemination and exploitation of project </a:t>
            </a:r>
            <a:r>
              <a:rPr lang="en-GB"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results</a:t>
            </a:r>
            <a:r>
              <a:rPr lang="sr-Latn-RS"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 (UNIKG)</a:t>
            </a: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753495" y="4590386"/>
            <a:ext cx="5793574" cy="461665"/>
          </a:xfrm>
          <a:prstGeom prst="rect">
            <a:avLst/>
          </a:prstGeom>
        </p:spPr>
        <p:txBody>
          <a:bodyPr wrap="none">
            <a:spAutoFit/>
          </a:bodyPr>
          <a:lstStyle/>
          <a:p>
            <a:pPr marL="285750" indent="-285750">
              <a:buFont typeface="Arial" panose="020B0604020202020204" pitchFamily="34" charset="0"/>
              <a:buChar char="•"/>
            </a:pPr>
            <a:r>
              <a:rPr lang="en-GB" sz="24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WP5 Quality control and </a:t>
            </a:r>
            <a:r>
              <a:rPr lang="en-GB"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monitoring</a:t>
            </a:r>
            <a:r>
              <a:rPr lang="sr-Latn-RS"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 (WU)</a:t>
            </a: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753495" y="5116472"/>
            <a:ext cx="4616970" cy="461665"/>
          </a:xfrm>
          <a:prstGeom prst="rect">
            <a:avLst/>
          </a:prstGeom>
        </p:spPr>
        <p:txBody>
          <a:bodyPr wrap="none">
            <a:spAutoFit/>
          </a:bodyPr>
          <a:lstStyle/>
          <a:p>
            <a:pPr marL="285750" indent="-285750">
              <a:buFont typeface="Arial" panose="020B0604020202020204" pitchFamily="34" charset="0"/>
              <a:buChar char="•"/>
            </a:pPr>
            <a:r>
              <a:rPr lang="en-GB" sz="24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WP6 Project </a:t>
            </a:r>
            <a:r>
              <a:rPr lang="en-GB"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Management</a:t>
            </a:r>
            <a:r>
              <a:rPr lang="sr-Latn-RS" sz="24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 (UNS)</a:t>
            </a: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3162" y="4173652"/>
            <a:ext cx="2929803" cy="2578227"/>
          </a:xfrm>
          <a:prstGeom prst="rect">
            <a:avLst/>
          </a:prstGeom>
        </p:spPr>
      </p:pic>
    </p:spTree>
    <p:extLst>
      <p:ext uri="{BB962C8B-B14F-4D97-AF65-F5344CB8AC3E}">
        <p14:creationId xmlns:p14="http://schemas.microsoft.com/office/powerpoint/2010/main" val="11704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par>
                          <p:cTn id="20" fill="hold">
                            <p:stCondLst>
                              <p:cond delay="8000"/>
                            </p:stCondLst>
                            <p:childTnLst>
                              <p:par>
                                <p:cTn id="21" presetID="21"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heel(1)">
                                      <p:cBhvr>
                                        <p:cTn id="23" dur="2000"/>
                                        <p:tgtEl>
                                          <p:spTgt spid="6"/>
                                        </p:tgtEl>
                                      </p:cBhvr>
                                    </p:animEffect>
                                  </p:childTnLst>
                                </p:cTn>
                              </p:par>
                            </p:childTnLst>
                          </p:cTn>
                        </p:par>
                        <p:par>
                          <p:cTn id="24" fill="hold">
                            <p:stCondLst>
                              <p:cond delay="10000"/>
                            </p:stCondLst>
                            <p:childTnLst>
                              <p:par>
                                <p:cTn id="25" presetID="21"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par>
                          <p:cTn id="28" fill="hold">
                            <p:stCondLst>
                              <p:cond delay="12000"/>
                            </p:stCondLst>
                            <p:childTnLst>
                              <p:par>
                                <p:cTn id="29" presetID="21" presetClass="entr" presetSubtype="1"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heel(1)">
                                      <p:cBhvr>
                                        <p:cTn id="31" dur="2000"/>
                                        <p:tgtEl>
                                          <p:spTgt spid="8"/>
                                        </p:tgtEl>
                                      </p:cBhvr>
                                    </p:animEffect>
                                  </p:childTnLst>
                                </p:cTn>
                              </p:par>
                            </p:childTnLst>
                          </p:cTn>
                        </p:par>
                        <p:par>
                          <p:cTn id="32" fill="hold">
                            <p:stCondLst>
                              <p:cond delay="1400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394" y="1997839"/>
            <a:ext cx="10728960" cy="3416320"/>
          </a:xfrm>
          <a:prstGeom prst="rect">
            <a:avLst/>
          </a:prstGeom>
          <a:noFill/>
        </p:spPr>
        <p:txBody>
          <a:bodyPr wrap="square" rtlCol="0">
            <a:spAutoFit/>
          </a:bodyPr>
          <a:lstStyle/>
          <a:p>
            <a:pPr algn="just"/>
            <a:r>
              <a:rPr lang="sr-Latn-RS" sz="2400" b="1" dirty="0" smtClean="0">
                <a:solidFill>
                  <a:schemeClr val="accent1">
                    <a:lumMod val="50000"/>
                  </a:schemeClr>
                </a:solidFill>
              </a:rPr>
              <a:t>Main features of master program and LLL courses</a:t>
            </a:r>
          </a:p>
          <a:p>
            <a:pPr marL="342900" indent="-342900" algn="just">
              <a:buFont typeface="Arial" panose="020B0604020202020204" pitchFamily="34" charset="0"/>
              <a:buChar char="•"/>
            </a:pPr>
            <a:r>
              <a:rPr lang="sr-Latn-RS" sz="2400" dirty="0" smtClean="0">
                <a:solidFill>
                  <a:schemeClr val="accent1">
                    <a:lumMod val="50000"/>
                  </a:schemeClr>
                </a:solidFill>
              </a:rPr>
              <a:t>B</a:t>
            </a:r>
            <a:r>
              <a:rPr lang="en-GB" sz="2400" dirty="0" err="1">
                <a:solidFill>
                  <a:schemeClr val="accent1">
                    <a:lumMod val="50000"/>
                  </a:schemeClr>
                </a:solidFill>
              </a:rPr>
              <a:t>usiness</a:t>
            </a:r>
            <a:r>
              <a:rPr lang="en-GB" sz="2400" dirty="0">
                <a:solidFill>
                  <a:schemeClr val="accent1">
                    <a:lumMod val="50000"/>
                  </a:schemeClr>
                </a:solidFill>
              </a:rPr>
              <a:t> analytics tools: data visualization tools, business intelligence reporting software, self-service analytics platforms, statistical analysis tools, and big data platforms. </a:t>
            </a:r>
            <a:endParaRPr lang="sr-Latn-RS" sz="2400" dirty="0">
              <a:solidFill>
                <a:schemeClr val="accent1">
                  <a:lumMod val="50000"/>
                </a:schemeClr>
              </a:solidFill>
            </a:endParaRPr>
          </a:p>
          <a:p>
            <a:pPr marL="342900" indent="-342900" algn="just">
              <a:buFont typeface="Arial" panose="020B0604020202020204" pitchFamily="34" charset="0"/>
              <a:buChar char="•"/>
            </a:pPr>
            <a:r>
              <a:rPr lang="sr-Latn-RS" sz="2400" dirty="0" smtClean="0">
                <a:solidFill>
                  <a:schemeClr val="accent1">
                    <a:lumMod val="50000"/>
                  </a:schemeClr>
                </a:solidFill>
              </a:rPr>
              <a:t>I</a:t>
            </a:r>
            <a:r>
              <a:rPr lang="en-GB" sz="2400" dirty="0" err="1" smtClean="0">
                <a:solidFill>
                  <a:schemeClr val="accent1">
                    <a:lumMod val="50000"/>
                  </a:schemeClr>
                </a:solidFill>
              </a:rPr>
              <a:t>nternationally</a:t>
            </a:r>
            <a:r>
              <a:rPr lang="en-GB" sz="2400" dirty="0" smtClean="0">
                <a:solidFill>
                  <a:schemeClr val="accent1">
                    <a:lumMod val="50000"/>
                  </a:schemeClr>
                </a:solidFill>
              </a:rPr>
              <a:t> oriented</a:t>
            </a:r>
            <a:r>
              <a:rPr lang="sr-Latn-RS" sz="2400" dirty="0" smtClean="0">
                <a:solidFill>
                  <a:schemeClr val="accent1">
                    <a:lumMod val="50000"/>
                  </a:schemeClr>
                </a:solidFill>
              </a:rPr>
              <a:t>.</a:t>
            </a:r>
            <a:r>
              <a:rPr lang="en-GB" sz="2400" dirty="0" smtClean="0">
                <a:solidFill>
                  <a:schemeClr val="accent1">
                    <a:lumMod val="50000"/>
                  </a:schemeClr>
                </a:solidFill>
              </a:rPr>
              <a:t> </a:t>
            </a:r>
            <a:endParaRPr lang="sr-Latn-RS" sz="2400" dirty="0">
              <a:solidFill>
                <a:schemeClr val="accent1">
                  <a:lumMod val="50000"/>
                </a:schemeClr>
              </a:solidFill>
            </a:endParaRPr>
          </a:p>
          <a:p>
            <a:pPr marL="342900" indent="-342900" algn="just">
              <a:buFont typeface="Arial" panose="020B0604020202020204" pitchFamily="34" charset="0"/>
              <a:buChar char="•"/>
            </a:pPr>
            <a:r>
              <a:rPr lang="sr-Latn-RS" sz="2400" dirty="0" smtClean="0">
                <a:solidFill>
                  <a:schemeClr val="accent1">
                    <a:lumMod val="50000"/>
                  </a:schemeClr>
                </a:solidFill>
              </a:rPr>
              <a:t>In </a:t>
            </a:r>
            <a:r>
              <a:rPr lang="en-GB" sz="2400" dirty="0" smtClean="0">
                <a:solidFill>
                  <a:schemeClr val="accent1">
                    <a:lumMod val="50000"/>
                  </a:schemeClr>
                </a:solidFill>
              </a:rPr>
              <a:t>English</a:t>
            </a:r>
            <a:r>
              <a:rPr lang="sr-Latn-RS" sz="2400" dirty="0">
                <a:solidFill>
                  <a:schemeClr val="accent1">
                    <a:lumMod val="50000"/>
                  </a:schemeClr>
                </a:solidFill>
              </a:rPr>
              <a:t>.</a:t>
            </a:r>
          </a:p>
          <a:p>
            <a:pPr marL="342900" indent="-342900" algn="just">
              <a:buFont typeface="Arial" panose="020B0604020202020204" pitchFamily="34" charset="0"/>
              <a:buChar char="•"/>
            </a:pPr>
            <a:r>
              <a:rPr lang="sr-Latn-RS" sz="2400" dirty="0" smtClean="0">
                <a:solidFill>
                  <a:schemeClr val="accent1">
                    <a:lumMod val="50000"/>
                  </a:schemeClr>
                </a:solidFill>
              </a:rPr>
              <a:t>International </a:t>
            </a:r>
            <a:r>
              <a:rPr lang="en-GB" sz="2400" dirty="0" smtClean="0">
                <a:solidFill>
                  <a:schemeClr val="accent1">
                    <a:lumMod val="50000"/>
                  </a:schemeClr>
                </a:solidFill>
              </a:rPr>
              <a:t>teaching staff.</a:t>
            </a:r>
            <a:endParaRPr lang="sr-Latn-RS" sz="2400" dirty="0" smtClean="0">
              <a:solidFill>
                <a:schemeClr val="accent1">
                  <a:lumMod val="50000"/>
                </a:schemeClr>
              </a:solidFill>
            </a:endParaRPr>
          </a:p>
          <a:p>
            <a:pPr marL="342900" indent="-342900" algn="just">
              <a:buFont typeface="Arial" panose="020B0604020202020204" pitchFamily="34" charset="0"/>
              <a:buChar char="•"/>
            </a:pPr>
            <a:r>
              <a:rPr lang="sr-Latn-RS" sz="2400" dirty="0" smtClean="0">
                <a:solidFill>
                  <a:schemeClr val="accent1">
                    <a:lumMod val="50000"/>
                  </a:schemeClr>
                </a:solidFill>
              </a:rPr>
              <a:t>18 months.</a:t>
            </a:r>
          </a:p>
          <a:p>
            <a:pPr marL="342900" indent="-342900" algn="just">
              <a:buFont typeface="Arial" panose="020B0604020202020204" pitchFamily="34" charset="0"/>
              <a:buChar char="•"/>
            </a:pPr>
            <a:r>
              <a:rPr lang="sr-Latn-RS" sz="2400" dirty="0" smtClean="0">
                <a:solidFill>
                  <a:schemeClr val="accent1">
                    <a:lumMod val="50000"/>
                  </a:schemeClr>
                </a:solidFill>
              </a:rPr>
              <a:t>10 courses.</a:t>
            </a:r>
            <a:endParaRPr lang="en-GB" sz="2400"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163" y="3416808"/>
            <a:ext cx="2671191" cy="3052790"/>
          </a:xfrm>
          <a:prstGeom prst="rect">
            <a:avLst/>
          </a:prstGeom>
        </p:spPr>
      </p:pic>
    </p:spTree>
    <p:extLst>
      <p:ext uri="{BB962C8B-B14F-4D97-AF65-F5344CB8AC3E}">
        <p14:creationId xmlns:p14="http://schemas.microsoft.com/office/powerpoint/2010/main" val="376597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3771" y="2090057"/>
            <a:ext cx="4348563" cy="523220"/>
          </a:xfrm>
          <a:prstGeom prst="rect">
            <a:avLst/>
          </a:prstGeom>
          <a:noFill/>
        </p:spPr>
        <p:txBody>
          <a:bodyPr wrap="none" rtlCol="0">
            <a:spAutoFit/>
          </a:bodyPr>
          <a:lstStyle/>
          <a:p>
            <a:r>
              <a:rPr lang="sr-Latn-RS" sz="2800" b="1" dirty="0" smtClean="0">
                <a:solidFill>
                  <a:schemeClr val="accent1">
                    <a:lumMod val="50000"/>
                  </a:schemeClr>
                </a:solidFill>
              </a:rPr>
              <a:t>The role of Serbian</a:t>
            </a:r>
            <a:r>
              <a:rPr lang="en-GB" sz="2800" b="1" dirty="0" smtClean="0">
                <a:solidFill>
                  <a:schemeClr val="accent1">
                    <a:lumMod val="50000"/>
                  </a:schemeClr>
                </a:solidFill>
              </a:rPr>
              <a:t> partners</a:t>
            </a:r>
            <a:endParaRPr lang="en-GB" sz="2800" b="1" dirty="0">
              <a:solidFill>
                <a:schemeClr val="accent1">
                  <a:lumMod val="50000"/>
                </a:schemeClr>
              </a:solidFill>
            </a:endParaRPr>
          </a:p>
        </p:txBody>
      </p:sp>
      <p:sp>
        <p:nvSpPr>
          <p:cNvPr id="4" name="TextBox 3"/>
          <p:cNvSpPr txBox="1"/>
          <p:nvPr/>
        </p:nvSpPr>
        <p:spPr>
          <a:xfrm>
            <a:off x="783771" y="2764506"/>
            <a:ext cx="10825523" cy="1569660"/>
          </a:xfrm>
          <a:prstGeom prst="rect">
            <a:avLst/>
          </a:prstGeom>
          <a:noFill/>
        </p:spPr>
        <p:txBody>
          <a:bodyPr wrap="square" rtlCol="0">
            <a:spAutoFit/>
          </a:bodyPr>
          <a:lstStyle/>
          <a:p>
            <a:pPr algn="just"/>
            <a:r>
              <a:rPr lang="sr-Latn-RS" sz="2400" dirty="0" smtClean="0">
                <a:solidFill>
                  <a:schemeClr val="accent1">
                    <a:lumMod val="50000"/>
                  </a:schemeClr>
                </a:solidFill>
              </a:rPr>
              <a:t>UNS, UB, UNI: Development of master program and LLL courses.</a:t>
            </a:r>
          </a:p>
          <a:p>
            <a:pPr algn="just"/>
            <a:r>
              <a:rPr lang="sr-Latn-RS" sz="2400" dirty="0" smtClean="0">
                <a:solidFill>
                  <a:schemeClr val="accent1">
                    <a:lumMod val="50000"/>
                  </a:schemeClr>
                </a:solidFill>
              </a:rPr>
              <a:t>UNIKG: Innovation of existing courses and LLL courses.</a:t>
            </a:r>
          </a:p>
          <a:p>
            <a:pPr algn="just"/>
            <a:endParaRPr lang="sr-Latn-RS" sz="2400" dirty="0" smtClean="0">
              <a:solidFill>
                <a:schemeClr val="accent1">
                  <a:lumMod val="50000"/>
                </a:schemeClr>
              </a:solidFill>
            </a:endParaRPr>
          </a:p>
          <a:p>
            <a:pPr algn="just"/>
            <a:r>
              <a:rPr lang="sr-Latn-RS" sz="2400" dirty="0" smtClean="0">
                <a:solidFill>
                  <a:schemeClr val="accent1">
                    <a:lumMod val="50000"/>
                  </a:schemeClr>
                </a:solidFill>
              </a:rPr>
              <a:t>SAM: Contact with companies and dissemination activities.</a:t>
            </a:r>
            <a:endParaRPr lang="en-GB" sz="2400" dirty="0" smtClean="0">
              <a:solidFill>
                <a:schemeClr val="accent1">
                  <a:lumMod val="50000"/>
                </a:schemeClr>
              </a:solidFill>
            </a:endParaRPr>
          </a:p>
        </p:txBody>
      </p:sp>
      <p:pic>
        <p:nvPicPr>
          <p:cNvPr id="4098" name="Picture 2" descr="Image result for srpska zastav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6323" y="4891471"/>
            <a:ext cx="2942971" cy="165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3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randombar(horizontal)">
                                      <p:cBhvr>
                                        <p:cTn id="11" dur="5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3771" y="2090057"/>
            <a:ext cx="4724820" cy="523220"/>
          </a:xfrm>
          <a:prstGeom prst="rect">
            <a:avLst/>
          </a:prstGeom>
          <a:noFill/>
        </p:spPr>
        <p:txBody>
          <a:bodyPr wrap="none" rtlCol="0">
            <a:spAutoFit/>
          </a:bodyPr>
          <a:lstStyle/>
          <a:p>
            <a:r>
              <a:rPr lang="en-GB" sz="2800" b="1" dirty="0" smtClean="0">
                <a:solidFill>
                  <a:schemeClr val="accent1">
                    <a:lumMod val="50000"/>
                  </a:schemeClr>
                </a:solidFill>
              </a:rPr>
              <a:t>Expectations from EU partners</a:t>
            </a:r>
            <a:endParaRPr lang="en-GB" sz="2800" b="1" dirty="0">
              <a:solidFill>
                <a:schemeClr val="accent1">
                  <a:lumMod val="50000"/>
                </a:schemeClr>
              </a:solidFill>
            </a:endParaRPr>
          </a:p>
        </p:txBody>
      </p:sp>
      <p:sp>
        <p:nvSpPr>
          <p:cNvPr id="4" name="TextBox 3"/>
          <p:cNvSpPr txBox="1"/>
          <p:nvPr/>
        </p:nvSpPr>
        <p:spPr>
          <a:xfrm>
            <a:off x="783771" y="2764506"/>
            <a:ext cx="10825523" cy="3046988"/>
          </a:xfrm>
          <a:prstGeom prst="rect">
            <a:avLst/>
          </a:prstGeom>
          <a:noFill/>
        </p:spPr>
        <p:txBody>
          <a:bodyPr wrap="square" rtlCol="0">
            <a:spAutoFit/>
          </a:bodyPr>
          <a:lstStyle/>
          <a:p>
            <a:pPr marL="285750" indent="-285750" algn="just">
              <a:buFont typeface="Arial" panose="020B0604020202020204" pitchFamily="34" charset="0"/>
              <a:buChar char="•"/>
            </a:pPr>
            <a:r>
              <a:rPr lang="en-GB" sz="2400" dirty="0" err="1" smtClean="0">
                <a:solidFill>
                  <a:schemeClr val="accent1">
                    <a:lumMod val="50000"/>
                  </a:schemeClr>
                </a:solidFill>
              </a:rPr>
              <a:t>Advicing</a:t>
            </a:r>
            <a:endParaRPr lang="en-GB" sz="2400" dirty="0" smtClean="0">
              <a:solidFill>
                <a:schemeClr val="accent1">
                  <a:lumMod val="50000"/>
                </a:schemeClr>
              </a:solidFill>
            </a:endParaRPr>
          </a:p>
          <a:p>
            <a:pPr marL="285750" indent="-285750" algn="just">
              <a:buFont typeface="Arial" panose="020B0604020202020204" pitchFamily="34" charset="0"/>
              <a:buChar char="•"/>
            </a:pPr>
            <a:r>
              <a:rPr lang="en-GB" sz="2400" dirty="0" smtClean="0">
                <a:solidFill>
                  <a:schemeClr val="accent1">
                    <a:lumMod val="50000"/>
                  </a:schemeClr>
                </a:solidFill>
              </a:rPr>
              <a:t>Hosting of </a:t>
            </a:r>
            <a:r>
              <a:rPr lang="en-GB" sz="2400" dirty="0">
                <a:solidFill>
                  <a:schemeClr val="accent1">
                    <a:lumMod val="50000"/>
                  </a:schemeClr>
                </a:solidFill>
              </a:rPr>
              <a:t>study visits </a:t>
            </a:r>
            <a:r>
              <a:rPr lang="en-GB" sz="2400" dirty="0" smtClean="0">
                <a:solidFill>
                  <a:schemeClr val="accent1">
                    <a:lumMod val="50000"/>
                  </a:schemeClr>
                </a:solidFill>
              </a:rPr>
              <a:t>(</a:t>
            </a:r>
            <a:r>
              <a:rPr lang="en-GB" sz="2400" dirty="0">
                <a:solidFill>
                  <a:schemeClr val="accent1">
                    <a:lumMod val="50000"/>
                  </a:schemeClr>
                </a:solidFill>
              </a:rPr>
              <a:t>o</a:t>
            </a:r>
            <a:r>
              <a:rPr lang="en-GB" sz="2400" dirty="0" smtClean="0">
                <a:solidFill>
                  <a:schemeClr val="accent1">
                    <a:lumMod val="50000"/>
                  </a:schemeClr>
                </a:solidFill>
              </a:rPr>
              <a:t>rganization </a:t>
            </a:r>
            <a:r>
              <a:rPr lang="en-GB" sz="2400" dirty="0">
                <a:solidFill>
                  <a:schemeClr val="accent1">
                    <a:lumMod val="50000"/>
                  </a:schemeClr>
                </a:solidFill>
              </a:rPr>
              <a:t>of </a:t>
            </a:r>
            <a:r>
              <a:rPr lang="en-GB" sz="2400" dirty="0" smtClean="0">
                <a:solidFill>
                  <a:schemeClr val="accent1">
                    <a:lumMod val="50000"/>
                  </a:schemeClr>
                </a:solidFill>
              </a:rPr>
              <a:t>master </a:t>
            </a:r>
            <a:r>
              <a:rPr lang="en-GB" sz="2400" dirty="0">
                <a:solidFill>
                  <a:schemeClr val="accent1">
                    <a:lumMod val="50000"/>
                  </a:schemeClr>
                </a:solidFill>
              </a:rPr>
              <a:t>studies and </a:t>
            </a:r>
            <a:r>
              <a:rPr lang="en-GB" sz="2400" dirty="0" smtClean="0">
                <a:solidFill>
                  <a:schemeClr val="accent1">
                    <a:lumMod val="50000"/>
                  </a:schemeClr>
                </a:solidFill>
              </a:rPr>
              <a:t>courses, internship</a:t>
            </a:r>
            <a:r>
              <a:rPr lang="en-GB" sz="2400" dirty="0">
                <a:solidFill>
                  <a:schemeClr val="accent1">
                    <a:lumMod val="50000"/>
                  </a:schemeClr>
                </a:solidFill>
              </a:rPr>
              <a:t>, </a:t>
            </a:r>
            <a:r>
              <a:rPr lang="en-GB" sz="2400" dirty="0" smtClean="0">
                <a:solidFill>
                  <a:schemeClr val="accent1">
                    <a:lumMod val="50000"/>
                  </a:schemeClr>
                </a:solidFill>
              </a:rPr>
              <a:t>double </a:t>
            </a:r>
            <a:r>
              <a:rPr lang="en-GB" sz="2400" dirty="0">
                <a:solidFill>
                  <a:schemeClr val="accent1">
                    <a:lumMod val="50000"/>
                  </a:schemeClr>
                </a:solidFill>
              </a:rPr>
              <a:t>degree, foreign students, fees, </a:t>
            </a:r>
            <a:r>
              <a:rPr lang="en-GB" sz="2400" dirty="0" smtClean="0">
                <a:solidFill>
                  <a:schemeClr val="accent1">
                    <a:lumMod val="50000"/>
                  </a:schemeClr>
                </a:solidFill>
              </a:rPr>
              <a:t>practical </a:t>
            </a:r>
            <a:r>
              <a:rPr lang="en-GB" sz="2400" dirty="0">
                <a:solidFill>
                  <a:schemeClr val="accent1">
                    <a:lumMod val="50000"/>
                  </a:schemeClr>
                </a:solidFill>
              </a:rPr>
              <a:t>examples of data </a:t>
            </a:r>
            <a:r>
              <a:rPr lang="en-GB" sz="2400" dirty="0" smtClean="0">
                <a:solidFill>
                  <a:schemeClr val="accent1">
                    <a:lumMod val="50000"/>
                  </a:schemeClr>
                </a:solidFill>
              </a:rPr>
              <a:t>science, etc.)</a:t>
            </a:r>
          </a:p>
          <a:p>
            <a:pPr marL="285750" indent="-285750" algn="just">
              <a:buFont typeface="Arial" panose="020B0604020202020204" pitchFamily="34" charset="0"/>
              <a:buChar char="•"/>
            </a:pPr>
            <a:r>
              <a:rPr lang="en-GB" sz="2400" dirty="0" smtClean="0">
                <a:solidFill>
                  <a:schemeClr val="accent1">
                    <a:lumMod val="50000"/>
                  </a:schemeClr>
                </a:solidFill>
              </a:rPr>
              <a:t>Training on different courses in data science</a:t>
            </a:r>
          </a:p>
          <a:p>
            <a:pPr marL="285750" indent="-285750" algn="just">
              <a:buFont typeface="Arial" panose="020B0604020202020204" pitchFamily="34" charset="0"/>
              <a:buChar char="•"/>
            </a:pPr>
            <a:r>
              <a:rPr lang="en-GB" sz="2400" dirty="0" smtClean="0">
                <a:solidFill>
                  <a:schemeClr val="accent1">
                    <a:lumMod val="50000"/>
                  </a:schemeClr>
                </a:solidFill>
              </a:rPr>
              <a:t>Participation in ADA master</a:t>
            </a:r>
          </a:p>
          <a:p>
            <a:pPr marL="285750" indent="-285750" algn="just">
              <a:buFont typeface="Arial" panose="020B0604020202020204" pitchFamily="34" charset="0"/>
              <a:buChar char="•"/>
            </a:pPr>
            <a:r>
              <a:rPr lang="en-GB" sz="2400" dirty="0" smtClean="0">
                <a:solidFill>
                  <a:schemeClr val="accent1">
                    <a:lumMod val="50000"/>
                  </a:schemeClr>
                </a:solidFill>
              </a:rPr>
              <a:t>Participation in LLL courses</a:t>
            </a:r>
          </a:p>
          <a:p>
            <a:pPr marL="285750" indent="-285750" algn="just">
              <a:buFont typeface="Arial" panose="020B0604020202020204" pitchFamily="34" charset="0"/>
              <a:buChar char="•"/>
            </a:pPr>
            <a:r>
              <a:rPr lang="en-GB" sz="2400" dirty="0">
                <a:solidFill>
                  <a:schemeClr val="accent1">
                    <a:lumMod val="50000"/>
                  </a:schemeClr>
                </a:solidFill>
              </a:rPr>
              <a:t>Quality control of ADA master and LLL </a:t>
            </a:r>
            <a:r>
              <a:rPr lang="en-GB" sz="2400" dirty="0" smtClean="0">
                <a:solidFill>
                  <a:schemeClr val="accent1">
                    <a:lumMod val="50000"/>
                  </a:schemeClr>
                </a:solidFill>
              </a:rPr>
              <a:t>courses</a:t>
            </a:r>
          </a:p>
          <a:p>
            <a:pPr marL="285750" indent="-285750" algn="just">
              <a:buFont typeface="Arial" panose="020B0604020202020204" pitchFamily="34" charset="0"/>
              <a:buChar char="•"/>
            </a:pPr>
            <a:r>
              <a:rPr lang="en-GB" sz="2400" dirty="0" smtClean="0">
                <a:solidFill>
                  <a:schemeClr val="accent1">
                    <a:lumMod val="50000"/>
                  </a:schemeClr>
                </a:solidFill>
              </a:rPr>
              <a:t>Dissemination of project results</a:t>
            </a:r>
          </a:p>
        </p:txBody>
      </p:sp>
      <p:pic>
        <p:nvPicPr>
          <p:cNvPr id="5" name="Picture 2" descr="Image result for eu fl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5128" y="4995412"/>
            <a:ext cx="2807333" cy="157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44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heel(1)">
                                      <p:cBhvr>
                                        <p:cTn id="16" dur="2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heel(1)">
                                      <p:cBhvr>
                                        <p:cTn id="21" dur="20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heel(1)">
                                      <p:cBhvr>
                                        <p:cTn id="26" dur="20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heel(1)">
                                      <p:cBhvr>
                                        <p:cTn id="31" dur="20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wheel(1)">
                                      <p:cBhvr>
                                        <p:cTn id="36" dur="20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wheel(1)">
                                      <p:cBhvr>
                                        <p:cTn id="41" dur="2000"/>
                                        <p:tgtEl>
                                          <p:spTgt spid="4">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wheel(1)">
                                      <p:cBhvr>
                                        <p:cTn id="46"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419</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Mirko</dc:creator>
  <cp:lastModifiedBy>Milena</cp:lastModifiedBy>
  <cp:revision>25</cp:revision>
  <dcterms:created xsi:type="dcterms:W3CDTF">2018-08-26T12:01:40Z</dcterms:created>
  <dcterms:modified xsi:type="dcterms:W3CDTF">2019-06-20T13:15:24Z</dcterms:modified>
</cp:coreProperties>
</file>