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63" r:id="rId5"/>
    <p:sldId id="258" r:id="rId6"/>
    <p:sldId id="261" r:id="rId7"/>
    <p:sldId id="262" r:id="rId8"/>
    <p:sldId id="273" r:id="rId9"/>
    <p:sldId id="265" r:id="rId10"/>
    <p:sldId id="266" r:id="rId11"/>
    <p:sldId id="267" r:id="rId12"/>
    <p:sldId id="272" r:id="rId13"/>
    <p:sldId id="27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Modeliranje kreditnog skoringa</a:t>
            </a:r>
            <a:endParaRPr lang="sr-Latn-R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Zoranka Desnica</a:t>
            </a:r>
          </a:p>
          <a:p>
            <a:r>
              <a:rPr lang="sr-Latn-RS" dirty="0" smtClean="0"/>
              <a:t>Vojvođanska banka </a:t>
            </a:r>
          </a:p>
          <a:p>
            <a:r>
              <a:rPr lang="sr-Latn-RS" dirty="0" smtClean="0"/>
              <a:t>OTP Group</a:t>
            </a:r>
            <a:endParaRPr lang="sr-Latn-RS" dirty="0"/>
          </a:p>
        </p:txBody>
      </p:sp>
      <p:pic>
        <p:nvPicPr>
          <p:cNvPr id="1026" name="Picture 2" descr="Vob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6524625"/>
            <a:ext cx="1695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68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Podešavanje modela</a:t>
            </a:r>
            <a:endParaRPr lang="sr-Latn-RS" dirty="0"/>
          </a:p>
        </p:txBody>
      </p:sp>
      <p:sp>
        <p:nvSpPr>
          <p:cNvPr id="3" name="TextBox 2"/>
          <p:cNvSpPr txBox="1"/>
          <p:nvPr/>
        </p:nvSpPr>
        <p:spPr>
          <a:xfrm>
            <a:off x="677334" y="1487978"/>
            <a:ext cx="85966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dirty="0" smtClean="0"/>
              <a:t>Podešavanje modela se vrši kada se promeni </a:t>
            </a:r>
            <a:r>
              <a:rPr lang="sr-Latn-RS" sz="2200" dirty="0" err="1" smtClean="0"/>
              <a:t>prediktivna</a:t>
            </a:r>
            <a:r>
              <a:rPr lang="sr-Latn-RS" sz="2200" dirty="0" smtClean="0"/>
              <a:t> </a:t>
            </a:r>
            <a:r>
              <a:rPr lang="sr-Latn-RS" sz="2200" dirty="0" smtClean="0"/>
              <a:t>moć modela tokom vremena ili kada se u procesu modeliranja koristila jedna target </a:t>
            </a:r>
            <a:r>
              <a:rPr lang="sr-Latn-RS" sz="2200" dirty="0" smtClean="0"/>
              <a:t>promenljiva, </a:t>
            </a:r>
            <a:r>
              <a:rPr lang="sr-Latn-RS" sz="2200" dirty="0" smtClean="0"/>
              <a:t>a sada želimo da posmatramo drugu target promenljivu koja je uporediva sa originalnom.</a:t>
            </a:r>
            <a:endParaRPr lang="sr-Latn-R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3273082"/>
            <a:ext cx="85966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2200" dirty="0" smtClean="0"/>
              <a:t>Primer – </a:t>
            </a:r>
            <a:r>
              <a:rPr lang="sr-Latn-RS" sz="2200" b="1" dirty="0" smtClean="0"/>
              <a:t>kalibracija PD </a:t>
            </a:r>
            <a:r>
              <a:rPr lang="sr-Latn-RS" sz="2200" dirty="0" smtClean="0"/>
              <a:t>– cilj kalibracije je ažuriranje modela radi postizanja boljih biznis rezultata u nekom budućem periodu.</a:t>
            </a:r>
            <a:endParaRPr lang="sr-Latn-R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7334" y="4381078"/>
                <a:ext cx="8596667" cy="943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sr-Latn-RS" b="0" i="1" smtClean="0">
                          <a:latin typeface="Cambria Math" panose="02040503050406030204" pitchFamily="18" charset="0"/>
                        </a:rPr>
                        <m:t>𝑘𝑎𝑙𝑖𝑏𝑟𝑖𝑠𝑎𝑛𝑖</m:t>
                      </m:r>
                      <m:r>
                        <a:rPr lang="sr-Latn-R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r-Latn-RS" b="0" i="1" smtClean="0">
                          <a:latin typeface="Cambria Math" panose="02040503050406030204" pitchFamily="18" charset="0"/>
                        </a:rPr>
                        <m:t>𝑃𝐷</m:t>
                      </m:r>
                      <m:r>
                        <a:rPr lang="sr-Latn-R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r-Latn-R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r-Latn-R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r-Latn-RS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sr-Latn-R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r-Latn-R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r-Latn-R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sr-Latn-R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r-Latn-R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r-Latn-R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sr-Latn-R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sr-Latn-R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sr-Latn-R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sr-Latn-R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sr-Latn-RS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sr-Latn-R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sr-Latn-R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r-Latn-R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sr-Latn-R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sr-Latn-R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r-Latn-R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sr-Latn-R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nary>
                                  <m:r>
                                    <a:rPr lang="sr-Latn-R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sr-Latn-RS" b="1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sr-Latn-RS" dirty="0" smtClean="0"/>
              </a:p>
              <a:p>
                <a:pPr algn="ctr"/>
                <a:endParaRPr lang="sr-Latn-R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4381078"/>
                <a:ext cx="8596667" cy="9430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77334" y="5324157"/>
                <a:ext cx="85966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sr-Latn-RS" b="1" i="1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sr-Latn-RS" dirty="0"/>
                  <a:t>-parametar kalibracije</a:t>
                </a:r>
              </a:p>
              <a:p>
                <a:endParaRPr lang="sr-Latn-R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5324157"/>
                <a:ext cx="8596666" cy="646331"/>
              </a:xfrm>
              <a:prstGeom prst="rect">
                <a:avLst/>
              </a:prstGeom>
              <a:blipFill>
                <a:blip r:embed="rId3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 descr="Vob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6524625"/>
            <a:ext cx="1695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98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</a:t>
            </a:r>
            <a:r>
              <a:rPr lang="sr-Latn-RS" dirty="0" smtClean="0"/>
              <a:t>rimer </a:t>
            </a:r>
            <a:r>
              <a:rPr lang="sr-Latn-RS" dirty="0" smtClean="0"/>
              <a:t>u R</a:t>
            </a:r>
            <a:endParaRPr lang="sr-Latn-RS" dirty="0"/>
          </a:p>
        </p:txBody>
      </p:sp>
      <p:sp>
        <p:nvSpPr>
          <p:cNvPr id="8" name="TextBox 7"/>
          <p:cNvSpPr txBox="1"/>
          <p:nvPr/>
        </p:nvSpPr>
        <p:spPr>
          <a:xfrm>
            <a:off x="677334" y="4618613"/>
            <a:ext cx="389035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500" b="1" dirty="0"/>
              <a:t>D</a:t>
            </a:r>
            <a:r>
              <a:rPr lang="sr-Latn-RS" sz="1500" b="1" dirty="0" smtClean="0"/>
              <a:t>efault</a:t>
            </a:r>
            <a:r>
              <a:rPr lang="sr-Latn-RS" sz="1500" dirty="0" smtClean="0"/>
              <a:t> </a:t>
            </a:r>
            <a:r>
              <a:rPr lang="sr-Latn-RS" sz="1500" i="1" dirty="0" smtClean="0"/>
              <a:t>– target </a:t>
            </a:r>
            <a:r>
              <a:rPr lang="sr-Latn-RS" sz="1500" i="1" dirty="0" smtClean="0"/>
              <a:t>promenljiva</a:t>
            </a:r>
            <a:endParaRPr lang="sr-Latn-RS" sz="1500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500" b="1" dirty="0" smtClean="0"/>
              <a:t>Godine</a:t>
            </a:r>
            <a:r>
              <a:rPr lang="sr-Latn-RS" sz="1500" dirty="0" smtClean="0"/>
              <a:t> – 1 ako 18-30 godina</a:t>
            </a:r>
          </a:p>
          <a:p>
            <a:r>
              <a:rPr lang="sr-Latn-RS" sz="1500" dirty="0" smtClean="0"/>
              <a:t>                   2 ako  31-45 godina</a:t>
            </a:r>
          </a:p>
          <a:p>
            <a:r>
              <a:rPr lang="sr-Latn-RS" sz="1500" dirty="0" smtClean="0"/>
              <a:t>                   3 ako 46-60 godina</a:t>
            </a:r>
          </a:p>
          <a:p>
            <a:r>
              <a:rPr lang="sr-Latn-RS" sz="1500" dirty="0" smtClean="0"/>
              <a:t>                   4 ako 60+  godina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500" b="1" dirty="0" smtClean="0"/>
              <a:t>KB </a:t>
            </a:r>
            <a:r>
              <a:rPr lang="sr-Latn-RS" sz="1500" dirty="0" smtClean="0"/>
              <a:t>– </a:t>
            </a:r>
            <a:r>
              <a:rPr lang="sr-Latn-RS" sz="1500" i="1" dirty="0" smtClean="0"/>
              <a:t>broj povlačenja iz kreditnog biroa</a:t>
            </a:r>
          </a:p>
          <a:p>
            <a:r>
              <a:rPr lang="sr-Latn-RS" sz="1500" dirty="0"/>
              <a:t> </a:t>
            </a:r>
            <a:r>
              <a:rPr lang="sr-Latn-RS" sz="1500" dirty="0" smtClean="0"/>
              <a:t>          0 – nije bilo povlačenja</a:t>
            </a:r>
          </a:p>
          <a:p>
            <a:r>
              <a:rPr lang="sr-Latn-RS" sz="1500" dirty="0"/>
              <a:t> </a:t>
            </a:r>
            <a:r>
              <a:rPr lang="sr-Latn-RS" sz="1500" dirty="0" smtClean="0"/>
              <a:t>          1 – 1 ili više povlačenja</a:t>
            </a:r>
          </a:p>
          <a:p>
            <a:endParaRPr lang="sr-Latn-RS" sz="1500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161826" y="4618613"/>
                <a:ext cx="433472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sr-Latn-RS" sz="1500" b="1" dirty="0" smtClean="0"/>
                  <a:t>Prihod</a:t>
                </a:r>
                <a:r>
                  <a:rPr lang="sr-Latn-RS" sz="1500" dirty="0" smtClean="0"/>
                  <a:t> – 1 ako </a:t>
                </a:r>
                <a:r>
                  <a:rPr lang="en-US" sz="1500" dirty="0" smtClean="0"/>
                  <a:t>[0,</a:t>
                </a:r>
                <a:r>
                  <a:rPr lang="sr-Latn-RS" sz="1500" dirty="0" smtClean="0"/>
                  <a:t>3</a:t>
                </a:r>
                <a:r>
                  <a:rPr lang="en-US" sz="1500" dirty="0" smtClean="0"/>
                  <a:t>0.000]</a:t>
                </a:r>
                <a:endParaRPr lang="sr-Latn-RS" sz="1500" dirty="0" smtClean="0"/>
              </a:p>
              <a:p>
                <a:pPr lvl="2"/>
                <a:r>
                  <a:rPr lang="sr-Latn-RS" sz="1500" dirty="0" smtClean="0"/>
                  <a:t>   2 ako (30.000,60.000</a:t>
                </a:r>
                <a:r>
                  <a:rPr lang="en-US" sz="1500" dirty="0"/>
                  <a:t> </a:t>
                </a:r>
                <a:r>
                  <a:rPr lang="en-US" sz="1500" dirty="0" smtClean="0"/>
                  <a:t>]</a:t>
                </a:r>
                <a:endParaRPr lang="sr-Latn-RS" sz="1500" dirty="0" smtClean="0"/>
              </a:p>
              <a:p>
                <a:pPr lvl="2"/>
                <a:r>
                  <a:rPr lang="sr-Latn-RS" sz="1500" dirty="0"/>
                  <a:t> </a:t>
                </a:r>
                <a:r>
                  <a:rPr lang="sr-Latn-RS" sz="1500" dirty="0" smtClean="0"/>
                  <a:t>  3 ako (60.000,90.000</a:t>
                </a:r>
                <a:r>
                  <a:rPr lang="en-US" sz="1500" dirty="0" smtClean="0"/>
                  <a:t> </a:t>
                </a:r>
                <a:r>
                  <a:rPr lang="en-US" sz="1500" dirty="0"/>
                  <a:t>]</a:t>
                </a:r>
                <a:endParaRPr lang="sr-Latn-RS" sz="1500" dirty="0"/>
              </a:p>
              <a:p>
                <a:pPr lvl="2"/>
                <a:r>
                  <a:rPr lang="sr-Latn-RS" sz="1500" dirty="0" smtClean="0"/>
                  <a:t>   4 ako (90.000,</a:t>
                </a:r>
                <a14:m>
                  <m:oMath xmlns:m="http://schemas.openxmlformats.org/officeDocument/2006/math">
                    <m:r>
                      <a:rPr lang="sr-Latn-RS" sz="15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sr-Latn-RS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sr-Latn-RS" sz="1500" dirty="0" smtClean="0"/>
                  <a:t>)</a:t>
                </a:r>
                <a:endParaRPr lang="sr-Latn-RS" sz="15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826" y="4618613"/>
                <a:ext cx="4334724" cy="1015663"/>
              </a:xfrm>
              <a:prstGeom prst="rect">
                <a:avLst/>
              </a:prstGeom>
              <a:blipFill>
                <a:blip r:embed="rId2"/>
                <a:stretch>
                  <a:fillRect l="-422" t="-1807" b="-6024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 descr="Vob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6524625"/>
            <a:ext cx="1695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79479" y="1930400"/>
            <a:ext cx="45199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500" dirty="0" smtClean="0"/>
              <a:t>Default </a:t>
            </a:r>
            <a:r>
              <a:rPr lang="sr-Latn-RS" sz="1500" dirty="0"/>
              <a:t>&lt;- c(0,1,0,0,1,0,0,0)</a:t>
            </a:r>
          </a:p>
          <a:p>
            <a:r>
              <a:rPr lang="sr-Latn-RS" sz="1500" dirty="0" smtClean="0"/>
              <a:t>Godine </a:t>
            </a:r>
            <a:r>
              <a:rPr lang="sr-Latn-RS" sz="1500" dirty="0"/>
              <a:t>&lt;- c(1,2,1,1,3,2,4,2)</a:t>
            </a:r>
          </a:p>
          <a:p>
            <a:r>
              <a:rPr lang="sr-Latn-RS" sz="1500" dirty="0" smtClean="0"/>
              <a:t>KB </a:t>
            </a:r>
            <a:r>
              <a:rPr lang="sr-Latn-RS" sz="1500" dirty="0"/>
              <a:t>&lt;- c(0,1,1,0,1,0,5,2)</a:t>
            </a:r>
          </a:p>
          <a:p>
            <a:r>
              <a:rPr lang="sr-Latn-RS" sz="1500" dirty="0" smtClean="0"/>
              <a:t>Prihod </a:t>
            </a:r>
            <a:r>
              <a:rPr lang="sr-Latn-RS" sz="1500" dirty="0"/>
              <a:t>&lt;- c(4,2,3,2,1,4,2,3)</a:t>
            </a:r>
          </a:p>
          <a:p>
            <a:r>
              <a:rPr lang="sr-Latn-RS" sz="1500" dirty="0"/>
              <a:t>uzorak &lt;- data.frame( </a:t>
            </a:r>
            <a:r>
              <a:rPr lang="sr-Latn-RS" sz="1500" dirty="0" smtClean="0"/>
              <a:t>Default,Godine,KB,Prihod </a:t>
            </a:r>
            <a:r>
              <a:rPr lang="sr-Latn-RS" sz="1500" dirty="0"/>
              <a:t>)</a:t>
            </a:r>
          </a:p>
          <a:p>
            <a:r>
              <a:rPr lang="sr-Latn-RS" sz="1500" dirty="0"/>
              <a:t>str(uzorak)</a:t>
            </a:r>
          </a:p>
          <a:p>
            <a:r>
              <a:rPr lang="sr-Latn-RS" sz="1500" dirty="0"/>
              <a:t>summary(uzorak)</a:t>
            </a:r>
          </a:p>
          <a:p>
            <a:endParaRPr lang="sr-Latn-RS" sz="1500" dirty="0"/>
          </a:p>
        </p:txBody>
      </p:sp>
    </p:spTree>
    <p:extLst>
      <p:ext uri="{BB962C8B-B14F-4D97-AF65-F5344CB8AC3E}">
        <p14:creationId xmlns:p14="http://schemas.microsoft.com/office/powerpoint/2010/main" val="284664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u 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970" y="1368612"/>
            <a:ext cx="4827471" cy="412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6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u R</a:t>
            </a:r>
            <a:endParaRPr lang="sr-Latn-R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306" y="2680447"/>
            <a:ext cx="4464424" cy="3621741"/>
          </a:xfrm>
          <a:prstGeom prst="rect">
            <a:avLst/>
          </a:prstGeom>
        </p:spPr>
      </p:pic>
      <p:pic>
        <p:nvPicPr>
          <p:cNvPr id="4" name="Picture 2" descr="Vob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6524625"/>
            <a:ext cx="1695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42864" y="1607235"/>
            <a:ext cx="424780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sz="1500" dirty="0" smtClean="0"/>
              <a:t>Logistička regresija u 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864" y="1960282"/>
            <a:ext cx="8731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1500" dirty="0" smtClean="0"/>
              <a:t>LogReg </a:t>
            </a:r>
            <a:r>
              <a:rPr lang="sr-Latn-RS" sz="1500" dirty="0"/>
              <a:t>&lt;- glm(default ~ Godine + KB + Prihod , data = uzorak, family = binomial)</a:t>
            </a:r>
          </a:p>
          <a:p>
            <a:r>
              <a:rPr lang="sr-Latn-RS" sz="1500" dirty="0"/>
              <a:t>summary(LogReg)</a:t>
            </a:r>
          </a:p>
        </p:txBody>
      </p:sp>
    </p:spTree>
    <p:extLst>
      <p:ext uri="{BB962C8B-B14F-4D97-AF65-F5344CB8AC3E}">
        <p14:creationId xmlns:p14="http://schemas.microsoft.com/office/powerpoint/2010/main" val="95554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8764" y="2967643"/>
            <a:ext cx="86119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4000" b="1" dirty="0" smtClean="0">
                <a:solidFill>
                  <a:srgbClr val="00B050"/>
                </a:solidFill>
              </a:rPr>
              <a:t>Hvala na pažnji !</a:t>
            </a:r>
          </a:p>
          <a:p>
            <a:pPr algn="ctr"/>
            <a:r>
              <a:rPr lang="sr-Latn-RS" sz="4000" b="1" dirty="0" smtClean="0">
                <a:solidFill>
                  <a:srgbClr val="00B050"/>
                </a:solidFill>
              </a:rPr>
              <a:t>Q&amp;A</a:t>
            </a:r>
            <a:endParaRPr lang="sr-Latn-RS" sz="4000" b="1" dirty="0">
              <a:solidFill>
                <a:srgbClr val="00B050"/>
              </a:solidFill>
            </a:endParaRPr>
          </a:p>
        </p:txBody>
      </p:sp>
      <p:pic>
        <p:nvPicPr>
          <p:cNvPr id="3" name="Picture 2" descr="Vob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6524625"/>
            <a:ext cx="1695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5848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Sadržaj</a:t>
            </a:r>
            <a:endParaRPr lang="sr-Latn-R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Uvod</a:t>
            </a:r>
          </a:p>
          <a:p>
            <a:r>
              <a:rPr lang="sr-Latn-RS" dirty="0" smtClean="0"/>
              <a:t>Logistička regresija</a:t>
            </a:r>
          </a:p>
          <a:p>
            <a:r>
              <a:rPr lang="sr-Latn-RS" dirty="0" smtClean="0"/>
              <a:t>Priprema podataka za uzorak</a:t>
            </a:r>
          </a:p>
          <a:p>
            <a:r>
              <a:rPr lang="sr-Latn-RS" dirty="0" smtClean="0"/>
              <a:t>Transformacija promenljivih</a:t>
            </a:r>
          </a:p>
          <a:p>
            <a:r>
              <a:rPr lang="sr-Latn-RS" dirty="0" smtClean="0"/>
              <a:t>Nezavisne promenljive u modelu</a:t>
            </a:r>
          </a:p>
          <a:p>
            <a:r>
              <a:rPr lang="sr-Latn-RS" dirty="0" smtClean="0"/>
              <a:t>Testiranje performansi modela</a:t>
            </a:r>
          </a:p>
          <a:p>
            <a:r>
              <a:rPr lang="sr-Latn-RS" dirty="0" smtClean="0"/>
              <a:t>Podešavanje modela</a:t>
            </a:r>
          </a:p>
          <a:p>
            <a:r>
              <a:rPr lang="sr-Latn-RS" dirty="0" smtClean="0"/>
              <a:t>Primer u R</a:t>
            </a:r>
          </a:p>
          <a:p>
            <a:r>
              <a:rPr lang="sr-Latn-RS" dirty="0" smtClean="0"/>
              <a:t>Q&amp;A</a:t>
            </a:r>
          </a:p>
          <a:p>
            <a:endParaRPr lang="sr-Latn-RS" dirty="0"/>
          </a:p>
        </p:txBody>
      </p:sp>
      <p:pic>
        <p:nvPicPr>
          <p:cNvPr id="4" name="Picture 2" descr="Vob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6524625"/>
            <a:ext cx="1695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11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Uvod</a:t>
            </a:r>
            <a:endParaRPr lang="sr-Latn-RS" dirty="0"/>
          </a:p>
        </p:txBody>
      </p:sp>
      <p:sp>
        <p:nvSpPr>
          <p:cNvPr id="3" name="TextBox 2"/>
          <p:cNvSpPr txBox="1"/>
          <p:nvPr/>
        </p:nvSpPr>
        <p:spPr>
          <a:xfrm>
            <a:off x="677334" y="2286000"/>
            <a:ext cx="89903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dirty="0" smtClean="0"/>
              <a:t>Statistika – </a:t>
            </a:r>
            <a:r>
              <a:rPr lang="sr-Latn-RS" sz="2200" dirty="0" smtClean="0"/>
              <a:t>klaster analiza</a:t>
            </a:r>
            <a:r>
              <a:rPr lang="sr-Latn-RS" sz="2200" dirty="0"/>
              <a:t>, </a:t>
            </a:r>
            <a:r>
              <a:rPr lang="sr-Latn-RS" sz="2200" dirty="0" smtClean="0"/>
              <a:t>logistička </a:t>
            </a:r>
            <a:r>
              <a:rPr lang="sr-Latn-RS" sz="2200" dirty="0" smtClean="0"/>
              <a:t>regresija, </a:t>
            </a:r>
            <a:r>
              <a:rPr lang="sr-Latn-RS" sz="2200" dirty="0" smtClean="0"/>
              <a:t>vremenske serije   	                itd.</a:t>
            </a:r>
            <a:endParaRPr lang="sr-Latn-R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3406745"/>
            <a:ext cx="6987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dirty="0" smtClean="0"/>
              <a:t>Programi – IBM SPSS Modeler, SAS</a:t>
            </a:r>
            <a:endParaRPr lang="sr-Latn-R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4455621"/>
            <a:ext cx="69454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dirty="0" smtClean="0"/>
              <a:t>Rad sa podacima </a:t>
            </a:r>
            <a:r>
              <a:rPr lang="sr-Latn-RS" sz="2200" dirty="0" smtClean="0"/>
              <a:t>–MS SQL</a:t>
            </a:r>
            <a:endParaRPr lang="sr-Latn-RS" sz="2200" dirty="0"/>
          </a:p>
        </p:txBody>
      </p:sp>
      <p:pic>
        <p:nvPicPr>
          <p:cNvPr id="2050" name="Picture 2" descr="Vob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6524625"/>
            <a:ext cx="1695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158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Logistička regresija</a:t>
            </a:r>
            <a:endParaRPr lang="sr-Latn-R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98022" y="1463040"/>
                <a:ext cx="6808123" cy="769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sr-Latn-R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r-Latn-RS" sz="22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sr-Latn-R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r-Latn-R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r-Latn-RS" sz="2200" b="0" i="1" smtClean="0">
                                      <a:latin typeface="Cambria Math" panose="02040503050406030204" pitchFamily="18" charset="0"/>
                                    </a:rPr>
                                    <m:t>𝑃𝐷</m:t>
                                  </m:r>
                                </m:num>
                                <m:den>
                                  <m:r>
                                    <a:rPr lang="sr-Latn-RS" sz="22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sr-Latn-RS" sz="2200" b="0" i="1" smtClean="0">
                                      <a:latin typeface="Cambria Math" panose="02040503050406030204" pitchFamily="18" charset="0"/>
                                    </a:rPr>
                                    <m:t>𝑃𝐷</m:t>
                                  </m:r>
                                </m:den>
                              </m:f>
                            </m:e>
                          </m:d>
                          <m:r>
                            <a:rPr lang="sr-Latn-RS" sz="22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sr-Latn-R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sr-Latn-R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sr-Latn-R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sr-Latn-R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sr-Latn-RS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sr-Latn-RS" sz="22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r-Latn-RS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sr-Latn-R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sr-Latn-RS" sz="2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r-Latn-R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sz="2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r-Latn-RS" sz="2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sr-Latn-RS" sz="2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22" y="1463040"/>
                <a:ext cx="6808123" cy="7698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77334" y="2232931"/>
                <a:ext cx="8744989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sr-Latn-RS" sz="2200" i="1">
                        <a:latin typeface="Cambria Math" panose="02040503050406030204" pitchFamily="18" charset="0"/>
                      </a:rPr>
                      <m:t>𝑃𝐷</m:t>
                    </m:r>
                  </m:oMath>
                </a14:m>
                <a:r>
                  <a:rPr lang="sr-Latn-RS" sz="2200" dirty="0" smtClean="0"/>
                  <a:t> – verovatnoća default – a </a:t>
                </a:r>
                <a:endParaRPr lang="sr-Latn-RS" sz="22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r-Latn-R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sr-Latn-R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sr-Latn-RS" sz="2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sr-Latn-R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sr-Latn-RS" sz="2200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sr-Latn-RS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r-Latn-RS" sz="2200" dirty="0" smtClean="0"/>
                  <a:t> – nezavisne promenljive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r-Latn-R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sr-Latn-RS" sz="22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sr-Latn-RS" sz="2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sr-Latn-RS" sz="2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sr-Latn-RS" sz="2200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sr-Latn-RS" sz="2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r-Latn-RS" sz="2200" dirty="0"/>
                  <a:t> </a:t>
                </a:r>
                <a:r>
                  <a:rPr lang="sr-Latn-RS" sz="2200" dirty="0" smtClean="0"/>
                  <a:t>– koeficijenti koje treba oceniti</a:t>
                </a:r>
                <a:endParaRPr lang="sr-Latn-RS" sz="22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2232931"/>
                <a:ext cx="8744989" cy="1107996"/>
              </a:xfrm>
              <a:prstGeom prst="rect">
                <a:avLst/>
              </a:prstGeom>
              <a:blipFill>
                <a:blip r:embed="rId3"/>
                <a:stretch>
                  <a:fillRect l="-418" t="-3846" b="-9890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77334" y="3679481"/>
                <a:ext cx="8973742" cy="1331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sr-Latn-RS" sz="2200" b="1" dirty="0" smtClean="0"/>
                  <a:t>Zavisna promenljive ( </a:t>
                </a:r>
                <a:r>
                  <a:rPr lang="sr-Latn-RS" sz="2200" b="1" dirty="0" smtClean="0"/>
                  <a:t>target ) – </a:t>
                </a:r>
                <a:r>
                  <a:rPr lang="sr-Latn-RS" sz="2200" b="1" dirty="0" smtClean="0"/>
                  <a:t>default </a:t>
                </a:r>
                <a:r>
                  <a:rPr lang="sr-Latn-RS" sz="2200" dirty="0" smtClean="0"/>
                  <a:t>– binomna slučajna promenljiva: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sr-Latn-RS" sz="2200" b="0" i="0" smtClean="0">
                          <a:latin typeface="Cambria Math" panose="02040503050406030204" pitchFamily="18" charset="0"/>
                        </a:rPr>
                        <m:t>default</m:t>
                      </m:r>
                      <m:r>
                        <a:rPr lang="sr-Latn-R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r-Latn-RS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sr-Latn-R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sr-Latn-R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sr-Latn-R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sr-Latn-R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sr-Latn-RS" sz="22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sr-Latn-RS" sz="2200" b="0" i="1" smtClean="0">
                                    <a:latin typeface="Cambria Math" panose="02040503050406030204" pitchFamily="18" charset="0"/>
                                  </a:rPr>
                                  <m:t>𝑃𝐷</m:t>
                                </m:r>
                              </m:e>
                              <m:e>
                                <m:r>
                                  <a:rPr lang="sr-Latn-RS" sz="2200" b="0" i="1" smtClean="0">
                                    <a:latin typeface="Cambria Math" panose="02040503050406030204" pitchFamily="18" charset="0"/>
                                  </a:rPr>
                                  <m:t>𝑃𝐷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r-Latn-RS" sz="2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3679481"/>
                <a:ext cx="8973742" cy="1331775"/>
              </a:xfrm>
              <a:prstGeom prst="rect">
                <a:avLst/>
              </a:prstGeom>
              <a:blipFill>
                <a:blip r:embed="rId4"/>
                <a:stretch>
                  <a:fillRect l="-747" t="-3670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7334" y="5034876"/>
                <a:ext cx="8624301" cy="14707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sr-Latn-RS" sz="2200" dirty="0" smtClean="0"/>
                  <a:t>Iz gornje formule se dobija: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sz="2200" i="1">
                          <a:latin typeface="Cambria Math" panose="02040503050406030204" pitchFamily="18" charset="0"/>
                        </a:rPr>
                        <m:t>𝑃𝐷</m:t>
                      </m:r>
                      <m:r>
                        <a:rPr lang="sr-Latn-R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r-Latn-R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r-Latn-R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sr-Latn-RS" sz="2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sr-Latn-R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sr-Latn-RS" sz="2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sr-Latn-RS" sz="2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sr-Latn-R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r-Latn-R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r-Latn-R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sr-Latn-RS" sz="22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sr-Latn-RS" sz="22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sr-Latn-R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sr-Latn-RS" sz="2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sr-Latn-RS" sz="2200" i="1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sr-Latn-RS" sz="2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sr-Latn-R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r-Latn-R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sr-Latn-RS" sz="22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sr-Latn-R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sr-Latn-RS" sz="2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sr-Latn-RS" sz="22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sr-Latn-RS" sz="22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sr-Latn-RS" sz="2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5034876"/>
                <a:ext cx="8624301" cy="1470724"/>
              </a:xfrm>
              <a:prstGeom prst="rect">
                <a:avLst/>
              </a:prstGeom>
              <a:blipFill>
                <a:blip r:embed="rId5"/>
                <a:stretch>
                  <a:fillRect l="-777" t="-3320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Voba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6524625"/>
            <a:ext cx="1695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521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Priprema podataka za uzorak</a:t>
            </a:r>
            <a:endParaRPr lang="sr-Latn-RS" dirty="0"/>
          </a:p>
        </p:txBody>
      </p:sp>
      <p:sp>
        <p:nvSpPr>
          <p:cNvPr id="3" name="TextBox 2"/>
          <p:cNvSpPr txBox="1"/>
          <p:nvPr/>
        </p:nvSpPr>
        <p:spPr>
          <a:xfrm>
            <a:off x="677334" y="1654233"/>
            <a:ext cx="8596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dirty="0" smtClean="0"/>
              <a:t>Priprema podataka je jako važan deo matematičkog modeliranja kreditnog skoringa!</a:t>
            </a:r>
            <a:endParaRPr lang="sr-Latn-R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2423674"/>
            <a:ext cx="8596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dirty="0" smtClean="0"/>
              <a:t>U model ne ulaze promenljive kod kojih veliki procenat podataka nedostaje.</a:t>
            </a:r>
            <a:endParaRPr lang="sr-Latn-RS" sz="2200" dirty="0"/>
          </a:p>
        </p:txBody>
      </p:sp>
      <p:sp>
        <p:nvSpPr>
          <p:cNvPr id="6" name="TextBox 5"/>
          <p:cNvSpPr txBox="1"/>
          <p:nvPr/>
        </p:nvSpPr>
        <p:spPr>
          <a:xfrm>
            <a:off x="677334" y="3468307"/>
            <a:ext cx="8596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dirty="0" smtClean="0"/>
              <a:t>Mogu se uvesti specijalne vrednosti za podatke koji nedostaju    ( npr. -99999,-88888 itd. )</a:t>
            </a:r>
            <a:endParaRPr lang="sr-Latn-R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677334" y="4638502"/>
            <a:ext cx="8596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dirty="0" smtClean="0"/>
              <a:t>Ceo uzorak delimo na deo na kom </a:t>
            </a:r>
            <a:r>
              <a:rPr lang="sr-Latn-RS" sz="2200" dirty="0" smtClean="0"/>
              <a:t>razvijamo model </a:t>
            </a:r>
            <a:r>
              <a:rPr lang="sr-Latn-RS" sz="2200" dirty="0" smtClean="0"/>
              <a:t>i  deo na kom testiramo </a:t>
            </a:r>
            <a:r>
              <a:rPr lang="sr-Latn-RS" sz="2200" dirty="0" smtClean="0"/>
              <a:t>performanse modela </a:t>
            </a:r>
            <a:r>
              <a:rPr lang="sr-Latn-RS" sz="2200" dirty="0" smtClean="0"/>
              <a:t>( eng. </a:t>
            </a:r>
            <a:r>
              <a:rPr lang="sr-Latn-RS" sz="2200" dirty="0"/>
              <a:t>t</a:t>
            </a:r>
            <a:r>
              <a:rPr lang="sr-Latn-RS" sz="2200" dirty="0" smtClean="0"/>
              <a:t>rain i </a:t>
            </a:r>
            <a:r>
              <a:rPr lang="sr-Latn-RS" sz="2200" dirty="0" smtClean="0"/>
              <a:t>test )</a:t>
            </a:r>
            <a:endParaRPr lang="sr-Latn-RS" sz="2200" dirty="0"/>
          </a:p>
        </p:txBody>
      </p:sp>
      <p:pic>
        <p:nvPicPr>
          <p:cNvPr id="4098" name="Picture 2" descr="Vob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6524625"/>
            <a:ext cx="1695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481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r-Latn-RS" dirty="0"/>
              <a:t>Transformacija </a:t>
            </a:r>
            <a:r>
              <a:rPr lang="sr-Latn-RS" dirty="0" smtClean="0"/>
              <a:t>promenljivih</a:t>
            </a:r>
            <a:r>
              <a:rPr lang="sr-Latn-RS" dirty="0"/>
              <a:t/>
            </a:r>
            <a:br>
              <a:rPr lang="sr-Latn-RS" dirty="0"/>
            </a:br>
            <a:endParaRPr lang="sr-Latn-R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77334" y="1223818"/>
                <a:ext cx="859666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sr-Latn-RS" sz="2200" b="1" dirty="0" smtClean="0"/>
                  <a:t>Fina klasifikacija </a:t>
                </a:r>
                <a:r>
                  <a:rPr lang="sr-Latn-RS" sz="2200" dirty="0" smtClean="0"/>
                  <a:t>– CHAID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r-Latn-R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r-Latn-R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sr-Latn-R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sr-Latn-R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sr-Latn-RS" sz="2200" dirty="0" smtClean="0"/>
                  <a:t> statistika </a:t>
                </a:r>
                <a:r>
                  <a:rPr lang="sr-Latn-RS" sz="2200" dirty="0" smtClean="0"/>
                  <a:t> - </a:t>
                </a:r>
                <a:r>
                  <a:rPr lang="sr-Latn-RS" sz="2200" dirty="0" smtClean="0"/>
                  <a:t>podela na kategorije u zavisnosti od </a:t>
                </a:r>
                <a:r>
                  <a:rPr lang="sr-Latn-RS" sz="2200" dirty="0" smtClean="0"/>
                  <a:t>target </a:t>
                </a:r>
                <a:r>
                  <a:rPr lang="sr-Latn-RS" sz="2200" dirty="0" smtClean="0"/>
                  <a:t>promenljive</a:t>
                </a:r>
                <a:endParaRPr lang="sr-Latn-RS" sz="22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223818"/>
                <a:ext cx="8596668" cy="769441"/>
              </a:xfrm>
              <a:prstGeom prst="rect">
                <a:avLst/>
              </a:prstGeom>
              <a:blipFill>
                <a:blip r:embed="rId2"/>
                <a:stretch>
                  <a:fillRect l="-780" t="-5556" r="-1631" b="-14286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77334" y="2222756"/>
            <a:ext cx="85966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dirty="0" smtClean="0"/>
              <a:t>Na primer – promenljivu </a:t>
            </a:r>
            <a:r>
              <a:rPr lang="sr-Latn-RS" sz="2200" b="1" dirty="0" smtClean="0"/>
              <a:t>Godine klijenta </a:t>
            </a:r>
            <a:r>
              <a:rPr lang="sr-Latn-RS" sz="2200" dirty="0" smtClean="0"/>
              <a:t>možemo podeliti na  kategorije: 18-25;26-30 </a:t>
            </a:r>
            <a:r>
              <a:rPr lang="sr-Latn-RS" sz="2200" dirty="0" smtClean="0"/>
              <a:t>itd.</a:t>
            </a:r>
            <a:endParaRPr lang="sr-Latn-RS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3528226"/>
            <a:ext cx="85966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b="1" dirty="0" smtClean="0"/>
              <a:t>Gruba klasifikacija – </a:t>
            </a:r>
            <a:r>
              <a:rPr lang="sr-Latn-RS" sz="2200" dirty="0" smtClean="0"/>
              <a:t>spajanje sličnih kategorija dobijenih finom klasifikacijom; glavni cilj je da krajnji model bude što jednostavniji</a:t>
            </a:r>
            <a:endParaRPr lang="sr-Latn-RS" sz="2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7334" y="5063194"/>
                <a:ext cx="8596668" cy="1300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sr-Latn-RS" sz="2200" dirty="0" smtClean="0"/>
                  <a:t>Kombinacija promenljivih – </a:t>
                </a:r>
                <a:r>
                  <a:rPr lang="sr-Latn-RS" sz="2200" b="1" dirty="0" smtClean="0"/>
                  <a:t>racio</a:t>
                </a:r>
                <a:r>
                  <a:rPr lang="sr-Latn-RS" sz="2200" dirty="0" smtClean="0"/>
                  <a:t> – za upoređivanje podataka  ( npr.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r-Latn-RS" sz="2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r-Latn-RS" sz="2200" i="1" dirty="0">
                            <a:latin typeface="Cambria Math" panose="02040503050406030204" pitchFamily="18" charset="0"/>
                          </a:rPr>
                          <m:t>𝑑𝑢𝑔</m:t>
                        </m:r>
                        <m:r>
                          <a:rPr lang="sr-Latn-RS" sz="22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r-Latn-RS" sz="2200" i="1" dirty="0">
                            <a:latin typeface="Cambria Math" panose="02040503050406030204" pitchFamily="18" charset="0"/>
                          </a:rPr>
                          <m:t>𝑘𝑙𝑖𝑗𝑒𝑛𝑡𝑎</m:t>
                        </m:r>
                      </m:num>
                      <m:den>
                        <m:r>
                          <a:rPr lang="sr-Latn-RS" sz="2200" b="0" i="1" dirty="0" smtClean="0">
                            <a:latin typeface="Cambria Math" panose="02040503050406030204" pitchFamily="18" charset="0"/>
                          </a:rPr>
                          <m:t>𝑝𝑟𝑖h𝑜𝑑</m:t>
                        </m:r>
                        <m:r>
                          <a:rPr lang="sr-Latn-RS" sz="2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sr-Latn-RS" sz="2200" b="0" i="1" dirty="0" smtClean="0">
                            <a:latin typeface="Cambria Math" panose="02040503050406030204" pitchFamily="18" charset="0"/>
                          </a:rPr>
                          <m:t>𝑘𝑙𝑖𝑗𝑒𝑛𝑡𝑎</m:t>
                        </m:r>
                      </m:den>
                    </m:f>
                  </m:oMath>
                </a14:m>
                <a:r>
                  <a:rPr lang="sr-Latn-RS" sz="2200" dirty="0" smtClean="0"/>
                  <a:t> - ovaj racio se posmatra kao posebna promenljiva u modelu )</a:t>
                </a:r>
                <a:endParaRPr lang="sr-Latn-RS" sz="2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5063194"/>
                <a:ext cx="8596668" cy="1300292"/>
              </a:xfrm>
              <a:prstGeom prst="rect">
                <a:avLst/>
              </a:prstGeom>
              <a:blipFill>
                <a:blip r:embed="rId3"/>
                <a:stretch>
                  <a:fillRect l="-780" t="-3756" b="-8451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Vob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6524625"/>
            <a:ext cx="1695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996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Nez</a:t>
            </a:r>
            <a:r>
              <a:rPr lang="sr-Latn-RS" dirty="0" smtClean="0"/>
              <a:t>avisne </a:t>
            </a:r>
            <a:r>
              <a:rPr lang="sr-Latn-RS" dirty="0" smtClean="0"/>
              <a:t>promenljive u modelu</a:t>
            </a:r>
            <a:br>
              <a:rPr lang="sr-Latn-RS" dirty="0" smtClean="0"/>
            </a:br>
            <a:endParaRPr lang="sr-Latn-RS" dirty="0"/>
          </a:p>
        </p:txBody>
      </p:sp>
      <p:sp>
        <p:nvSpPr>
          <p:cNvPr id="3" name="TextBox 2"/>
          <p:cNvSpPr txBox="1"/>
          <p:nvPr/>
        </p:nvSpPr>
        <p:spPr>
          <a:xfrm>
            <a:off x="677334" y="1232131"/>
            <a:ext cx="7173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dirty="0" smtClean="0"/>
              <a:t>Izbor </a:t>
            </a:r>
            <a:r>
              <a:rPr lang="sr-Latn-RS" sz="2200" dirty="0" smtClean="0"/>
              <a:t>nezavisnih </a:t>
            </a:r>
            <a:r>
              <a:rPr lang="sr-Latn-RS" sz="2200" dirty="0" smtClean="0"/>
              <a:t>promenljivih koje ulaze u model – na osnovu korelacije, GINI i informacione vrednosti</a:t>
            </a:r>
            <a:endParaRPr lang="sr-Latn-R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77334" y="2682292"/>
                <a:ext cx="7951277" cy="1234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sr-Latn-RS" sz="2200" b="1" dirty="0" smtClean="0"/>
                  <a:t>Pearson </a:t>
                </a:r>
                <a:r>
                  <a:rPr lang="sr-Latn-RS" sz="2200" b="1" dirty="0" smtClean="0"/>
                  <a:t>– ov koeficijent korelacije</a:t>
                </a:r>
                <a:r>
                  <a:rPr lang="sr-Latn-RS" sz="2200" dirty="0" smtClean="0"/>
                  <a:t>:</a:t>
                </a:r>
                <a:endParaRPr lang="sr-Latn-RS" sz="22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sr-Latn-R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r-Latn-R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sr-Latn-R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sr-Latn-R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sr-Latn-R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sr-Latn-R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sr-Latn-R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sr-Latn-R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r-Latn-R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sr-Latn-R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sr-Latn-R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sr-Latn-R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sr-Latn-R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ctrlPr>
                                <a:rPr lang="sr-Latn-R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r-Latn-RS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sr-Latn-R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sr-Latn-R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sr-Latn-RS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sr-Latn-R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sr-Latn-R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sr-Latn-R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sr-Latn-R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sr-Latn-R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sr-Latn-R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sr-Latn-R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sr-Latn-R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sr-Latn-R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sr-Latn-R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sr-Latn-R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sr-Latn-R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sr-Latn-R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sr-Latn-R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sr-Latn-R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sr-Latn-R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5"/>
                                        </m:rPr>
                                        <a:rPr lang="sr-Latn-R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sr-Latn-R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sr-Latn-RS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sr-Latn-R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sr-Latn-R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sr-Latn-RS" sz="2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sr-Latn-RS" sz="22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sr-Latn-RS" sz="2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sr-Latn-RS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acc>
                                                <m:accPr>
                                                  <m:chr m:val="̅"/>
                                                  <m:ctrlPr>
                                                    <a:rPr lang="sr-Latn-RS" sz="2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sr-Latn-RS" sz="22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sr-Latn-RS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sr-Latn-RS" sz="2200" dirty="0" smtClean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2682292"/>
                <a:ext cx="7951277" cy="1234569"/>
              </a:xfrm>
              <a:prstGeom prst="rect">
                <a:avLst/>
              </a:prstGeom>
              <a:blipFill>
                <a:blip r:embed="rId2"/>
                <a:stretch>
                  <a:fillRect l="-844" t="-3941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77334" y="4383245"/>
                <a:ext cx="8154785" cy="11916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sr-Latn-RS" sz="2200" b="1" dirty="0" smtClean="0"/>
                  <a:t>Informaciona vrednost</a:t>
                </a:r>
                <a:r>
                  <a:rPr lang="sr-Latn-RS" sz="2200" dirty="0" smtClean="0"/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sz="2200" i="1">
                          <a:latin typeface="Cambria Math" panose="02040503050406030204" pitchFamily="18" charset="0"/>
                        </a:rPr>
                        <m:t>𝐼𝑉</m:t>
                      </m:r>
                      <m:r>
                        <a:rPr lang="sr-Latn-RS" sz="22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sr-Latn-R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r-Latn-R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r-Latn-RS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sr-Latn-RS" sz="22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sr-Latn-RS" sz="22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sr-Latn-R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sz="2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sr-Latn-RS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sr-Latn-RS" sz="2200"/>
                                    <m:t>"</m:t>
                                  </m:r>
                                  <m:r>
                                    <m:rPr>
                                      <m:nor/>
                                    </m:rPr>
                                    <a:rPr lang="sr-Latn-RS" sz="2200" i="1"/>
                                    <m:t>dobri</m:t>
                                  </m:r>
                                  <m:r>
                                    <m:rPr>
                                      <m:nor/>
                                    </m:rPr>
                                    <a:rPr lang="sr-Latn-RS" sz="2200"/>
                                    <m:t>"</m:t>
                                  </m:r>
                                </m:e>
                              </m:d>
                            </m:e>
                            <m:sub>
                              <m:r>
                                <a:rPr lang="sr-Latn-R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r-Latn-RS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r-Latn-R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sz="2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sr-Latn-RS" sz="2200" i="1">
                                  <a:latin typeface="Cambria Math" panose="02040503050406030204" pitchFamily="18" charset="0"/>
                                </a:rPr>
                                <m:t>("</m:t>
                              </m:r>
                              <m:r>
                                <a:rPr lang="sr-Latn-RS" sz="2200" i="1">
                                  <a:latin typeface="Cambria Math" panose="02040503050406030204" pitchFamily="18" charset="0"/>
                                </a:rPr>
                                <m:t>𝑙𝑜</m:t>
                              </m:r>
                              <m:r>
                                <a:rPr lang="sr-Latn-RS" sz="2200" i="1">
                                  <a:latin typeface="Cambria Math" panose="02040503050406030204" pitchFamily="18" charset="0"/>
                                </a:rPr>
                                <m:t>š</m:t>
                              </m:r>
                              <m:r>
                                <a:rPr lang="sr-Latn-R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r-Latn-RS" sz="2200" i="1">
                                  <a:latin typeface="Cambria Math" panose="02040503050406030204" pitchFamily="18" charset="0"/>
                                </a:rPr>
                                <m:t>")</m:t>
                              </m:r>
                            </m:e>
                            <m:sub>
                              <m:r>
                                <a:rPr lang="sr-Latn-R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sr-Latn-RS" sz="2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sr-Latn-RS" sz="2200" i="1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sr-Latn-RS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sr-Latn-RS" sz="22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sr-Latn-R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sr-Latn-RS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sr-Latn-RS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sr-Latn-RS" sz="2200" i="1">
                                      <a:latin typeface="Cambria Math" panose="02040503050406030204" pitchFamily="18" charset="0"/>
                                    </a:rPr>
                                    <m:t>("</m:t>
                                  </m:r>
                                  <m:r>
                                    <a:rPr lang="sr-Latn-RS" sz="2200" i="1">
                                      <a:latin typeface="Cambria Math" panose="02040503050406030204" pitchFamily="18" charset="0"/>
                                    </a:rPr>
                                    <m:t>𝑑𝑜𝑏𝑟𝑖</m:t>
                                  </m:r>
                                  <m:r>
                                    <a:rPr lang="sr-Latn-RS" sz="2200" i="1">
                                      <a:latin typeface="Cambria Math" panose="02040503050406030204" pitchFamily="18" charset="0"/>
                                    </a:rPr>
                                    <m:t>")</m:t>
                                  </m:r>
                                </m:num>
                                <m:den>
                                  <m:r>
                                    <a:rPr lang="sr-Latn-RS" sz="2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sr-Latn-RS" sz="2200" i="1">
                                      <a:latin typeface="Cambria Math" panose="02040503050406030204" pitchFamily="18" charset="0"/>
                                    </a:rPr>
                                    <m:t>("</m:t>
                                  </m:r>
                                  <m:r>
                                    <a:rPr lang="sr-Latn-RS" sz="2200" i="1">
                                      <a:latin typeface="Cambria Math" panose="02040503050406030204" pitchFamily="18" charset="0"/>
                                    </a:rPr>
                                    <m:t>𝑙𝑜</m:t>
                                  </m:r>
                                  <m:r>
                                    <a:rPr lang="sr-Latn-RS" sz="2200" i="1">
                                      <a:latin typeface="Cambria Math" panose="02040503050406030204" pitchFamily="18" charset="0"/>
                                    </a:rPr>
                                    <m:t>š</m:t>
                                  </m:r>
                                  <m:r>
                                    <a:rPr lang="sr-Latn-RS" sz="2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sr-Latn-RS" sz="2200" i="1">
                                      <a:latin typeface="Cambria Math" panose="02040503050406030204" pitchFamily="18" charset="0"/>
                                    </a:rPr>
                                    <m:t>")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sr-Latn-RS" sz="2200" dirty="0" smtClean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4383245"/>
                <a:ext cx="8154785" cy="1191608"/>
              </a:xfrm>
              <a:prstGeom prst="rect">
                <a:avLst/>
              </a:prstGeom>
              <a:blipFill>
                <a:blip r:embed="rId3"/>
                <a:stretch>
                  <a:fillRect l="-822" t="-4082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Voba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6524625"/>
            <a:ext cx="1695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46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Nezavisne promenljive u modelu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77334" y="1930400"/>
                <a:ext cx="9301942" cy="3064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sr-Latn-RS" sz="2200" b="1" dirty="0" smtClean="0"/>
                  <a:t>GINI koeficijent </a:t>
                </a:r>
              </a:p>
              <a:p>
                <a:endParaRPr lang="sr-Latn-RS" sz="22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sz="2200" i="1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sr-Latn-RS" sz="2200" i="1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sr-Latn-RS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sr-Latn-RS" sz="2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sr-Latn-RS" sz="2200" i="1">
                              <a:latin typeface="Cambria Math" panose="020405030504060302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sr-Latn-R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sr-Latn-RS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r-Latn-RS" sz="22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sr-Latn-R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r-Latn-R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sz="22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sr-Latn-RS" sz="2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sr-Latn-RS" sz="2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sr-Latn-R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r-Latn-RS" sz="2200" i="1">
                                          <a:latin typeface="Cambria Math" panose="02040503050406030204" pitchFamily="18" charset="0"/>
                                        </a:rPr>
                                        <m:t>𝑙𝑜</m:t>
                                      </m:r>
                                      <m:r>
                                        <a:rPr lang="sr-Latn-RS" sz="2200" i="1">
                                          <a:latin typeface="Cambria Math" panose="02040503050406030204" pitchFamily="18" charset="0"/>
                                        </a:rPr>
                                        <m:t>š</m:t>
                                      </m:r>
                                      <m:r>
                                        <a:rPr lang="sr-Latn-RS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sr-Latn-RS" sz="2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sr-Latn-RS" sz="2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r-Latn-R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sz="22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sr-Latn-R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r-Latn-RS" sz="2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sr-Latn-RS" sz="2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sr-Latn-RS" sz="2200" i="1">
                                          <a:latin typeface="Cambria Math" panose="02040503050406030204" pitchFamily="18" charset="0"/>
                                        </a:rPr>
                                        <m:t>𝑙𝑜</m:t>
                                      </m:r>
                                      <m:r>
                                        <a:rPr lang="sr-Latn-RS" sz="2200" i="1">
                                          <a:latin typeface="Cambria Math" panose="02040503050406030204" pitchFamily="18" charset="0"/>
                                        </a:rPr>
                                        <m:t>š</m:t>
                                      </m:r>
                                      <m:r>
                                        <a:rPr lang="sr-Latn-RS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sr-Latn-RS" sz="2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sr-Latn-RS" sz="22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sr-Latn-R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r-Latn-R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sz="22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sr-Latn-RS" sz="2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sr-Latn-RS" sz="2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sr-Latn-R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r-Latn-RS" sz="2200" i="1">
                                          <a:latin typeface="Cambria Math" panose="02040503050406030204" pitchFamily="18" charset="0"/>
                                        </a:rPr>
                                        <m:t>𝑑𝑜𝑏𝑟𝑖</m:t>
                                      </m:r>
                                    </m:e>
                                    <m:sub>
                                      <m:r>
                                        <a:rPr lang="sr-Latn-RS" sz="2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sr-Latn-R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sr-Latn-RS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sz="22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sr-Latn-RS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sr-Latn-RS" sz="2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sr-Latn-RS" sz="2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sr-Latn-RS" sz="2200" i="1">
                                          <a:latin typeface="Cambria Math" panose="02040503050406030204" pitchFamily="18" charset="0"/>
                                        </a:rPr>
                                        <m:t>𝑑𝑜𝑏𝑟𝑖</m:t>
                                      </m:r>
                                    </m:e>
                                    <m:sub>
                                      <m:r>
                                        <a:rPr lang="sr-Latn-RS" sz="2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sr-Latn-RS" sz="22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sr-Latn-RS" sz="2200" dirty="0"/>
              </a:p>
              <a:p>
                <a:r>
                  <a:rPr lang="sr-Latn-RS" sz="2200" dirty="0"/>
                  <a:t> 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sr-Latn-RS" sz="2200" dirty="0" smtClean="0"/>
                  <a:t>Velika </a:t>
                </a:r>
                <a:r>
                  <a:rPr lang="sr-Latn-RS" sz="2200" dirty="0"/>
                  <a:t>GINI vrednost ukazuje na jaku diskriminatornu  (prediktivnu ) moć modela i stoga bolje performanse modela.</a:t>
                </a:r>
              </a:p>
              <a:p>
                <a:endParaRPr lang="sr-Latn-RS" sz="22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1930400"/>
                <a:ext cx="9301942" cy="3064622"/>
              </a:xfrm>
              <a:prstGeom prst="rect">
                <a:avLst/>
              </a:prstGeom>
              <a:blipFill>
                <a:blip r:embed="rId2"/>
                <a:stretch>
                  <a:fillRect l="-721" t="-1594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77334" y="5344646"/>
            <a:ext cx="9301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sr-Latn-RS" sz="2200" dirty="0" smtClean="0"/>
              <a:t>PD </a:t>
            </a:r>
            <a:r>
              <a:rPr lang="sr-Latn-RS" sz="2200" dirty="0" smtClean="0"/>
              <a:t>se upoređuje sa </a:t>
            </a:r>
            <a:r>
              <a:rPr lang="sr-Latn-RS" sz="2200" dirty="0" smtClean="0"/>
              <a:t>Master skalom </a:t>
            </a:r>
            <a:r>
              <a:rPr lang="sr-Latn-RS" sz="2200" dirty="0" smtClean="0"/>
              <a:t>koja je propisala OTP </a:t>
            </a:r>
            <a:r>
              <a:rPr lang="sr-Latn-RS" sz="2200" dirty="0" smtClean="0"/>
              <a:t>Group </a:t>
            </a:r>
            <a:endParaRPr lang="sr-Latn-RS" sz="2200" dirty="0"/>
          </a:p>
        </p:txBody>
      </p:sp>
    </p:spTree>
    <p:extLst>
      <p:ext uri="{BB962C8B-B14F-4D97-AF65-F5344CB8AC3E}">
        <p14:creationId xmlns:p14="http://schemas.microsoft.com/office/powerpoint/2010/main" val="144070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Testiranje performansi modela</a:t>
            </a:r>
            <a:endParaRPr lang="sr-Latn-RS" dirty="0"/>
          </a:p>
        </p:txBody>
      </p:sp>
      <p:sp>
        <p:nvSpPr>
          <p:cNvPr id="3" name="TextBox 2"/>
          <p:cNvSpPr txBox="1"/>
          <p:nvPr/>
        </p:nvSpPr>
        <p:spPr>
          <a:xfrm>
            <a:off x="677334" y="1930400"/>
            <a:ext cx="85966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200" dirty="0" smtClean="0"/>
              <a:t>Model bi trebao da zadovolji:</a:t>
            </a:r>
          </a:p>
          <a:p>
            <a:endParaRPr lang="sr-Latn-RS" sz="2200" dirty="0" smtClean="0"/>
          </a:p>
          <a:p>
            <a:pPr marL="342900" indent="-342900">
              <a:buFont typeface="+mj-lt"/>
              <a:buAutoNum type="arabicPeriod"/>
            </a:pPr>
            <a:r>
              <a:rPr lang="sr-Latn-RS" sz="2200" b="1" dirty="0" smtClean="0"/>
              <a:t>Uslov stabilnosti </a:t>
            </a:r>
            <a:r>
              <a:rPr lang="sr-Latn-RS" sz="2200" dirty="0" smtClean="0"/>
              <a:t>( mala promena ulaznih parametara izaziva malu promenu u izlaznim promenljivim )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z="2200" b="1" dirty="0" smtClean="0"/>
              <a:t>Velika diskriminatorna moć </a:t>
            </a:r>
            <a:r>
              <a:rPr lang="sr-Latn-RS" sz="2200" dirty="0" smtClean="0"/>
              <a:t>( model mora dobro da razdvaja dobre od loših klijenata )</a:t>
            </a:r>
          </a:p>
          <a:p>
            <a:pPr marL="342900" indent="-342900">
              <a:buFont typeface="+mj-lt"/>
              <a:buAutoNum type="arabicPeriod"/>
            </a:pPr>
            <a:r>
              <a:rPr lang="sr-Latn-RS" sz="2200" b="1" dirty="0"/>
              <a:t>T</a:t>
            </a:r>
            <a:r>
              <a:rPr lang="sr-Latn-RS" sz="2200" b="1" dirty="0" smtClean="0"/>
              <a:t>ačnost</a:t>
            </a:r>
            <a:r>
              <a:rPr lang="sr-Latn-RS" sz="2200" dirty="0" smtClean="0"/>
              <a:t> ( ne bi trebalo da postoje velika odstupanja od onoga što model predvidi i onoga što se zapravo desi )</a:t>
            </a:r>
            <a:endParaRPr lang="sr-Latn-RS" sz="2200" dirty="0"/>
          </a:p>
        </p:txBody>
      </p:sp>
      <p:pic>
        <p:nvPicPr>
          <p:cNvPr id="8194" name="Picture 2" descr="Vob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6550" y="6524625"/>
            <a:ext cx="1695450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5129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815</TotalTime>
  <Words>533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Trebuchet MS</vt:lpstr>
      <vt:lpstr>Wingdings 3</vt:lpstr>
      <vt:lpstr>Facet</vt:lpstr>
      <vt:lpstr>Modeliranje kreditnog skoringa</vt:lpstr>
      <vt:lpstr>Sadržaj</vt:lpstr>
      <vt:lpstr>Uvod</vt:lpstr>
      <vt:lpstr>Logistička regresija</vt:lpstr>
      <vt:lpstr>Priprema podataka za uzorak</vt:lpstr>
      <vt:lpstr>Transformacija promenljivih </vt:lpstr>
      <vt:lpstr>Nezavisne promenljive u modelu </vt:lpstr>
      <vt:lpstr>Nezavisne promenljive u modelu</vt:lpstr>
      <vt:lpstr>Testiranje performansi modela</vt:lpstr>
      <vt:lpstr>Podešavanje modela</vt:lpstr>
      <vt:lpstr>Primer u R</vt:lpstr>
      <vt:lpstr>Primer u R</vt:lpstr>
      <vt:lpstr>Primer u R</vt:lpstr>
      <vt:lpstr>PowerPoint Presentation</vt:lpstr>
    </vt:vector>
  </TitlesOfParts>
  <Company>OTP banka Srbija a.d. Novi Sad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Modeliranje kreditnog skoringa</dc:title>
  <dc:creator>Zoranka Desnica</dc:creator>
  <cp:lastModifiedBy>Zoranka Desnica</cp:lastModifiedBy>
  <cp:revision>51</cp:revision>
  <dcterms:created xsi:type="dcterms:W3CDTF">2019-06-19T07:00:38Z</dcterms:created>
  <dcterms:modified xsi:type="dcterms:W3CDTF">2019-06-20T12:37:28Z</dcterms:modified>
</cp:coreProperties>
</file>