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hDV9fSBtJp0FA2WIx7EuGXy5R9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99d8b2df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99d8b2df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99d8b2df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99d8b2df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99d8b2df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99d8b2df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99d8b2d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199d8b2d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 automatski prepoznaje nominalne podatke i ne dozvoljava da se porede (npr da li je muški veći ili manji od ženski). Moramo da damo instrukciju R-u kako bi znao koji podaci su na kom nivou. To radimo tako što u funkciju factor() damo argumente oredered i levels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99d8b2df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99d8b2df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99d8b2df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99d8b2df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199d8b2df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199d8b2df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99d8b2d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99d8b2d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99d8b2df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99d8b2df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99d8b2df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99d8b2df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99e8a8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99e8a8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199d8b2df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199d8b2df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99d8b2df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99d8b2df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99d8b2df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99d8b2df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*pol, bračni status, krvna grupa, mesto rođenja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*Rangiranje hotela pomoću zvezdica, obrazovanje, prolazak kroz cilj - formula, ocene u školi !!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*</a:t>
            </a:r>
            <a:r>
              <a:rPr lang="en" sz="1200">
                <a:solidFill>
                  <a:srgbClr val="00304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može da se meri razlika u temperaturi, npr. 25° je za 4° toplije nego 21°, a isto toliko se razlikuju i temperature 12° i 8°; međutim, ne može se reći da je 12° tri puta toplije od 4°, zato što 0° ne predstavlja odsustvo temperature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99d8b2df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99d8b2df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199d8b2df_0_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6199d8b2df_0_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g6199d8b2df_0_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g6199d8b2df_0_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199d8b2df_0_4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6199d8b2df_0_42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6199d8b2df_0_42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6199d8b2df_0_4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199d8b2df_0_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199d8b2df_0_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g6199d8b2df_0_49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57" name="Google Shape;57;g6199d8b2df_0_49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6199d8b2df_0_49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6199d8b2df_0_49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6199d8b2df_0_49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6199d8b2df_0_49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g6199d8b2df_0_49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b="1" i="0" sz="2400" u="none" cap="none" strike="noStrik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b="1" sz="2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b="1" sz="2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b="1" sz="2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b="1" sz="2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b="1" sz="2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b="1" sz="2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b="1" sz="2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b="1" sz="24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3" name="Google Shape;63;g6199d8b2df_0_49"/>
          <p:cNvSpPr txBox="1"/>
          <p:nvPr>
            <p:ph idx="1" type="subTitle"/>
          </p:nvPr>
        </p:nvSpPr>
        <p:spPr>
          <a:xfrm>
            <a:off x="505475" y="2759992"/>
            <a:ext cx="4862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None/>
              <a:defRPr b="0" i="0" sz="12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None/>
              <a:defRPr b="0" i="0" sz="12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None/>
              <a:defRPr b="0" i="0" sz="12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None/>
              <a:defRPr b="0" i="0" sz="12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None/>
              <a:defRPr b="0" i="0" sz="12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None/>
              <a:defRPr b="0" i="0" sz="12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None/>
              <a:defRPr b="0" i="0" sz="12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None/>
              <a:defRPr b="0" i="0" sz="12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None/>
              <a:defRPr b="0" i="0" sz="12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g6199d8b2df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6199d8b2df_0_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6199d8b2df_0_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g6199d8b2df_0_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6199d8b2df_0_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g6199d8b2df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6199d8b2df_0_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199d8b2df_0_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g6199d8b2df_0_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6199d8b2df_0_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6199d8b2df_0_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199d8b2df_0_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g6199d8b2df_0_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199d8b2df_0_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6199d8b2df_0_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6199d8b2df_0_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199d8b2df_0_2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6199d8b2df_0_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199d8b2df_0_32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g6199d8b2df_0_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g6199d8b2df_0_32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g6199d8b2df_0_3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6199d8b2df_0_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6199d8b2df_0_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199d8b2df_0_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g6199d8b2df_0_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6199d8b2df_0_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6199d8b2d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g6199d8b2df_0_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title"/>
          </p:nvPr>
        </p:nvSpPr>
        <p:spPr>
          <a:xfrm>
            <a:off x="550500" y="1040475"/>
            <a:ext cx="80430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fair Display"/>
              <a:buNone/>
            </a:pPr>
            <a:r>
              <a:rPr lang="en" sz="2600">
                <a:solidFill>
                  <a:srgbClr val="000000"/>
                </a:solidFill>
              </a:rPr>
              <a:t>Osnove programiranja u R-u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505475" y="2759992"/>
            <a:ext cx="48624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 Ladies Novi Sad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None/>
            </a:pPr>
            <a:r>
              <a:rPr lang="en" sz="1400"/>
              <a:t>Septembar</a:t>
            </a:r>
            <a:r>
              <a:rPr b="0" i="0" lang="en" sz="14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6199d8b2df_0_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00" y="315564"/>
            <a:ext cx="6898849" cy="45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99d8b2df_0_499"/>
          <p:cNvSpPr txBox="1"/>
          <p:nvPr>
            <p:ph type="title"/>
          </p:nvPr>
        </p:nvSpPr>
        <p:spPr>
          <a:xfrm>
            <a:off x="311700" y="2343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Vektori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28" name="Google Shape;128;g6199d8b2df_0_499"/>
          <p:cNvSpPr txBox="1"/>
          <p:nvPr>
            <p:ph idx="1" type="body"/>
          </p:nvPr>
        </p:nvSpPr>
        <p:spPr>
          <a:xfrm>
            <a:off x="311700" y="857725"/>
            <a:ext cx="85206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Osnovni tip podataka u R-u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Niz od više elemenata (komponenti) istog tipa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Može biti sastavljen od brojeva, vrednosti logičkih operatora (TRUE/FALSE) ili karaktera (tekstualnih promenljivih)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Kreiranje vektora</a:t>
            </a:r>
            <a:r>
              <a:rPr lang="en"/>
              <a:t> </a:t>
            </a:r>
            <a:r>
              <a:rPr b="1" lang="en">
                <a:solidFill>
                  <a:srgbClr val="800080"/>
                </a:solidFill>
              </a:rPr>
              <a:t>c()</a:t>
            </a:r>
            <a:endParaRPr b="1"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00080"/>
                </a:solidFill>
              </a:rPr>
              <a:t>numeric_vector&lt;-c(12, 45.3, -23, 0, 0.001)</a:t>
            </a:r>
            <a:endParaRPr sz="1600"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00080"/>
                </a:solidFill>
              </a:rPr>
              <a:t>character_vector&lt;-c("Beograd", "Pariz", "Rim", 45)</a:t>
            </a:r>
            <a:endParaRPr sz="1600"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00080"/>
                </a:solidFill>
              </a:rPr>
              <a:t>log_vector&lt;-c(TRUE, TRUE, FALSE, TRUE, FALSE)</a:t>
            </a:r>
            <a:endParaRPr sz="1600"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99d8b2df_0_50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Tipovi vektora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34" name="Google Shape;134;g6199d8b2df_0_505"/>
          <p:cNvSpPr txBox="1"/>
          <p:nvPr>
            <p:ph idx="1" type="body"/>
          </p:nvPr>
        </p:nvSpPr>
        <p:spPr>
          <a:xfrm>
            <a:off x="311700" y="1152475"/>
            <a:ext cx="8520600" cy="3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616161"/>
                </a:solidFill>
              </a:rPr>
              <a:t>1. Numerički: c(1, 2, 0.7)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616161"/>
                </a:solidFill>
              </a:rPr>
              <a:t>2. Karakteri:"hello"c("Dobrodosli")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616161"/>
                </a:solidFill>
              </a:rPr>
              <a:t>3. Logički: TRUE ili FALSE vrednosti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616161"/>
                </a:solidFill>
              </a:rPr>
              <a:t>4. Faktori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80"/>
                </a:solidFill>
              </a:rPr>
              <a:t>diabetes &lt;-c("Tip1", "Tip2", "Tip1", "Tip1")</a:t>
            </a:r>
            <a:endParaRPr sz="1600"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80"/>
                </a:solidFill>
              </a:rPr>
              <a:t>diabetes &lt;-factor(diabetes)</a:t>
            </a:r>
            <a:endParaRPr sz="1600"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80"/>
                </a:solidFill>
              </a:rPr>
              <a:t>status &lt;-c("Los", "Dobar", "Odlican", "Los")</a:t>
            </a:r>
            <a:endParaRPr sz="1600"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80"/>
                </a:solidFill>
              </a:rPr>
              <a:t>status &lt;-factor(status, ordered=TRUE)</a:t>
            </a:r>
            <a:endParaRPr sz="1600"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80"/>
                </a:solidFill>
              </a:rPr>
              <a:t>status &lt;-factor(status, order=TRUE,</a:t>
            </a:r>
            <a:endParaRPr sz="1600">
              <a:solidFill>
                <a:srgbClr val="80008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800080"/>
                </a:solidFill>
              </a:rPr>
              <a:t>      levels=c("Los", "Dobar", "Odlican"))</a:t>
            </a:r>
            <a:endParaRPr sz="1600"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99d8b2df_0_51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Funkcije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40" name="Google Shape;140;g6199d8b2df_0_5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sum(numeric_vector)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sum(character</a:t>
            </a:r>
            <a:r>
              <a:rPr lang="en">
                <a:solidFill>
                  <a:srgbClr val="800080"/>
                </a:solidFill>
              </a:rPr>
              <a:t>_vector</a:t>
            </a:r>
            <a:r>
              <a:rPr lang="en">
                <a:solidFill>
                  <a:srgbClr val="800080"/>
                </a:solidFill>
              </a:rPr>
              <a:t>) </a:t>
            </a:r>
            <a:r>
              <a:rPr lang="en">
                <a:solidFill>
                  <a:srgbClr val="616161"/>
                </a:solidFill>
              </a:rPr>
              <a:t> # Da li možemo da sumiramo karaktere?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sum(log</a:t>
            </a:r>
            <a:r>
              <a:rPr lang="en">
                <a:solidFill>
                  <a:srgbClr val="800080"/>
                </a:solidFill>
              </a:rPr>
              <a:t>_vector</a:t>
            </a:r>
            <a:r>
              <a:rPr lang="en">
                <a:solidFill>
                  <a:srgbClr val="800080"/>
                </a:solidFill>
              </a:rPr>
              <a:t>) </a:t>
            </a:r>
            <a:r>
              <a:rPr lang="en">
                <a:solidFill>
                  <a:srgbClr val="616161"/>
                </a:solidFill>
              </a:rPr>
              <a:t># Funkcioniše zato što R posmatra FALSE kao 0, TRUE kao 1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length(</a:t>
            </a:r>
            <a:r>
              <a:rPr lang="en">
                <a:solidFill>
                  <a:srgbClr val="800080"/>
                </a:solidFill>
              </a:rPr>
              <a:t>numeric_vector</a:t>
            </a:r>
            <a:r>
              <a:rPr lang="en">
                <a:solidFill>
                  <a:srgbClr val="800080"/>
                </a:solidFill>
              </a:rPr>
              <a:t>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sort(</a:t>
            </a:r>
            <a:r>
              <a:rPr lang="en">
                <a:solidFill>
                  <a:srgbClr val="800080"/>
                </a:solidFill>
              </a:rPr>
              <a:t>numeric_vector</a:t>
            </a:r>
            <a:r>
              <a:rPr lang="en">
                <a:solidFill>
                  <a:srgbClr val="800080"/>
                </a:solidFill>
              </a:rPr>
              <a:t>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616161"/>
                </a:solidFill>
              </a:rPr>
              <a:t>Sabiranje 2 vektora</a:t>
            </a:r>
            <a:r>
              <a:rPr lang="en"/>
              <a:t> </a:t>
            </a:r>
            <a:r>
              <a:rPr lang="en">
                <a:solidFill>
                  <a:srgbClr val="800080"/>
                </a:solidFill>
              </a:rPr>
              <a:t>c(1,2,3)+c(4,5,6)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99d8b2df_0_5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Selekcija i ekstrakcija elemenata vektora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46" name="Google Shape;146;g6199d8b2df_0_522"/>
          <p:cNvSpPr txBox="1"/>
          <p:nvPr>
            <p:ph idx="1" type="body"/>
          </p:nvPr>
        </p:nvSpPr>
        <p:spPr>
          <a:xfrm>
            <a:off x="311700" y="1382700"/>
            <a:ext cx="8520600" cy="3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</a:t>
            </a:r>
            <a:r>
              <a:rPr lang="en">
                <a:solidFill>
                  <a:srgbClr val="800080"/>
                </a:solidFill>
              </a:rPr>
              <a:t>umeric_vector</a:t>
            </a:r>
            <a:r>
              <a:rPr lang="en">
                <a:solidFill>
                  <a:srgbClr val="800080"/>
                </a:solidFill>
              </a:rPr>
              <a:t>[2] </a:t>
            </a:r>
            <a:r>
              <a:rPr lang="en"/>
              <a:t>#Izbor drugog elementa vektora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</a:t>
            </a:r>
            <a:r>
              <a:rPr lang="en">
                <a:solidFill>
                  <a:srgbClr val="800080"/>
                </a:solidFill>
              </a:rPr>
              <a:t>umeric_vector</a:t>
            </a:r>
            <a:r>
              <a:rPr lang="en">
                <a:solidFill>
                  <a:srgbClr val="800080"/>
                </a:solidFill>
              </a:rPr>
              <a:t>[-2] </a:t>
            </a:r>
            <a:r>
              <a:rPr lang="en">
                <a:solidFill>
                  <a:srgbClr val="800080"/>
                </a:solidFill>
              </a:rPr>
              <a:t> </a:t>
            </a:r>
            <a:r>
              <a:rPr lang="en"/>
              <a:t>#Izbor svih osim drugog elementa vektora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</a:t>
            </a:r>
            <a:r>
              <a:rPr lang="en">
                <a:solidFill>
                  <a:srgbClr val="800080"/>
                </a:solidFill>
              </a:rPr>
              <a:t>umeric_vector</a:t>
            </a:r>
            <a:r>
              <a:rPr lang="en">
                <a:solidFill>
                  <a:srgbClr val="800080"/>
                </a:solidFill>
              </a:rPr>
              <a:t>[3:5] </a:t>
            </a:r>
            <a:r>
              <a:rPr lang="en">
                <a:solidFill>
                  <a:srgbClr val="800080"/>
                </a:solidFill>
              </a:rPr>
              <a:t> </a:t>
            </a:r>
            <a:r>
              <a:rPr lang="en"/>
              <a:t>#Izbor od trećeg do petog  elementa vektora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numeric_vector</a:t>
            </a:r>
            <a:r>
              <a:rPr lang="en">
                <a:solidFill>
                  <a:srgbClr val="800080"/>
                </a:solidFill>
              </a:rPr>
              <a:t>[</a:t>
            </a:r>
            <a:r>
              <a:rPr lang="en">
                <a:solidFill>
                  <a:srgbClr val="800080"/>
                </a:solidFill>
              </a:rPr>
              <a:t>numeric_vector</a:t>
            </a:r>
            <a:r>
              <a:rPr lang="en">
                <a:solidFill>
                  <a:srgbClr val="800080"/>
                </a:solidFill>
              </a:rPr>
              <a:t>&gt; 6] </a:t>
            </a:r>
            <a:r>
              <a:rPr lang="en">
                <a:solidFill>
                  <a:srgbClr val="800080"/>
                </a:solidFill>
              </a:rPr>
              <a:t> </a:t>
            </a:r>
            <a:r>
              <a:rPr lang="en"/>
              <a:t>#Izbor svih elementa vektora većih od 6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99d8b2df_0_5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Matrice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52" name="Google Shape;152;g6199d8b2df_0_576"/>
          <p:cNvSpPr txBox="1"/>
          <p:nvPr>
            <p:ph idx="1" type="body"/>
          </p:nvPr>
        </p:nvSpPr>
        <p:spPr>
          <a:xfrm>
            <a:off x="311700" y="1512075"/>
            <a:ext cx="85206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Vektori imaju jednu dimenziju, dok matrice imaju 2 dimenzije (redove i kolone)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Kreiranje matrice</a:t>
            </a:r>
            <a:r>
              <a:rPr b="1" lang="en">
                <a:solidFill>
                  <a:srgbClr val="800080"/>
                </a:solidFill>
              </a:rPr>
              <a:t> </a:t>
            </a:r>
            <a:r>
              <a:rPr b="1" lang="en">
                <a:solidFill>
                  <a:srgbClr val="800080"/>
                </a:solidFill>
              </a:rPr>
              <a:t>matrix()</a:t>
            </a:r>
            <a:endParaRPr b="1"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matrix(1:9, byrow=TRUE, nrow=3)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16161"/>
                </a:solidFill>
              </a:rPr>
              <a:t>Sve operacije i funkcije koje važe za vektore, važe i za matrice</a:t>
            </a:r>
            <a:endParaRPr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199d8b2df_0_58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Faktori 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58" name="Google Shape;158;g6199d8b2df_0_581"/>
          <p:cNvSpPr txBox="1"/>
          <p:nvPr>
            <p:ph idx="1" type="body"/>
          </p:nvPr>
        </p:nvSpPr>
        <p:spPr>
          <a:xfrm>
            <a:off x="311700" y="1152475"/>
            <a:ext cx="85206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Kreiranje faktora </a:t>
            </a:r>
            <a:r>
              <a:rPr b="1" lang="en">
                <a:solidFill>
                  <a:srgbClr val="800080"/>
                </a:solidFill>
              </a:rPr>
              <a:t>factor()</a:t>
            </a:r>
            <a:endParaRPr b="1"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Funkcija factor() pretvara vektor u faktor </a:t>
            </a:r>
            <a:endParaRPr/>
          </a:p>
        </p:txBody>
      </p:sp>
      <p:sp>
        <p:nvSpPr>
          <p:cNvPr id="159" name="Google Shape;159;g6199d8b2df_0_581"/>
          <p:cNvSpPr txBox="1"/>
          <p:nvPr>
            <p:ph type="title"/>
          </p:nvPr>
        </p:nvSpPr>
        <p:spPr>
          <a:xfrm>
            <a:off x="439325" y="24193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Liste</a:t>
            </a:r>
            <a:r>
              <a:rPr lang="en">
                <a:solidFill>
                  <a:srgbClr val="800080"/>
                </a:solidFill>
              </a:rPr>
              <a:t> 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60" name="Google Shape;160;g6199d8b2df_0_581"/>
          <p:cNvSpPr txBox="1"/>
          <p:nvPr>
            <p:ph type="title"/>
          </p:nvPr>
        </p:nvSpPr>
        <p:spPr>
          <a:xfrm>
            <a:off x="381050" y="3216225"/>
            <a:ext cx="8520600" cy="16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Kreireanje liste </a:t>
            </a:r>
            <a:r>
              <a:rPr lang="en" sz="1800">
                <a:solidFill>
                  <a:srgbClr val="8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list()</a:t>
            </a:r>
            <a:endParaRPr sz="1800">
              <a:solidFill>
                <a:srgbClr val="8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8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61616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Argumenti u funkciji list() su komponente koje mogu biti matrice, vektori, data frame, druge liste… Nije obavezno da komponente liste budu povezane</a:t>
            </a:r>
            <a:endParaRPr b="0" sz="1800">
              <a:solidFill>
                <a:srgbClr val="61616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199d8b2df_0_5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Data Frame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66" name="Google Shape;166;g6199d8b2df_0_5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Tabele su verovatno najbitniji i najčešći tip podataka u R-u. Format data.frame je najsličniji tabelama koje srećemo u programima kao što su Excel, Statistica, SPSS ili SAS.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Kreiranje 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Tabele u R-u možemo kreirati na više načina: spajanjem više vektora, ekstrakcijom podataka iz postojeće tabele, učitavanjem tabele iz drugog formata, pretvaranjem nekog drugog formata u data.frame, itd.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Kreiranje data frame </a:t>
            </a:r>
            <a:r>
              <a:rPr b="1" lang="en">
                <a:solidFill>
                  <a:srgbClr val="800080"/>
                </a:solidFill>
              </a:rPr>
              <a:t>data.frame()</a:t>
            </a:r>
            <a:endParaRPr b="1">
              <a:solidFill>
                <a:srgbClr val="80008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99d8b2df_0_533"/>
          <p:cNvSpPr txBox="1"/>
          <p:nvPr>
            <p:ph type="title"/>
          </p:nvPr>
        </p:nvSpPr>
        <p:spPr>
          <a:xfrm>
            <a:off x="311700" y="1599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Naši Podaci</a:t>
            </a:r>
            <a:endParaRPr/>
          </a:p>
        </p:txBody>
      </p:sp>
      <p:sp>
        <p:nvSpPr>
          <p:cNvPr id="172" name="Google Shape;172;g6199d8b2df_0_533"/>
          <p:cNvSpPr txBox="1"/>
          <p:nvPr>
            <p:ph idx="1" type="body"/>
          </p:nvPr>
        </p:nvSpPr>
        <p:spPr>
          <a:xfrm>
            <a:off x="311700" y="783350"/>
            <a:ext cx="8520600" cy="42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pol</a:t>
            </a:r>
            <a:r>
              <a:rPr lang="en">
                <a:solidFill>
                  <a:srgbClr val="800080"/>
                </a:solidFill>
              </a:rPr>
              <a:t>BaseValues&lt;-c(</a:t>
            </a:r>
            <a:r>
              <a:rPr lang="en"/>
              <a:t>1, 1, 1, 2, 2, 1, 1, 2, 2, 2, 2, 1, 1, 1</a:t>
            </a:r>
            <a:r>
              <a:rPr lang="en">
                <a:solidFill>
                  <a:srgbClr val="800080"/>
                </a:solidFill>
              </a:rPr>
              <a:t>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polFactor&lt;-factor(polBaseValues,</a:t>
            </a:r>
            <a:endParaRPr>
              <a:solidFill>
                <a:srgbClr val="80008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    levels=c(1, 2),</a:t>
            </a:r>
            <a:endParaRPr>
              <a:solidFill>
                <a:srgbClr val="80008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              labels=c("M", "Z"))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godine &lt;-c(</a:t>
            </a:r>
            <a:r>
              <a:rPr lang="en"/>
              <a:t>22, 69, 64, 44, 31, 38, 60, 50, 65, 21, 48, 26, 47, 36</a:t>
            </a:r>
            <a:r>
              <a:rPr lang="en">
                <a:solidFill>
                  <a:srgbClr val="800080"/>
                </a:solidFill>
              </a:rPr>
              <a:t>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obrazovanje3 &lt;-factor(c(</a:t>
            </a:r>
            <a:r>
              <a:rPr lang="en"/>
              <a:t>1, 3, 3, 2, 3, 2, 1, 1, 1, 2, 1, 1, 3, 3</a:t>
            </a:r>
            <a:r>
              <a:rPr lang="en">
                <a:solidFill>
                  <a:srgbClr val="800080"/>
                </a:solidFill>
              </a:rPr>
              <a:t>),</a:t>
            </a:r>
            <a:endParaRPr>
              <a:solidFill>
                <a:srgbClr val="800080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   levels=c(</a:t>
            </a:r>
            <a:r>
              <a:rPr lang="en"/>
              <a:t>1, 2, 3</a:t>
            </a:r>
            <a:r>
              <a:rPr lang="en">
                <a:solidFill>
                  <a:srgbClr val="800080"/>
                </a:solidFill>
              </a:rPr>
              <a:t>),</a:t>
            </a:r>
            <a:endParaRPr>
              <a:solidFill>
                <a:srgbClr val="800080"/>
              </a:solidFill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   labels=c(</a:t>
            </a:r>
            <a:r>
              <a:rPr lang="en"/>
              <a:t>"Osnovna", "Srednja", "Visoka i visa"</a:t>
            </a:r>
            <a:r>
              <a:rPr lang="en">
                <a:solidFill>
                  <a:srgbClr val="800080"/>
                </a:solidFill>
              </a:rPr>
              <a:t>))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rbr &lt;-1:14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ls()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rm()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199d8b2df_0_5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Naši Podaci</a:t>
            </a:r>
            <a:endParaRPr/>
          </a:p>
        </p:txBody>
      </p:sp>
      <p:sp>
        <p:nvSpPr>
          <p:cNvPr id="178" name="Google Shape;178;g6199d8b2df_0_516"/>
          <p:cNvSpPr txBox="1"/>
          <p:nvPr>
            <p:ph idx="1" type="body"/>
          </p:nvPr>
        </p:nvSpPr>
        <p:spPr>
          <a:xfrm>
            <a:off x="311700" y="1152475"/>
            <a:ext cx="85206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nasiPodaci &lt;-data.frame(rbr, polFactor, godine, obrazovanje3)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summary(nasiPodaci)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ncol(nasiPodaci)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nrow(nasiPodaci)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head(nasiPodaci)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tail(nasiPodaci)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str(nasiPodaci) </a:t>
            </a:r>
            <a:r>
              <a:rPr lang="en"/>
              <a:t># Struktura data frame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008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99e8a836_0_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Varijable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76" name="Google Shape;76;g6199e8a836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99"/>
                </a:solidFill>
              </a:rPr>
              <a:t>Obeležje</a:t>
            </a:r>
            <a:r>
              <a:rPr lang="en">
                <a:solidFill>
                  <a:srgbClr val="616161"/>
                </a:solidFill>
              </a:rPr>
              <a:t>, varijabla, promenljiva: nešto čije vrednosti variraju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Podaci</a:t>
            </a:r>
            <a:r>
              <a:rPr lang="en"/>
              <a:t> </a:t>
            </a:r>
            <a:r>
              <a:rPr lang="en">
                <a:solidFill>
                  <a:srgbClr val="616161"/>
                </a:solidFill>
              </a:rPr>
              <a:t>su vrednosti merenja promenljivih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CC0099"/>
                </a:solidFill>
              </a:rPr>
              <a:t>Starost</a:t>
            </a:r>
            <a:r>
              <a:rPr lang="en"/>
              <a:t> </a:t>
            </a:r>
            <a:r>
              <a:rPr lang="en">
                <a:solidFill>
                  <a:srgbClr val="616161"/>
                </a:solidFill>
              </a:rPr>
              <a:t>pacijenta je</a:t>
            </a:r>
            <a:r>
              <a:rPr lang="en"/>
              <a:t> </a:t>
            </a:r>
            <a:r>
              <a:rPr b="1" lang="en" sz="2000">
                <a:solidFill>
                  <a:srgbClr val="0000FF"/>
                </a:solidFill>
              </a:rPr>
              <a:t>35 godina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199d8b2df_0_541"/>
          <p:cNvSpPr txBox="1"/>
          <p:nvPr>
            <p:ph idx="1" type="body"/>
          </p:nvPr>
        </p:nvSpPr>
        <p:spPr>
          <a:xfrm>
            <a:off x="311700" y="368925"/>
            <a:ext cx="8520600" cy="4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nasiPodaci</a:t>
            </a:r>
            <a:r>
              <a:rPr lang="en">
                <a:solidFill>
                  <a:srgbClr val="800080"/>
                </a:solidFill>
              </a:rPr>
              <a:t>[1,1]</a:t>
            </a:r>
            <a:r>
              <a:rPr lang="en"/>
              <a:t> # element u prvoj koloni i prvom redu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nasiPodaci</a:t>
            </a:r>
            <a:r>
              <a:rPr lang="en">
                <a:solidFill>
                  <a:srgbClr val="800080"/>
                </a:solidFill>
              </a:rPr>
              <a:t>[,1]</a:t>
            </a:r>
            <a:r>
              <a:rPr lang="en"/>
              <a:t> # prva kolona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nasiPodaci</a:t>
            </a:r>
            <a:r>
              <a:rPr lang="en">
                <a:solidFill>
                  <a:srgbClr val="800080"/>
                </a:solidFill>
              </a:rPr>
              <a:t>[,2:4]</a:t>
            </a:r>
            <a:r>
              <a:rPr lang="en"/>
              <a:t> # kolone 2 - 4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nasiPodaci</a:t>
            </a:r>
            <a:r>
              <a:rPr lang="en">
                <a:solidFill>
                  <a:srgbClr val="800080"/>
                </a:solidFill>
              </a:rPr>
              <a:t>[,"obrazovanje3"]</a:t>
            </a:r>
            <a:r>
              <a:rPr lang="en"/>
              <a:t> # samo kolona obrazovanje3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nasiPodaci</a:t>
            </a:r>
            <a:r>
              <a:rPr lang="en">
                <a:solidFill>
                  <a:srgbClr val="800080"/>
                </a:solidFill>
              </a:rPr>
              <a:t>[,-3]</a:t>
            </a:r>
            <a:r>
              <a:rPr lang="en"/>
              <a:t> # sve osim kolone broj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nasiPodaci</a:t>
            </a:r>
            <a:r>
              <a:rPr lang="en">
                <a:solidFill>
                  <a:srgbClr val="800080"/>
                </a:solidFill>
              </a:rPr>
              <a:t>[,c(-1, -3)] </a:t>
            </a:r>
            <a:r>
              <a:rPr lang="en"/>
              <a:t>#sve osim kolona 1 i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nasiPodaci</a:t>
            </a:r>
            <a:r>
              <a:rPr lang="en">
                <a:solidFill>
                  <a:srgbClr val="800080"/>
                </a:solidFill>
              </a:rPr>
              <a:t>[1:10,]</a:t>
            </a:r>
            <a:r>
              <a:rPr lang="en"/>
              <a:t> # slučajevi 1 - 10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nasiPodaci$godine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names(</a:t>
            </a:r>
            <a:r>
              <a:rPr lang="en">
                <a:solidFill>
                  <a:srgbClr val="800080"/>
                </a:solidFill>
              </a:rPr>
              <a:t>nasiPodaci</a:t>
            </a:r>
            <a:r>
              <a:rPr lang="en">
                <a:solidFill>
                  <a:srgbClr val="800080"/>
                </a:solidFill>
              </a:rPr>
              <a:t>)&lt;-c("ID", "Pol", "Godine", "Obrazovanje")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colnames(</a:t>
            </a:r>
            <a:r>
              <a:rPr lang="en">
                <a:solidFill>
                  <a:srgbClr val="800080"/>
                </a:solidFill>
              </a:rPr>
              <a:t>nasiPodaci</a:t>
            </a:r>
            <a:r>
              <a:rPr lang="en">
                <a:solidFill>
                  <a:srgbClr val="800080"/>
                </a:solidFill>
              </a:rPr>
              <a:t>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ageIdx&lt;-nasiPodaci$Godine&lt;30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ageIdx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80008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99d8b2df_0_553"/>
          <p:cNvSpPr txBox="1"/>
          <p:nvPr>
            <p:ph type="title"/>
          </p:nvPr>
        </p:nvSpPr>
        <p:spPr>
          <a:xfrm>
            <a:off x="311700" y="3954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Recoding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89" name="Google Shape;189;g6199d8b2df_0_5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godine_test</a:t>
            </a:r>
            <a:r>
              <a:rPr lang="en">
                <a:solidFill>
                  <a:srgbClr val="616161"/>
                </a:solidFill>
              </a:rPr>
              <a:t>&lt;-c(51, 46, 24, 60, 25, 58, 39, 35, 61, 58, 32, 59, 27, 46, 62, 52, 65, 45, 29, 55, 23, 28, 20, 58, 42, 50, 61, 32, 33, 44, 64, 61, 21, 32, 61, 49, 25, 24, 46, 33, 54, 30, 41, 26, 38, 37, 22, 44, 41, 24)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godine</a:t>
            </a:r>
            <a:r>
              <a:rPr lang="en">
                <a:solidFill>
                  <a:srgbClr val="800080"/>
                </a:solidFill>
              </a:rPr>
              <a:t>3 &lt;-cut(godine_test, breaks=3, labels=c("ispod 30", "31-50", "preko 50"))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godine6 &lt;-cut(godine_test, breaks=c(0, 20, 30, 40, 50, 60, 100))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dta.test&lt;-data.frame(godine_test, godine3, godine6)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99d8b2df_0_55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Neodstajući podaci - Missing values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95" name="Google Shape;195;g6199d8b2df_0_5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y &lt;-c(1, 2, 3, NA, 5, 6, NA, 3, 2)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800080"/>
                </a:solidFill>
              </a:rPr>
              <a:t>is.na(y)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mean(y) #</a:t>
            </a:r>
            <a:r>
              <a:rPr lang="en"/>
              <a:t> šta se dobije?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80"/>
                </a:solidFill>
              </a:rPr>
              <a:t>mean(y, na.rm=TRUE) </a:t>
            </a:r>
            <a:endParaRPr>
              <a:solidFill>
                <a:srgbClr val="80008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800080"/>
                </a:solidFill>
              </a:rPr>
              <a:t>Merne skale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311700" y="1152475"/>
            <a:ext cx="8520600" cy="3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AutoNum type="arabicPeriod"/>
            </a:pPr>
            <a:r>
              <a:rPr i="1" lang="en">
                <a:solidFill>
                  <a:srgbClr val="003049"/>
                </a:solidFill>
              </a:rPr>
              <a:t>Nominalna</a:t>
            </a:r>
            <a:r>
              <a:rPr lang="en">
                <a:solidFill>
                  <a:srgbClr val="003049"/>
                </a:solidFill>
              </a:rPr>
              <a:t>  - svojstvo identifikacije, opisna uloga, nema numeričke vrednosti </a:t>
            </a:r>
            <a:endParaRPr>
              <a:solidFill>
                <a:srgbClr val="00304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AutoNum type="arabicPeriod"/>
            </a:pPr>
            <a:r>
              <a:rPr i="1" lang="en">
                <a:solidFill>
                  <a:srgbClr val="003049"/>
                </a:solidFill>
              </a:rPr>
              <a:t>Ordinalna </a:t>
            </a:r>
            <a:r>
              <a:rPr lang="en">
                <a:solidFill>
                  <a:srgbClr val="003049"/>
                </a:solidFill>
              </a:rPr>
              <a:t>- ima dva svojstva: identitet i veličinu, vrednost u rednoj skali ima jedinstveno značenje i uređen odnos prema svakoj drugoj vrednosti </a:t>
            </a:r>
            <a:endParaRPr>
              <a:solidFill>
                <a:srgbClr val="00304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AutoNum type="arabicPeriod"/>
            </a:pPr>
            <a:r>
              <a:rPr i="1" lang="en">
                <a:solidFill>
                  <a:srgbClr val="003049"/>
                </a:solidFill>
              </a:rPr>
              <a:t>Intervalna </a:t>
            </a:r>
            <a:r>
              <a:rPr lang="en">
                <a:solidFill>
                  <a:srgbClr val="003049"/>
                </a:solidFill>
              </a:rPr>
              <a:t>- ima svojstva: identitet, veličinu i jednake intervale </a:t>
            </a:r>
            <a:endParaRPr>
              <a:solidFill>
                <a:srgbClr val="00304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AutoNum type="arabicPeriod"/>
            </a:pPr>
            <a:r>
              <a:rPr i="1" lang="en">
                <a:solidFill>
                  <a:srgbClr val="003049"/>
                </a:solidFill>
              </a:rPr>
              <a:t>Racio</a:t>
            </a:r>
            <a:r>
              <a:rPr lang="en">
                <a:solidFill>
                  <a:srgbClr val="003049"/>
                </a:solidFill>
              </a:rPr>
              <a:t> - poseduje sva četiri svojstva merenja: identitet, veličinu, jednake intervale i apsolutnu nulu</a:t>
            </a:r>
            <a:endParaRPr>
              <a:solidFill>
                <a:srgbClr val="003049"/>
              </a:solidFill>
            </a:endParaRPr>
          </a:p>
          <a:p>
            <a:pPr indent="1143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 </a:t>
            </a:r>
            <a:endParaRPr>
              <a:solidFill>
                <a:srgbClr val="003049"/>
              </a:solidFill>
            </a:endParaRPr>
          </a:p>
          <a:p>
            <a:pPr indent="1143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Još neki nivoi merenja: Log-intervalni, aditivni, apsolutni</a:t>
            </a:r>
            <a:endParaRPr>
              <a:solidFill>
                <a:srgbClr val="00304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311700" y="6477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</a:pPr>
            <a:r>
              <a:rPr lang="en">
                <a:solidFill>
                  <a:srgbClr val="800080"/>
                </a:solidFill>
              </a:rPr>
              <a:t>Tipovi</a:t>
            </a:r>
            <a:r>
              <a:rPr b="1" i="0" lang="en" sz="3200" u="none" cap="none" strike="noStrike">
                <a:solidFill>
                  <a:srgbClr val="80008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>
                <a:solidFill>
                  <a:srgbClr val="800080"/>
                </a:solidFill>
              </a:rPr>
              <a:t>varijabli</a:t>
            </a:r>
            <a:r>
              <a:rPr b="1" i="0" lang="en" sz="3200" u="none" cap="none" strike="noStrike">
                <a:solidFill>
                  <a:srgbClr val="80008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- podele, podele, podele</a:t>
            </a:r>
            <a:r>
              <a:rPr lang="en">
                <a:solidFill>
                  <a:srgbClr val="800080"/>
                </a:solidFill>
              </a:rPr>
              <a:t> 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311700" y="690875"/>
            <a:ext cx="8520600" cy="4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</a:pPr>
            <a:r>
              <a:rPr lang="en">
                <a:solidFill>
                  <a:srgbClr val="CC0099"/>
                </a:solidFill>
              </a:rPr>
              <a:t>PREMA PRIRODI MERENJA</a:t>
            </a:r>
            <a:endParaRPr>
              <a:solidFill>
                <a:srgbClr val="CC009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Kvantitativne </a:t>
            </a:r>
            <a:endParaRPr>
              <a:solidFill>
                <a:srgbClr val="00304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Kvalitativne</a:t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CC0099"/>
                </a:solidFill>
              </a:rPr>
              <a:t>PREMA NUMERIČKOJ VREDNOSTI</a:t>
            </a:r>
            <a:endParaRPr>
              <a:solidFill>
                <a:srgbClr val="CC00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Numeričke</a:t>
            </a:r>
            <a:endParaRPr>
              <a:solidFill>
                <a:srgbClr val="00304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Kategorijalne</a:t>
            </a:r>
            <a:endParaRPr>
              <a:solidFill>
                <a:srgbClr val="00304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CC0099"/>
                </a:solidFill>
              </a:rPr>
              <a:t>PREMA ULOZI U ISTRAŽIVANJU (metodološki)</a:t>
            </a:r>
            <a:endParaRPr>
              <a:solidFill>
                <a:srgbClr val="CC009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Zavisne </a:t>
            </a:r>
            <a:endParaRPr>
              <a:solidFill>
                <a:srgbClr val="00304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Nezavisne  </a:t>
            </a:r>
            <a:endParaRPr>
              <a:solidFill>
                <a:srgbClr val="00304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Kontrolne, moderatorske, medijatorske</a:t>
            </a:r>
            <a:endParaRPr>
              <a:solidFill>
                <a:srgbClr val="003049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Kriterijumske i prediktorske</a:t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99"/>
                </a:solidFill>
              </a:rPr>
              <a:t>PREMA SKALI MERENJA</a:t>
            </a:r>
            <a:endParaRPr>
              <a:solidFill>
                <a:srgbClr val="CC00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Nominalne, Orinalne, Intervalne i Racio</a:t>
            </a:r>
            <a:endParaRPr>
              <a:solidFill>
                <a:srgbClr val="003049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None/>
            </a:pPr>
            <a:r>
              <a:t/>
            </a:r>
            <a:endParaRPr>
              <a:solidFill>
                <a:srgbClr val="00304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800080"/>
                </a:solidFill>
              </a:rPr>
              <a:t>Nominalni nivo - primeri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11700" y="1068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podaci nemaju jedinicu mere, redosled mogućih kategorija je potpuno proizvoljan</a:t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*boja očiju</a:t>
            </a:r>
            <a:br>
              <a:rPr lang="en">
                <a:solidFill>
                  <a:srgbClr val="003049"/>
                </a:solidFill>
              </a:rPr>
            </a:br>
            <a:r>
              <a:rPr lang="en">
                <a:solidFill>
                  <a:srgbClr val="003049"/>
                </a:solidFill>
              </a:rPr>
              <a:t>*poštanski broj</a:t>
            </a:r>
            <a:br>
              <a:rPr lang="en">
                <a:solidFill>
                  <a:srgbClr val="003049"/>
                </a:solidFill>
              </a:rPr>
            </a:br>
            <a:r>
              <a:rPr lang="en">
                <a:solidFill>
                  <a:srgbClr val="003049"/>
                </a:solidFill>
              </a:rPr>
              <a:t>*vrsta reči (imenica, zamenica, pridev, glagol, predlog, . . . )</a:t>
            </a:r>
            <a:br>
              <a:rPr lang="en">
                <a:solidFill>
                  <a:srgbClr val="003049"/>
                </a:solidFill>
              </a:rPr>
            </a:br>
            <a:r>
              <a:rPr lang="en">
                <a:solidFill>
                  <a:srgbClr val="003049"/>
                </a:solidFill>
              </a:rPr>
              <a:t>…….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800080"/>
                </a:solidFill>
              </a:rPr>
              <a:t>Ordinalni nivo - primeri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podaci nemaju jedinicu mere, redosled mogućih kategorija nije proizvoljan, poznato je koja kategorija prehodi drugoj, označava redosled</a:t>
            </a:r>
            <a:endParaRPr>
              <a:solidFill>
                <a:srgbClr val="00304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</a:endParaRPr>
          </a:p>
          <a:p>
            <a:pPr indent="1143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*radno iskustvo (0 do 5 godina, 6 do 10 godina, 11 do 15 godina, preko 15 godina)</a:t>
            </a:r>
            <a:endParaRPr>
              <a:solidFill>
                <a:srgbClr val="003049"/>
              </a:solidFill>
            </a:endParaRPr>
          </a:p>
          <a:p>
            <a:pPr indent="1143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*pozicija na ATP listi</a:t>
            </a:r>
            <a:endParaRPr>
              <a:solidFill>
                <a:srgbClr val="003049"/>
              </a:solidFill>
            </a:endParaRPr>
          </a:p>
          <a:p>
            <a:pPr indent="1143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*izbor za mis</a:t>
            </a:r>
            <a:endParaRPr>
              <a:solidFill>
                <a:srgbClr val="003049"/>
              </a:solidFill>
            </a:endParaRPr>
          </a:p>
          <a:p>
            <a:pPr indent="1143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…….</a:t>
            </a:r>
            <a:endParaRPr>
              <a:solidFill>
                <a:srgbClr val="003049"/>
              </a:solidFill>
            </a:endParaRPr>
          </a:p>
          <a:p>
            <a:pPr indent="1143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800080"/>
                </a:solidFill>
              </a:rPr>
              <a:t>Intervalni nivo - primeri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podaci imaju jedinicu mere,  pokazuje i redosled i apsolutne razlike, poznat interval između jedinica (jednak) , nemaju apsolutnu nulu tj nula je proizvoljno određena</a:t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*standardizovani IQ testovi</a:t>
            </a:r>
            <a:br>
              <a:rPr lang="en">
                <a:solidFill>
                  <a:srgbClr val="003049"/>
                </a:solidFill>
              </a:rPr>
            </a:br>
            <a:r>
              <a:rPr lang="en">
                <a:solidFill>
                  <a:srgbClr val="003049"/>
                </a:solidFill>
              </a:rPr>
              <a:t>*temperatura u Celzijusima ili Farenhajtima</a:t>
            </a:r>
            <a:br>
              <a:rPr lang="en">
                <a:solidFill>
                  <a:srgbClr val="003049"/>
                </a:solidFill>
              </a:rPr>
            </a:br>
            <a:endParaRPr>
              <a:solidFill>
                <a:srgbClr val="00304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800080"/>
                </a:solidFill>
              </a:rPr>
              <a:t>Racio nivo - primeri</a:t>
            </a:r>
            <a:endParaRPr>
              <a:solidFill>
                <a:srgbClr val="800080"/>
              </a:solidFill>
            </a:endParaRPr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-"/>
            </a:pPr>
            <a:r>
              <a:rPr lang="en">
                <a:solidFill>
                  <a:srgbClr val="003049"/>
                </a:solidFill>
              </a:rPr>
              <a:t>skala odnosa, numerički podaci</a:t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*visina u cm, m</a:t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*težina u g, kg</a:t>
            </a:r>
            <a:endParaRPr>
              <a:solidFill>
                <a:srgbClr val="00304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3049"/>
                </a:solidFill>
              </a:rPr>
              <a:t>*dužina u m, km</a:t>
            </a:r>
            <a:endParaRPr>
              <a:solidFill>
                <a:srgbClr val="00304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6199d8b2df_0_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50" y="396600"/>
            <a:ext cx="5895000" cy="44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