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64" r:id="rId6"/>
    <p:sldId id="266" r:id="rId7"/>
    <p:sldId id="260" r:id="rId8"/>
    <p:sldId id="262" r:id="rId9"/>
    <p:sldId id="261" r:id="rId10"/>
    <p:sldId id="282" r:id="rId11"/>
    <p:sldId id="283" r:id="rId12"/>
    <p:sldId id="284" r:id="rId13"/>
    <p:sldId id="285" r:id="rId14"/>
    <p:sldId id="267" r:id="rId15"/>
    <p:sldId id="268" r:id="rId16"/>
    <p:sldId id="269" r:id="rId17"/>
    <p:sldId id="270" r:id="rId18"/>
    <p:sldId id="271" r:id="rId19"/>
    <p:sldId id="276" r:id="rId20"/>
    <p:sldId id="281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76BA9-69C0-4F2D-A7A3-A910F626125D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74102-5449-4EFC-B85D-E9C7B962E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0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sr-Latn-CS" dirty="0" smtClean="0"/>
              <a:t>Poreklo Iris baze podataka: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sr-Latn-CS" dirty="0" smtClean="0"/>
              <a:t>Tokom </a:t>
            </a:r>
            <a:r>
              <a:rPr lang="en-US" dirty="0" smtClean="0"/>
              <a:t>1930</a:t>
            </a:r>
            <a:r>
              <a:rPr lang="sr-Latn-CS" dirty="0" smtClean="0"/>
              <a:t>ih</a:t>
            </a:r>
            <a:r>
              <a:rPr lang="en-US" dirty="0" smtClean="0"/>
              <a:t>, </a:t>
            </a:r>
            <a:r>
              <a:rPr lang="sr-Latn-CS" dirty="0" smtClean="0"/>
              <a:t>botaničar</a:t>
            </a:r>
            <a:r>
              <a:rPr lang="sr-Latn-CS" baseline="0" dirty="0" smtClean="0"/>
              <a:t> </a:t>
            </a:r>
            <a:r>
              <a:rPr lang="en-US" dirty="0" smtClean="0"/>
              <a:t>Edgar Anderson </a:t>
            </a:r>
            <a:r>
              <a:rPr lang="sr-Latn-CS" dirty="0" smtClean="0"/>
              <a:t>je putovao</a:t>
            </a:r>
            <a:r>
              <a:rPr lang="sr-Latn-CS" baseline="0" dirty="0" smtClean="0"/>
              <a:t> na </a:t>
            </a:r>
            <a:r>
              <a:rPr lang="en-US" dirty="0" smtClean="0"/>
              <a:t>Gaspe’ Peninsula </a:t>
            </a:r>
            <a:r>
              <a:rPr lang="sr-Latn-CS" dirty="0" smtClean="0"/>
              <a:t>da izučava</a:t>
            </a:r>
            <a:r>
              <a:rPr lang="sr-Latn-CS" baseline="0" dirty="0" smtClean="0"/>
              <a:t> irise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sr-Latn-CS" dirty="0" smtClean="0"/>
              <a:t>Njegovi</a:t>
            </a:r>
            <a:r>
              <a:rPr lang="sr-Latn-CS" baseline="0" dirty="0" smtClean="0"/>
              <a:t> rezultati su obuhvaćeni ovim datasetom </a:t>
            </a:r>
            <a:r>
              <a:rPr lang="sr-Latn-CS" dirty="0" smtClean="0"/>
              <a:t>koji sadrži promere latica (eng. petal) cveta i dimenzije čašičnog</a:t>
            </a:r>
            <a:r>
              <a:rPr lang="sr-Latn-CS" baseline="0" dirty="0" smtClean="0"/>
              <a:t> listića </a:t>
            </a:r>
            <a:r>
              <a:rPr lang="sr-Latn-CS" dirty="0" smtClean="0"/>
              <a:t>(eng. sepal) za svaki od tri različita tipa irisa.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sr-Latn-CS" dirty="0" smtClean="0"/>
              <a:t>Baza podataka sadrži</a:t>
            </a:r>
            <a:r>
              <a:rPr lang="sr-Latn-CS" baseline="0" dirty="0" smtClean="0"/>
              <a:t> 50 primeraka svake vrste i ukupno ima 150 primeraka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Anderson</a:t>
            </a:r>
            <a:r>
              <a:rPr lang="sr-Latn-CS" dirty="0" smtClean="0"/>
              <a:t>ov</a:t>
            </a:r>
            <a:r>
              <a:rPr lang="sr-Latn-CS" baseline="0" dirty="0" smtClean="0"/>
              <a:t> skup podataka je potom upotrebio </a:t>
            </a:r>
            <a:r>
              <a:rPr lang="en-US" dirty="0" smtClean="0"/>
              <a:t>Ronald Fisher </a:t>
            </a:r>
            <a:r>
              <a:rPr lang="sr-Latn-CS" dirty="0" smtClean="0"/>
              <a:t>u studiji u</a:t>
            </a:r>
            <a:r>
              <a:rPr lang="sr-Latn-CS" baseline="0" dirty="0" smtClean="0"/>
              <a:t> kojoj je opisao način klasifikovanja irisa nepoznate vrste na osnovu dimenzija cveta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34FBE-9AB6-4BC8-9770-64EC81013BD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sr-Latn-CS" dirty="0" smtClean="0"/>
              <a:t>Za ovaj dataset</a:t>
            </a:r>
            <a:r>
              <a:rPr lang="en-US" dirty="0" smtClean="0"/>
              <a:t>, input </a:t>
            </a:r>
            <a:r>
              <a:rPr lang="sr-Latn-CS" dirty="0" smtClean="0"/>
              <a:t>atributi su numerički</a:t>
            </a:r>
            <a:r>
              <a:rPr lang="sr-Latn-CS" baseline="0" dirty="0" smtClean="0"/>
              <a:t> što znači da su atributi dati u formi realnih brojeva</a:t>
            </a:r>
            <a:r>
              <a:rPr lang="en-US" dirty="0" smtClean="0"/>
              <a:t>,</a:t>
            </a:r>
            <a:r>
              <a:rPr lang="sr-Latn-CS" dirty="0" smtClean="0"/>
              <a:t> u ovom slučaju u centimetrima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sr-Latn-CS" dirty="0" smtClean="0"/>
              <a:t>O</a:t>
            </a:r>
            <a:r>
              <a:rPr lang="en-US" dirty="0" err="1" smtClean="0"/>
              <a:t>utput</a:t>
            </a:r>
            <a:r>
              <a:rPr lang="en-US" dirty="0" smtClean="0"/>
              <a:t> </a:t>
            </a:r>
            <a:r>
              <a:rPr lang="sr-Latn-CS" dirty="0" smtClean="0"/>
              <a:t>atributi</a:t>
            </a:r>
            <a:r>
              <a:rPr lang="sr-Latn-CS" baseline="0" dirty="0" smtClean="0"/>
              <a:t> su nominalni, odnosno imena određene vrste irisa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sr-Latn-CS" dirty="0" smtClean="0"/>
              <a:t>Razlika između numeričkih i nominalnih atributa postaje važna kada se pristupi</a:t>
            </a:r>
            <a:r>
              <a:rPr lang="sr-Latn-CS" baseline="0" dirty="0" smtClean="0"/>
              <a:t> rudarenju ovih podataka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34FBE-9AB6-4BC8-9770-64EC81013B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47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sr-Latn-CS" dirty="0" smtClean="0"/>
              <a:t>Distinct karakteristika pokazuje koliko</a:t>
            </a:r>
            <a:r>
              <a:rPr lang="sr-Latn-CS" baseline="0" dirty="0" smtClean="0"/>
              <a:t> je različitih vrednosti uzeo dati atribut</a:t>
            </a:r>
            <a:r>
              <a:rPr lang="sr-Latn-CS" dirty="0" smtClean="0"/>
              <a:t> u datasetu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sr-Latn-CS" dirty="0" smtClean="0"/>
              <a:t>Vidimo deo iris dataseta koji pokazuje 5 od 150 uzoraka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sr-Latn-CS" dirty="0" smtClean="0"/>
              <a:t>U</a:t>
            </a:r>
            <a:r>
              <a:rPr lang="sr-Latn-CS" baseline="0" dirty="0" smtClean="0"/>
              <a:t> datom segmentu iris baze podataka</a:t>
            </a:r>
            <a:r>
              <a:rPr lang="en-US" dirty="0" smtClean="0"/>
              <a:t>, </a:t>
            </a:r>
            <a:r>
              <a:rPr lang="sr-Latn-CS" dirty="0" smtClean="0"/>
              <a:t>postoji 5 distinct vrednosti za </a:t>
            </a:r>
            <a:r>
              <a:rPr lang="en-US" dirty="0" smtClean="0"/>
              <a:t>sepal length: 4.6, 4.7, 4.9, 5.0, </a:t>
            </a:r>
            <a:r>
              <a:rPr lang="sr-Latn-CS" dirty="0" smtClean="0"/>
              <a:t>i</a:t>
            </a:r>
            <a:r>
              <a:rPr lang="en-US" dirty="0" smtClean="0"/>
              <a:t> 5.1.</a:t>
            </a:r>
          </a:p>
          <a:p>
            <a:endParaRPr lang="en-US" dirty="0" smtClean="0"/>
          </a:p>
          <a:p>
            <a:r>
              <a:rPr lang="sr-Latn-CS" dirty="0" smtClean="0"/>
              <a:t>Prema </a:t>
            </a:r>
            <a:r>
              <a:rPr lang="en-US" dirty="0" smtClean="0"/>
              <a:t>Explorer </a:t>
            </a:r>
            <a:r>
              <a:rPr lang="sr-Latn-CS" dirty="0" smtClean="0"/>
              <a:t>ekranu sa prethodnog slajda postoji</a:t>
            </a:r>
            <a:r>
              <a:rPr lang="sr-Latn-CS" baseline="0" dirty="0" smtClean="0"/>
              <a:t> ukupno </a:t>
            </a:r>
            <a:r>
              <a:rPr lang="en-US" dirty="0" smtClean="0"/>
              <a:t>35 distinct </a:t>
            </a:r>
            <a:r>
              <a:rPr lang="sr-Latn-CS" dirty="0" smtClean="0"/>
              <a:t>vrednosti</a:t>
            </a:r>
            <a:r>
              <a:rPr lang="sr-Latn-CS" baseline="0" dirty="0" smtClean="0"/>
              <a:t> za atribut </a:t>
            </a:r>
            <a:r>
              <a:rPr lang="en-US" dirty="0" smtClean="0"/>
              <a:t>sepal length </a:t>
            </a:r>
            <a:r>
              <a:rPr lang="sr-Latn-CS" dirty="0" smtClean="0"/>
              <a:t>u</a:t>
            </a:r>
            <a:r>
              <a:rPr lang="sr-Latn-CS" baseline="0" dirty="0" smtClean="0"/>
              <a:t> ukupnom datasetu od </a:t>
            </a:r>
            <a:r>
              <a:rPr lang="sr-Latn-CS" dirty="0" smtClean="0"/>
              <a:t>150 instanci.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C6EB6-B6D1-448A-BE0A-CF3CFECBF1E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sr-Latn-CS" dirty="0" smtClean="0"/>
              <a:t>Sortiran segment originalnog dataseta po kriterijumu</a:t>
            </a:r>
            <a:r>
              <a:rPr lang="sr-Latn-CS" baseline="0" dirty="0" smtClean="0"/>
              <a:t> </a:t>
            </a:r>
            <a:r>
              <a:rPr lang="en-US" dirty="0" smtClean="0"/>
              <a:t>sepal length </a:t>
            </a:r>
            <a:r>
              <a:rPr lang="sr-Latn-CS" dirty="0" smtClean="0"/>
              <a:t>u rastućem redosledu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sr-Latn-CS" dirty="0" smtClean="0"/>
              <a:t>Vidimo da postoji</a:t>
            </a:r>
            <a:r>
              <a:rPr lang="sr-Latn-CS" baseline="0" dirty="0" smtClean="0"/>
              <a:t> samo jedna instanca u celom datasetu od</a:t>
            </a:r>
            <a:r>
              <a:rPr lang="en-US" dirty="0" smtClean="0"/>
              <a:t>150 </a:t>
            </a:r>
            <a:r>
              <a:rPr lang="sr-Latn-CS" dirty="0" smtClean="0"/>
              <a:t>zapisa sa </a:t>
            </a:r>
            <a:r>
              <a:rPr lang="en-US" dirty="0" smtClean="0"/>
              <a:t>sepal length </a:t>
            </a:r>
            <a:r>
              <a:rPr lang="sr-Latn-CS" dirty="0" smtClean="0"/>
              <a:t>od </a:t>
            </a:r>
            <a:r>
              <a:rPr lang="en-US" dirty="0" smtClean="0"/>
              <a:t>4.3</a:t>
            </a:r>
            <a:r>
              <a:rPr lang="sr-Latn-CS" baseline="0" dirty="0" smtClean="0"/>
              <a:t> i samo jedna sa </a:t>
            </a:r>
            <a:r>
              <a:rPr lang="sr-Latn-CS" dirty="0" smtClean="0"/>
              <a:t>dužinom</a:t>
            </a:r>
            <a:r>
              <a:rPr lang="en-US" dirty="0" smtClean="0"/>
              <a:t> 4.5.</a:t>
            </a:r>
          </a:p>
          <a:p>
            <a:endParaRPr lang="en-US" dirty="0" smtClean="0"/>
          </a:p>
          <a:p>
            <a:r>
              <a:rPr lang="en-US" b="1" i="1" dirty="0" smtClean="0"/>
              <a:t>Unique</a:t>
            </a:r>
            <a:r>
              <a:rPr lang="en-US" dirty="0" smtClean="0"/>
              <a:t> </a:t>
            </a:r>
            <a:r>
              <a:rPr lang="sr-Latn-CS" dirty="0" smtClean="0"/>
              <a:t> karakteristika</a:t>
            </a:r>
            <a:r>
              <a:rPr lang="sr-Latn-CS" baseline="0" dirty="0" smtClean="0"/>
              <a:t> </a:t>
            </a:r>
            <a:r>
              <a:rPr lang="sr-Latn-CS" dirty="0" smtClean="0"/>
              <a:t>na </a:t>
            </a:r>
            <a:r>
              <a:rPr lang="en-US" dirty="0" smtClean="0"/>
              <a:t>Explorer </a:t>
            </a:r>
            <a:r>
              <a:rPr lang="sr-Latn-CS" dirty="0" smtClean="0"/>
              <a:t>ekranu je ukazala</a:t>
            </a:r>
            <a:r>
              <a:rPr lang="sr-Latn-CS" baseline="0" dirty="0" smtClean="0"/>
              <a:t> na to da postoji ukupno </a:t>
            </a:r>
            <a:r>
              <a:rPr lang="en-US" dirty="0" smtClean="0"/>
              <a:t>9 </a:t>
            </a:r>
            <a:r>
              <a:rPr lang="sr-Latn-CS" dirty="0" smtClean="0"/>
              <a:t>vrednosti </a:t>
            </a:r>
            <a:r>
              <a:rPr lang="en-US" dirty="0" smtClean="0"/>
              <a:t>sepal </a:t>
            </a:r>
            <a:r>
              <a:rPr lang="sr-Latn-CS" dirty="0" smtClean="0"/>
              <a:t>mera koje se pojavljuju</a:t>
            </a:r>
            <a:r>
              <a:rPr lang="sr-Latn-CS" baseline="0" dirty="0" smtClean="0"/>
              <a:t> samo jednom u celom datasetu od 150 instanci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004DB-CBA4-4043-BBCD-416D1289945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3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BAF0-4FDE-4765-A5D0-815DE15B6D1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FC6-159B-4EEC-B14D-82172E949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72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BAF0-4FDE-4765-A5D0-815DE15B6D1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FC6-159B-4EEC-B14D-82172E949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40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BAF0-4FDE-4765-A5D0-815DE15B6D1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FC6-159B-4EEC-B14D-82172E949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7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BAF0-4FDE-4765-A5D0-815DE15B6D1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FC6-159B-4EEC-B14D-82172E949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3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BAF0-4FDE-4765-A5D0-815DE15B6D1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FC6-159B-4EEC-B14D-82172E949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87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BAF0-4FDE-4765-A5D0-815DE15B6D1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FC6-159B-4EEC-B14D-82172E949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5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BAF0-4FDE-4765-A5D0-815DE15B6D1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FC6-159B-4EEC-B14D-82172E949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9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BAF0-4FDE-4765-A5D0-815DE15B6D1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FC6-159B-4EEC-B14D-82172E949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8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BAF0-4FDE-4765-A5D0-815DE15B6D1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FC6-159B-4EEC-B14D-82172E949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7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BAF0-4FDE-4765-A5D0-815DE15B6D1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FC6-159B-4EEC-B14D-82172E949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BAF0-4FDE-4765-A5D0-815DE15B6D1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0FC6-159B-4EEC-B14D-82172E949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46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8BAF0-4FDE-4765-A5D0-815DE15B6D1B}" type="datetimeFigureOut">
              <a:rPr lang="en-GB" smtClean="0"/>
              <a:t>22/11/2019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0FC6-159B-4EEC-B14D-82172E949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2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.library.adelaide.edu.au/coll/special/fisher/138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Meetup</a:t>
            </a:r>
            <a:r>
              <a:rPr lang="en-GB" dirty="0" smtClean="0"/>
              <a:t> #4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20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distinct vrednosti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Distinct – različite vrednosti</a:t>
            </a:r>
          </a:p>
          <a:p>
            <a:r>
              <a:rPr lang="sr-Latn-RS" dirty="0" smtClean="0"/>
              <a:t>Unique – jedinstvene vrednosti</a:t>
            </a:r>
          </a:p>
          <a:p>
            <a:r>
              <a:rPr lang="sr-Latn-RS" dirty="0" smtClean="0"/>
              <a:t>Posebno interesantan podatak o distinct vrednostima jer daje ideju o granularnosti i distribuciji posmatranog atributa.</a:t>
            </a:r>
          </a:p>
          <a:p>
            <a:r>
              <a:rPr lang="sr-Latn-RS" dirty="0" smtClean="0"/>
              <a:t>Potrebna biblioteka: </a:t>
            </a:r>
            <a:r>
              <a:rPr lang="sr-Latn-RS" b="1" dirty="0" smtClean="0"/>
              <a:t>dplyr</a:t>
            </a:r>
          </a:p>
          <a:p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368861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26557-C127-4A46-BA85-E575310DDFB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152401"/>
            <a:ext cx="7010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r-Latn-CS" sz="2400" b="1" dirty="0">
                <a:latin typeface="Calibri" pitchFamily="34" charset="0"/>
              </a:rPr>
              <a:t>DISTINCT (RAZLIČITE) VREDNOSTI</a:t>
            </a:r>
            <a:endParaRPr lang="en-US" sz="2400" b="1" dirty="0">
              <a:latin typeface="Calibri" pitchFamily="34" charset="0"/>
            </a:endParaRP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600200"/>
            <a:ext cx="7437438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3200400" y="2438400"/>
            <a:ext cx="1295400" cy="2895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5181600" y="914400"/>
            <a:ext cx="3048000" cy="1066800"/>
          </a:xfrm>
          <a:prstGeom prst="wedgeRoundRectCallout">
            <a:avLst>
              <a:gd name="adj1" fmla="val -76620"/>
              <a:gd name="adj2" fmla="val 14046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sr-Latn-CS" sz="2000" b="1" dirty="0">
                <a:solidFill>
                  <a:schemeClr val="tx1"/>
                </a:solidFill>
              </a:rPr>
              <a:t>Pet različitih vrednosti za </a:t>
            </a:r>
            <a:r>
              <a:rPr lang="en-US" sz="2000" b="1" dirty="0">
                <a:solidFill>
                  <a:schemeClr val="tx1"/>
                </a:solidFill>
              </a:rPr>
              <a:t>sepal length </a:t>
            </a:r>
            <a:r>
              <a:rPr lang="sr-Latn-CS" sz="2000" b="1" dirty="0">
                <a:solidFill>
                  <a:schemeClr val="tx1"/>
                </a:solidFill>
              </a:rPr>
              <a:t>u ovom delu dataseta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257800" y="5486400"/>
            <a:ext cx="3200400" cy="1066800"/>
          </a:xfrm>
          <a:prstGeom prst="wedgeRoundRectCallout">
            <a:avLst>
              <a:gd name="adj1" fmla="val -102479"/>
              <a:gd name="adj2" fmla="val -48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35 distinct </a:t>
            </a:r>
            <a:r>
              <a:rPr lang="sr-Latn-CS" sz="2000" b="1" dirty="0">
                <a:solidFill>
                  <a:schemeClr val="tx1"/>
                </a:solidFill>
              </a:rPr>
              <a:t>vrednosti za </a:t>
            </a:r>
            <a:r>
              <a:rPr lang="en-US" sz="2000" b="1" dirty="0">
                <a:solidFill>
                  <a:schemeClr val="tx1"/>
                </a:solidFill>
              </a:rPr>
              <a:t>sepal length </a:t>
            </a:r>
            <a:r>
              <a:rPr lang="sr-Latn-CS" sz="2000" b="1" dirty="0">
                <a:solidFill>
                  <a:schemeClr val="tx1"/>
                </a:solidFill>
              </a:rPr>
              <a:t>u celokupnom data</a:t>
            </a:r>
            <a:r>
              <a:rPr lang="en-US" sz="2000" b="1" dirty="0">
                <a:solidFill>
                  <a:schemeClr val="tx1"/>
                </a:solidFill>
              </a:rPr>
              <a:t>set</a:t>
            </a:r>
            <a:r>
              <a:rPr lang="sr-Latn-CS" sz="2000" b="1" dirty="0">
                <a:solidFill>
                  <a:schemeClr val="tx1"/>
                </a:solidFill>
              </a:rPr>
              <a:t>u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313907" y="5906295"/>
            <a:ext cx="1143000" cy="15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5038" y="1827212"/>
            <a:ext cx="80819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C6C34-0BE2-4B59-BED4-871CEB1E19B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533401"/>
            <a:ext cx="7010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r-Latn-CS" sz="2400" b="1" dirty="0">
                <a:latin typeface="Calibri" pitchFamily="34" charset="0"/>
              </a:rPr>
              <a:t>UNIQUE (JEDINSTVENE) VREDNOSTI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62325" y="1674812"/>
            <a:ext cx="1752600" cy="3733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743325" y="2589212"/>
            <a:ext cx="1066800" cy="457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743325" y="4037012"/>
            <a:ext cx="1066800" cy="457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5791200" y="2057400"/>
            <a:ext cx="3505200" cy="762000"/>
          </a:xfrm>
          <a:prstGeom prst="wedgeRoundRectCallout">
            <a:avLst>
              <a:gd name="adj1" fmla="val -84197"/>
              <a:gd name="adj2" fmla="val 3555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sr-Latn-CS" sz="2000" b="1" dirty="0">
                <a:solidFill>
                  <a:schemeClr val="tx1"/>
                </a:solidFill>
              </a:rPr>
              <a:t>Samo jedna instanca sa ovom vrednošću.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638801" y="2971800"/>
            <a:ext cx="3495675" cy="914400"/>
          </a:xfrm>
          <a:prstGeom prst="wedgeRoundRectCallout">
            <a:avLst>
              <a:gd name="adj1" fmla="val -87803"/>
              <a:gd name="adj2" fmla="val 10491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sr-Latn-CS" sz="2000" b="1" dirty="0">
                <a:solidFill>
                  <a:schemeClr val="tx1"/>
                </a:solidFill>
              </a:rPr>
              <a:t>Samo jedna instanca sa ovom vrednošću.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495925" y="5637212"/>
            <a:ext cx="3505200" cy="914400"/>
          </a:xfrm>
          <a:prstGeom prst="wedgeRoundRectCallout">
            <a:avLst>
              <a:gd name="adj1" fmla="val -87407"/>
              <a:gd name="adj2" fmla="val -239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sr-Latn-CS" sz="2000" b="1" dirty="0">
                <a:solidFill>
                  <a:schemeClr val="tx1"/>
                </a:solidFill>
              </a:rPr>
              <a:t>Ukupno ima 9 instanci sa </a:t>
            </a:r>
            <a:r>
              <a:rPr lang="en-US" sz="2000" b="1" dirty="0">
                <a:solidFill>
                  <a:schemeClr val="tx1"/>
                </a:solidFill>
              </a:rPr>
              <a:t>unique </a:t>
            </a:r>
            <a:r>
              <a:rPr lang="sr-Latn-CS" sz="2000" b="1" dirty="0">
                <a:solidFill>
                  <a:schemeClr val="tx1"/>
                </a:solidFill>
              </a:rPr>
              <a:t>vrednostima za atribut </a:t>
            </a:r>
            <a:r>
              <a:rPr lang="en-US" sz="2000" b="1" dirty="0">
                <a:solidFill>
                  <a:schemeClr val="tx1"/>
                </a:solidFill>
              </a:rPr>
              <a:t>sepal length.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3552032" y="6057107"/>
            <a:ext cx="1143000" cy="158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8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9580" y="751344"/>
            <a:ext cx="91983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library(</a:t>
            </a:r>
            <a:r>
              <a:rPr lang="en-GB" dirty="0" err="1"/>
              <a:t>dplyr</a:t>
            </a:r>
            <a:r>
              <a:rPr lang="en-GB" dirty="0"/>
              <a:t>)</a:t>
            </a:r>
          </a:p>
          <a:p>
            <a:r>
              <a:rPr lang="en-GB" dirty="0"/>
              <a:t>#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strukture</a:t>
            </a:r>
            <a:r>
              <a:rPr lang="en-GB" dirty="0"/>
              <a:t> </a:t>
            </a:r>
            <a:r>
              <a:rPr lang="en-GB" dirty="0" err="1"/>
              <a:t>skupa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  <a:p>
            <a:r>
              <a:rPr lang="en-GB" dirty="0" err="1"/>
              <a:t>str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)</a:t>
            </a:r>
          </a:p>
          <a:p>
            <a:r>
              <a:rPr lang="en-GB" dirty="0"/>
              <a:t>distinct(</a:t>
            </a:r>
            <a:r>
              <a:rPr lang="en-GB" dirty="0" err="1"/>
              <a:t>df</a:t>
            </a:r>
            <a:r>
              <a:rPr lang="en-GB" dirty="0"/>
              <a:t>, </a:t>
            </a:r>
            <a:r>
              <a:rPr lang="en-GB" dirty="0" err="1"/>
              <a:t>Sepal.Length</a:t>
            </a:r>
            <a:r>
              <a:rPr lang="en-GB" dirty="0"/>
              <a:t>)</a:t>
            </a:r>
          </a:p>
          <a:p>
            <a:r>
              <a:rPr lang="en-GB" dirty="0"/>
              <a:t>unique(</a:t>
            </a:r>
            <a:r>
              <a:rPr lang="en-GB" dirty="0" err="1"/>
              <a:t>df$Sepal.Length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#</a:t>
            </a:r>
            <a:r>
              <a:rPr lang="en-GB" dirty="0" err="1"/>
              <a:t>prikaz</a:t>
            </a:r>
            <a:r>
              <a:rPr lang="en-GB" dirty="0"/>
              <a:t> </a:t>
            </a:r>
            <a:r>
              <a:rPr lang="en-GB" dirty="0" err="1"/>
              <a:t>broja</a:t>
            </a:r>
            <a:r>
              <a:rPr lang="en-GB" dirty="0"/>
              <a:t> distinct </a:t>
            </a:r>
            <a:r>
              <a:rPr lang="en-GB" dirty="0" err="1"/>
              <a:t>vrednosti</a:t>
            </a:r>
            <a:endParaRPr lang="en-GB" dirty="0"/>
          </a:p>
          <a:p>
            <a:r>
              <a:rPr lang="en-GB" dirty="0"/>
              <a:t>length(unique(</a:t>
            </a:r>
            <a:r>
              <a:rPr lang="en-GB" dirty="0" err="1"/>
              <a:t>df$Sepal.Length</a:t>
            </a:r>
            <a:r>
              <a:rPr lang="en-GB" dirty="0"/>
              <a:t>))</a:t>
            </a:r>
          </a:p>
          <a:p>
            <a:r>
              <a:rPr lang="en-GB" dirty="0"/>
              <a:t>aggregate(</a:t>
            </a:r>
            <a:r>
              <a:rPr lang="en-GB" dirty="0" err="1"/>
              <a:t>Sepal.Length</a:t>
            </a:r>
            <a:r>
              <a:rPr lang="en-GB" dirty="0"/>
              <a:t> ~ </a:t>
            </a:r>
            <a:r>
              <a:rPr lang="en-GB" dirty="0" err="1"/>
              <a:t>Sepal.Length</a:t>
            </a:r>
            <a:r>
              <a:rPr lang="en-GB" dirty="0"/>
              <a:t>, </a:t>
            </a:r>
            <a:r>
              <a:rPr lang="en-GB" dirty="0" err="1"/>
              <a:t>df</a:t>
            </a:r>
            <a:r>
              <a:rPr lang="en-GB" dirty="0"/>
              <a:t>, function(x) length(unique(x)))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#</a:t>
            </a:r>
            <a:r>
              <a:rPr lang="en-GB" dirty="0" err="1"/>
              <a:t>prikaz</a:t>
            </a:r>
            <a:r>
              <a:rPr lang="en-GB" dirty="0"/>
              <a:t> </a:t>
            </a:r>
            <a:r>
              <a:rPr lang="en-GB" dirty="0" err="1"/>
              <a:t>konkretnih</a:t>
            </a:r>
            <a:r>
              <a:rPr lang="en-GB" dirty="0"/>
              <a:t> distinct </a:t>
            </a:r>
            <a:r>
              <a:rPr lang="en-GB" dirty="0" err="1"/>
              <a:t>vrednosti</a:t>
            </a:r>
            <a:endParaRPr lang="en-GB" dirty="0"/>
          </a:p>
          <a:p>
            <a:r>
              <a:rPr lang="en-GB" dirty="0" err="1"/>
              <a:t>df</a:t>
            </a:r>
            <a:r>
              <a:rPr lang="en-GB" dirty="0"/>
              <a:t> %&gt;%</a:t>
            </a:r>
          </a:p>
          <a:p>
            <a:r>
              <a:rPr lang="en-GB" dirty="0"/>
              <a:t>  </a:t>
            </a:r>
            <a:r>
              <a:rPr lang="en-GB" dirty="0" err="1"/>
              <a:t>group_by</a:t>
            </a:r>
            <a:r>
              <a:rPr lang="en-GB" dirty="0"/>
              <a:t>(</a:t>
            </a:r>
            <a:r>
              <a:rPr lang="en-GB" dirty="0" err="1"/>
              <a:t>Sepal.Length</a:t>
            </a:r>
            <a:r>
              <a:rPr lang="en-GB" dirty="0"/>
              <a:t>) %&gt;%</a:t>
            </a:r>
          </a:p>
          <a:p>
            <a:r>
              <a:rPr lang="en-GB" dirty="0"/>
              <a:t>  summarise(</a:t>
            </a:r>
            <a:r>
              <a:rPr lang="en-GB" dirty="0" err="1"/>
              <a:t>n_distinct</a:t>
            </a:r>
            <a:r>
              <a:rPr lang="en-GB" dirty="0"/>
              <a:t>(</a:t>
            </a:r>
            <a:r>
              <a:rPr lang="en-GB" dirty="0" err="1"/>
              <a:t>Sepal.Length</a:t>
            </a:r>
            <a:r>
              <a:rPr lang="en-GB" dirty="0"/>
              <a:t>))</a:t>
            </a:r>
          </a:p>
          <a:p>
            <a:endParaRPr lang="en-GB" dirty="0"/>
          </a:p>
          <a:p>
            <a:r>
              <a:rPr lang="en-GB" dirty="0"/>
              <a:t># </a:t>
            </a:r>
            <a:r>
              <a:rPr lang="en-GB" dirty="0" err="1"/>
              <a:t>prikaz</a:t>
            </a:r>
            <a:r>
              <a:rPr lang="en-GB" dirty="0"/>
              <a:t> distinct </a:t>
            </a:r>
            <a:r>
              <a:rPr lang="en-GB" dirty="0" err="1"/>
              <a:t>vrednosti</a:t>
            </a:r>
            <a:r>
              <a:rPr lang="en-GB" dirty="0"/>
              <a:t> </a:t>
            </a:r>
            <a:r>
              <a:rPr lang="en-GB" dirty="0" err="1"/>
              <a:t>po</a:t>
            </a:r>
            <a:r>
              <a:rPr lang="en-GB" dirty="0"/>
              <a:t> </a:t>
            </a:r>
            <a:r>
              <a:rPr lang="en-GB" dirty="0" err="1"/>
              <a:t>att</a:t>
            </a:r>
            <a:endParaRPr lang="en-GB" dirty="0"/>
          </a:p>
          <a:p>
            <a:r>
              <a:rPr lang="en-GB" dirty="0" err="1"/>
              <a:t>sapply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, function(x) length(unique(x)))</a:t>
            </a:r>
          </a:p>
        </p:txBody>
      </p:sp>
    </p:spTree>
    <p:extLst>
      <p:ext uri="{BB962C8B-B14F-4D97-AF65-F5344CB8AC3E}">
        <p14:creationId xmlns:p14="http://schemas.microsoft.com/office/powerpoint/2010/main" val="126346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 2.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Kreirati histograme (distribucija svakog input atributa prema output atributu).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539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 2</a:t>
            </a:r>
            <a:r>
              <a:rPr lang="sr-Latn-RS" dirty="0" smtClean="0"/>
              <a:t>. - rešenje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Kreirati histograme (distribucija svakog input atributa prema output atributu).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11" y="2812977"/>
            <a:ext cx="6083408" cy="36874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2481" y="3262630"/>
            <a:ext cx="5308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library(ggplot2)</a:t>
            </a:r>
          </a:p>
          <a:p>
            <a:endParaRPr lang="en-GB" dirty="0"/>
          </a:p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df,aes</a:t>
            </a:r>
            <a:r>
              <a:rPr lang="en-GB" dirty="0"/>
              <a:t>(x=</a:t>
            </a:r>
            <a:r>
              <a:rPr lang="en-GB" dirty="0" err="1"/>
              <a:t>Sepal.Length</a:t>
            </a:r>
            <a:r>
              <a:rPr lang="en-GB" dirty="0"/>
              <a:t>)) +</a:t>
            </a:r>
          </a:p>
          <a:p>
            <a:r>
              <a:rPr lang="en-GB" dirty="0"/>
              <a:t>  </a:t>
            </a:r>
            <a:r>
              <a:rPr lang="en-GB" dirty="0" err="1"/>
              <a:t>geom_histogram</a:t>
            </a:r>
            <a:r>
              <a:rPr lang="en-GB" dirty="0"/>
              <a:t>(bins = 10, </a:t>
            </a:r>
            <a:r>
              <a:rPr lang="en-GB" dirty="0" err="1"/>
              <a:t>color</a:t>
            </a:r>
            <a:r>
              <a:rPr lang="en-GB" dirty="0"/>
              <a:t>="red", fill="blue")+</a:t>
            </a:r>
          </a:p>
          <a:p>
            <a:r>
              <a:rPr lang="en-GB" dirty="0"/>
              <a:t>  </a:t>
            </a:r>
            <a:r>
              <a:rPr lang="en-GB" dirty="0" err="1"/>
              <a:t>facet_grid</a:t>
            </a:r>
            <a:r>
              <a:rPr lang="en-GB" dirty="0"/>
              <a:t>(~Species)</a:t>
            </a:r>
          </a:p>
        </p:txBody>
      </p:sp>
    </p:spTree>
    <p:extLst>
      <p:ext uri="{BB962C8B-B14F-4D97-AF65-F5344CB8AC3E}">
        <p14:creationId xmlns:p14="http://schemas.microsoft.com/office/powerpoint/2010/main" val="68247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671"/>
            <a:ext cx="10515600" cy="1325563"/>
          </a:xfrm>
        </p:spPr>
        <p:txBody>
          <a:bodyPr/>
          <a:lstStyle/>
          <a:p>
            <a:r>
              <a:rPr lang="sr-Latn-RS" dirty="0" smtClean="0"/>
              <a:t>ZADATAK 2</a:t>
            </a:r>
            <a:r>
              <a:rPr lang="sr-Latn-RS" dirty="0" smtClean="0"/>
              <a:t>. </a:t>
            </a:r>
            <a:r>
              <a:rPr lang="sr-Latn-RS" dirty="0" smtClean="0"/>
              <a:t>– v2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234"/>
            <a:ext cx="10515600" cy="4782729"/>
          </a:xfrm>
        </p:spPr>
        <p:txBody>
          <a:bodyPr/>
          <a:lstStyle/>
          <a:p>
            <a:r>
              <a:rPr lang="sr-Latn-RS" dirty="0" smtClean="0"/>
              <a:t>Kreirati histograme (distribucija svakog input atributa prema output atributu).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37788"/>
            <a:ext cx="6043481" cy="34675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8999" y="3519847"/>
            <a:ext cx="5724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df,aes</a:t>
            </a:r>
            <a:r>
              <a:rPr lang="en-GB" dirty="0"/>
              <a:t>(x=</a:t>
            </a:r>
            <a:r>
              <a:rPr lang="en-GB" dirty="0" err="1"/>
              <a:t>Sepal.Length,group</a:t>
            </a:r>
            <a:r>
              <a:rPr lang="en-GB" dirty="0"/>
              <a:t>=</a:t>
            </a:r>
            <a:r>
              <a:rPr lang="en-GB" dirty="0" err="1"/>
              <a:t>Species,fill</a:t>
            </a:r>
            <a:r>
              <a:rPr lang="en-GB" dirty="0"/>
              <a:t>=Species))+</a:t>
            </a:r>
          </a:p>
          <a:p>
            <a:r>
              <a:rPr lang="en-GB" dirty="0"/>
              <a:t>  </a:t>
            </a:r>
            <a:r>
              <a:rPr lang="en-GB" dirty="0" err="1"/>
              <a:t>geom_histogram</a:t>
            </a:r>
            <a:r>
              <a:rPr lang="en-GB" dirty="0"/>
              <a:t>(position="dodge", </a:t>
            </a:r>
            <a:r>
              <a:rPr lang="en-GB" dirty="0" err="1"/>
              <a:t>binwidth</a:t>
            </a:r>
            <a:r>
              <a:rPr lang="en-GB" dirty="0"/>
              <a:t>=0.25)+</a:t>
            </a:r>
          </a:p>
          <a:p>
            <a:r>
              <a:rPr lang="en-GB" dirty="0"/>
              <a:t>  </a:t>
            </a:r>
            <a:r>
              <a:rPr lang="en-GB" dirty="0" err="1"/>
              <a:t>theme_bw</a:t>
            </a:r>
            <a:r>
              <a:rPr lang="en-GB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999" y="52536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df,aes</a:t>
            </a:r>
            <a:r>
              <a:rPr lang="en-GB" dirty="0"/>
              <a:t>(x=</a:t>
            </a:r>
            <a:r>
              <a:rPr lang="en-GB" dirty="0" err="1"/>
              <a:t>Sepal.Length,group</a:t>
            </a:r>
            <a:r>
              <a:rPr lang="en-GB" dirty="0"/>
              <a:t>=</a:t>
            </a:r>
            <a:r>
              <a:rPr lang="en-GB" dirty="0" err="1"/>
              <a:t>Species,fill</a:t>
            </a:r>
            <a:r>
              <a:rPr lang="en-GB" dirty="0"/>
              <a:t>=Species))+</a:t>
            </a:r>
          </a:p>
          <a:p>
            <a:r>
              <a:rPr lang="en-GB" dirty="0"/>
              <a:t>  </a:t>
            </a:r>
            <a:r>
              <a:rPr lang="en-GB" dirty="0" err="1"/>
              <a:t>geom_histogram</a:t>
            </a:r>
            <a:r>
              <a:rPr lang="en-GB" dirty="0"/>
              <a:t>(position="dodge", bins = 10)+</a:t>
            </a:r>
          </a:p>
          <a:p>
            <a:r>
              <a:rPr lang="en-GB" dirty="0"/>
              <a:t>  </a:t>
            </a:r>
            <a:r>
              <a:rPr lang="en-GB" dirty="0" err="1"/>
              <a:t>theme_bw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119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168" y="122992"/>
            <a:ext cx="10515600" cy="782356"/>
          </a:xfrm>
        </p:spPr>
        <p:txBody>
          <a:bodyPr/>
          <a:lstStyle/>
          <a:p>
            <a:r>
              <a:rPr lang="sr-Latn-RS" dirty="0" smtClean="0"/>
              <a:t>ZADATAK 2.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168" y="905348"/>
            <a:ext cx="10515600" cy="4728409"/>
          </a:xfrm>
        </p:spPr>
        <p:txBody>
          <a:bodyPr/>
          <a:lstStyle/>
          <a:p>
            <a:r>
              <a:rPr lang="sr-Latn-RS" dirty="0" smtClean="0"/>
              <a:t>Kreirati histograme (distribucija svakog input atributa prema output atributu).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294" y="1330096"/>
            <a:ext cx="5592475" cy="3288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2418" y="2172574"/>
            <a:ext cx="5948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df,aes</a:t>
            </a:r>
            <a:r>
              <a:rPr lang="en-GB" dirty="0"/>
              <a:t>(x=</a:t>
            </a:r>
            <a:r>
              <a:rPr lang="en-GB" dirty="0" err="1"/>
              <a:t>Sepal.Length,group</a:t>
            </a:r>
            <a:r>
              <a:rPr lang="en-GB" dirty="0"/>
              <a:t>=</a:t>
            </a:r>
            <a:r>
              <a:rPr lang="en-GB" dirty="0" err="1"/>
              <a:t>Species,fill</a:t>
            </a:r>
            <a:r>
              <a:rPr lang="en-GB" dirty="0"/>
              <a:t>=Species))+</a:t>
            </a:r>
          </a:p>
          <a:p>
            <a:r>
              <a:rPr lang="en-GB" dirty="0"/>
              <a:t>  </a:t>
            </a:r>
            <a:r>
              <a:rPr lang="en-GB" dirty="0" err="1"/>
              <a:t>geom_histogram</a:t>
            </a:r>
            <a:r>
              <a:rPr lang="en-GB" dirty="0"/>
              <a:t>(position="identity", alpha=0.5, </a:t>
            </a:r>
            <a:r>
              <a:rPr lang="en-GB" dirty="0" err="1"/>
              <a:t>binwidth</a:t>
            </a:r>
            <a:r>
              <a:rPr lang="en-GB" dirty="0"/>
              <a:t>=0.25)+</a:t>
            </a:r>
          </a:p>
          <a:p>
            <a:r>
              <a:rPr lang="en-GB" dirty="0"/>
              <a:t>  </a:t>
            </a:r>
            <a:r>
              <a:rPr lang="en-GB" dirty="0" err="1"/>
              <a:t>theme_bw</a:t>
            </a:r>
            <a:r>
              <a:rPr lang="en-GB" dirty="0"/>
              <a:t>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68" y="3770740"/>
            <a:ext cx="5085831" cy="2993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60475" y="6058505"/>
            <a:ext cx="687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smtClean="0"/>
              <a:t>Uraditi za sve ostale atribute – poželjno paralelno posložiti grafičke prikaze u word dokumentu ili slično radi daljih interpretacija</a:t>
            </a:r>
            <a:endParaRPr lang="en-GB" b="1" dirty="0"/>
          </a:p>
        </p:txBody>
      </p:sp>
      <p:sp>
        <p:nvSpPr>
          <p:cNvPr id="8" name="Rectangle 7"/>
          <p:cNvSpPr/>
          <p:nvPr/>
        </p:nvSpPr>
        <p:spPr>
          <a:xfrm>
            <a:off x="6096000" y="49228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df,aes</a:t>
            </a:r>
            <a:r>
              <a:rPr lang="en-GB" dirty="0"/>
              <a:t>(x=</a:t>
            </a:r>
            <a:r>
              <a:rPr lang="en-GB" dirty="0" err="1"/>
              <a:t>Sepal.Length,group</a:t>
            </a:r>
            <a:r>
              <a:rPr lang="en-GB" dirty="0"/>
              <a:t>=</a:t>
            </a:r>
            <a:r>
              <a:rPr lang="en-GB" dirty="0" err="1"/>
              <a:t>Species,fill</a:t>
            </a:r>
            <a:r>
              <a:rPr lang="en-GB" dirty="0"/>
              <a:t>=Species))+</a:t>
            </a:r>
          </a:p>
          <a:p>
            <a:r>
              <a:rPr lang="en-GB" dirty="0"/>
              <a:t>  </a:t>
            </a:r>
            <a:r>
              <a:rPr lang="en-GB" dirty="0" err="1"/>
              <a:t>geom_histogram</a:t>
            </a:r>
            <a:r>
              <a:rPr lang="en-GB" dirty="0"/>
              <a:t>(position="identity", alpha=0.5, bins=10)+</a:t>
            </a:r>
          </a:p>
          <a:p>
            <a:r>
              <a:rPr lang="en-GB" dirty="0"/>
              <a:t>  </a:t>
            </a:r>
            <a:r>
              <a:rPr lang="en-GB" dirty="0" err="1"/>
              <a:t>theme_bw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0230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454"/>
            <a:ext cx="5257800" cy="3310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3" y="94470"/>
            <a:ext cx="4609862" cy="3264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8368"/>
            <a:ext cx="4333355" cy="3115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949" y="3380298"/>
            <a:ext cx="5408748" cy="33916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8646" y="3213980"/>
            <a:ext cx="16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 smtClean="0"/>
              <a:t>Zapažanja?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10665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Scatter plot grafikon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7510" y="5434330"/>
            <a:ext cx="5996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</a:t>
            </a:r>
            <a:r>
              <a:rPr lang="en-GB" dirty="0" err="1"/>
              <a:t>Sepal.Length</a:t>
            </a:r>
            <a:r>
              <a:rPr lang="en-GB" dirty="0"/>
              <a:t>, </a:t>
            </a:r>
            <a:r>
              <a:rPr lang="en-GB" dirty="0" err="1"/>
              <a:t>Sepal.Width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 = Species)) +</a:t>
            </a:r>
          </a:p>
          <a:p>
            <a:r>
              <a:rPr lang="en-GB" dirty="0"/>
              <a:t>  </a:t>
            </a:r>
            <a:r>
              <a:rPr lang="en-GB" dirty="0" smtClean="0"/>
              <a:t>  </a:t>
            </a:r>
            <a:r>
              <a:rPr lang="en-GB" dirty="0" err="1"/>
              <a:t>geom_jitter</a:t>
            </a:r>
            <a:r>
              <a:rPr lang="en-GB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7514" y="1707377"/>
            <a:ext cx="7268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</a:t>
            </a:r>
            <a:r>
              <a:rPr lang="en-GB" dirty="0" err="1"/>
              <a:t>Sepal.Length</a:t>
            </a:r>
            <a:r>
              <a:rPr lang="en-GB" dirty="0"/>
              <a:t>, </a:t>
            </a:r>
            <a:r>
              <a:rPr lang="en-GB" dirty="0" err="1"/>
              <a:t>Sepal.Width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 = </a:t>
            </a:r>
            <a:r>
              <a:rPr lang="en-GB" dirty="0" smtClean="0"/>
              <a:t>Species</a:t>
            </a:r>
            <a:r>
              <a:rPr lang="sr-Latn-RS" dirty="0" smtClean="0"/>
              <a:t>, </a:t>
            </a:r>
            <a:r>
              <a:rPr lang="en-GB" dirty="0"/>
              <a:t>shape=Species</a:t>
            </a:r>
            <a:r>
              <a:rPr lang="en-GB" dirty="0" smtClean="0"/>
              <a:t>)) </a:t>
            </a:r>
            <a:r>
              <a:rPr lang="en-GB" dirty="0"/>
              <a:t>+</a:t>
            </a:r>
          </a:p>
          <a:p>
            <a:r>
              <a:rPr lang="en-GB" dirty="0"/>
              <a:t>  </a:t>
            </a:r>
            <a:r>
              <a:rPr lang="en-GB" dirty="0" err="1"/>
              <a:t>geom_point</a:t>
            </a:r>
            <a:r>
              <a:rPr lang="en-GB" dirty="0" smtClean="0"/>
              <a:t>(</a:t>
            </a:r>
            <a:r>
              <a:rPr lang="sr-Latn-RS" dirty="0" smtClean="0"/>
              <a:t>)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921" y="3206883"/>
            <a:ext cx="5419400" cy="31939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50" y="1474709"/>
            <a:ext cx="4620136" cy="27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7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360"/>
            <a:ext cx="10515600" cy="1325563"/>
          </a:xfrm>
        </p:spPr>
        <p:txBody>
          <a:bodyPr/>
          <a:lstStyle/>
          <a:p>
            <a:r>
              <a:rPr lang="sr-Latn-RS" dirty="0" smtClean="0"/>
              <a:t>Koraci analize/projekta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4112"/>
            <a:ext cx="10035012" cy="5450186"/>
          </a:xfrm>
        </p:spPr>
        <p:txBody>
          <a:bodyPr>
            <a:normAutofit fontScale="62500" lnSpcReduction="20000"/>
          </a:bodyPr>
          <a:lstStyle/>
          <a:p>
            <a:r>
              <a:rPr lang="sr-Latn-RS" dirty="0" smtClean="0"/>
              <a:t>Upoznavanje poslovnog problema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2100" dirty="0" err="1" smtClean="0">
                <a:sym typeface="Wingdings" panose="05000000000000000000" pitchFamily="2" charset="2"/>
              </a:rPr>
              <a:t>Priroda</a:t>
            </a:r>
            <a:r>
              <a:rPr lang="en-GB" sz="2100" dirty="0" smtClean="0">
                <a:sym typeface="Wingdings" panose="05000000000000000000" pitchFamily="2" charset="2"/>
              </a:rPr>
              <a:t> </a:t>
            </a:r>
            <a:r>
              <a:rPr lang="en-GB" sz="2100" dirty="0" err="1" smtClean="0">
                <a:sym typeface="Wingdings" panose="05000000000000000000" pitchFamily="2" charset="2"/>
              </a:rPr>
              <a:t>poslovanja</a:t>
            </a:r>
            <a:r>
              <a:rPr lang="en-GB" sz="2100" dirty="0" smtClean="0">
                <a:sym typeface="Wingdings" panose="05000000000000000000" pitchFamily="2" charset="2"/>
              </a:rPr>
              <a:t> – </a:t>
            </a:r>
            <a:r>
              <a:rPr lang="en-GB" sz="2100" dirty="0" err="1" smtClean="0">
                <a:sym typeface="Wingdings" panose="05000000000000000000" pitchFamily="2" charset="2"/>
              </a:rPr>
              <a:t>Poslovni</a:t>
            </a:r>
            <a:r>
              <a:rPr lang="en-GB" sz="2100" dirty="0" smtClean="0">
                <a:sym typeface="Wingdings" panose="05000000000000000000" pitchFamily="2" charset="2"/>
              </a:rPr>
              <a:t> problem – </a:t>
            </a:r>
            <a:r>
              <a:rPr lang="en-GB" sz="2100" dirty="0" err="1" smtClean="0">
                <a:sym typeface="Wingdings" panose="05000000000000000000" pitchFamily="2" charset="2"/>
              </a:rPr>
              <a:t>Ciljevi</a:t>
            </a:r>
            <a:r>
              <a:rPr lang="en-GB" sz="2100" dirty="0" smtClean="0">
                <a:sym typeface="Wingdings" panose="05000000000000000000" pitchFamily="2" charset="2"/>
              </a:rPr>
              <a:t> </a:t>
            </a:r>
            <a:r>
              <a:rPr lang="en-GB" sz="2100" dirty="0" err="1" smtClean="0">
                <a:sym typeface="Wingdings" panose="05000000000000000000" pitchFamily="2" charset="2"/>
              </a:rPr>
              <a:t>analiza</a:t>
            </a:r>
            <a:endParaRPr lang="sr-Latn-RS" sz="21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r-Latn-RS" sz="2100" dirty="0" smtClean="0"/>
          </a:p>
          <a:p>
            <a:r>
              <a:rPr lang="sr-Latn-RS" dirty="0" smtClean="0"/>
              <a:t>Upoznavanje sa podacima</a:t>
            </a:r>
            <a:endParaRPr lang="en-GB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GB" sz="2100" dirty="0" err="1" smtClean="0">
                <a:sym typeface="Wingdings" panose="05000000000000000000" pitchFamily="2" charset="2"/>
              </a:rPr>
              <a:t>Kakvim</a:t>
            </a:r>
            <a:r>
              <a:rPr lang="en-GB" sz="2100" dirty="0" smtClean="0">
                <a:sym typeface="Wingdings" panose="05000000000000000000" pitchFamily="2" charset="2"/>
              </a:rPr>
              <a:t> </a:t>
            </a:r>
            <a:r>
              <a:rPr lang="en-GB" sz="2100" dirty="0" err="1" smtClean="0">
                <a:sym typeface="Wingdings" panose="05000000000000000000" pitchFamily="2" charset="2"/>
              </a:rPr>
              <a:t>podacima</a:t>
            </a:r>
            <a:r>
              <a:rPr lang="en-GB" sz="2100" dirty="0" smtClean="0">
                <a:sym typeface="Wingdings" panose="05000000000000000000" pitchFamily="2" charset="2"/>
              </a:rPr>
              <a:t> </a:t>
            </a:r>
            <a:r>
              <a:rPr lang="en-GB" sz="2100" dirty="0" err="1" smtClean="0">
                <a:sym typeface="Wingdings" panose="05000000000000000000" pitchFamily="2" charset="2"/>
              </a:rPr>
              <a:t>raspola</a:t>
            </a:r>
            <a:r>
              <a:rPr lang="sr-Latn-RS" sz="2100" dirty="0" smtClean="0">
                <a:sym typeface="Wingdings" panose="05000000000000000000" pitchFamily="2" charset="2"/>
              </a:rPr>
              <a:t>žemo? Koji podaci su nam potrebni da bismo postigli cilj? Kakva je priroda podataka?</a:t>
            </a:r>
            <a:endParaRPr lang="en-GB" sz="2100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GB" sz="1700" dirty="0" err="1" smtClean="0">
                <a:sym typeface="Wingdings" panose="05000000000000000000" pitchFamily="2" charset="2"/>
              </a:rPr>
              <a:t>Opis</a:t>
            </a:r>
            <a:r>
              <a:rPr lang="en-GB" sz="1700" dirty="0" smtClean="0">
                <a:sym typeface="Wingdings" panose="05000000000000000000" pitchFamily="2" charset="2"/>
              </a:rPr>
              <a:t> </a:t>
            </a:r>
            <a:r>
              <a:rPr lang="en-GB" sz="1700" dirty="0" err="1" smtClean="0">
                <a:sym typeface="Wingdings" panose="05000000000000000000" pitchFamily="2" charset="2"/>
              </a:rPr>
              <a:t>podataka</a:t>
            </a:r>
            <a:r>
              <a:rPr lang="en-GB" sz="1700" dirty="0" smtClean="0">
                <a:sym typeface="Wingdings" panose="05000000000000000000" pitchFamily="2" charset="2"/>
              </a:rPr>
              <a:t> (</a:t>
            </a:r>
            <a:r>
              <a:rPr lang="en-GB" sz="1700" dirty="0" err="1" smtClean="0">
                <a:sym typeface="Wingdings" panose="05000000000000000000" pitchFamily="2" charset="2"/>
              </a:rPr>
              <a:t>analiza</a:t>
            </a:r>
            <a:r>
              <a:rPr lang="en-GB" sz="1700" dirty="0" smtClean="0">
                <a:sym typeface="Wingdings" panose="05000000000000000000" pitchFamily="2" charset="2"/>
              </a:rPr>
              <a:t> </a:t>
            </a:r>
            <a:r>
              <a:rPr lang="en-GB" sz="1700" dirty="0" err="1" smtClean="0">
                <a:sym typeface="Wingdings" panose="05000000000000000000" pitchFamily="2" charset="2"/>
              </a:rPr>
              <a:t>statisti</a:t>
            </a:r>
            <a:r>
              <a:rPr lang="sr-Latn-RS" sz="1700" dirty="0" smtClean="0">
                <a:sym typeface="Wingdings" panose="05000000000000000000" pitchFamily="2" charset="2"/>
              </a:rPr>
              <a:t>čkih pokazatelja)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sr-Latn-RS" sz="1700" dirty="0" smtClean="0">
                <a:sym typeface="Wingdings" panose="05000000000000000000" pitchFamily="2" charset="2"/>
              </a:rPr>
              <a:t>Vizuelna reprezentacija podataka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sr-Latn-RS" sz="1700" dirty="0" smtClean="0">
                <a:sym typeface="Wingdings" panose="05000000000000000000" pitchFamily="2" charset="2"/>
              </a:rPr>
              <a:t>Potraga za značajnim vezama među atributima</a:t>
            </a:r>
          </a:p>
          <a:p>
            <a:pPr marL="457200" lvl="1" indent="0">
              <a:buNone/>
            </a:pPr>
            <a:endParaRPr lang="sr-Latn-RS" sz="2100" dirty="0" smtClean="0"/>
          </a:p>
          <a:p>
            <a:r>
              <a:rPr lang="sr-Latn-RS" dirty="0" smtClean="0"/>
              <a:t>Priprema podataka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2400" dirty="0" err="1" smtClean="0">
                <a:sym typeface="Wingdings" panose="05000000000000000000" pitchFamily="2" charset="2"/>
              </a:rPr>
              <a:t>Podizanje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kvaliteta</a:t>
            </a:r>
            <a:r>
              <a:rPr lang="en-GB" sz="2400" dirty="0" smtClean="0">
                <a:sym typeface="Wingdings" panose="05000000000000000000" pitchFamily="2" charset="2"/>
              </a:rPr>
              <a:t> </a:t>
            </a:r>
            <a:r>
              <a:rPr lang="en-GB" sz="2400" dirty="0" err="1" smtClean="0">
                <a:sym typeface="Wingdings" panose="05000000000000000000" pitchFamily="2" charset="2"/>
              </a:rPr>
              <a:t>podataka</a:t>
            </a:r>
            <a:endParaRPr lang="sr-Latn-R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r-Latn-RS" sz="2400" dirty="0" smtClean="0"/>
          </a:p>
          <a:p>
            <a:r>
              <a:rPr lang="sr-Latn-RS" dirty="0" smtClean="0"/>
              <a:t>Modelovanje</a:t>
            </a:r>
            <a:endParaRPr lang="en-GB" dirty="0" smtClean="0"/>
          </a:p>
          <a:p>
            <a:pPr>
              <a:buFont typeface="Wingdings" panose="05000000000000000000" pitchFamily="2" charset="2"/>
              <a:buChar char="à"/>
            </a:pPr>
            <a:r>
              <a:rPr lang="en-GB" sz="2600" dirty="0" err="1" smtClean="0">
                <a:sym typeface="Wingdings" panose="05000000000000000000" pitchFamily="2" charset="2"/>
              </a:rPr>
              <a:t>Analize</a:t>
            </a:r>
            <a:r>
              <a:rPr lang="en-GB" sz="2600" dirty="0" smtClean="0">
                <a:sym typeface="Wingdings" panose="05000000000000000000" pitchFamily="2" charset="2"/>
              </a:rPr>
              <a:t> </a:t>
            </a:r>
            <a:r>
              <a:rPr lang="en-GB" sz="2600" dirty="0" err="1" smtClean="0">
                <a:sym typeface="Wingdings" panose="05000000000000000000" pitchFamily="2" charset="2"/>
              </a:rPr>
              <a:t>podataka</a:t>
            </a:r>
            <a:r>
              <a:rPr lang="en-GB" sz="2600" dirty="0" smtClean="0">
                <a:sym typeface="Wingdings" panose="05000000000000000000" pitchFamily="2" charset="2"/>
              </a:rPr>
              <a:t>, </a:t>
            </a:r>
            <a:r>
              <a:rPr lang="en-GB" sz="2600" dirty="0" err="1" smtClean="0">
                <a:sym typeface="Wingdings" panose="05000000000000000000" pitchFamily="2" charset="2"/>
              </a:rPr>
              <a:t>primena</a:t>
            </a:r>
            <a:r>
              <a:rPr lang="en-GB" sz="2600" dirty="0" smtClean="0">
                <a:sym typeface="Wingdings" panose="05000000000000000000" pitchFamily="2" charset="2"/>
              </a:rPr>
              <a:t> </a:t>
            </a:r>
            <a:r>
              <a:rPr lang="en-GB" sz="2600" dirty="0" err="1" smtClean="0">
                <a:sym typeface="Wingdings" panose="05000000000000000000" pitchFamily="2" charset="2"/>
              </a:rPr>
              <a:t>algoritama</a:t>
            </a:r>
            <a:r>
              <a:rPr lang="en-GB" sz="2600" dirty="0" smtClean="0">
                <a:sym typeface="Wingdings" panose="05000000000000000000" pitchFamily="2" charset="2"/>
              </a:rPr>
              <a:t> ma</a:t>
            </a:r>
            <a:r>
              <a:rPr lang="sr-Latn-RS" sz="2600" dirty="0" smtClean="0">
                <a:sym typeface="Wingdings" panose="05000000000000000000" pitchFamily="2" charset="2"/>
              </a:rPr>
              <a:t>šinskog učenja</a:t>
            </a:r>
          </a:p>
          <a:p>
            <a:pPr marL="0" indent="0">
              <a:buNone/>
            </a:pPr>
            <a:endParaRPr lang="sr-Latn-RS" sz="2600" dirty="0" smtClean="0"/>
          </a:p>
          <a:p>
            <a:r>
              <a:rPr lang="sr-Latn-RS" dirty="0" smtClean="0"/>
              <a:t>Evaluacija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2600" dirty="0" err="1" smtClean="0">
                <a:sym typeface="Wingdings" panose="05000000000000000000" pitchFamily="2" charset="2"/>
              </a:rPr>
              <a:t>Pra</a:t>
            </a:r>
            <a:r>
              <a:rPr lang="sr-Latn-RS" sz="2600" dirty="0" smtClean="0">
                <a:sym typeface="Wingdings" panose="05000000000000000000" pitchFamily="2" charset="2"/>
              </a:rPr>
              <a:t>ćenje kvaliteta razvijenih modela</a:t>
            </a:r>
          </a:p>
          <a:p>
            <a:pPr marL="0" indent="0">
              <a:buNone/>
            </a:pPr>
            <a:endParaRPr lang="sr-Latn-RS" sz="2600" dirty="0" smtClean="0"/>
          </a:p>
          <a:p>
            <a:r>
              <a:rPr lang="sr-Latn-RS" dirty="0" smtClean="0"/>
              <a:t>Primena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58401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16" y="946051"/>
            <a:ext cx="8495168" cy="49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Koristeći scatter plot grafikon vizualizovati odnos Petal.Length i Petal.Width varijable.</a:t>
            </a:r>
          </a:p>
          <a:p>
            <a:r>
              <a:rPr lang="sr-Latn-RS" dirty="0" smtClean="0"/>
              <a:t>Analizirati rezultujući graf. Kakva zapažanja možemo izvesti?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2538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 </a:t>
            </a:r>
            <a:r>
              <a:rPr lang="sr-Latn-RS" dirty="0" smtClean="0"/>
              <a:t>3 - rešenje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18" y="1591100"/>
            <a:ext cx="7337103" cy="42574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88333" y="6058216"/>
            <a:ext cx="8169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ggplot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</a:t>
            </a:r>
            <a:r>
              <a:rPr lang="en-GB" dirty="0" err="1"/>
              <a:t>Petal.Length</a:t>
            </a:r>
            <a:r>
              <a:rPr lang="en-GB" dirty="0"/>
              <a:t>, </a:t>
            </a:r>
            <a:r>
              <a:rPr lang="en-GB" dirty="0" err="1"/>
              <a:t>Petal.Width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 = Species, shape=Species)) +</a:t>
            </a:r>
          </a:p>
          <a:p>
            <a:r>
              <a:rPr lang="en-GB" dirty="0"/>
              <a:t>  </a:t>
            </a:r>
            <a:r>
              <a:rPr lang="en-GB" dirty="0" err="1"/>
              <a:t>geom_jitter</a:t>
            </a:r>
            <a:r>
              <a:rPr lang="en-GB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28834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Primena vizuelizacija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611516"/>
            <a:ext cx="10035012" cy="5042781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Upoznavanje poslovnog problema</a:t>
            </a:r>
          </a:p>
          <a:p>
            <a:pPr marL="0" indent="0">
              <a:buNone/>
            </a:pPr>
            <a:endParaRPr lang="sr-Latn-RS" sz="2100" dirty="0" smtClean="0"/>
          </a:p>
          <a:p>
            <a:r>
              <a:rPr lang="sr-Latn-RS" b="1" dirty="0" smtClean="0">
                <a:solidFill>
                  <a:srgbClr val="7030A0"/>
                </a:solidFill>
              </a:rPr>
              <a:t>Upoznavanje sa podacima</a:t>
            </a:r>
            <a:endParaRPr lang="en-GB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sr-Latn-RS" sz="2100" dirty="0" smtClean="0"/>
          </a:p>
          <a:p>
            <a:r>
              <a:rPr lang="sr-Latn-RS" b="1" dirty="0" smtClean="0">
                <a:solidFill>
                  <a:srgbClr val="7030A0"/>
                </a:solidFill>
              </a:rPr>
              <a:t>Priprema podataka</a:t>
            </a:r>
          </a:p>
          <a:p>
            <a:pPr marL="0" indent="0">
              <a:buNone/>
            </a:pPr>
            <a:endParaRPr lang="sr-Latn-RS" sz="2400" dirty="0" smtClean="0"/>
          </a:p>
          <a:p>
            <a:r>
              <a:rPr lang="sr-Latn-RS" dirty="0" smtClean="0"/>
              <a:t>Modelovanje </a:t>
            </a:r>
            <a:endParaRPr lang="en-GB" dirty="0" smtClean="0"/>
          </a:p>
          <a:p>
            <a:pPr marL="0" indent="0">
              <a:buNone/>
            </a:pPr>
            <a:endParaRPr lang="sr-Latn-RS" sz="2600" dirty="0" smtClean="0"/>
          </a:p>
          <a:p>
            <a:r>
              <a:rPr lang="sr-Latn-RS" dirty="0" smtClean="0"/>
              <a:t>Evaluacija</a:t>
            </a:r>
          </a:p>
          <a:p>
            <a:pPr marL="0" indent="0">
              <a:buNone/>
            </a:pPr>
            <a:endParaRPr lang="sr-Latn-RS" sz="2600" dirty="0" smtClean="0"/>
          </a:p>
          <a:p>
            <a:r>
              <a:rPr lang="sr-Latn-RS" dirty="0" smtClean="0"/>
              <a:t>Primena</a:t>
            </a:r>
            <a:endParaRPr lang="en-GB" dirty="0" smtClean="0"/>
          </a:p>
        </p:txBody>
      </p:sp>
      <p:sp>
        <p:nvSpPr>
          <p:cNvPr id="6" name="Right Brace 5"/>
          <p:cNvSpPr/>
          <p:nvPr/>
        </p:nvSpPr>
        <p:spPr>
          <a:xfrm>
            <a:off x="3376943" y="4083113"/>
            <a:ext cx="588475" cy="16296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227968" y="4713259"/>
            <a:ext cx="21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7030A0"/>
                </a:solidFill>
              </a:rPr>
              <a:t>Vizuelizacija rezultata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5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838200" y="1965047"/>
            <a:ext cx="10515600" cy="4211916"/>
          </a:xfrm>
        </p:spPr>
        <p:txBody>
          <a:bodyPr/>
          <a:lstStyle/>
          <a:p>
            <a:r>
              <a:rPr lang="sr-Latn-CS" dirty="0" smtClean="0"/>
              <a:t> </a:t>
            </a:r>
            <a:r>
              <a:rPr lang="sr-Latn-RS" dirty="0"/>
              <a:t>Skup podataka o različitim vrstama perunike (irisa).</a:t>
            </a:r>
          </a:p>
          <a:p>
            <a:r>
              <a:rPr lang="sr-Latn-RS" dirty="0"/>
              <a:t>Jedan od najpoznatijih skupova u </a:t>
            </a:r>
            <a:r>
              <a:rPr lang="sr-Latn-RS" i="1" dirty="0"/>
              <a:t>data mining</a:t>
            </a:r>
            <a:r>
              <a:rPr lang="sr-Latn-RS" dirty="0"/>
              <a:t> literaturi.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IRIS DATASET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5382" y="185738"/>
            <a:ext cx="57957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Fisher, R.A. (1936). “The Use of Multiple Measurements in Taxonomic Problems". </a:t>
            </a:r>
            <a:r>
              <a:rPr lang="en-US" i="1" dirty="0"/>
              <a:t>Annals of Eugenics</a:t>
            </a:r>
            <a:r>
              <a:rPr lang="en-US" dirty="0"/>
              <a:t> </a:t>
            </a:r>
            <a:r>
              <a:rPr lang="en-US" b="1" dirty="0"/>
              <a:t>7</a:t>
            </a:r>
            <a:r>
              <a:rPr lang="en-US" dirty="0"/>
              <a:t>: 179–188, </a:t>
            </a:r>
            <a:r>
              <a:rPr lang="sr-Latn-CS" dirty="0"/>
              <a:t>dostupno na stranici</a:t>
            </a:r>
            <a:r>
              <a:rPr lang="en-US" dirty="0"/>
              <a:t>: </a:t>
            </a:r>
            <a:r>
              <a:rPr lang="en-US" dirty="0">
                <a:hlinkClick r:id="rId3" tooltip="http://digital.library.adelaide.edu.au/coll/special//fisher/138.pdf"/>
              </a:rPr>
              <a:t>http://digital.library.adelaide.edu.au/coll/special//fisher/138.pdf</a:t>
            </a:r>
            <a:r>
              <a:rPr lang="en-US" dirty="0"/>
              <a:t>. </a:t>
            </a:r>
          </a:p>
        </p:txBody>
      </p:sp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0055" y="3315284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6855" y="3315284"/>
            <a:ext cx="2159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1255" y="3315284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821255" y="5612398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iris </a:t>
            </a:r>
            <a:r>
              <a:rPr lang="en-US" dirty="0" err="1"/>
              <a:t>setosa</a:t>
            </a:r>
            <a:endParaRPr lang="en-US" dirty="0"/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4716855" y="5612398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iris </a:t>
            </a:r>
            <a:r>
              <a:rPr lang="en-US" dirty="0" err="1"/>
              <a:t>versicolor</a:t>
            </a:r>
            <a:endParaRPr lang="en-US" dirty="0"/>
          </a:p>
        </p:txBody>
      </p:sp>
      <p:sp>
        <p:nvSpPr>
          <p:cNvPr id="11" name="TextBox 27"/>
          <p:cNvSpPr txBox="1">
            <a:spLocks noChangeArrowheads="1"/>
          </p:cNvSpPr>
          <p:nvPr/>
        </p:nvSpPr>
        <p:spPr bwMode="auto">
          <a:xfrm>
            <a:off x="7460055" y="5612398"/>
            <a:ext cx="213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iris virginica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001162" y="6081991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dirty="0"/>
              <a:t>Skup podataka obuhvata dimenzije cveta za </a:t>
            </a:r>
            <a:r>
              <a:rPr lang="en-US" dirty="0"/>
              <a:t>50 </a:t>
            </a:r>
            <a:r>
              <a:rPr lang="sr-Latn-CS" dirty="0"/>
              <a:t>uzoraka od svake vrste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78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svaki cvet merene su četiri dimenzije:</a:t>
            </a:r>
          </a:p>
          <a:p>
            <a:pPr lvl="1"/>
            <a:r>
              <a:rPr lang="sr-Latn-RS" dirty="0" smtClean="0"/>
              <a:t>Sepal length – dužina spoljašnjih latica</a:t>
            </a:r>
          </a:p>
          <a:p>
            <a:pPr lvl="1"/>
            <a:r>
              <a:rPr lang="sr-Latn-RS" dirty="0" smtClean="0"/>
              <a:t>Sepal width – širina spoljašnjih latica</a:t>
            </a:r>
          </a:p>
          <a:p>
            <a:pPr lvl="1"/>
            <a:r>
              <a:rPr lang="sr-Latn-RS" dirty="0" smtClean="0"/>
              <a:t>Petal length – dužina unutrašnjih latica</a:t>
            </a:r>
          </a:p>
          <a:p>
            <a:pPr lvl="1"/>
            <a:r>
              <a:rPr lang="sr-Latn-RS" dirty="0" smtClean="0"/>
              <a:t>Petal width – širina unutrašnjih latica</a:t>
            </a:r>
          </a:p>
          <a:p>
            <a:endParaRPr lang="sr-Latn-RS" dirty="0"/>
          </a:p>
          <a:p>
            <a:r>
              <a:rPr lang="sr-Latn-RS" dirty="0" smtClean="0"/>
              <a:t>U skupu postoji 3 vrste perunika:</a:t>
            </a:r>
          </a:p>
          <a:p>
            <a:pPr lvl="1"/>
            <a:r>
              <a:rPr lang="sr-Latn-RS" dirty="0" smtClean="0"/>
              <a:t>Setosa</a:t>
            </a:r>
          </a:p>
          <a:p>
            <a:pPr lvl="1"/>
            <a:r>
              <a:rPr lang="sr-Latn-RS" dirty="0" smtClean="0"/>
              <a:t>Vesricolor</a:t>
            </a:r>
          </a:p>
          <a:p>
            <a:pPr lvl="1"/>
            <a:r>
              <a:rPr lang="sr-Latn-RS" dirty="0" smtClean="0"/>
              <a:t>Virginica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78574" y="4361081"/>
            <a:ext cx="46534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600" b="1" dirty="0" smtClean="0"/>
              <a:t>Razlike u terminologijama:</a:t>
            </a:r>
          </a:p>
          <a:p>
            <a:endParaRPr lang="sr-Latn-RS" sz="1600" dirty="0"/>
          </a:p>
          <a:p>
            <a:r>
              <a:rPr lang="sr-Latn-RS" sz="1600" dirty="0" smtClean="0"/>
              <a:t>Dimenzije – atributi – input atributi</a:t>
            </a:r>
          </a:p>
          <a:p>
            <a:endParaRPr lang="sr-Latn-RS" sz="1600" dirty="0"/>
          </a:p>
          <a:p>
            <a:r>
              <a:rPr lang="sr-Latn-RS" sz="1600" dirty="0" smtClean="0"/>
              <a:t>Klase – output atributi</a:t>
            </a:r>
          </a:p>
          <a:p>
            <a:endParaRPr lang="sr-Latn-RS" sz="1600" dirty="0"/>
          </a:p>
          <a:p>
            <a:r>
              <a:rPr lang="sr-Latn-RS" sz="1600" dirty="0" smtClean="0"/>
              <a:t>Jedan primerak cveta – </a:t>
            </a:r>
            <a:r>
              <a:rPr lang="sr-Latn-RS" sz="1600" dirty="0" smtClean="0"/>
              <a:t>instanca</a:t>
            </a:r>
            <a:endParaRPr lang="sr-Latn-RS" sz="1600" dirty="0" smtClean="0"/>
          </a:p>
        </p:txBody>
      </p:sp>
    </p:spTree>
    <p:extLst>
      <p:ext uri="{BB962C8B-B14F-4D97-AF65-F5344CB8AC3E}">
        <p14:creationId xmlns:p14="http://schemas.microsoft.com/office/powerpoint/2010/main" val="419567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sr-Latn-C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8182" y="1151110"/>
            <a:ext cx="7437438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Brace 5"/>
          <p:cNvSpPr/>
          <p:nvPr/>
        </p:nvSpPr>
        <p:spPr>
          <a:xfrm rot="5400000">
            <a:off x="5216682" y="2713210"/>
            <a:ext cx="381000" cy="48768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8455182" y="4427710"/>
            <a:ext cx="381000" cy="14478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87982" y="5418310"/>
            <a:ext cx="259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r-Latn-CS" sz="2000" b="1" dirty="0"/>
              <a:t>Numerički atributi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12182" y="5342110"/>
            <a:ext cx="2667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r-Latn-CS" sz="2000" b="1" dirty="0"/>
              <a:t>Nominalni atributi</a:t>
            </a:r>
            <a:endParaRPr lang="en-US" sz="2000" b="1" dirty="0"/>
          </a:p>
        </p:txBody>
      </p:sp>
      <p:sp>
        <p:nvSpPr>
          <p:cNvPr id="10" name="Right Brace 9"/>
          <p:cNvSpPr/>
          <p:nvPr/>
        </p:nvSpPr>
        <p:spPr>
          <a:xfrm rot="16200000" flipV="1">
            <a:off x="8455182" y="103360"/>
            <a:ext cx="381000" cy="14478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97982" y="255760"/>
            <a:ext cx="1295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r-Latn-CS" sz="2000" b="1" dirty="0"/>
              <a:t>Klasa</a:t>
            </a:r>
            <a:endParaRPr lang="en-US" sz="2000" b="1" dirty="0"/>
          </a:p>
        </p:txBody>
      </p:sp>
      <p:sp>
        <p:nvSpPr>
          <p:cNvPr id="12" name="Right Brace 11"/>
          <p:cNvSpPr/>
          <p:nvPr/>
        </p:nvSpPr>
        <p:spPr>
          <a:xfrm rot="16200000" flipV="1">
            <a:off x="2168682" y="1055860"/>
            <a:ext cx="381000" cy="9144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49582" y="846310"/>
            <a:ext cx="1295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r-Latn-CS" sz="2000" b="1" dirty="0"/>
              <a:t>Instance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13714" y="6176963"/>
            <a:ext cx="1076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Ukoliko skup podataka sadrži određene ID oznake, poput rednog broja u ovom slučaju, ovakvi atributi se uklanjaju iz analiza. Zašto?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90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Učitati skup IRIS u Rstudio (i potrebne biblioteke).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Prikazati osnovne statistike o IRIS skupu.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49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 </a:t>
            </a:r>
            <a:r>
              <a:rPr lang="sr-Latn-RS" dirty="0" smtClean="0"/>
              <a:t>1</a:t>
            </a:r>
            <a:r>
              <a:rPr lang="en-GB" dirty="0" smtClean="0"/>
              <a:t> – re</a:t>
            </a:r>
            <a:r>
              <a:rPr lang="sr-Latn-RS" dirty="0" smtClean="0"/>
              <a:t>šenje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Učitati skup IRIS u Rstudio (i potrebne biblioteke).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Prikazati osnovne statistike o IRIS skupu.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18165" y="3860030"/>
            <a:ext cx="2127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df</a:t>
            </a:r>
            <a:r>
              <a:rPr lang="en-GB" dirty="0"/>
              <a:t>&lt;-</a:t>
            </a:r>
            <a:r>
              <a:rPr lang="en-GB" dirty="0" smtClean="0"/>
              <a:t>iris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/>
              <a:t>summary(df)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99" y="3215724"/>
            <a:ext cx="7239000" cy="2581275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2875230" y="3567066"/>
            <a:ext cx="570368" cy="14757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37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Interpretacija rezultata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53069"/>
            <a:ext cx="10515600" cy="1423894"/>
          </a:xfrm>
        </p:spPr>
        <p:txBody>
          <a:bodyPr>
            <a:normAutofit/>
          </a:bodyPr>
          <a:lstStyle/>
          <a:p>
            <a:r>
              <a:rPr lang="sr-Latn-RS" dirty="0" smtClean="0"/>
              <a:t>Zašto nam je relevantno da posmatramo </a:t>
            </a:r>
            <a:r>
              <a:rPr lang="en-GB" dirty="0" smtClean="0"/>
              <a:t>[min, max] </a:t>
            </a:r>
            <a:r>
              <a:rPr lang="en-GB" dirty="0" err="1" smtClean="0"/>
              <a:t>vrednosti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sr-Latn-RS" dirty="0" smtClean="0"/>
              <a:t>atribute.</a:t>
            </a:r>
          </a:p>
          <a:p>
            <a:r>
              <a:rPr lang="sr-Latn-RS" dirty="0" smtClean="0">
                <a:solidFill>
                  <a:srgbClr val="FF0000"/>
                </a:solidFill>
              </a:rPr>
              <a:t>Sagledava se i std </a:t>
            </a:r>
            <a:r>
              <a:rPr lang="sr-Latn-RS" dirty="0" smtClean="0">
                <a:solidFill>
                  <a:srgbClr val="FF0000"/>
                </a:solidFill>
              </a:rPr>
              <a:t>devijaciji, </a:t>
            </a:r>
            <a:r>
              <a:rPr lang="sr-Latn-RS" dirty="0" smtClean="0">
                <a:solidFill>
                  <a:srgbClr val="FF0000"/>
                </a:solidFill>
              </a:rPr>
              <a:t>missing </a:t>
            </a:r>
            <a:r>
              <a:rPr lang="sr-Latn-RS" dirty="0" smtClean="0">
                <a:solidFill>
                  <a:srgbClr val="FF0000"/>
                </a:solidFill>
              </a:rPr>
              <a:t>values, unique, </a:t>
            </a:r>
            <a:r>
              <a:rPr lang="sr-Latn-RS" dirty="0" smtClean="0">
                <a:solidFill>
                  <a:srgbClr val="FF0000"/>
                </a:solidFill>
              </a:rPr>
              <a:t>distinct. 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04" y="1825625"/>
            <a:ext cx="72390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1002</Words>
  <Application>Microsoft Office PowerPoint</Application>
  <PresentationFormat>Widescreen</PresentationFormat>
  <Paragraphs>177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Meetup #4</vt:lpstr>
      <vt:lpstr>Koraci analize/projekta</vt:lpstr>
      <vt:lpstr>Primena vizuelizacija</vt:lpstr>
      <vt:lpstr>IRIS DATASET</vt:lpstr>
      <vt:lpstr>PowerPoint Presentation</vt:lpstr>
      <vt:lpstr>PowerPoint Presentation</vt:lpstr>
      <vt:lpstr>ZADATAK 1</vt:lpstr>
      <vt:lpstr>ZADATAK 1 – rešenje</vt:lpstr>
      <vt:lpstr>Interpretacija rezultata</vt:lpstr>
      <vt:lpstr>Analiza distinct vrednosti</vt:lpstr>
      <vt:lpstr>PowerPoint Presentation</vt:lpstr>
      <vt:lpstr>PowerPoint Presentation</vt:lpstr>
      <vt:lpstr>PowerPoint Presentation</vt:lpstr>
      <vt:lpstr>ZADATAK 2.</vt:lpstr>
      <vt:lpstr>ZADATAK 2. - rešenje</vt:lpstr>
      <vt:lpstr>ZADATAK 2. – v2</vt:lpstr>
      <vt:lpstr>ZADATAK 2.</vt:lpstr>
      <vt:lpstr>PowerPoint Presentation</vt:lpstr>
      <vt:lpstr>Scatter plot grafikon</vt:lpstr>
      <vt:lpstr>PowerPoint Presentation</vt:lpstr>
      <vt:lpstr>Zadatak 3</vt:lpstr>
      <vt:lpstr>Zadatak 3 - rešenje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Još malo o vizuelizacijama :D</dc:title>
  <dc:creator>Korisnik</dc:creator>
  <cp:lastModifiedBy>Korisnik</cp:lastModifiedBy>
  <cp:revision>24</cp:revision>
  <dcterms:created xsi:type="dcterms:W3CDTF">2019-11-05T15:09:38Z</dcterms:created>
  <dcterms:modified xsi:type="dcterms:W3CDTF">2019-11-22T13:48:23Z</dcterms:modified>
</cp:coreProperties>
</file>