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 id="2147483659" r:id="rId6"/>
    <p:sldMasterId id="214748366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52080E-E5E6-491D-A68C-084B1AF6DAAA}">
  <a:tblStyle styleId="{5352080E-E5E6-491D-A68C-084B1AF6DA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18c9670a30_4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g118c9670a30_4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8c9670a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8c9670a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9565097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9565097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8c9670a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8c9670a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9565097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9565097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8c9670a30_4_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p:txBody>
      </p:sp>
      <p:sp>
        <p:nvSpPr>
          <p:cNvPr id="72" name="Google Shape;72;g118c9670a30_4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8c9670a30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8c9670a30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8c9670a3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8c9670a3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8c9670a3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8c9670a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908de4a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908de4a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8c9670a3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8c9670a3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F bullet slide">
  <p:cSld name="USF bullet slide">
    <p:spTree>
      <p:nvGrpSpPr>
        <p:cNvPr id="8" name="Shape 8"/>
        <p:cNvGrpSpPr/>
        <p:nvPr/>
      </p:nvGrpSpPr>
      <p:grpSpPr>
        <a:xfrm>
          <a:off x="0" y="0"/>
          <a:ext cx="0" cy="0"/>
          <a:chOff x="0" y="0"/>
          <a:chExt cx="0" cy="0"/>
        </a:xfrm>
      </p:grpSpPr>
      <p:cxnSp>
        <p:nvCxnSpPr>
          <p:cNvPr id="9" name="Google Shape;9;p2"/>
          <p:cNvCxnSpPr/>
          <p:nvPr/>
        </p:nvCxnSpPr>
        <p:spPr>
          <a:xfrm rot="10800000">
            <a:off x="689013" y="860323"/>
            <a:ext cx="7767600" cy="0"/>
          </a:xfrm>
          <a:prstGeom prst="straightConnector1">
            <a:avLst/>
          </a:prstGeom>
          <a:noFill/>
          <a:ln cap="flat" cmpd="sng" w="9525">
            <a:solidFill>
              <a:schemeClr val="dk1"/>
            </a:solidFill>
            <a:prstDash val="solid"/>
            <a:round/>
            <a:headEnd len="sm" w="sm" type="none"/>
            <a:tailEnd len="sm" w="sm" type="none"/>
          </a:ln>
        </p:spPr>
      </p:cxnSp>
      <p:sp>
        <p:nvSpPr>
          <p:cNvPr id="10" name="Google Shape;10;p2"/>
          <p:cNvSpPr txBox="1"/>
          <p:nvPr>
            <p:ph type="title"/>
          </p:nvPr>
        </p:nvSpPr>
        <p:spPr>
          <a:xfrm>
            <a:off x="688974" y="92178"/>
            <a:ext cx="7767600" cy="639000"/>
          </a:xfrm>
          <a:prstGeom prst="rect">
            <a:avLst/>
          </a:prstGeom>
          <a:noFill/>
          <a:ln>
            <a:noFill/>
          </a:ln>
        </p:spPr>
        <p:txBody>
          <a:bodyPr anchorCtr="0" anchor="ctr" bIns="91425" lIns="91425" spcFirstLastPara="1" rIns="91425" wrap="square" tIns="91425">
            <a:noAutofit/>
          </a:bodyPr>
          <a:lstStyle>
            <a:lvl1pPr indent="0" lvl="0" marL="0" marR="0" rtl="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2"/>
          <p:cNvSpPr txBox="1"/>
          <p:nvPr>
            <p:ph idx="1" type="body"/>
          </p:nvPr>
        </p:nvSpPr>
        <p:spPr>
          <a:xfrm>
            <a:off x="688975" y="1095676"/>
            <a:ext cx="7767600" cy="3464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45454"/>
              </a:lnSpc>
              <a:spcBef>
                <a:spcPts val="0"/>
              </a:spcBef>
              <a:spcAft>
                <a:spcPts val="0"/>
              </a:spcAft>
              <a:buClr>
                <a:srgbClr val="00543C"/>
              </a:buClr>
              <a:buSzPts val="1400"/>
              <a:buFont typeface="Arial"/>
              <a:buNone/>
              <a:defRPr b="1" i="0" sz="2200" u="none" cap="none" strike="noStrike">
                <a:solidFill>
                  <a:srgbClr val="00543C"/>
                </a:solidFill>
                <a:latin typeface="Arial"/>
                <a:ea typeface="Arial"/>
                <a:cs typeface="Arial"/>
                <a:sym typeface="Arial"/>
              </a:defRPr>
            </a:lvl1pPr>
            <a:lvl2pPr indent="-228600" lvl="1" marL="914400" marR="0" rtl="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rtl="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6" name="Shape 46"/>
        <p:cNvGrpSpPr/>
        <p:nvPr/>
      </p:nvGrpSpPr>
      <p:grpSpPr>
        <a:xfrm>
          <a:off x="0" y="0"/>
          <a:ext cx="0" cy="0"/>
          <a:chOff x="0" y="0"/>
          <a:chExt cx="0" cy="0"/>
        </a:xfrm>
      </p:grpSpPr>
      <p:sp>
        <p:nvSpPr>
          <p:cNvPr id="47" name="Google Shape;47;p13"/>
          <p:cNvSpPr txBox="1"/>
          <p:nvPr>
            <p:ph type="title"/>
          </p:nvPr>
        </p:nvSpPr>
        <p:spPr>
          <a:xfrm>
            <a:off x="457200" y="205978"/>
            <a:ext cx="82296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 name="Shape 12"/>
        <p:cNvGrpSpPr/>
        <p:nvPr/>
      </p:nvGrpSpPr>
      <p:grpSpPr>
        <a:xfrm>
          <a:off x="0" y="0"/>
          <a:ext cx="0" cy="0"/>
          <a:chOff x="0" y="0"/>
          <a:chExt cx="0" cy="0"/>
        </a:xfrm>
      </p:grpSpPr>
      <p:sp>
        <p:nvSpPr>
          <p:cNvPr id="13" name="Google Shape;13;p3"/>
          <p:cNvSpPr txBox="1"/>
          <p:nvPr>
            <p:ph type="title"/>
          </p:nvPr>
        </p:nvSpPr>
        <p:spPr>
          <a:xfrm>
            <a:off x="457200" y="205978"/>
            <a:ext cx="82296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4" name="Shape 14"/>
        <p:cNvGrpSpPr/>
        <p:nvPr/>
      </p:nvGrpSpPr>
      <p:grpSpPr>
        <a:xfrm>
          <a:off x="0" y="0"/>
          <a:ext cx="0" cy="0"/>
          <a:chOff x="0" y="0"/>
          <a:chExt cx="0" cy="0"/>
        </a:xfrm>
      </p:grpSpPr>
      <p:sp>
        <p:nvSpPr>
          <p:cNvPr id="15" name="Google Shape;15;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4"/>
          <p:cNvGrpSpPr/>
          <p:nvPr/>
        </p:nvGrpSpPr>
        <p:grpSpPr>
          <a:xfrm>
            <a:off x="830392" y="1191256"/>
            <a:ext cx="745763" cy="45826"/>
            <a:chOff x="4580561" y="2589004"/>
            <a:chExt cx="1064464" cy="25200"/>
          </a:xfrm>
        </p:grpSpPr>
        <p:sp>
          <p:nvSpPr>
            <p:cNvPr id="17" name="Google Shape;1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4"/>
          <p:cNvSpPr txBox="1"/>
          <p:nvPr>
            <p:ph type="ctrTitle"/>
          </p:nvPr>
        </p:nvSpPr>
        <p:spPr>
          <a:xfrm>
            <a:off x="729450" y="1322450"/>
            <a:ext cx="7688100" cy="1664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Char char="●"/>
              <a:defRPr sz="4200"/>
            </a:lvl1pPr>
            <a:lvl2pPr lvl="1" rtl="0">
              <a:spcBef>
                <a:spcPts val="0"/>
              </a:spcBef>
              <a:spcAft>
                <a:spcPts val="0"/>
              </a:spcAft>
              <a:buSzPts val="4200"/>
              <a:buChar char="○"/>
              <a:defRPr sz="4200"/>
            </a:lvl2pPr>
            <a:lvl3pPr lvl="2" rtl="0">
              <a:spcBef>
                <a:spcPts val="0"/>
              </a:spcBef>
              <a:spcAft>
                <a:spcPts val="0"/>
              </a:spcAft>
              <a:buSzPts val="4200"/>
              <a:buChar char="■"/>
              <a:defRPr sz="4200"/>
            </a:lvl3pPr>
            <a:lvl4pPr lvl="3" rtl="0">
              <a:spcBef>
                <a:spcPts val="0"/>
              </a:spcBef>
              <a:spcAft>
                <a:spcPts val="0"/>
              </a:spcAft>
              <a:buSzPts val="4200"/>
              <a:buChar char="●"/>
              <a:defRPr sz="4200"/>
            </a:lvl4pPr>
            <a:lvl5pPr lvl="4" rtl="0">
              <a:spcBef>
                <a:spcPts val="0"/>
              </a:spcBef>
              <a:spcAft>
                <a:spcPts val="0"/>
              </a:spcAft>
              <a:buSzPts val="4200"/>
              <a:buChar char="○"/>
              <a:defRPr sz="4200"/>
            </a:lvl5pPr>
            <a:lvl6pPr lvl="5" rtl="0">
              <a:spcBef>
                <a:spcPts val="0"/>
              </a:spcBef>
              <a:spcAft>
                <a:spcPts val="0"/>
              </a:spcAft>
              <a:buSzPts val="4200"/>
              <a:buChar char="■"/>
              <a:defRPr sz="4200"/>
            </a:lvl6pPr>
            <a:lvl7pPr lvl="6" rtl="0">
              <a:spcBef>
                <a:spcPts val="0"/>
              </a:spcBef>
              <a:spcAft>
                <a:spcPts val="0"/>
              </a:spcAft>
              <a:buSzPts val="4200"/>
              <a:buChar char="●"/>
              <a:defRPr sz="4200"/>
            </a:lvl7pPr>
            <a:lvl8pPr lvl="7" rtl="0">
              <a:spcBef>
                <a:spcPts val="0"/>
              </a:spcBef>
              <a:spcAft>
                <a:spcPts val="0"/>
              </a:spcAft>
              <a:buSzPts val="4200"/>
              <a:buChar char="○"/>
              <a:defRPr sz="4200"/>
            </a:lvl8pPr>
            <a:lvl9pPr lvl="8" rtl="0">
              <a:spcBef>
                <a:spcPts val="0"/>
              </a:spcBef>
              <a:spcAft>
                <a:spcPts val="0"/>
              </a:spcAft>
              <a:buSzPts val="4200"/>
              <a:buChar char="■"/>
              <a:defRPr sz="4200"/>
            </a:lvl9pPr>
          </a:lstStyle>
          <a:p/>
        </p:txBody>
      </p:sp>
      <p:sp>
        <p:nvSpPr>
          <p:cNvPr id="20" name="Google Shape;20;p4"/>
          <p:cNvSpPr txBox="1"/>
          <p:nvPr>
            <p:ph idx="1" type="subTitle"/>
          </p:nvPr>
        </p:nvSpPr>
        <p:spPr>
          <a:xfrm>
            <a:off x="729627" y="3172900"/>
            <a:ext cx="7688100" cy="541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1" name="Google Shape;21;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USF bullet slide">
  <p:cSld name="1_USF bullet slide">
    <p:spTree>
      <p:nvGrpSpPr>
        <p:cNvPr id="26" name="Shape 26"/>
        <p:cNvGrpSpPr/>
        <p:nvPr/>
      </p:nvGrpSpPr>
      <p:grpSpPr>
        <a:xfrm>
          <a:off x="0" y="0"/>
          <a:ext cx="0" cy="0"/>
          <a:chOff x="0" y="0"/>
          <a:chExt cx="0" cy="0"/>
        </a:xfrm>
      </p:grpSpPr>
      <p:sp>
        <p:nvSpPr>
          <p:cNvPr id="27" name="Google Shape;27;p6"/>
          <p:cNvSpPr txBox="1"/>
          <p:nvPr>
            <p:ph idx="1" type="body"/>
          </p:nvPr>
        </p:nvSpPr>
        <p:spPr>
          <a:xfrm>
            <a:off x="688975" y="1461499"/>
            <a:ext cx="7767600" cy="822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228600" lvl="1" marL="914400" marR="0" rtl="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rtl="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Google Shape;28;p6"/>
          <p:cNvSpPr txBox="1"/>
          <p:nvPr>
            <p:ph idx="2" type="body"/>
          </p:nvPr>
        </p:nvSpPr>
        <p:spPr>
          <a:xfrm>
            <a:off x="688975" y="2315512"/>
            <a:ext cx="7767600" cy="2580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3333"/>
              </a:lnSpc>
              <a:spcBef>
                <a:spcPts val="0"/>
              </a:spcBef>
              <a:spcAft>
                <a:spcPts val="0"/>
              </a:spcAft>
              <a:buClr>
                <a:srgbClr val="FFFFFF"/>
              </a:buClr>
              <a:buSzPts val="1400"/>
              <a:buFont typeface="Arial"/>
              <a:buNone/>
              <a:defRPr b="0" i="0" sz="2400" u="none" cap="none" strike="noStrike">
                <a:solidFill>
                  <a:srgbClr val="FFFFFF"/>
                </a:solidFill>
                <a:latin typeface="Arial"/>
                <a:ea typeface="Arial"/>
                <a:cs typeface="Arial"/>
                <a:sym typeface="Arial"/>
              </a:defRPr>
            </a:lvl1pPr>
            <a:lvl2pPr indent="-228600" lvl="1" marL="914400" marR="0" rtl="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rtl="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9" name="Shape 29"/>
        <p:cNvGrpSpPr/>
        <p:nvPr/>
      </p:nvGrpSpPr>
      <p:grpSpPr>
        <a:xfrm>
          <a:off x="0" y="0"/>
          <a:ext cx="0" cy="0"/>
          <a:chOff x="0" y="0"/>
          <a:chExt cx="0" cy="0"/>
        </a:xfrm>
      </p:grpSpPr>
      <p:sp>
        <p:nvSpPr>
          <p:cNvPr id="30" name="Google Shape;30;p7"/>
          <p:cNvSpPr txBox="1"/>
          <p:nvPr>
            <p:ph type="title"/>
          </p:nvPr>
        </p:nvSpPr>
        <p:spPr>
          <a:xfrm>
            <a:off x="457200" y="2110778"/>
            <a:ext cx="82296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1" name="Google Shape;31;p7"/>
          <p:cNvSpPr/>
          <p:nvPr/>
        </p:nvSpPr>
        <p:spPr>
          <a:xfrm>
            <a:off x="457200" y="173164"/>
            <a:ext cx="8331300" cy="1082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32" name="Shape 32"/>
        <p:cNvGrpSpPr/>
        <p:nvPr/>
      </p:nvGrpSpPr>
      <p:grpSpPr>
        <a:xfrm>
          <a:off x="0" y="0"/>
          <a:ext cx="0" cy="0"/>
          <a:chOff x="0" y="0"/>
          <a:chExt cx="0" cy="0"/>
        </a:xfrm>
      </p:grpSpPr>
      <p:sp>
        <p:nvSpPr>
          <p:cNvPr id="33" name="Google Shape;33;p8"/>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8"/>
          <p:cNvSpPr txBox="1"/>
          <p:nvPr>
            <p:ph idx="1" type="body"/>
          </p:nvPr>
        </p:nvSpPr>
        <p:spPr>
          <a:xfrm>
            <a:off x="1301750" y="1784747"/>
            <a:ext cx="6737400" cy="13503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FFFFFF"/>
              </a:buClr>
              <a:buSzPts val="1400"/>
              <a:buFont typeface="Arial"/>
              <a:buNone/>
              <a:defRPr b="1" i="0" sz="3200" u="none" cap="none" strike="noStrike">
                <a:solidFill>
                  <a:srgbClr val="FFFFFF"/>
                </a:solidFill>
                <a:latin typeface="Arial"/>
                <a:ea typeface="Arial"/>
                <a:cs typeface="Arial"/>
                <a:sym typeface="Arial"/>
              </a:defRPr>
            </a:lvl1pPr>
            <a:lvl2pPr indent="-228600" lvl="1" marL="914400" marR="0" rtl="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rtl="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USF symbol v2 white.png" id="35" name="Google Shape;35;p8"/>
          <p:cNvPicPr preferRelativeResize="0"/>
          <p:nvPr/>
        </p:nvPicPr>
        <p:blipFill rotWithShape="1">
          <a:blip r:embed="rId2">
            <a:alphaModFix amt="12000"/>
          </a:blip>
          <a:srcRect b="-2009" l="0" r="-1040" t="0"/>
          <a:stretch/>
        </p:blipFill>
        <p:spPr>
          <a:xfrm>
            <a:off x="1777981" y="905176"/>
            <a:ext cx="4035000" cy="4073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gradFill>
          <a:gsLst>
            <a:gs pos="0">
              <a:srgbClr val="7B7B7B"/>
            </a:gs>
            <a:gs pos="100000">
              <a:schemeClr val="dk1"/>
            </a:gs>
          </a:gsLst>
          <a:path path="circle">
            <a:fillToRect b="50%" l="50%" r="50%" t="50%"/>
          </a:path>
          <a:tileRect/>
        </a:gradFill>
      </p:bgPr>
    </p:bg>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05978"/>
            <a:ext cx="82296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F bullet slide">
  <p:cSld name="USF bullet slide">
    <p:spTree>
      <p:nvGrpSpPr>
        <p:cNvPr id="42" name="Shape 42"/>
        <p:cNvGrpSpPr/>
        <p:nvPr/>
      </p:nvGrpSpPr>
      <p:grpSpPr>
        <a:xfrm>
          <a:off x="0" y="0"/>
          <a:ext cx="0" cy="0"/>
          <a:chOff x="0" y="0"/>
          <a:chExt cx="0" cy="0"/>
        </a:xfrm>
      </p:grpSpPr>
      <p:cxnSp>
        <p:nvCxnSpPr>
          <p:cNvPr id="43" name="Google Shape;43;p12"/>
          <p:cNvCxnSpPr/>
          <p:nvPr/>
        </p:nvCxnSpPr>
        <p:spPr>
          <a:xfrm rot="10800000">
            <a:off x="689013" y="860323"/>
            <a:ext cx="7767600" cy="0"/>
          </a:xfrm>
          <a:prstGeom prst="straightConnector1">
            <a:avLst/>
          </a:prstGeom>
          <a:noFill/>
          <a:ln cap="flat" cmpd="sng" w="9525">
            <a:solidFill>
              <a:schemeClr val="dk1"/>
            </a:solidFill>
            <a:prstDash val="solid"/>
            <a:round/>
            <a:headEnd len="sm" w="sm" type="none"/>
            <a:tailEnd len="sm" w="sm" type="none"/>
          </a:ln>
        </p:spPr>
      </p:cxnSp>
      <p:sp>
        <p:nvSpPr>
          <p:cNvPr id="44" name="Google Shape;44;p12"/>
          <p:cNvSpPr txBox="1"/>
          <p:nvPr>
            <p:ph type="title"/>
          </p:nvPr>
        </p:nvSpPr>
        <p:spPr>
          <a:xfrm>
            <a:off x="688974" y="92178"/>
            <a:ext cx="7767600" cy="639000"/>
          </a:xfrm>
          <a:prstGeom prst="rect">
            <a:avLst/>
          </a:prstGeom>
          <a:noFill/>
          <a:ln>
            <a:noFill/>
          </a:ln>
        </p:spPr>
        <p:txBody>
          <a:bodyPr anchorCtr="0" anchor="ctr" bIns="91425" lIns="91425" spcFirstLastPara="1" rIns="91425" wrap="square" tIns="91425">
            <a:noAutofit/>
          </a:bodyPr>
          <a:lstStyle>
            <a:lvl1pPr indent="0" lvl="0" marL="0" marR="0" rtl="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5" name="Google Shape;45;p12"/>
          <p:cNvSpPr txBox="1"/>
          <p:nvPr>
            <p:ph idx="1" type="body"/>
          </p:nvPr>
        </p:nvSpPr>
        <p:spPr>
          <a:xfrm>
            <a:off x="688975" y="1095676"/>
            <a:ext cx="7767600" cy="3464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45454"/>
              </a:lnSpc>
              <a:spcBef>
                <a:spcPts val="0"/>
              </a:spcBef>
              <a:spcAft>
                <a:spcPts val="0"/>
              </a:spcAft>
              <a:buClr>
                <a:srgbClr val="00543C"/>
              </a:buClr>
              <a:buSzPts val="1400"/>
              <a:buFont typeface="Arial"/>
              <a:buNone/>
              <a:defRPr b="1" i="0" sz="2200" u="none" cap="none" strike="noStrike">
                <a:solidFill>
                  <a:srgbClr val="00543C"/>
                </a:solidFill>
                <a:latin typeface="Arial"/>
                <a:ea typeface="Arial"/>
                <a:cs typeface="Arial"/>
                <a:sym typeface="Arial"/>
              </a:defRPr>
            </a:lvl1pPr>
            <a:lvl2pPr indent="-228600" lvl="1" marL="914400" marR="0" rtl="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rtl="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629150"/>
            <a:ext cx="9144000" cy="514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 and USF text.png" id="7" name="Google Shape;7;p1"/>
          <p:cNvPicPr preferRelativeResize="0"/>
          <p:nvPr/>
        </p:nvPicPr>
        <p:blipFill rotWithShape="1">
          <a:blip r:embed="rId1">
            <a:alphaModFix/>
          </a:blip>
          <a:srcRect b="0" l="0" r="0" t="0"/>
          <a:stretch/>
        </p:blipFill>
        <p:spPr>
          <a:xfrm>
            <a:off x="7359382" y="4753386"/>
            <a:ext cx="1600200" cy="264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 name="Shape 22"/>
        <p:cNvGrpSpPr/>
        <p:nvPr/>
      </p:nvGrpSpPr>
      <p:grpSpPr>
        <a:xfrm>
          <a:off x="0" y="0"/>
          <a:ext cx="0" cy="0"/>
          <a:chOff x="0" y="0"/>
          <a:chExt cx="0" cy="0"/>
        </a:xfrm>
      </p:grpSpPr>
      <p:cxnSp>
        <p:nvCxnSpPr>
          <p:cNvPr id="23" name="Google Shape;23;p5"/>
          <p:cNvCxnSpPr/>
          <p:nvPr/>
        </p:nvCxnSpPr>
        <p:spPr>
          <a:xfrm rot="10800000">
            <a:off x="689013" y="1028700"/>
            <a:ext cx="7767600" cy="0"/>
          </a:xfrm>
          <a:prstGeom prst="straightConnector1">
            <a:avLst/>
          </a:prstGeom>
          <a:noFill/>
          <a:ln cap="flat" cmpd="sng" w="9525">
            <a:solidFill>
              <a:schemeClr val="lt1"/>
            </a:solidFill>
            <a:prstDash val="solid"/>
            <a:round/>
            <a:headEnd len="sm" w="sm" type="none"/>
            <a:tailEnd len="sm" w="sm" type="none"/>
          </a:ln>
        </p:spPr>
      </p:cxnSp>
      <p:pic>
        <p:nvPicPr>
          <p:cNvPr descr="USF symbol v2 white.png" id="24" name="Google Shape;24;p5"/>
          <p:cNvPicPr preferRelativeResize="0"/>
          <p:nvPr/>
        </p:nvPicPr>
        <p:blipFill rotWithShape="1">
          <a:blip r:embed="rId1">
            <a:alphaModFix amt="12000"/>
          </a:blip>
          <a:srcRect b="14185" l="0" r="14192" t="0"/>
          <a:stretch/>
        </p:blipFill>
        <p:spPr>
          <a:xfrm>
            <a:off x="4575466" y="1716881"/>
            <a:ext cx="3426300" cy="3426600"/>
          </a:xfrm>
          <a:prstGeom prst="rect">
            <a:avLst/>
          </a:prstGeom>
          <a:noFill/>
          <a:ln>
            <a:noFill/>
          </a:ln>
        </p:spPr>
      </p:pic>
      <p:pic>
        <p:nvPicPr>
          <p:cNvPr descr="logo and change the world.png" id="25" name="Google Shape;25;p5"/>
          <p:cNvPicPr preferRelativeResize="0"/>
          <p:nvPr/>
        </p:nvPicPr>
        <p:blipFill rotWithShape="1">
          <a:blip r:embed="rId2">
            <a:alphaModFix/>
          </a:blip>
          <a:srcRect b="0" l="0" r="-19502" t="0"/>
          <a:stretch/>
        </p:blipFill>
        <p:spPr>
          <a:xfrm>
            <a:off x="706432" y="340519"/>
            <a:ext cx="4094400" cy="342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11"/>
          <p:cNvSpPr/>
          <p:nvPr/>
        </p:nvSpPr>
        <p:spPr>
          <a:xfrm>
            <a:off x="0" y="4629150"/>
            <a:ext cx="9144000" cy="514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 and USF text.png" id="41" name="Google Shape;41;p11"/>
          <p:cNvPicPr preferRelativeResize="0"/>
          <p:nvPr/>
        </p:nvPicPr>
        <p:blipFill rotWithShape="1">
          <a:blip r:embed="rId1">
            <a:alphaModFix/>
          </a:blip>
          <a:srcRect b="0" l="0" r="0" t="0"/>
          <a:stretch/>
        </p:blipFill>
        <p:spPr>
          <a:xfrm>
            <a:off x="7661200" y="4753375"/>
            <a:ext cx="1298400" cy="264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2"/>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idx="1" type="body"/>
          </p:nvPr>
        </p:nvSpPr>
        <p:spPr>
          <a:xfrm>
            <a:off x="688975" y="1461501"/>
            <a:ext cx="7767600" cy="1237800"/>
          </a:xfrm>
          <a:prstGeom prst="rect">
            <a:avLst/>
          </a:prstGeom>
          <a:noFill/>
          <a:ln>
            <a:noFill/>
          </a:ln>
        </p:spPr>
        <p:txBody>
          <a:bodyPr anchorCtr="0" anchor="t" bIns="0" lIns="0" spcFirstLastPara="1" rIns="91425" wrap="square" tIns="0">
            <a:noAutofit/>
          </a:bodyPr>
          <a:lstStyle/>
          <a:p>
            <a:pPr indent="0" lvl="0" marL="0" marR="0" rtl="0" algn="l">
              <a:lnSpc>
                <a:spcPct val="120000"/>
              </a:lnSpc>
              <a:spcBef>
                <a:spcPts val="0"/>
              </a:spcBef>
              <a:spcAft>
                <a:spcPts val="0"/>
              </a:spcAft>
              <a:buClr>
                <a:srgbClr val="FFFFFF"/>
              </a:buClr>
              <a:buFont typeface="Arial"/>
              <a:buNone/>
            </a:pPr>
            <a:r>
              <a:rPr lang="en"/>
              <a:t>Twitter Sentiment Analysis on DogeCoin Stock Performance</a:t>
            </a:r>
            <a:endParaRPr/>
          </a:p>
        </p:txBody>
      </p:sp>
      <p:sp>
        <p:nvSpPr>
          <p:cNvPr id="53" name="Google Shape;53;p14"/>
          <p:cNvSpPr txBox="1"/>
          <p:nvPr>
            <p:ph idx="2" type="body"/>
          </p:nvPr>
        </p:nvSpPr>
        <p:spPr>
          <a:xfrm>
            <a:off x="688975" y="2856703"/>
            <a:ext cx="5630700" cy="181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Font typeface="Arial"/>
              <a:buNone/>
            </a:pPr>
            <a:r>
              <a:rPr lang="en" sz="1700"/>
              <a:t>Group Member:</a:t>
            </a:r>
            <a:endParaRPr sz="1000"/>
          </a:p>
          <a:p>
            <a:pPr indent="-317500" lvl="0" marL="457200" marR="0" rtl="0" algn="l">
              <a:lnSpc>
                <a:spcPct val="100000"/>
              </a:lnSpc>
              <a:spcBef>
                <a:spcPts val="0"/>
              </a:spcBef>
              <a:spcAft>
                <a:spcPts val="0"/>
              </a:spcAft>
              <a:buSzPts val="1400"/>
              <a:buChar char="●"/>
            </a:pPr>
            <a:r>
              <a:rPr lang="en" sz="1400"/>
              <a:t>Yufeng (Adam) Xing </a:t>
            </a:r>
            <a:endParaRPr sz="1400"/>
          </a:p>
          <a:p>
            <a:pPr indent="-317500" lvl="0" marL="457200" marR="0" rtl="0" algn="l">
              <a:lnSpc>
                <a:spcPct val="100000"/>
              </a:lnSpc>
              <a:spcBef>
                <a:spcPts val="0"/>
              </a:spcBef>
              <a:spcAft>
                <a:spcPts val="0"/>
              </a:spcAft>
              <a:buSzPts val="1400"/>
              <a:buChar char="●"/>
            </a:pPr>
            <a:r>
              <a:rPr lang="en" sz="1400"/>
              <a:t>Xinming Wang</a:t>
            </a:r>
            <a:endParaRPr sz="1400"/>
          </a:p>
          <a:p>
            <a:pPr indent="-317500" lvl="0" marL="457200" marR="0" rtl="0" algn="l">
              <a:lnSpc>
                <a:spcPct val="100000"/>
              </a:lnSpc>
              <a:spcBef>
                <a:spcPts val="0"/>
              </a:spcBef>
              <a:spcAft>
                <a:spcPts val="0"/>
              </a:spcAft>
              <a:buSzPts val="1400"/>
              <a:buChar char="●"/>
            </a:pPr>
            <a:r>
              <a:rPr lang="en" sz="1400"/>
              <a:t>Nancy Ruan </a:t>
            </a:r>
            <a:endParaRPr sz="1400"/>
          </a:p>
          <a:p>
            <a:pPr indent="-317500" lvl="0" marL="457200" marR="0" rtl="0" algn="l">
              <a:lnSpc>
                <a:spcPct val="100000"/>
              </a:lnSpc>
              <a:spcBef>
                <a:spcPts val="0"/>
              </a:spcBef>
              <a:spcAft>
                <a:spcPts val="0"/>
              </a:spcAft>
              <a:buSzPts val="1400"/>
              <a:buChar char="●"/>
            </a:pPr>
            <a:r>
              <a:rPr lang="en" sz="1400"/>
              <a:t>Tina Liu </a:t>
            </a:r>
            <a:endParaRPr sz="1400"/>
          </a:p>
          <a:p>
            <a:pPr indent="-317500" lvl="0" marL="457200" marR="0" rtl="0" algn="l">
              <a:lnSpc>
                <a:spcPct val="100000"/>
              </a:lnSpc>
              <a:spcBef>
                <a:spcPts val="0"/>
              </a:spcBef>
              <a:spcAft>
                <a:spcPts val="0"/>
              </a:spcAft>
              <a:buSzPts val="1400"/>
              <a:buChar char="●"/>
            </a:pPr>
            <a:r>
              <a:rPr lang="en" sz="1400"/>
              <a:t>Summer Zhang </a:t>
            </a:r>
            <a:endParaRPr sz="1400"/>
          </a:p>
          <a:p>
            <a:pPr indent="0" lvl="0" marL="0" marR="0" rtl="0" algn="l">
              <a:lnSpc>
                <a:spcPct val="160000"/>
              </a:lnSpc>
              <a:spcBef>
                <a:spcPts val="0"/>
              </a:spcBef>
              <a:spcAft>
                <a:spcPts val="0"/>
              </a:spcAft>
              <a:buClr>
                <a:srgbClr val="FFFFFF"/>
              </a:buClr>
              <a:buFont typeface="Arial"/>
              <a:buNone/>
            </a:pPr>
            <a:r>
              <a:rPr lang="en" sz="1700"/>
              <a:t>Course Name: Distributed Data System (MSDS697)</a:t>
            </a:r>
            <a:endParaRPr b="0" i="0" sz="2400" u="none" cap="none" strike="noStrike">
              <a:solidFill>
                <a:srgbClr val="FFFFFF"/>
              </a:solidFill>
              <a:latin typeface="Arial"/>
              <a:ea typeface="Arial"/>
              <a:cs typeface="Arial"/>
              <a:sym typeface="Arial"/>
            </a:endParaRPr>
          </a:p>
        </p:txBody>
      </p:sp>
      <p:sp>
        <p:nvSpPr>
          <p:cNvPr id="54" name="Google Shape;54;p14"/>
          <p:cNvSpPr/>
          <p:nvPr/>
        </p:nvSpPr>
        <p:spPr>
          <a:xfrm>
            <a:off x="5390024" y="1059525"/>
            <a:ext cx="3130800" cy="25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1600" u="none" cap="small" strike="noStrike">
                <a:solidFill>
                  <a:srgbClr val="F4F0E2"/>
                </a:solidFill>
                <a:latin typeface="Arial"/>
                <a:ea typeface="Arial"/>
                <a:cs typeface="Arial"/>
                <a:sym typeface="Arial"/>
              </a:rPr>
              <a:t>Master o</a:t>
            </a:r>
            <a:r>
              <a:rPr b="1" lang="en" sz="1600" cap="small">
                <a:solidFill>
                  <a:srgbClr val="F4F0E2"/>
                </a:solidFill>
              </a:rPr>
              <a:t>f Data Science</a:t>
            </a:r>
            <a:endParaRPr b="1" i="0" sz="1600" u="none" cap="small" strike="noStrike">
              <a:solidFill>
                <a:srgbClr val="F4F0E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615925" y="876275"/>
            <a:ext cx="5660100" cy="3729900"/>
          </a:xfrm>
          <a:prstGeom prst="rect">
            <a:avLst/>
          </a:prstGeom>
        </p:spPr>
        <p:txBody>
          <a:bodyPr anchorCtr="0" anchor="t" bIns="91425" lIns="91425" spcFirstLastPara="1" rIns="91425" wrap="square" tIns="91425">
            <a:noAutofit/>
          </a:bodyPr>
          <a:lstStyle/>
          <a:p>
            <a:pPr indent="0" lvl="0" marL="0" marR="381000" rtl="0" algn="l">
              <a:lnSpc>
                <a:spcPct val="150000"/>
              </a:lnSpc>
              <a:spcBef>
                <a:spcPts val="0"/>
              </a:spcBef>
              <a:spcAft>
                <a:spcPts val="0"/>
              </a:spcAft>
              <a:buNone/>
            </a:pPr>
            <a:r>
              <a:rPr lang="en" sz="1000">
                <a:solidFill>
                  <a:srgbClr val="2D3B45"/>
                </a:solidFill>
                <a:highlight>
                  <a:schemeClr val="lt1"/>
                </a:highlight>
              </a:rPr>
              <a:t>Objective: </a:t>
            </a:r>
            <a:r>
              <a:rPr b="0" lang="en" sz="1000">
                <a:solidFill>
                  <a:srgbClr val="2D3B45"/>
                </a:solidFill>
                <a:highlight>
                  <a:schemeClr val="lt1"/>
                </a:highlight>
              </a:rPr>
              <a:t>add sentiment score into the model and predict the daily stock price (see how closely the sentiment is related to the stock performance)</a:t>
            </a:r>
            <a:endParaRPr b="0" sz="1000">
              <a:solidFill>
                <a:srgbClr val="2D3B45"/>
              </a:solidFill>
              <a:highlight>
                <a:schemeClr val="lt1"/>
              </a:highlight>
            </a:endParaRPr>
          </a:p>
          <a:p>
            <a:pPr indent="0" lvl="0" marL="0" marR="381000" rtl="0" algn="l">
              <a:lnSpc>
                <a:spcPct val="150000"/>
              </a:lnSpc>
              <a:spcBef>
                <a:spcPts val="0"/>
              </a:spcBef>
              <a:spcAft>
                <a:spcPts val="0"/>
              </a:spcAft>
              <a:buNone/>
            </a:pPr>
            <a:r>
              <a:rPr lang="en" sz="1000">
                <a:solidFill>
                  <a:srgbClr val="2D3B45"/>
                </a:solidFill>
                <a:highlight>
                  <a:schemeClr val="lt1"/>
                </a:highlight>
              </a:rPr>
              <a:t>Sentiment Score Conversion Package</a:t>
            </a:r>
            <a:r>
              <a:rPr b="0" lang="en" sz="1000">
                <a:solidFill>
                  <a:srgbClr val="2D3B45"/>
                </a:solidFill>
                <a:highlight>
                  <a:schemeClr val="lt1"/>
                </a:highlight>
              </a:rPr>
              <a:t>: </a:t>
            </a:r>
            <a:endParaRPr b="0" sz="1000">
              <a:solidFill>
                <a:srgbClr val="2D3B45"/>
              </a:solidFill>
              <a:highlight>
                <a:schemeClr val="lt1"/>
              </a:highlight>
            </a:endParaRPr>
          </a:p>
          <a:p>
            <a:pPr indent="-292100" lvl="0" marL="457200" marR="381000" rtl="0" algn="l">
              <a:lnSpc>
                <a:spcPct val="150000"/>
              </a:lnSpc>
              <a:spcBef>
                <a:spcPts val="0"/>
              </a:spcBef>
              <a:spcAft>
                <a:spcPts val="0"/>
              </a:spcAft>
              <a:buClr>
                <a:srgbClr val="2D3B45"/>
              </a:buClr>
              <a:buSzPts val="1000"/>
              <a:buChar char="●"/>
            </a:pPr>
            <a:r>
              <a:rPr b="0" lang="en" sz="1000">
                <a:solidFill>
                  <a:srgbClr val="2D3B45"/>
                </a:solidFill>
                <a:highlight>
                  <a:schemeClr val="lt1"/>
                </a:highlight>
              </a:rPr>
              <a:t>We used SentimentIntensityAnalyzer to convert cleaned text to a score</a:t>
            </a:r>
            <a:endParaRPr b="0" sz="1000">
              <a:solidFill>
                <a:srgbClr val="2D3B45"/>
              </a:solidFill>
              <a:highlight>
                <a:schemeClr val="lt1"/>
              </a:highlight>
            </a:endParaRPr>
          </a:p>
          <a:p>
            <a:pPr indent="-292100" lvl="0" marL="457200" marR="381000" rtl="0" algn="l">
              <a:lnSpc>
                <a:spcPct val="150000"/>
              </a:lnSpc>
              <a:spcBef>
                <a:spcPts val="0"/>
              </a:spcBef>
              <a:spcAft>
                <a:spcPts val="0"/>
              </a:spcAft>
              <a:buClr>
                <a:srgbClr val="2D3B45"/>
              </a:buClr>
              <a:buSzPts val="1000"/>
              <a:buChar char="●"/>
            </a:pPr>
            <a:r>
              <a:rPr b="0" lang="en" sz="1000">
                <a:solidFill>
                  <a:srgbClr val="2D3B45"/>
                </a:solidFill>
                <a:highlight>
                  <a:schemeClr val="lt1"/>
                </a:highlight>
              </a:rPr>
              <a:t>converted score to a number between -1 and 1 (negative and positive)</a:t>
            </a:r>
            <a:endParaRPr b="0" sz="1000">
              <a:solidFill>
                <a:srgbClr val="2D3B45"/>
              </a:solidFill>
              <a:highlight>
                <a:schemeClr val="lt1"/>
              </a:highlight>
            </a:endParaRPr>
          </a:p>
          <a:p>
            <a:pPr indent="0" lvl="0" marL="0" marR="381000" rtl="0" algn="l">
              <a:lnSpc>
                <a:spcPct val="150000"/>
              </a:lnSpc>
              <a:spcBef>
                <a:spcPts val="0"/>
              </a:spcBef>
              <a:spcAft>
                <a:spcPts val="0"/>
              </a:spcAft>
              <a:buNone/>
            </a:pPr>
            <a:r>
              <a:rPr lang="en" sz="1000">
                <a:solidFill>
                  <a:srgbClr val="2D3B45"/>
                </a:solidFill>
                <a:highlight>
                  <a:schemeClr val="lt1"/>
                </a:highlight>
              </a:rPr>
              <a:t>RandomForestRegressor</a:t>
            </a:r>
            <a:endParaRPr sz="1000">
              <a:solidFill>
                <a:srgbClr val="2D3B45"/>
              </a:solidFill>
              <a:highlight>
                <a:schemeClr val="lt1"/>
              </a:highlight>
            </a:endParaRPr>
          </a:p>
          <a:p>
            <a:pPr indent="-292100" lvl="0" marL="457200" marR="381000" rtl="0" algn="l">
              <a:lnSpc>
                <a:spcPct val="150000"/>
              </a:lnSpc>
              <a:spcBef>
                <a:spcPts val="0"/>
              </a:spcBef>
              <a:spcAft>
                <a:spcPts val="0"/>
              </a:spcAft>
              <a:buClr>
                <a:srgbClr val="2D3B45"/>
              </a:buClr>
              <a:buSzPts val="1000"/>
              <a:buChar char="●"/>
            </a:pPr>
            <a:r>
              <a:rPr lang="en" sz="1000">
                <a:solidFill>
                  <a:srgbClr val="2D3B45"/>
                </a:solidFill>
                <a:highlight>
                  <a:schemeClr val="lt1"/>
                </a:highlight>
              </a:rPr>
              <a:t>RMSE: </a:t>
            </a:r>
            <a:r>
              <a:rPr b="0" lang="en" sz="1000">
                <a:solidFill>
                  <a:srgbClr val="555555"/>
                </a:solidFill>
                <a:highlight>
                  <a:srgbClr val="FFFFFF"/>
                </a:highlight>
                <a:latin typeface="Courier New"/>
                <a:ea typeface="Courier New"/>
                <a:cs typeface="Courier New"/>
                <a:sym typeface="Courier New"/>
              </a:rPr>
              <a:t>0.3640</a:t>
            </a:r>
            <a:endParaRPr b="0" sz="1000">
              <a:solidFill>
                <a:srgbClr val="555555"/>
              </a:solidFill>
              <a:highlight>
                <a:srgbClr val="FFFFFF"/>
              </a:highlight>
              <a:latin typeface="Courier New"/>
              <a:ea typeface="Courier New"/>
              <a:cs typeface="Courier New"/>
              <a:sym typeface="Courier New"/>
            </a:endParaRPr>
          </a:p>
          <a:p>
            <a:pPr indent="-292100" lvl="0" marL="457200" marR="381000" rtl="0" algn="l">
              <a:lnSpc>
                <a:spcPct val="150000"/>
              </a:lnSpc>
              <a:spcBef>
                <a:spcPts val="0"/>
              </a:spcBef>
              <a:spcAft>
                <a:spcPts val="0"/>
              </a:spcAft>
              <a:buClr>
                <a:srgbClr val="555555"/>
              </a:buClr>
              <a:buSzPts val="1000"/>
              <a:buFont typeface="Courier New"/>
              <a:buChar char="●"/>
            </a:pPr>
            <a:r>
              <a:rPr lang="en" sz="1000">
                <a:solidFill>
                  <a:srgbClr val="2D3B45"/>
                </a:solidFill>
                <a:highlight>
                  <a:schemeClr val="lt1"/>
                </a:highlight>
              </a:rPr>
              <a:t>MSE: </a:t>
            </a:r>
            <a:r>
              <a:rPr b="0" lang="en" sz="1000">
                <a:solidFill>
                  <a:srgbClr val="555555"/>
                </a:solidFill>
                <a:highlight>
                  <a:srgbClr val="FFFFFF"/>
                </a:highlight>
                <a:latin typeface="Courier New"/>
                <a:ea typeface="Courier New"/>
                <a:cs typeface="Courier New"/>
                <a:sym typeface="Courier New"/>
              </a:rPr>
              <a:t>~0.1325</a:t>
            </a:r>
            <a:endParaRPr b="0" sz="1000">
              <a:solidFill>
                <a:srgbClr val="2D3B45"/>
              </a:solidFill>
              <a:highlight>
                <a:schemeClr val="lt1"/>
              </a:highlight>
            </a:endParaRPr>
          </a:p>
          <a:p>
            <a:pPr indent="-292100" lvl="0" marL="457200" marR="381000" rtl="0" algn="l">
              <a:lnSpc>
                <a:spcPct val="150000"/>
              </a:lnSpc>
              <a:spcBef>
                <a:spcPts val="0"/>
              </a:spcBef>
              <a:spcAft>
                <a:spcPts val="0"/>
              </a:spcAft>
              <a:buClr>
                <a:srgbClr val="2D3B45"/>
              </a:buClr>
              <a:buSzPts val="1000"/>
              <a:buChar char="●"/>
            </a:pPr>
            <a:r>
              <a:rPr lang="en" sz="1000">
                <a:solidFill>
                  <a:srgbClr val="2D3B45"/>
                </a:solidFill>
                <a:highlight>
                  <a:schemeClr val="lt1"/>
                </a:highlight>
              </a:rPr>
              <a:t>R2:</a:t>
            </a:r>
            <a:r>
              <a:rPr b="0" lang="en" sz="1000">
                <a:solidFill>
                  <a:srgbClr val="2D3B45"/>
                </a:solidFill>
                <a:highlight>
                  <a:schemeClr val="lt1"/>
                </a:highlight>
              </a:rPr>
              <a:t> </a:t>
            </a:r>
            <a:r>
              <a:rPr b="0" lang="en" sz="1000">
                <a:solidFill>
                  <a:srgbClr val="555555"/>
                </a:solidFill>
                <a:highlight>
                  <a:srgbClr val="FFFFFF"/>
                </a:highlight>
                <a:latin typeface="Courier New"/>
                <a:ea typeface="Courier New"/>
                <a:cs typeface="Courier New"/>
                <a:sym typeface="Courier New"/>
              </a:rPr>
              <a:t>~-0.0271</a:t>
            </a:r>
            <a:endParaRPr sz="1000">
              <a:solidFill>
                <a:srgbClr val="2D3B45"/>
              </a:solidFill>
              <a:highlight>
                <a:schemeClr val="lt1"/>
              </a:highlight>
            </a:endParaRPr>
          </a:p>
          <a:p>
            <a:pPr indent="0" lvl="0" marL="0" marR="381000" rtl="0" algn="l">
              <a:lnSpc>
                <a:spcPct val="150000"/>
              </a:lnSpc>
              <a:spcBef>
                <a:spcPts val="0"/>
              </a:spcBef>
              <a:spcAft>
                <a:spcPts val="0"/>
              </a:spcAft>
              <a:buNone/>
            </a:pPr>
            <a:r>
              <a:rPr lang="en" sz="1000">
                <a:solidFill>
                  <a:srgbClr val="2D3B45"/>
                </a:solidFill>
                <a:highlight>
                  <a:srgbClr val="FFFFFF"/>
                </a:highlight>
              </a:rPr>
              <a:t>H2O:</a:t>
            </a:r>
            <a:endParaRPr sz="1000">
              <a:solidFill>
                <a:srgbClr val="2D3B45"/>
              </a:solidFill>
              <a:highlight>
                <a:srgbClr val="FFFFFF"/>
              </a:highlight>
            </a:endParaRPr>
          </a:p>
          <a:p>
            <a:pPr indent="-292100" lvl="0" marL="457200" marR="381000" rtl="0" algn="l">
              <a:lnSpc>
                <a:spcPct val="150000"/>
              </a:lnSpc>
              <a:spcBef>
                <a:spcPts val="0"/>
              </a:spcBef>
              <a:spcAft>
                <a:spcPts val="0"/>
              </a:spcAft>
              <a:buClr>
                <a:srgbClr val="2D3B45"/>
              </a:buClr>
              <a:buSzPts val="1000"/>
              <a:buChar char="●"/>
            </a:pPr>
            <a:r>
              <a:rPr lang="en" sz="1000">
                <a:solidFill>
                  <a:srgbClr val="2D3B45"/>
                </a:solidFill>
                <a:highlight>
                  <a:srgbClr val="FFFFFF"/>
                </a:highlight>
              </a:rPr>
              <a:t>Best Model: </a:t>
            </a:r>
            <a:r>
              <a:rPr lang="en" sz="1000">
                <a:solidFill>
                  <a:srgbClr val="555555"/>
                </a:solidFill>
                <a:highlight>
                  <a:srgbClr val="FFFFFF"/>
                </a:highlight>
                <a:latin typeface="Courier New"/>
                <a:ea typeface="Courier New"/>
                <a:cs typeface="Courier New"/>
                <a:sym typeface="Courier New"/>
              </a:rPr>
              <a:t>StackedEnsemble_AllModels_4_AutoML_3_20220309_13719</a:t>
            </a:r>
            <a:endParaRPr sz="1000">
              <a:solidFill>
                <a:srgbClr val="555555"/>
              </a:solidFill>
              <a:highlight>
                <a:srgbClr val="FFFFFF"/>
              </a:highlight>
              <a:latin typeface="Courier New"/>
              <a:ea typeface="Courier New"/>
              <a:cs typeface="Courier New"/>
              <a:sym typeface="Courier New"/>
            </a:endParaRPr>
          </a:p>
          <a:p>
            <a:pPr indent="-292100" lvl="0" marL="457200" marR="381000" rtl="0" algn="l">
              <a:lnSpc>
                <a:spcPct val="150000"/>
              </a:lnSpc>
              <a:spcBef>
                <a:spcPts val="0"/>
              </a:spcBef>
              <a:spcAft>
                <a:spcPts val="0"/>
              </a:spcAft>
              <a:buClr>
                <a:srgbClr val="555555"/>
              </a:buClr>
              <a:buSzPts val="1000"/>
              <a:buFont typeface="Courier New"/>
              <a:buChar char="●"/>
            </a:pPr>
            <a:r>
              <a:rPr lang="en" sz="1000">
                <a:solidFill>
                  <a:srgbClr val="2D3B45"/>
                </a:solidFill>
                <a:highlight>
                  <a:srgbClr val="FFFFFF"/>
                </a:highlight>
              </a:rPr>
              <a:t>MSE: </a:t>
            </a:r>
            <a:r>
              <a:rPr b="0" lang="en" sz="1000">
                <a:solidFill>
                  <a:srgbClr val="2D3B45"/>
                </a:solidFill>
                <a:highlight>
                  <a:srgbClr val="FFFFFF"/>
                </a:highlight>
              </a:rPr>
              <a:t>~0.1165</a:t>
            </a:r>
            <a:endParaRPr b="0" sz="1000">
              <a:solidFill>
                <a:srgbClr val="2D3B45"/>
              </a:solidFill>
              <a:highlight>
                <a:srgbClr val="FFFFFF"/>
              </a:highlight>
            </a:endParaRPr>
          </a:p>
          <a:p>
            <a:pPr indent="-292100" lvl="0" marL="457200" marR="381000" rtl="0" algn="l">
              <a:lnSpc>
                <a:spcPct val="150000"/>
              </a:lnSpc>
              <a:spcBef>
                <a:spcPts val="0"/>
              </a:spcBef>
              <a:spcAft>
                <a:spcPts val="0"/>
              </a:spcAft>
              <a:buClr>
                <a:srgbClr val="2D3B45"/>
              </a:buClr>
              <a:buSzPts val="1000"/>
              <a:buChar char="●"/>
            </a:pPr>
            <a:r>
              <a:rPr lang="en" sz="1000">
                <a:solidFill>
                  <a:srgbClr val="2D3B45"/>
                </a:solidFill>
                <a:highlight>
                  <a:srgbClr val="FFFFFF"/>
                </a:highlight>
              </a:rPr>
              <a:t>R2:</a:t>
            </a:r>
            <a:r>
              <a:rPr b="0" lang="en" sz="1000">
                <a:solidFill>
                  <a:srgbClr val="2D3B45"/>
                </a:solidFill>
                <a:highlight>
                  <a:srgbClr val="FFFFFF"/>
                </a:highlight>
              </a:rPr>
              <a:t> ~0.1608</a:t>
            </a:r>
            <a:endParaRPr b="0" sz="1000">
              <a:solidFill>
                <a:srgbClr val="2D3B45"/>
              </a:solidFill>
              <a:highlight>
                <a:srgbClr val="FFFFFF"/>
              </a:highlight>
            </a:endParaRPr>
          </a:p>
          <a:p>
            <a:pPr indent="-292100" lvl="0" marL="457200" marR="381000" rtl="0" algn="l">
              <a:lnSpc>
                <a:spcPct val="150000"/>
              </a:lnSpc>
              <a:spcBef>
                <a:spcPts val="0"/>
              </a:spcBef>
              <a:spcAft>
                <a:spcPts val="0"/>
              </a:spcAft>
              <a:buClr>
                <a:srgbClr val="555555"/>
              </a:buClr>
              <a:buSzPts val="1000"/>
              <a:buFont typeface="Courier New"/>
              <a:buChar char="●"/>
            </a:pPr>
            <a:r>
              <a:rPr lang="en" sz="1000">
                <a:solidFill>
                  <a:srgbClr val="2D3B45"/>
                </a:solidFill>
                <a:highlight>
                  <a:srgbClr val="FFFFFF"/>
                </a:highlight>
              </a:rPr>
              <a:t>Partial Dependence Plot: </a:t>
            </a:r>
            <a:r>
              <a:rPr b="0" lang="en" sz="1000">
                <a:solidFill>
                  <a:srgbClr val="2D3B45"/>
                </a:solidFill>
                <a:highlight>
                  <a:srgbClr val="FFFFFF"/>
                </a:highlight>
              </a:rPr>
              <a:t>with many </a:t>
            </a:r>
            <a:r>
              <a:rPr b="0" lang="en" sz="1000">
                <a:solidFill>
                  <a:srgbClr val="2D3B45"/>
                </a:solidFill>
                <a:highlight>
                  <a:srgbClr val="FFFFFF"/>
                </a:highlight>
              </a:rPr>
              <a:t>neutral</a:t>
            </a:r>
            <a:r>
              <a:rPr b="0" lang="en" sz="1000">
                <a:solidFill>
                  <a:srgbClr val="2D3B45"/>
                </a:solidFill>
                <a:highlight>
                  <a:srgbClr val="FFFFFF"/>
                </a:highlight>
              </a:rPr>
              <a:t> sentiments, we still see negative sentiment tweets would yield to low stock closing price, vice versa.</a:t>
            </a:r>
            <a:endParaRPr b="0" sz="1000">
              <a:solidFill>
                <a:srgbClr val="2D3B45"/>
              </a:solidFill>
              <a:highlight>
                <a:srgbClr val="FFFFFF"/>
              </a:highlight>
            </a:endParaRPr>
          </a:p>
          <a:p>
            <a:pPr indent="0" lvl="0" marL="0" rtl="0" algn="l">
              <a:spcBef>
                <a:spcPts val="0"/>
              </a:spcBef>
              <a:spcAft>
                <a:spcPts val="0"/>
              </a:spcAft>
              <a:buNone/>
            </a:pPr>
            <a:r>
              <a:t/>
            </a:r>
            <a:endParaRPr sz="1000">
              <a:solidFill>
                <a:srgbClr val="2D3B45"/>
              </a:solidFill>
              <a:highlight>
                <a:srgbClr val="FFFFFF"/>
              </a:highlight>
            </a:endParaRPr>
          </a:p>
        </p:txBody>
      </p:sp>
      <p:sp>
        <p:nvSpPr>
          <p:cNvPr id="114" name="Google Shape;114;p23"/>
          <p:cNvSpPr txBox="1"/>
          <p:nvPr>
            <p:ph type="title"/>
          </p:nvPr>
        </p:nvSpPr>
        <p:spPr>
          <a:xfrm>
            <a:off x="615924" y="3134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3 Findings</a:t>
            </a:r>
            <a:endParaRPr/>
          </a:p>
        </p:txBody>
      </p:sp>
      <p:pic>
        <p:nvPicPr>
          <p:cNvPr id="115" name="Google Shape;115;p23"/>
          <p:cNvPicPr preferRelativeResize="0"/>
          <p:nvPr/>
        </p:nvPicPr>
        <p:blipFill>
          <a:blip r:embed="rId3">
            <a:alphaModFix/>
          </a:blip>
          <a:stretch>
            <a:fillRect/>
          </a:stretch>
        </p:blipFill>
        <p:spPr>
          <a:xfrm>
            <a:off x="5368075" y="1856025"/>
            <a:ext cx="3775923" cy="2105525"/>
          </a:xfrm>
          <a:prstGeom prst="rect">
            <a:avLst/>
          </a:prstGeom>
          <a:noFill/>
          <a:ln>
            <a:noFill/>
          </a:ln>
        </p:spPr>
      </p:pic>
      <p:sp>
        <p:nvSpPr>
          <p:cNvPr id="116" name="Google Shape;116;p23"/>
          <p:cNvSpPr txBox="1"/>
          <p:nvPr/>
        </p:nvSpPr>
        <p:spPr>
          <a:xfrm>
            <a:off x="5895750" y="980950"/>
            <a:ext cx="3000000" cy="846600"/>
          </a:xfrm>
          <a:prstGeom prst="rect">
            <a:avLst/>
          </a:prstGeom>
          <a:noFill/>
          <a:ln>
            <a:noFill/>
          </a:ln>
        </p:spPr>
        <p:txBody>
          <a:bodyPr anchorCtr="0" anchor="t" bIns="91425" lIns="91425" spcFirstLastPara="1" rIns="91425" wrap="square" tIns="91425">
            <a:spAutoFit/>
          </a:bodyPr>
          <a:lstStyle/>
          <a:p>
            <a:pPr indent="0" lvl="0" marL="0" rtl="0" algn="l">
              <a:lnSpc>
                <a:spcPct val="145454"/>
              </a:lnSpc>
              <a:spcBef>
                <a:spcPts val="0"/>
              </a:spcBef>
              <a:spcAft>
                <a:spcPts val="0"/>
              </a:spcAft>
              <a:buNone/>
            </a:pPr>
            <a:r>
              <a:rPr lang="en" sz="1100">
                <a:solidFill>
                  <a:schemeClr val="dk2"/>
                </a:solidFill>
              </a:rPr>
              <a:t>The model runs on a cluster of 30.5 GB Memory, 4 Cores for both driver and workers, with # worker of 8</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688974" y="3207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Lessons</a:t>
            </a:r>
            <a:r>
              <a:rPr lang="en"/>
              <a:t> Learned + Conclusion</a:t>
            </a:r>
            <a:endParaRPr/>
          </a:p>
        </p:txBody>
      </p:sp>
      <p:sp>
        <p:nvSpPr>
          <p:cNvPr id="122" name="Google Shape;122;p24"/>
          <p:cNvSpPr txBox="1"/>
          <p:nvPr>
            <p:ph idx="1" type="body"/>
          </p:nvPr>
        </p:nvSpPr>
        <p:spPr>
          <a:xfrm>
            <a:off x="688200" y="917001"/>
            <a:ext cx="7767600" cy="3464100"/>
          </a:xfrm>
          <a:prstGeom prst="rect">
            <a:avLst/>
          </a:prstGeom>
        </p:spPr>
        <p:txBody>
          <a:bodyPr anchorCtr="0" anchor="t" bIns="91425" lIns="91425" spcFirstLastPara="1" rIns="91425" wrap="square" tIns="91425">
            <a:noAutofit/>
          </a:bodyPr>
          <a:lstStyle/>
          <a:p>
            <a:pPr indent="-304800" lvl="0" marL="457200" marR="381000" rtl="0" algn="l">
              <a:lnSpc>
                <a:spcPct val="150000"/>
              </a:lnSpc>
              <a:spcBef>
                <a:spcPts val="0"/>
              </a:spcBef>
              <a:spcAft>
                <a:spcPts val="0"/>
              </a:spcAft>
              <a:buClr>
                <a:srgbClr val="2D3B45"/>
              </a:buClr>
              <a:buSzPts val="1200"/>
              <a:buChar char="●"/>
            </a:pPr>
            <a:r>
              <a:rPr b="0" lang="en" sz="1200">
                <a:solidFill>
                  <a:srgbClr val="2D3B45"/>
                </a:solidFill>
                <a:highlight>
                  <a:srgbClr val="FFFFFF"/>
                </a:highlight>
              </a:rPr>
              <a:t>Different models could be used to explore </a:t>
            </a:r>
            <a:r>
              <a:rPr b="0" lang="en" sz="1200">
                <a:solidFill>
                  <a:srgbClr val="2D3B45"/>
                </a:solidFill>
                <a:highlight>
                  <a:srgbClr val="FFFFFF"/>
                </a:highlight>
              </a:rPr>
              <a:t>different</a:t>
            </a:r>
            <a:r>
              <a:rPr b="0" lang="en" sz="1200">
                <a:solidFill>
                  <a:srgbClr val="2D3B45"/>
                </a:solidFill>
                <a:highlight>
                  <a:srgbClr val="FFFFFF"/>
                </a:highlight>
              </a:rPr>
              <a:t> analytical goals; when we have more features, more time is required to do data cleaning and model fitting.</a:t>
            </a:r>
            <a:endParaRPr b="0" sz="1200">
              <a:solidFill>
                <a:srgbClr val="2D3B45"/>
              </a:solidFill>
              <a:highlight>
                <a:srgbClr val="FFFFFF"/>
              </a:highlight>
            </a:endParaRPr>
          </a:p>
          <a:p>
            <a:pPr indent="-304800" lvl="0" marL="457200" rtl="0" algn="l">
              <a:spcBef>
                <a:spcPts val="0"/>
              </a:spcBef>
              <a:spcAft>
                <a:spcPts val="0"/>
              </a:spcAft>
              <a:buClr>
                <a:srgbClr val="2D3B45"/>
              </a:buClr>
              <a:buSzPts val="1200"/>
              <a:buChar char="●"/>
            </a:pPr>
            <a:r>
              <a:rPr b="0" lang="en" sz="1200">
                <a:solidFill>
                  <a:srgbClr val="2D3B45"/>
                </a:solidFill>
                <a:highlight>
                  <a:srgbClr val="FFFFFF"/>
                </a:highlight>
              </a:rPr>
              <a:t>Tweets Counts and DogeCoin stock price are not significantly correlated. (R2_RF : -0.11 ; R2_LR : 0.06)</a:t>
            </a:r>
            <a:endParaRPr b="0" sz="1200">
              <a:solidFill>
                <a:srgbClr val="2D3B45"/>
              </a:solidFill>
              <a:highlight>
                <a:srgbClr val="FFFFFF"/>
              </a:highlight>
            </a:endParaRPr>
          </a:p>
          <a:p>
            <a:pPr indent="-304800" lvl="0" marL="457200" rtl="0" algn="l">
              <a:spcBef>
                <a:spcPts val="0"/>
              </a:spcBef>
              <a:spcAft>
                <a:spcPts val="0"/>
              </a:spcAft>
              <a:buClr>
                <a:srgbClr val="2D3B45"/>
              </a:buClr>
              <a:buSzPts val="1200"/>
              <a:buChar char="●"/>
            </a:pPr>
            <a:r>
              <a:rPr b="0" lang="en" sz="1200">
                <a:solidFill>
                  <a:srgbClr val="2D3B45"/>
                </a:solidFill>
                <a:highlight>
                  <a:srgbClr val="FFFFFF"/>
                </a:highlight>
              </a:rPr>
              <a:t>We notice some extremely validation metrics results when we add more features (reply count, like count, quote count) to the model. Some of the possible reasons have been discussed before.</a:t>
            </a:r>
            <a:endParaRPr b="0" sz="1200">
              <a:solidFill>
                <a:srgbClr val="2D3B45"/>
              </a:solidFill>
              <a:highlight>
                <a:srgbClr val="FFFFFF"/>
              </a:highlight>
            </a:endParaRPr>
          </a:p>
          <a:p>
            <a:pPr indent="-304800" lvl="0" marL="457200" rtl="0" algn="l">
              <a:spcBef>
                <a:spcPts val="0"/>
              </a:spcBef>
              <a:spcAft>
                <a:spcPts val="0"/>
              </a:spcAft>
              <a:buClr>
                <a:srgbClr val="2D3B45"/>
              </a:buClr>
              <a:buSzPts val="1200"/>
              <a:buChar char="●"/>
            </a:pPr>
            <a:r>
              <a:rPr b="0" lang="en" sz="1200">
                <a:solidFill>
                  <a:srgbClr val="2D3B45"/>
                </a:solidFill>
                <a:highlight>
                  <a:srgbClr val="FFFFFF"/>
                </a:highlight>
              </a:rPr>
              <a:t>W</a:t>
            </a:r>
            <a:r>
              <a:rPr b="0" lang="en" sz="1200">
                <a:solidFill>
                  <a:srgbClr val="2D3B45"/>
                </a:solidFill>
                <a:highlight>
                  <a:srgbClr val="FFFFFF"/>
                </a:highlight>
              </a:rPr>
              <a:t>hen we take </a:t>
            </a:r>
            <a:r>
              <a:rPr lang="en" sz="1200">
                <a:solidFill>
                  <a:srgbClr val="2D3B45"/>
                </a:solidFill>
                <a:highlight>
                  <a:srgbClr val="FFFFFF"/>
                </a:highlight>
              </a:rPr>
              <a:t>tweet sentiment</a:t>
            </a:r>
            <a:r>
              <a:rPr b="0" lang="en" sz="1200">
                <a:solidFill>
                  <a:srgbClr val="2D3B45"/>
                </a:solidFill>
                <a:highlight>
                  <a:srgbClr val="FFFFFF"/>
                </a:highlight>
              </a:rPr>
              <a:t> into considerations, with the H2O model, only 16.1% of the variation was explained. The sentiment score is making some influences on the stock price prediction, though limited. H2O would more likely to select the best model comparing to we individually implement one single model, as it could ensemble good models together.</a:t>
            </a:r>
            <a:endParaRPr b="0" sz="1200">
              <a:solidFill>
                <a:srgbClr val="2D3B45"/>
              </a:solidFill>
              <a:highlight>
                <a:srgbClr val="FFFFFF"/>
              </a:highlight>
            </a:endParaRPr>
          </a:p>
          <a:p>
            <a:pPr indent="-304800" lvl="0" marL="457200" rtl="0" algn="l">
              <a:spcBef>
                <a:spcPts val="0"/>
              </a:spcBef>
              <a:spcAft>
                <a:spcPts val="0"/>
              </a:spcAft>
              <a:buClr>
                <a:srgbClr val="2D3B45"/>
              </a:buClr>
              <a:buSzPts val="1200"/>
              <a:buChar char="●"/>
            </a:pPr>
            <a:r>
              <a:rPr b="0" lang="en" sz="1200">
                <a:solidFill>
                  <a:srgbClr val="2D3B45"/>
                </a:solidFill>
                <a:highlight>
                  <a:srgbClr val="FFFFFF"/>
                </a:highlight>
              </a:rPr>
              <a:t>There might be many possible limitations in our dataset, e.g. right skewed data, limited amount, etc. Further investigations are required to build a better model. For future steps, we would like to gather more data and also include other possible features should be introduced. </a:t>
            </a:r>
            <a:endParaRPr b="0" sz="1200">
              <a:solidFill>
                <a:srgbClr val="2D3B4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5"/>
          <p:cNvSpPr txBox="1"/>
          <p:nvPr>
            <p:ph type="title"/>
          </p:nvPr>
        </p:nvSpPr>
        <p:spPr>
          <a:xfrm>
            <a:off x="612774" y="383403"/>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60" name="Google Shape;60;p15"/>
          <p:cNvSpPr txBox="1"/>
          <p:nvPr>
            <p:ph idx="1" type="body"/>
          </p:nvPr>
        </p:nvSpPr>
        <p:spPr>
          <a:xfrm>
            <a:off x="688975" y="1095676"/>
            <a:ext cx="7767600" cy="3464100"/>
          </a:xfrm>
          <a:prstGeom prst="rect">
            <a:avLst/>
          </a:prstGeom>
        </p:spPr>
        <p:txBody>
          <a:bodyPr anchorCtr="0" anchor="t" bIns="91425" lIns="91425" spcFirstLastPara="1" rIns="91425" wrap="square" tIns="91425">
            <a:noAutofit/>
          </a:bodyPr>
          <a:lstStyle/>
          <a:p>
            <a:pPr indent="0" lvl="0" marL="0" marR="190500" rtl="0" algn="l">
              <a:lnSpc>
                <a:spcPct val="150000"/>
              </a:lnSpc>
              <a:spcBef>
                <a:spcPts val="0"/>
              </a:spcBef>
              <a:spcAft>
                <a:spcPts val="0"/>
              </a:spcAft>
              <a:buNone/>
            </a:pPr>
            <a:r>
              <a:rPr b="0" lang="en" sz="1200">
                <a:solidFill>
                  <a:srgbClr val="2D3B45"/>
                </a:solidFill>
                <a:highlight>
                  <a:srgbClr val="FFFFFF"/>
                </a:highlight>
              </a:rPr>
              <a:t>.</a:t>
            </a:r>
            <a:endParaRPr b="0" sz="1200">
              <a:solidFill>
                <a:srgbClr val="2D3B45"/>
              </a:solidFill>
              <a:highlight>
                <a:srgbClr val="FFFFFF"/>
              </a:highlight>
            </a:endParaRPr>
          </a:p>
          <a:p>
            <a:pPr indent="0" lvl="0" marL="0" rtl="0" algn="l">
              <a:spcBef>
                <a:spcPts val="0"/>
              </a:spcBef>
              <a:spcAft>
                <a:spcPts val="0"/>
              </a:spcAft>
              <a:buNone/>
            </a:pPr>
            <a:r>
              <a:t/>
            </a:r>
            <a:endParaRPr/>
          </a:p>
        </p:txBody>
      </p:sp>
      <p:sp>
        <p:nvSpPr>
          <p:cNvPr id="61" name="Google Shape;61;p15"/>
          <p:cNvSpPr txBox="1"/>
          <p:nvPr>
            <p:ph idx="1" type="body"/>
          </p:nvPr>
        </p:nvSpPr>
        <p:spPr>
          <a:xfrm>
            <a:off x="688200" y="967275"/>
            <a:ext cx="7737300" cy="3344400"/>
          </a:xfrm>
          <a:prstGeom prst="rect">
            <a:avLst/>
          </a:prstGeom>
          <a:noFill/>
          <a:ln>
            <a:noFill/>
          </a:ln>
        </p:spPr>
        <p:txBody>
          <a:bodyPr anchorCtr="0" anchor="t" bIns="0" lIns="0" spcFirstLastPara="1" rIns="0" wrap="square" tIns="0">
            <a:noAutofit/>
          </a:bodyPr>
          <a:lstStyle/>
          <a:p>
            <a:pPr indent="0" lvl="0" marL="228600" rtl="0" algn="l">
              <a:spcBef>
                <a:spcPts val="0"/>
              </a:spcBef>
              <a:spcAft>
                <a:spcPts val="0"/>
              </a:spcAft>
              <a:buNone/>
            </a:pPr>
            <a:r>
              <a:t/>
            </a:r>
            <a:endParaRPr sz="1900"/>
          </a:p>
          <a:p>
            <a:pPr indent="-336550" lvl="0" marL="457200" rtl="0" algn="l">
              <a:spcBef>
                <a:spcPts val="0"/>
              </a:spcBef>
              <a:spcAft>
                <a:spcPts val="0"/>
              </a:spcAft>
              <a:buSzPts val="1700"/>
              <a:buChar char="●"/>
            </a:pPr>
            <a:r>
              <a:rPr b="0" lang="en" sz="1700"/>
              <a:t>Description of data and data collection process </a:t>
            </a:r>
            <a:endParaRPr b="0" sz="1700"/>
          </a:p>
          <a:p>
            <a:pPr indent="-336550" lvl="0" marL="457200" rtl="0" algn="l">
              <a:spcBef>
                <a:spcPts val="0"/>
              </a:spcBef>
              <a:spcAft>
                <a:spcPts val="0"/>
              </a:spcAft>
              <a:buSzPts val="1700"/>
              <a:buChar char="●"/>
            </a:pPr>
            <a:r>
              <a:rPr b="0" lang="en" sz="1700"/>
              <a:t>Analytical goal</a:t>
            </a:r>
            <a:endParaRPr b="0" sz="1700"/>
          </a:p>
          <a:p>
            <a:pPr indent="-336550" lvl="0" marL="457200" rtl="0" algn="l">
              <a:spcBef>
                <a:spcPts val="0"/>
              </a:spcBef>
              <a:spcAft>
                <a:spcPts val="0"/>
              </a:spcAft>
              <a:buSzPts val="1700"/>
              <a:buChar char="●"/>
            </a:pPr>
            <a:r>
              <a:rPr b="0" lang="en" sz="1700"/>
              <a:t>Models included in the analysis</a:t>
            </a:r>
            <a:endParaRPr b="0" sz="1700"/>
          </a:p>
          <a:p>
            <a:pPr indent="-336550" lvl="0" marL="457200" rtl="0" algn="l">
              <a:spcBef>
                <a:spcPts val="0"/>
              </a:spcBef>
              <a:spcAft>
                <a:spcPts val="0"/>
              </a:spcAft>
              <a:buSzPts val="1700"/>
              <a:buChar char="●"/>
            </a:pPr>
            <a:r>
              <a:rPr b="0" lang="en" sz="1700"/>
              <a:t>Preprocessing algorithm &amp; Time Efficiency</a:t>
            </a:r>
            <a:endParaRPr b="0" sz="1700"/>
          </a:p>
          <a:p>
            <a:pPr indent="-336550" lvl="0" marL="457200" rtl="0" algn="l">
              <a:spcBef>
                <a:spcPts val="0"/>
              </a:spcBef>
              <a:spcAft>
                <a:spcPts val="0"/>
              </a:spcAft>
              <a:buSzPts val="1700"/>
              <a:buChar char="●"/>
            </a:pPr>
            <a:r>
              <a:rPr b="0" lang="en" sz="1700"/>
              <a:t>Findings (one slide for each objective and model)</a:t>
            </a:r>
            <a:endParaRPr b="0" sz="1700"/>
          </a:p>
          <a:p>
            <a:pPr indent="-336550" lvl="0" marL="457200" rtl="0" algn="l">
              <a:spcBef>
                <a:spcPts val="0"/>
              </a:spcBef>
              <a:spcAft>
                <a:spcPts val="0"/>
              </a:spcAft>
              <a:buSzPts val="1700"/>
              <a:buChar char="●"/>
            </a:pPr>
            <a:r>
              <a:rPr b="0" lang="en" sz="1700"/>
              <a:t>Conclusion</a:t>
            </a:r>
            <a:endParaRPr b="0" sz="1700"/>
          </a:p>
          <a:p>
            <a:pPr indent="0" lvl="0" marL="0" rtl="0" algn="l">
              <a:spcBef>
                <a:spcPts val="0"/>
              </a:spcBef>
              <a:spcAft>
                <a:spcPts val="0"/>
              </a:spcAft>
              <a:buNone/>
            </a:pPr>
            <a:r>
              <a:t/>
            </a:r>
            <a:endParaRPr sz="1800"/>
          </a:p>
          <a:p>
            <a:pPr indent="0" lvl="0" marL="0" rtl="0" algn="l">
              <a:spcBef>
                <a:spcPts val="0"/>
              </a:spcBef>
              <a:spcAft>
                <a:spcPts val="0"/>
              </a:spcAft>
              <a:buNone/>
            </a:pPr>
            <a:r>
              <a:t/>
            </a:r>
            <a:endParaRPr sz="1400"/>
          </a:p>
          <a:p>
            <a:pPr indent="0" lvl="0" marL="0" marR="0" rtl="0" algn="l">
              <a:lnSpc>
                <a:spcPct val="145454"/>
              </a:lnSpc>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title"/>
          </p:nvPr>
        </p:nvSpPr>
        <p:spPr>
          <a:xfrm>
            <a:off x="688974" y="3969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Description</a:t>
            </a:r>
            <a:r>
              <a:rPr lang="en"/>
              <a:t> of Data and Data Collection</a:t>
            </a:r>
            <a:endParaRPr/>
          </a:p>
        </p:txBody>
      </p:sp>
      <p:sp>
        <p:nvSpPr>
          <p:cNvPr id="67" name="Google Shape;67;p16"/>
          <p:cNvSpPr txBox="1"/>
          <p:nvPr>
            <p:ph idx="1" type="body"/>
          </p:nvPr>
        </p:nvSpPr>
        <p:spPr>
          <a:xfrm>
            <a:off x="688975" y="1095676"/>
            <a:ext cx="7767600" cy="3464100"/>
          </a:xfrm>
          <a:prstGeom prst="rect">
            <a:avLst/>
          </a:prstGeom>
        </p:spPr>
        <p:txBody>
          <a:bodyPr anchorCtr="0" anchor="t" bIns="91425" lIns="91425" spcFirstLastPara="1" rIns="91425" wrap="square" tIns="91425">
            <a:noAutofit/>
          </a:bodyPr>
          <a:lstStyle/>
          <a:p>
            <a:pPr indent="0" lvl="0" marL="0" marR="190500" rtl="0" algn="l">
              <a:lnSpc>
                <a:spcPct val="150000"/>
              </a:lnSpc>
              <a:spcBef>
                <a:spcPts val="0"/>
              </a:spcBef>
              <a:spcAft>
                <a:spcPts val="0"/>
              </a:spcAft>
              <a:buNone/>
            </a:pPr>
            <a:r>
              <a:rPr b="0" lang="en" sz="1200">
                <a:solidFill>
                  <a:srgbClr val="2D3B45"/>
                </a:solidFill>
                <a:highlight>
                  <a:srgbClr val="FFFFFF"/>
                </a:highlight>
              </a:rPr>
              <a:t>.</a:t>
            </a:r>
            <a:endParaRPr b="0" sz="1200">
              <a:solidFill>
                <a:srgbClr val="2D3B45"/>
              </a:solidFill>
              <a:highlight>
                <a:srgbClr val="FFFFFF"/>
              </a:highlight>
            </a:endParaRPr>
          </a:p>
          <a:p>
            <a:pPr indent="0" lvl="0" marL="0" rtl="0" algn="l">
              <a:spcBef>
                <a:spcPts val="0"/>
              </a:spcBef>
              <a:spcAft>
                <a:spcPts val="0"/>
              </a:spcAft>
              <a:buNone/>
            </a:pPr>
            <a:r>
              <a:t/>
            </a:r>
            <a:endParaRPr/>
          </a:p>
        </p:txBody>
      </p:sp>
      <p:sp>
        <p:nvSpPr>
          <p:cNvPr id="68" name="Google Shape;68;p16"/>
          <p:cNvSpPr txBox="1"/>
          <p:nvPr>
            <p:ph idx="1" type="body"/>
          </p:nvPr>
        </p:nvSpPr>
        <p:spPr>
          <a:xfrm>
            <a:off x="704125" y="684950"/>
            <a:ext cx="7737300" cy="3344400"/>
          </a:xfrm>
          <a:prstGeom prst="rect">
            <a:avLst/>
          </a:prstGeom>
          <a:noFill/>
          <a:ln>
            <a:noFill/>
          </a:ln>
        </p:spPr>
        <p:txBody>
          <a:bodyPr anchorCtr="0" anchor="t" bIns="0" lIns="0" spcFirstLastPara="1" rIns="0" wrap="square" tIns="0">
            <a:noAutofit/>
          </a:bodyPr>
          <a:lstStyle/>
          <a:p>
            <a:pPr indent="0" lvl="0" marL="228600" rtl="0" algn="l">
              <a:spcBef>
                <a:spcPts val="0"/>
              </a:spcBef>
              <a:spcAft>
                <a:spcPts val="0"/>
              </a:spcAft>
              <a:buNone/>
            </a:pPr>
            <a:r>
              <a:t/>
            </a:r>
            <a:endParaRPr sz="1900"/>
          </a:p>
          <a:p>
            <a:pPr indent="-336550" lvl="0" marL="457200" rtl="0" algn="l">
              <a:spcBef>
                <a:spcPts val="0"/>
              </a:spcBef>
              <a:spcAft>
                <a:spcPts val="0"/>
              </a:spcAft>
              <a:buSzPts val="1700"/>
              <a:buChar char="●"/>
            </a:pPr>
            <a:r>
              <a:rPr b="0" lang="en" sz="1700"/>
              <a:t>Data Size : 24036</a:t>
            </a:r>
            <a:endParaRPr b="0" sz="1700"/>
          </a:p>
          <a:p>
            <a:pPr indent="-336550" lvl="0" marL="457200" rtl="0" algn="l">
              <a:spcBef>
                <a:spcPts val="0"/>
              </a:spcBef>
              <a:spcAft>
                <a:spcPts val="0"/>
              </a:spcAft>
              <a:buSzPts val="1700"/>
              <a:buChar char="●"/>
            </a:pPr>
            <a:r>
              <a:rPr b="0" lang="en" sz="1700"/>
              <a:t>Date Range: 2020-01-01 – 2020-05-09</a:t>
            </a:r>
            <a:endParaRPr b="0" sz="1700"/>
          </a:p>
          <a:p>
            <a:pPr indent="-336550" lvl="0" marL="457200" rtl="0" algn="l">
              <a:spcBef>
                <a:spcPts val="0"/>
              </a:spcBef>
              <a:spcAft>
                <a:spcPts val="0"/>
              </a:spcAft>
              <a:buSzPts val="1700"/>
              <a:buChar char="●"/>
            </a:pPr>
            <a:r>
              <a:rPr b="0" lang="en" sz="1700"/>
              <a:t>Data Collection:</a:t>
            </a:r>
            <a:endParaRPr b="0" sz="1700"/>
          </a:p>
          <a:p>
            <a:pPr indent="-336550" lvl="0" marL="914400" rtl="0" algn="l">
              <a:spcBef>
                <a:spcPts val="0"/>
              </a:spcBef>
              <a:spcAft>
                <a:spcPts val="0"/>
              </a:spcAft>
              <a:buSzPts val="1700"/>
              <a:buChar char="-"/>
            </a:pPr>
            <a:r>
              <a:rPr b="0" lang="en" sz="1700"/>
              <a:t>Pull Tweets related to DogeCoin </a:t>
            </a:r>
            <a:endParaRPr b="0" sz="1700"/>
          </a:p>
          <a:p>
            <a:pPr indent="-336550" lvl="0" marL="914400" rtl="0" algn="l">
              <a:spcBef>
                <a:spcPts val="0"/>
              </a:spcBef>
              <a:spcAft>
                <a:spcPts val="0"/>
              </a:spcAft>
              <a:buSzPts val="1700"/>
              <a:buChar char="-"/>
            </a:pPr>
            <a:r>
              <a:rPr b="0" lang="en" sz="1700"/>
              <a:t>Pull DogeCoin Stock Price</a:t>
            </a:r>
            <a:endParaRPr b="0" sz="1700"/>
          </a:p>
          <a:p>
            <a:pPr indent="-336550" lvl="0" marL="914400" rtl="0" algn="l">
              <a:spcBef>
                <a:spcPts val="0"/>
              </a:spcBef>
              <a:spcAft>
                <a:spcPts val="0"/>
              </a:spcAft>
              <a:buSzPts val="1700"/>
              <a:buChar char="-"/>
            </a:pPr>
            <a:r>
              <a:rPr b="0" lang="en" sz="1700"/>
              <a:t>Merge two dataframe</a:t>
            </a:r>
            <a:endParaRPr sz="1800"/>
          </a:p>
          <a:p>
            <a:pPr indent="0" lvl="0" marL="0" rtl="0" algn="l">
              <a:spcBef>
                <a:spcPts val="0"/>
              </a:spcBef>
              <a:spcAft>
                <a:spcPts val="0"/>
              </a:spcAft>
              <a:buNone/>
            </a:pPr>
            <a:r>
              <a:t/>
            </a:r>
            <a:endParaRPr sz="1400"/>
          </a:p>
          <a:p>
            <a:pPr indent="0" lvl="0" marL="0" marR="0" rtl="0" algn="l">
              <a:lnSpc>
                <a:spcPct val="145454"/>
              </a:lnSpc>
              <a:spcBef>
                <a:spcPts val="0"/>
              </a:spcBef>
              <a:spcAft>
                <a:spcPts val="0"/>
              </a:spcAft>
              <a:buNone/>
            </a:pPr>
            <a:r>
              <a:t/>
            </a:r>
            <a:endParaRPr sz="1400"/>
          </a:p>
        </p:txBody>
      </p:sp>
      <p:pic>
        <p:nvPicPr>
          <p:cNvPr id="69" name="Google Shape;69;p16"/>
          <p:cNvPicPr preferRelativeResize="0"/>
          <p:nvPr/>
        </p:nvPicPr>
        <p:blipFill rotWithShape="1">
          <a:blip r:embed="rId3">
            <a:alphaModFix/>
          </a:blip>
          <a:srcRect b="43961" l="0" r="0" t="0"/>
          <a:stretch/>
        </p:blipFill>
        <p:spPr>
          <a:xfrm>
            <a:off x="614550" y="3365300"/>
            <a:ext cx="7660001" cy="105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688199" y="335703"/>
            <a:ext cx="7767600" cy="639000"/>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chemeClr val="dk2"/>
              </a:buClr>
              <a:buFont typeface="Arial"/>
              <a:buNone/>
            </a:pPr>
            <a:r>
              <a:rPr lang="en"/>
              <a:t>Analytical Goal</a:t>
            </a:r>
            <a:endParaRPr b="1" i="0" sz="2400" u="none" cap="none" strike="noStrike">
              <a:solidFill>
                <a:schemeClr val="dk2"/>
              </a:solidFill>
              <a:latin typeface="Arial"/>
              <a:ea typeface="Arial"/>
              <a:cs typeface="Arial"/>
              <a:sym typeface="Arial"/>
            </a:endParaRPr>
          </a:p>
        </p:txBody>
      </p:sp>
      <p:sp>
        <p:nvSpPr>
          <p:cNvPr id="75" name="Google Shape;75;p17"/>
          <p:cNvSpPr txBox="1"/>
          <p:nvPr>
            <p:ph idx="1" type="body"/>
          </p:nvPr>
        </p:nvSpPr>
        <p:spPr>
          <a:xfrm>
            <a:off x="688200" y="967275"/>
            <a:ext cx="7737300" cy="3344400"/>
          </a:xfrm>
          <a:prstGeom prst="rect">
            <a:avLst/>
          </a:prstGeom>
          <a:noFill/>
          <a:ln>
            <a:noFill/>
          </a:ln>
        </p:spPr>
        <p:txBody>
          <a:bodyPr anchorCtr="0" anchor="t" bIns="0" lIns="0" spcFirstLastPara="1" rIns="0" wrap="square" tIns="0">
            <a:noAutofit/>
          </a:bodyPr>
          <a:lstStyle/>
          <a:p>
            <a:pPr indent="0" lvl="0" marL="228600" rtl="0" algn="l">
              <a:spcBef>
                <a:spcPts val="0"/>
              </a:spcBef>
              <a:spcAft>
                <a:spcPts val="0"/>
              </a:spcAft>
              <a:buNone/>
            </a:pPr>
            <a:r>
              <a:t/>
            </a:r>
            <a:endParaRPr sz="1900"/>
          </a:p>
          <a:p>
            <a:pPr indent="-336550" lvl="0" marL="457200" rtl="0" algn="l">
              <a:spcBef>
                <a:spcPts val="0"/>
              </a:spcBef>
              <a:spcAft>
                <a:spcPts val="0"/>
              </a:spcAft>
              <a:buSzPts val="1700"/>
              <a:buChar char="●"/>
            </a:pPr>
            <a:r>
              <a:rPr b="0" lang="en" sz="1700"/>
              <a:t>Predict the daily stock price given the number of tweets on a given date (tweets volume) </a:t>
            </a:r>
            <a:endParaRPr b="0" sz="1700"/>
          </a:p>
          <a:p>
            <a:pPr indent="-336550" lvl="0" marL="457200" rtl="0" algn="l">
              <a:spcBef>
                <a:spcPts val="0"/>
              </a:spcBef>
              <a:spcAft>
                <a:spcPts val="0"/>
              </a:spcAft>
              <a:buSzPts val="1700"/>
              <a:buChar char="●"/>
            </a:pPr>
            <a:r>
              <a:rPr b="0" lang="en" sz="1700"/>
              <a:t>Add retweet, reply, comment, like counts as features and predict price (y = daily stock price) </a:t>
            </a:r>
            <a:endParaRPr b="0" sz="1700"/>
          </a:p>
          <a:p>
            <a:pPr indent="-336550" lvl="0" marL="457200" rtl="0" algn="l">
              <a:spcBef>
                <a:spcPts val="0"/>
              </a:spcBef>
              <a:spcAft>
                <a:spcPts val="0"/>
              </a:spcAft>
              <a:buSzPts val="1700"/>
              <a:buChar char="●"/>
            </a:pPr>
            <a:r>
              <a:rPr b="0" lang="en" sz="1700"/>
              <a:t>Add text sentiment score into the model and predict the daily stock price</a:t>
            </a:r>
            <a:endParaRPr b="0" sz="1700"/>
          </a:p>
          <a:p>
            <a:pPr indent="0" lvl="0" marL="0" rtl="0" algn="l">
              <a:spcBef>
                <a:spcPts val="0"/>
              </a:spcBef>
              <a:spcAft>
                <a:spcPts val="0"/>
              </a:spcAft>
              <a:buNone/>
            </a:pPr>
            <a:r>
              <a:t/>
            </a:r>
            <a:endParaRPr sz="1800"/>
          </a:p>
          <a:p>
            <a:pPr indent="0" lvl="0" marL="0" rtl="0" algn="l">
              <a:spcBef>
                <a:spcPts val="0"/>
              </a:spcBef>
              <a:spcAft>
                <a:spcPts val="0"/>
              </a:spcAft>
              <a:buNone/>
            </a:pPr>
            <a:r>
              <a:t/>
            </a:r>
            <a:endParaRPr sz="1400"/>
          </a:p>
          <a:p>
            <a:pPr indent="0" lvl="0" marL="0" marR="0" rtl="0" algn="l">
              <a:lnSpc>
                <a:spcPct val="145454"/>
              </a:lnSpc>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688974" y="410953"/>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Possible Models</a:t>
            </a:r>
            <a:endParaRPr/>
          </a:p>
        </p:txBody>
      </p:sp>
      <p:sp>
        <p:nvSpPr>
          <p:cNvPr id="81" name="Google Shape;81;p18"/>
          <p:cNvSpPr txBox="1"/>
          <p:nvPr>
            <p:ph idx="1" type="body"/>
          </p:nvPr>
        </p:nvSpPr>
        <p:spPr>
          <a:xfrm>
            <a:off x="688975" y="1095676"/>
            <a:ext cx="7767600" cy="3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700"/>
              <a:t>Since the target variable is the stock price, our problem is a regression question, thus following models are chosen for the evaluation:</a:t>
            </a:r>
            <a:endParaRPr b="0" sz="1700"/>
          </a:p>
          <a:p>
            <a:pPr indent="-279400" lvl="0" marL="914400" rtl="0" algn="l">
              <a:spcBef>
                <a:spcPts val="0"/>
              </a:spcBef>
              <a:spcAft>
                <a:spcPts val="0"/>
              </a:spcAft>
              <a:buSzPts val="800"/>
              <a:buChar char="●"/>
            </a:pPr>
            <a:r>
              <a:rPr b="0" lang="en" sz="1600"/>
              <a:t>Linear Regression </a:t>
            </a:r>
            <a:endParaRPr b="0" sz="1600"/>
          </a:p>
          <a:p>
            <a:pPr indent="-279400" lvl="0" marL="914400" rtl="0" algn="l">
              <a:spcBef>
                <a:spcPts val="0"/>
              </a:spcBef>
              <a:spcAft>
                <a:spcPts val="0"/>
              </a:spcAft>
              <a:buSzPts val="800"/>
              <a:buChar char="●"/>
            </a:pPr>
            <a:r>
              <a:rPr b="0" lang="en" sz="1600"/>
              <a:t>RandomForest</a:t>
            </a:r>
            <a:endParaRPr b="0" sz="1600"/>
          </a:p>
          <a:p>
            <a:pPr indent="-279400" lvl="0" marL="914400" rtl="0" algn="l">
              <a:spcBef>
                <a:spcPts val="0"/>
              </a:spcBef>
              <a:spcAft>
                <a:spcPts val="0"/>
              </a:spcAft>
              <a:buSzPts val="800"/>
              <a:buChar char="●"/>
            </a:pPr>
            <a:r>
              <a:rPr b="0" lang="en" sz="1600"/>
              <a:t>H2O autoML </a:t>
            </a:r>
            <a:endParaRPr b="0" sz="1600"/>
          </a:p>
        </p:txBody>
      </p:sp>
      <p:pic>
        <p:nvPicPr>
          <p:cNvPr id="82" name="Google Shape;82;p18"/>
          <p:cNvPicPr preferRelativeResize="0"/>
          <p:nvPr/>
        </p:nvPicPr>
        <p:blipFill>
          <a:blip r:embed="rId3">
            <a:alphaModFix/>
          </a:blip>
          <a:stretch>
            <a:fillRect/>
          </a:stretch>
        </p:blipFill>
        <p:spPr>
          <a:xfrm>
            <a:off x="6657550" y="2631350"/>
            <a:ext cx="1594301" cy="15935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688199" y="3395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Model - Time Efficiency</a:t>
            </a:r>
            <a:endParaRPr/>
          </a:p>
        </p:txBody>
      </p:sp>
      <p:graphicFrame>
        <p:nvGraphicFramePr>
          <p:cNvPr id="88" name="Google Shape;88;p19"/>
          <p:cNvGraphicFramePr/>
          <p:nvPr/>
        </p:nvGraphicFramePr>
        <p:xfrm>
          <a:off x="688200" y="938075"/>
          <a:ext cx="3000000" cy="3000000"/>
        </p:xfrm>
        <a:graphic>
          <a:graphicData uri="http://schemas.openxmlformats.org/drawingml/2006/table">
            <a:tbl>
              <a:tblPr>
                <a:noFill/>
                <a:tableStyleId>{5352080E-E5E6-491D-A68C-084B1AF6DAAA}</a:tableStyleId>
              </a:tblPr>
              <a:tblGrid>
                <a:gridCol w="1759600"/>
                <a:gridCol w="1643575"/>
                <a:gridCol w="1027100"/>
                <a:gridCol w="2117300"/>
                <a:gridCol w="1220025"/>
              </a:tblGrid>
              <a:tr h="483200">
                <a:tc>
                  <a:txBody>
                    <a:bodyPr/>
                    <a:lstStyle/>
                    <a:p>
                      <a:pPr indent="0" lvl="0" marL="0" rtl="0" algn="l">
                        <a:spcBef>
                          <a:spcPts val="1000"/>
                        </a:spcBef>
                        <a:spcAft>
                          <a:spcPts val="0"/>
                        </a:spcAft>
                        <a:buNone/>
                      </a:pPr>
                      <a:r>
                        <a:rPr b="1" lang="en" sz="1000">
                          <a:solidFill>
                            <a:schemeClr val="lt1"/>
                          </a:solidFill>
                        </a:rPr>
                        <a:t>Analytical</a:t>
                      </a:r>
                      <a:r>
                        <a:rPr b="1" lang="en" sz="1000">
                          <a:solidFill>
                            <a:schemeClr val="lt1"/>
                          </a:solidFill>
                        </a:rPr>
                        <a:t> Goals</a:t>
                      </a:r>
                      <a:endParaRPr b="1" sz="1000">
                        <a:solidFill>
                          <a:schemeClr val="lt1"/>
                        </a:solidFill>
                      </a:endParaRPr>
                    </a:p>
                  </a:txBody>
                  <a:tcPr marT="91425" marB="91425" marR="91425" marL="91425" anchor="ctr">
                    <a:solidFill>
                      <a:srgbClr val="00543C"/>
                    </a:solidFill>
                  </a:tcPr>
                </a:tc>
                <a:tc>
                  <a:txBody>
                    <a:bodyPr/>
                    <a:lstStyle/>
                    <a:p>
                      <a:pPr indent="0" lvl="0" marL="0" rtl="0" algn="l">
                        <a:spcBef>
                          <a:spcPts val="1000"/>
                        </a:spcBef>
                        <a:spcAft>
                          <a:spcPts val="0"/>
                        </a:spcAft>
                        <a:buNone/>
                      </a:pPr>
                      <a:r>
                        <a:rPr b="1" lang="en" sz="1000">
                          <a:solidFill>
                            <a:schemeClr val="lt1"/>
                          </a:solidFill>
                        </a:rPr>
                        <a:t>Model</a:t>
                      </a:r>
                      <a:endParaRPr b="1" sz="10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1000">
                          <a:solidFill>
                            <a:schemeClr val="lt1"/>
                          </a:solidFill>
                        </a:rPr>
                        <a:t>Model Run Time</a:t>
                      </a:r>
                      <a:endParaRPr b="1" sz="10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1000">
                          <a:solidFill>
                            <a:schemeClr val="lt1"/>
                          </a:solidFill>
                        </a:rPr>
                        <a:t>Data Preprocessing</a:t>
                      </a:r>
                      <a:endParaRPr b="1" sz="10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1000">
                          <a:solidFill>
                            <a:schemeClr val="lt1"/>
                          </a:solidFill>
                        </a:rPr>
                        <a:t> Person Responsible</a:t>
                      </a:r>
                      <a:endParaRPr b="1" sz="1000">
                        <a:solidFill>
                          <a:schemeClr val="lt1"/>
                        </a:solidFill>
                      </a:endParaRPr>
                    </a:p>
                  </a:txBody>
                  <a:tcPr marT="91425" marB="91425" marR="91425" marL="91425" anchor="ctr">
                    <a:solidFill>
                      <a:srgbClr val="00543C"/>
                    </a:solidFill>
                  </a:tcPr>
                </a:tc>
              </a:tr>
              <a:tr h="405575">
                <a:tc>
                  <a:txBody>
                    <a:bodyPr/>
                    <a:lstStyle/>
                    <a:p>
                      <a:pPr indent="0" lvl="0" marL="0" rtl="0" algn="l">
                        <a:spcBef>
                          <a:spcPts val="1000"/>
                        </a:spcBef>
                        <a:spcAft>
                          <a:spcPts val="0"/>
                        </a:spcAft>
                        <a:buNone/>
                      </a:pPr>
                      <a:r>
                        <a:rPr lang="en" sz="1000"/>
                        <a:t>Objective 1 - Tweet Count</a:t>
                      </a:r>
                      <a:endParaRPr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1000"/>
                        </a:spcBef>
                        <a:spcAft>
                          <a:spcPts val="0"/>
                        </a:spcAft>
                        <a:buNone/>
                      </a:pPr>
                      <a:r>
                        <a:rPr lang="en" sz="1000"/>
                        <a:t>Linear Regression</a:t>
                      </a:r>
                      <a:endParaRPr sz="1000"/>
                    </a:p>
                  </a:txBody>
                  <a:tcPr marT="91425" marB="91425" marR="91425" marL="91425" anchor="ctr"/>
                </a:tc>
                <a:tc>
                  <a:txBody>
                    <a:bodyPr/>
                    <a:lstStyle/>
                    <a:p>
                      <a:pPr indent="0" lvl="0" marL="0" rtl="0" algn="ctr">
                        <a:spcBef>
                          <a:spcPts val="1000"/>
                        </a:spcBef>
                        <a:spcAft>
                          <a:spcPts val="0"/>
                        </a:spcAft>
                        <a:buNone/>
                      </a:pPr>
                      <a:r>
                        <a:rPr lang="en" sz="1000"/>
                        <a:t>74.8 ms</a:t>
                      </a:r>
                      <a:endParaRPr sz="1000"/>
                    </a:p>
                  </a:txBody>
                  <a:tcPr marT="91425" marB="91425" marR="91425" marL="91425" anchor="ctr"/>
                </a:tc>
                <a:tc>
                  <a:txBody>
                    <a:bodyPr/>
                    <a:lstStyle/>
                    <a:p>
                      <a:pPr indent="0" lvl="0" marL="0" rtl="0" algn="ctr">
                        <a:spcBef>
                          <a:spcPts val="1000"/>
                        </a:spcBef>
                        <a:spcAft>
                          <a:spcPts val="0"/>
                        </a:spcAft>
                        <a:buNone/>
                      </a:pPr>
                      <a:r>
                        <a:rPr lang="en" sz="1000"/>
                        <a:t>&lt;6s</a:t>
                      </a:r>
                      <a:endParaRPr sz="1000"/>
                    </a:p>
                  </a:txBody>
                  <a:tcPr marT="91425" marB="91425" marR="91425" marL="91425" anchor="ctr"/>
                </a:tc>
                <a:tc>
                  <a:txBody>
                    <a:bodyPr/>
                    <a:lstStyle/>
                    <a:p>
                      <a:pPr indent="0" lvl="0" marL="0" rtl="0" algn="ctr">
                        <a:spcBef>
                          <a:spcPts val="1000"/>
                        </a:spcBef>
                        <a:spcAft>
                          <a:spcPts val="0"/>
                        </a:spcAft>
                        <a:buNone/>
                      </a:pPr>
                      <a:r>
                        <a:rPr lang="en" sz="1000"/>
                        <a:t>Tina</a:t>
                      </a:r>
                      <a:endParaRPr sz="1000"/>
                    </a:p>
                  </a:txBody>
                  <a:tcPr marT="91425" marB="91425" marR="91425" marL="91425" anchor="ctr"/>
                </a:tc>
              </a:tr>
              <a:tr h="405575">
                <a:tc>
                  <a:txBody>
                    <a:bodyPr/>
                    <a:lstStyle/>
                    <a:p>
                      <a:pPr indent="0" lvl="0" marL="0" rtl="0" algn="l">
                        <a:spcBef>
                          <a:spcPts val="1000"/>
                        </a:spcBef>
                        <a:spcAft>
                          <a:spcPts val="0"/>
                        </a:spcAft>
                        <a:buNone/>
                      </a:pPr>
                      <a:r>
                        <a:rPr lang="en" sz="1000"/>
                        <a:t>Objective 1 - Tweet Count</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1000"/>
                        </a:spcBef>
                        <a:spcAft>
                          <a:spcPts val="0"/>
                        </a:spcAft>
                        <a:buNone/>
                      </a:pPr>
                      <a:r>
                        <a:rPr lang="en" sz="1000"/>
                        <a:t>Random Forest</a:t>
                      </a:r>
                      <a:endParaRPr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1000"/>
                        </a:spcBef>
                        <a:spcAft>
                          <a:spcPts val="0"/>
                        </a:spcAft>
                        <a:buNone/>
                      </a:pPr>
                      <a:r>
                        <a:rPr lang="en" sz="1000"/>
                        <a:t>25.75 m</a:t>
                      </a:r>
                      <a:endParaRPr sz="1000"/>
                    </a:p>
                  </a:txBody>
                  <a:tcPr marT="91425" marB="91425" marR="91425" marL="91425" anchor="ctr"/>
                </a:tc>
                <a:tc>
                  <a:txBody>
                    <a:bodyPr/>
                    <a:lstStyle/>
                    <a:p>
                      <a:pPr indent="0" lvl="0" marL="0" marR="0" rtl="0" algn="ctr">
                        <a:lnSpc>
                          <a:spcPct val="100000"/>
                        </a:lnSpc>
                        <a:spcBef>
                          <a:spcPts val="1000"/>
                        </a:spcBef>
                        <a:spcAft>
                          <a:spcPts val="0"/>
                        </a:spcAft>
                        <a:buClr>
                          <a:schemeClr val="dk1"/>
                        </a:buClr>
                        <a:buSzPts val="1100"/>
                        <a:buFont typeface="Arial"/>
                        <a:buNone/>
                      </a:pPr>
                      <a:r>
                        <a:rPr lang="en" sz="1000">
                          <a:solidFill>
                            <a:schemeClr val="dk1"/>
                          </a:solidFill>
                        </a:rPr>
                        <a:t>&lt;6s</a:t>
                      </a:r>
                      <a:endParaRPr sz="1000">
                        <a:solidFill>
                          <a:schemeClr val="dk1"/>
                        </a:solidFill>
                      </a:endParaRPr>
                    </a:p>
                  </a:txBody>
                  <a:tcPr marT="91425" marB="91425" marR="91425" marL="91425" anchor="ctr"/>
                </a:tc>
                <a:tc>
                  <a:txBody>
                    <a:bodyPr/>
                    <a:lstStyle/>
                    <a:p>
                      <a:pPr indent="0" lvl="0" marL="0" rtl="0" algn="ctr">
                        <a:spcBef>
                          <a:spcPts val="1000"/>
                        </a:spcBef>
                        <a:spcAft>
                          <a:spcPts val="0"/>
                        </a:spcAft>
                        <a:buNone/>
                      </a:pPr>
                      <a:r>
                        <a:rPr lang="en" sz="1000"/>
                        <a:t>Tina</a:t>
                      </a:r>
                      <a:endParaRPr sz="1000"/>
                    </a:p>
                  </a:txBody>
                  <a:tcPr marT="91425" marB="91425" marR="91425" marL="91425" anchor="ctr"/>
                </a:tc>
              </a:tr>
              <a:tr h="405575">
                <a:tc>
                  <a:txBody>
                    <a:bodyPr/>
                    <a:lstStyle/>
                    <a:p>
                      <a:pPr indent="0" lvl="0" marL="0" rtl="0" algn="l">
                        <a:spcBef>
                          <a:spcPts val="1000"/>
                        </a:spcBef>
                        <a:spcAft>
                          <a:spcPts val="0"/>
                        </a:spcAft>
                        <a:buNone/>
                      </a:pPr>
                      <a:r>
                        <a:rPr lang="en" sz="1000"/>
                        <a:t>Objective 2 - Multi-features</a:t>
                      </a:r>
                      <a:endParaRPr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1000"/>
                        </a:spcBef>
                        <a:spcAft>
                          <a:spcPts val="0"/>
                        </a:spcAft>
                        <a:buClr>
                          <a:schemeClr val="dk1"/>
                        </a:buClr>
                        <a:buSzPts val="1100"/>
                        <a:buFont typeface="Arial"/>
                        <a:buNone/>
                      </a:pPr>
                      <a:r>
                        <a:rPr lang="en" sz="1000">
                          <a:solidFill>
                            <a:schemeClr val="dk1"/>
                          </a:solidFill>
                        </a:rPr>
                        <a:t>Linear Regression</a:t>
                      </a:r>
                      <a:endParaRPr sz="1000"/>
                    </a:p>
                  </a:txBody>
                  <a:tcPr marT="91425" marB="91425" marR="91425" marL="91425" anchor="ctr"/>
                </a:tc>
                <a:tc>
                  <a:txBody>
                    <a:bodyPr/>
                    <a:lstStyle/>
                    <a:p>
                      <a:pPr indent="0" lvl="0" marL="0" marR="0" rtl="0" algn="ctr">
                        <a:lnSpc>
                          <a:spcPct val="100000"/>
                        </a:lnSpc>
                        <a:spcBef>
                          <a:spcPts val="1000"/>
                        </a:spcBef>
                        <a:spcAft>
                          <a:spcPts val="0"/>
                        </a:spcAft>
                        <a:buNone/>
                      </a:pPr>
                      <a:r>
                        <a:rPr lang="en" sz="1000"/>
                        <a:t>1.82 s</a:t>
                      </a:r>
                      <a:endParaRPr sz="1000"/>
                    </a:p>
                  </a:txBody>
                  <a:tcPr marT="91425" marB="91425" marR="91425" marL="91425" anchor="ctr"/>
                </a:tc>
                <a:tc>
                  <a:txBody>
                    <a:bodyPr/>
                    <a:lstStyle/>
                    <a:p>
                      <a:pPr indent="0" lvl="0" marL="0" marR="0" rtl="0" algn="ctr">
                        <a:lnSpc>
                          <a:spcPct val="100000"/>
                        </a:lnSpc>
                        <a:spcBef>
                          <a:spcPts val="1000"/>
                        </a:spcBef>
                        <a:spcAft>
                          <a:spcPts val="0"/>
                        </a:spcAft>
                        <a:buNone/>
                      </a:pPr>
                      <a:r>
                        <a:rPr lang="en" sz="900">
                          <a:solidFill>
                            <a:schemeClr val="dk1"/>
                          </a:solidFill>
                        </a:rPr>
                        <a:t>23.99s(data cleaning) + </a:t>
                      </a:r>
                      <a:endParaRPr sz="900">
                        <a:solidFill>
                          <a:schemeClr val="dk1"/>
                        </a:solidFill>
                      </a:endParaRPr>
                    </a:p>
                    <a:p>
                      <a:pPr indent="0" lvl="0" marL="0" marR="0" rtl="0" algn="ctr">
                        <a:lnSpc>
                          <a:spcPct val="100000"/>
                        </a:lnSpc>
                        <a:spcBef>
                          <a:spcPts val="1000"/>
                        </a:spcBef>
                        <a:spcAft>
                          <a:spcPts val="0"/>
                        </a:spcAft>
                        <a:buClr>
                          <a:schemeClr val="dk1"/>
                        </a:buClr>
                        <a:buSzPts val="1100"/>
                        <a:buFont typeface="Arial"/>
                        <a:buNone/>
                      </a:pPr>
                      <a:r>
                        <a:rPr lang="en" sz="900">
                          <a:solidFill>
                            <a:schemeClr val="dk1"/>
                          </a:solidFill>
                        </a:rPr>
                        <a:t>849 ms</a:t>
                      </a:r>
                      <a:r>
                        <a:rPr lang="en" sz="900">
                          <a:solidFill>
                            <a:schemeClr val="dk1"/>
                          </a:solidFill>
                        </a:rPr>
                        <a:t>+(standardization)</a:t>
                      </a:r>
                      <a:endParaRPr sz="1000">
                        <a:solidFill>
                          <a:schemeClr val="dk1"/>
                        </a:solidFill>
                      </a:endParaRPr>
                    </a:p>
                  </a:txBody>
                  <a:tcPr marT="91425" marB="91425" marR="91425" marL="91425" anchor="ctr"/>
                </a:tc>
                <a:tc>
                  <a:txBody>
                    <a:bodyPr/>
                    <a:lstStyle/>
                    <a:p>
                      <a:pPr indent="0" lvl="0" marL="0" rtl="0" algn="ctr">
                        <a:spcBef>
                          <a:spcPts val="1000"/>
                        </a:spcBef>
                        <a:spcAft>
                          <a:spcPts val="0"/>
                        </a:spcAft>
                        <a:buNone/>
                      </a:pPr>
                      <a:r>
                        <a:rPr lang="en" sz="1000"/>
                        <a:t>Adam </a:t>
                      </a:r>
                      <a:endParaRPr sz="1000"/>
                    </a:p>
                  </a:txBody>
                  <a:tcPr marT="91425" marB="91425" marR="91425" marL="91425" anchor="ctr"/>
                </a:tc>
              </a:tr>
              <a:tr h="405575">
                <a:tc>
                  <a:txBody>
                    <a:bodyPr/>
                    <a:lstStyle/>
                    <a:p>
                      <a:pPr indent="0" lvl="0" marL="0" rtl="0" algn="l">
                        <a:spcBef>
                          <a:spcPts val="1000"/>
                        </a:spcBef>
                        <a:spcAft>
                          <a:spcPts val="0"/>
                        </a:spcAft>
                        <a:buClr>
                          <a:schemeClr val="dk1"/>
                        </a:buClr>
                        <a:buSzPts val="1100"/>
                        <a:buFont typeface="Arial"/>
                        <a:buNone/>
                      </a:pPr>
                      <a:r>
                        <a:rPr lang="en" sz="1000">
                          <a:solidFill>
                            <a:schemeClr val="dk1"/>
                          </a:solidFill>
                        </a:rPr>
                        <a:t>Objective 2 - Multi-features</a:t>
                      </a:r>
                      <a:endParaRPr sz="1000"/>
                    </a:p>
                  </a:txBody>
                  <a:tcPr marT="91425" marB="91425" marR="91425" marL="91425" anchor="ctr"/>
                </a:tc>
                <a:tc>
                  <a:txBody>
                    <a:bodyPr/>
                    <a:lstStyle/>
                    <a:p>
                      <a:pPr indent="0" lvl="0" marL="0" rtl="0" algn="l">
                        <a:spcBef>
                          <a:spcPts val="1000"/>
                        </a:spcBef>
                        <a:spcAft>
                          <a:spcPts val="0"/>
                        </a:spcAft>
                        <a:buNone/>
                      </a:pPr>
                      <a:r>
                        <a:rPr lang="en" sz="1000">
                          <a:solidFill>
                            <a:schemeClr val="dk1"/>
                          </a:solidFill>
                        </a:rPr>
                        <a:t>Random Forest</a:t>
                      </a:r>
                      <a:endParaRPr sz="1000"/>
                    </a:p>
                  </a:txBody>
                  <a:tcPr marT="91425" marB="91425" marR="91425" marL="91425" anchor="ctr"/>
                </a:tc>
                <a:tc>
                  <a:txBody>
                    <a:bodyPr/>
                    <a:lstStyle/>
                    <a:p>
                      <a:pPr indent="0" lvl="0" marL="0" marR="0" rtl="0" algn="ctr">
                        <a:lnSpc>
                          <a:spcPct val="100000"/>
                        </a:lnSpc>
                        <a:spcBef>
                          <a:spcPts val="1000"/>
                        </a:spcBef>
                        <a:spcAft>
                          <a:spcPts val="0"/>
                        </a:spcAft>
                        <a:buNone/>
                      </a:pPr>
                      <a:r>
                        <a:rPr lang="en" sz="1000"/>
                        <a:t>4.31 s</a:t>
                      </a:r>
                      <a:endParaRPr sz="1000"/>
                    </a:p>
                  </a:txBody>
                  <a:tcPr marT="91425" marB="91425" marR="91425" marL="91425" anchor="ctr"/>
                </a:tc>
                <a:tc>
                  <a:txBody>
                    <a:bodyPr/>
                    <a:lstStyle/>
                    <a:p>
                      <a:pPr indent="0" lvl="0" marL="0" marR="0" rtl="0" algn="ctr">
                        <a:lnSpc>
                          <a:spcPct val="100000"/>
                        </a:lnSpc>
                        <a:spcBef>
                          <a:spcPts val="1000"/>
                        </a:spcBef>
                        <a:spcAft>
                          <a:spcPts val="0"/>
                        </a:spcAft>
                        <a:buNone/>
                      </a:pPr>
                      <a:r>
                        <a:rPr lang="en" sz="1000">
                          <a:solidFill>
                            <a:schemeClr val="dk1"/>
                          </a:solidFill>
                        </a:rPr>
                        <a:t>23.99s(data cleaning)</a:t>
                      </a:r>
                      <a:endParaRPr sz="1000">
                        <a:solidFill>
                          <a:schemeClr val="dk1"/>
                        </a:solidFill>
                      </a:endParaRPr>
                    </a:p>
                  </a:txBody>
                  <a:tcPr marT="91425" marB="91425" marR="91425" marL="91425" anchor="ctr"/>
                </a:tc>
                <a:tc>
                  <a:txBody>
                    <a:bodyPr/>
                    <a:lstStyle/>
                    <a:p>
                      <a:pPr indent="0" lvl="0" marL="0" rtl="0" algn="ctr">
                        <a:spcBef>
                          <a:spcPts val="1000"/>
                        </a:spcBef>
                        <a:spcAft>
                          <a:spcPts val="0"/>
                        </a:spcAft>
                        <a:buNone/>
                      </a:pPr>
                      <a:r>
                        <a:rPr lang="en" sz="1000"/>
                        <a:t>Xinming</a:t>
                      </a:r>
                      <a:endParaRPr sz="1000"/>
                    </a:p>
                  </a:txBody>
                  <a:tcPr marT="91425" marB="91425" marR="91425" marL="91425" anchor="ctr"/>
                </a:tc>
              </a:tr>
              <a:tr h="572550">
                <a:tc>
                  <a:txBody>
                    <a:bodyPr/>
                    <a:lstStyle/>
                    <a:p>
                      <a:pPr indent="0" lvl="0" marL="0" rtl="0" algn="l">
                        <a:spcBef>
                          <a:spcPts val="1000"/>
                        </a:spcBef>
                        <a:spcAft>
                          <a:spcPts val="0"/>
                        </a:spcAft>
                        <a:buNone/>
                      </a:pPr>
                      <a:r>
                        <a:rPr lang="en" sz="1000"/>
                        <a:t>Objective 3 - Sentiment</a:t>
                      </a:r>
                      <a:endParaRPr sz="1000"/>
                    </a:p>
                  </a:txBody>
                  <a:tcPr marT="91425" marB="91425" marR="91425" marL="91425" anchor="ctr"/>
                </a:tc>
                <a:tc>
                  <a:txBody>
                    <a:bodyPr/>
                    <a:lstStyle/>
                    <a:p>
                      <a:pPr indent="0" lvl="0" marL="0" rtl="0" algn="l">
                        <a:spcBef>
                          <a:spcPts val="1000"/>
                        </a:spcBef>
                        <a:spcAft>
                          <a:spcPts val="0"/>
                        </a:spcAft>
                        <a:buNone/>
                      </a:pPr>
                      <a:r>
                        <a:rPr lang="en" sz="1000"/>
                        <a:t>H2O</a:t>
                      </a:r>
                      <a:endParaRPr sz="1000"/>
                    </a:p>
                  </a:txBody>
                  <a:tcPr marT="91425" marB="91425" marR="91425" marL="91425" anchor="ctr"/>
                </a:tc>
                <a:tc>
                  <a:txBody>
                    <a:bodyPr/>
                    <a:lstStyle/>
                    <a:p>
                      <a:pPr indent="0" lvl="0" marL="0" rtl="0" algn="ctr">
                        <a:spcBef>
                          <a:spcPts val="1000"/>
                        </a:spcBef>
                        <a:spcAft>
                          <a:spcPts val="0"/>
                        </a:spcAft>
                        <a:buNone/>
                      </a:pPr>
                      <a:r>
                        <a:rPr lang="en" sz="1000"/>
                        <a:t>2 min 2s</a:t>
                      </a:r>
                      <a:endParaRPr sz="1000"/>
                    </a:p>
                  </a:txBody>
                  <a:tcPr marT="91425" marB="91425" marR="91425" marL="91425" anchor="ctr"/>
                </a:tc>
                <a:tc>
                  <a:txBody>
                    <a:bodyPr/>
                    <a:lstStyle/>
                    <a:p>
                      <a:pPr indent="0" lvl="0" marL="0" rtl="0" algn="ctr">
                        <a:spcBef>
                          <a:spcPts val="1000"/>
                        </a:spcBef>
                        <a:spcAft>
                          <a:spcPts val="0"/>
                        </a:spcAft>
                        <a:buNone/>
                      </a:pPr>
                      <a:r>
                        <a:rPr lang="en" sz="900">
                          <a:solidFill>
                            <a:schemeClr val="dk1"/>
                          </a:solidFill>
                        </a:rPr>
                        <a:t>2 min 43s (data cleaning) + 5 min 10s(toH2OFrame)</a:t>
                      </a:r>
                      <a:endParaRPr sz="900">
                        <a:solidFill>
                          <a:schemeClr val="dk1"/>
                        </a:solidFill>
                      </a:endParaRPr>
                    </a:p>
                  </a:txBody>
                  <a:tcPr marT="91425" marB="91425" marR="91425" marL="91425" anchor="ctr"/>
                </a:tc>
                <a:tc>
                  <a:txBody>
                    <a:bodyPr/>
                    <a:lstStyle/>
                    <a:p>
                      <a:pPr indent="0" lvl="0" marL="0" rtl="0" algn="ctr">
                        <a:spcBef>
                          <a:spcPts val="1000"/>
                        </a:spcBef>
                        <a:spcAft>
                          <a:spcPts val="0"/>
                        </a:spcAft>
                        <a:buNone/>
                      </a:pPr>
                      <a:r>
                        <a:rPr lang="en" sz="1000">
                          <a:solidFill>
                            <a:schemeClr val="dk1"/>
                          </a:solidFill>
                        </a:rPr>
                        <a:t>Nancy</a:t>
                      </a:r>
                      <a:endParaRPr sz="1000"/>
                    </a:p>
                  </a:txBody>
                  <a:tcPr marT="91425" marB="91425" marR="91425" marL="91425" anchor="ctr"/>
                </a:tc>
              </a:tr>
              <a:tr h="469775">
                <a:tc>
                  <a:txBody>
                    <a:bodyPr/>
                    <a:lstStyle/>
                    <a:p>
                      <a:pPr indent="0" lvl="0" marL="0" rtl="0" algn="l">
                        <a:spcBef>
                          <a:spcPts val="1000"/>
                        </a:spcBef>
                        <a:spcAft>
                          <a:spcPts val="0"/>
                        </a:spcAft>
                        <a:buClr>
                          <a:schemeClr val="dk1"/>
                        </a:buClr>
                        <a:buSzPts val="1100"/>
                        <a:buFont typeface="Arial"/>
                        <a:buNone/>
                      </a:pPr>
                      <a:r>
                        <a:rPr lang="en" sz="1000">
                          <a:solidFill>
                            <a:schemeClr val="dk1"/>
                          </a:solidFill>
                        </a:rPr>
                        <a:t>Objective 3 - Sentiment</a:t>
                      </a:r>
                      <a:endParaRPr sz="1000"/>
                    </a:p>
                  </a:txBody>
                  <a:tcPr marT="91425" marB="91425" marR="91425" marL="91425" anchor="ctr"/>
                </a:tc>
                <a:tc>
                  <a:txBody>
                    <a:bodyPr/>
                    <a:lstStyle/>
                    <a:p>
                      <a:pPr indent="0" lvl="0" marL="0" rtl="0" algn="l">
                        <a:spcBef>
                          <a:spcPts val="1000"/>
                        </a:spcBef>
                        <a:spcAft>
                          <a:spcPts val="0"/>
                        </a:spcAft>
                        <a:buNone/>
                      </a:pPr>
                      <a:r>
                        <a:rPr lang="en" sz="1000"/>
                        <a:t>RandomForestRegressor</a:t>
                      </a:r>
                      <a:endParaRPr sz="1000"/>
                    </a:p>
                  </a:txBody>
                  <a:tcPr marT="91425" marB="91425" marR="91425" marL="91425" anchor="ctr"/>
                </a:tc>
                <a:tc>
                  <a:txBody>
                    <a:bodyPr/>
                    <a:lstStyle/>
                    <a:p>
                      <a:pPr indent="0" lvl="0" marL="0" rtl="0" algn="ctr">
                        <a:spcBef>
                          <a:spcPts val="1000"/>
                        </a:spcBef>
                        <a:spcAft>
                          <a:spcPts val="0"/>
                        </a:spcAft>
                        <a:buNone/>
                      </a:pPr>
                      <a:r>
                        <a:rPr lang="en" sz="1000"/>
                        <a:t>3 min 50s</a:t>
                      </a:r>
                      <a:endParaRPr sz="1000"/>
                    </a:p>
                  </a:txBody>
                  <a:tcPr marT="91425" marB="91425" marR="91425" marL="91425" anchor="ctr"/>
                </a:tc>
                <a:tc>
                  <a:txBody>
                    <a:bodyPr/>
                    <a:lstStyle/>
                    <a:p>
                      <a:pPr indent="0" lvl="0" marL="0" rtl="0" algn="ctr">
                        <a:spcBef>
                          <a:spcPts val="1000"/>
                        </a:spcBef>
                        <a:spcAft>
                          <a:spcPts val="0"/>
                        </a:spcAft>
                        <a:buClr>
                          <a:schemeClr val="dk1"/>
                        </a:buClr>
                        <a:buSzPts val="1100"/>
                        <a:buFont typeface="Arial"/>
                        <a:buNone/>
                      </a:pPr>
                      <a:r>
                        <a:rPr lang="en" sz="900">
                          <a:solidFill>
                            <a:schemeClr val="dk1"/>
                          </a:solidFill>
                        </a:rPr>
                        <a:t>2 min 43s (data cleaning) + 14 min 19s (Log/FV/Normalize)</a:t>
                      </a:r>
                      <a:endParaRPr sz="1000"/>
                    </a:p>
                  </a:txBody>
                  <a:tcPr marT="91425" marB="91425" marR="91425" marL="91425" anchor="ctr"/>
                </a:tc>
                <a:tc>
                  <a:txBody>
                    <a:bodyPr/>
                    <a:lstStyle/>
                    <a:p>
                      <a:pPr indent="0" lvl="0" marL="0" rtl="0" algn="ctr">
                        <a:spcBef>
                          <a:spcPts val="1000"/>
                        </a:spcBef>
                        <a:spcAft>
                          <a:spcPts val="0"/>
                        </a:spcAft>
                        <a:buNone/>
                      </a:pPr>
                      <a:r>
                        <a:rPr lang="en" sz="1000"/>
                        <a:t>Summer</a:t>
                      </a:r>
                      <a:endParaRPr sz="1000"/>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688974" y="3207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1 Findings</a:t>
            </a:r>
            <a:endParaRPr/>
          </a:p>
        </p:txBody>
      </p:sp>
      <p:sp>
        <p:nvSpPr>
          <p:cNvPr id="94" name="Google Shape;94;p20"/>
          <p:cNvSpPr txBox="1"/>
          <p:nvPr>
            <p:ph idx="1" type="body"/>
          </p:nvPr>
        </p:nvSpPr>
        <p:spPr>
          <a:xfrm>
            <a:off x="688975" y="1095676"/>
            <a:ext cx="7767600" cy="346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0" lang="en" sz="1600">
                <a:solidFill>
                  <a:schemeClr val="dk2"/>
                </a:solidFill>
              </a:rPr>
              <a:t>Analytical Goal: </a:t>
            </a:r>
            <a:r>
              <a:rPr b="0" lang="en" sz="1600">
                <a:solidFill>
                  <a:schemeClr val="dk2"/>
                </a:solidFill>
              </a:rPr>
              <a:t>Predict the daily stock price given the number of tweets on a given date (tweets volume) </a:t>
            </a:r>
            <a:endParaRPr b="0" sz="1600">
              <a:solidFill>
                <a:schemeClr val="dk2"/>
              </a:solidFill>
            </a:endParaRPr>
          </a:p>
          <a:p>
            <a:pPr indent="-330200" lvl="0" marL="457200" rtl="0" algn="l">
              <a:spcBef>
                <a:spcPts val="0"/>
              </a:spcBef>
              <a:spcAft>
                <a:spcPts val="0"/>
              </a:spcAft>
              <a:buClr>
                <a:schemeClr val="dk2"/>
              </a:buClr>
              <a:buSzPts val="1600"/>
              <a:buChar char="-"/>
            </a:pPr>
            <a:r>
              <a:rPr b="0" lang="en" sz="1600">
                <a:solidFill>
                  <a:schemeClr val="dk2"/>
                </a:solidFill>
              </a:rPr>
              <a:t>Findings: Both the R^2 of test set of  and Linear Regression and Random Forest &lt; 0.1 - Tweets Counts and DogeCoin stock price are not significantly correlated.   (R2_RF : -0.11 ; R2_LR : 0.06)</a:t>
            </a:r>
            <a:endParaRPr b="0" sz="1600">
              <a:solidFill>
                <a:schemeClr val="dk2"/>
              </a:solidFill>
            </a:endParaRPr>
          </a:p>
          <a:p>
            <a:pPr indent="-330200" lvl="0" marL="457200" rtl="0" algn="l">
              <a:spcBef>
                <a:spcPts val="0"/>
              </a:spcBef>
              <a:spcAft>
                <a:spcPts val="0"/>
              </a:spcAft>
              <a:buClr>
                <a:schemeClr val="dk2"/>
              </a:buClr>
              <a:buSzPts val="1600"/>
              <a:buChar char="-"/>
            </a:pPr>
            <a:r>
              <a:rPr b="0" lang="en" sz="1600">
                <a:solidFill>
                  <a:schemeClr val="dk2"/>
                </a:solidFill>
              </a:rPr>
              <a:t>Possible Explanation: </a:t>
            </a:r>
            <a:endParaRPr b="0" sz="1600">
              <a:solidFill>
                <a:schemeClr val="dk2"/>
              </a:solidFill>
            </a:endParaRPr>
          </a:p>
          <a:p>
            <a:pPr indent="-330200" lvl="1" marL="914400" rtl="0" algn="l">
              <a:spcBef>
                <a:spcPts val="0"/>
              </a:spcBef>
              <a:spcAft>
                <a:spcPts val="0"/>
              </a:spcAft>
              <a:buClr>
                <a:schemeClr val="dk2"/>
              </a:buClr>
              <a:buSzPts val="1600"/>
              <a:buChar char="-"/>
            </a:pPr>
            <a:r>
              <a:rPr b="0" lang="en" sz="1600">
                <a:solidFill>
                  <a:schemeClr val="dk2"/>
                </a:solidFill>
              </a:rPr>
              <a:t>The data we collected is not enough to generate some results</a:t>
            </a:r>
            <a:endParaRPr b="0"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The fluctuation of stock price depends on so many factors - and tweets count is not important enough to explain this fluctuation.</a:t>
            </a:r>
            <a:endParaRPr sz="1600">
              <a:solidFill>
                <a:schemeClr val="dk2"/>
              </a:solidFill>
            </a:endParaRPr>
          </a:p>
          <a:p>
            <a:pPr indent="0" lvl="0" marL="0" rtl="0" algn="l">
              <a:spcBef>
                <a:spcPts val="0"/>
              </a:spcBef>
              <a:spcAft>
                <a:spcPts val="0"/>
              </a:spcAft>
              <a:buNone/>
            </a:pPr>
            <a:r>
              <a:rPr lang="en" sz="1100">
                <a:solidFill>
                  <a:schemeClr val="dk2"/>
                </a:solidFill>
              </a:rPr>
              <a:t>The model runs on a cluster of 30.5 GB Memory, 4 Cores for both driver and workers, with # worker of 8</a:t>
            </a:r>
            <a:endParaRPr sz="1000">
              <a:solidFill>
                <a:srgbClr val="000000"/>
              </a:solidFill>
            </a:endParaRPr>
          </a:p>
          <a:p>
            <a:pPr indent="-330200" lvl="1" marL="914400" rtl="0" algn="l">
              <a:spcBef>
                <a:spcPts val="0"/>
              </a:spcBef>
              <a:spcAft>
                <a:spcPts val="0"/>
              </a:spcAft>
              <a:buClr>
                <a:schemeClr val="dk2"/>
              </a:buClr>
              <a:buSzPts val="1600"/>
              <a:buChar char="-"/>
            </a:pPr>
            <a:r>
              <a:t/>
            </a:r>
            <a:endParaRPr sz="1600">
              <a:solidFill>
                <a:schemeClr val="dk2"/>
              </a:solidFill>
            </a:endParaRPr>
          </a:p>
          <a:p>
            <a:pPr indent="0" lvl="0" marL="0" rtl="0" algn="l">
              <a:spcBef>
                <a:spcPts val="0"/>
              </a:spcBef>
              <a:spcAft>
                <a:spcPts val="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688974" y="3207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2 Findings</a:t>
            </a:r>
            <a:endParaRPr/>
          </a:p>
        </p:txBody>
      </p:sp>
      <p:sp>
        <p:nvSpPr>
          <p:cNvPr id="100" name="Google Shape;100;p21"/>
          <p:cNvSpPr txBox="1"/>
          <p:nvPr>
            <p:ph idx="1" type="body"/>
          </p:nvPr>
        </p:nvSpPr>
        <p:spPr>
          <a:xfrm>
            <a:off x="758400" y="959776"/>
            <a:ext cx="7767600" cy="3464100"/>
          </a:xfrm>
          <a:prstGeom prst="rect">
            <a:avLst/>
          </a:prstGeom>
        </p:spPr>
        <p:txBody>
          <a:bodyPr anchorCtr="0" anchor="t" bIns="91425" lIns="91425" spcFirstLastPara="1" rIns="91425" wrap="square" tIns="91425">
            <a:noAutofit/>
          </a:bodyPr>
          <a:lstStyle/>
          <a:p>
            <a:pPr indent="-323850" lvl="0" marL="457200" marR="0" rtl="0" algn="l">
              <a:lnSpc>
                <a:spcPct val="145454"/>
              </a:lnSpc>
              <a:spcBef>
                <a:spcPts val="0"/>
              </a:spcBef>
              <a:spcAft>
                <a:spcPts val="0"/>
              </a:spcAft>
              <a:buClr>
                <a:schemeClr val="dk2"/>
              </a:buClr>
              <a:buSzPts val="1500"/>
              <a:buChar char="-"/>
            </a:pPr>
            <a:r>
              <a:rPr b="0" lang="en" sz="1500">
                <a:solidFill>
                  <a:schemeClr val="dk2"/>
                </a:solidFill>
              </a:rPr>
              <a:t>Analytical Goal: use retweet count, reply count, like count, quote count as features to predict close price of stock</a:t>
            </a:r>
            <a:endParaRPr b="0" sz="1500">
              <a:solidFill>
                <a:schemeClr val="dk2"/>
              </a:solidFill>
            </a:endParaRPr>
          </a:p>
          <a:p>
            <a:pPr indent="-323850" lvl="0" marL="457200" marR="0" rtl="0" algn="l">
              <a:lnSpc>
                <a:spcPct val="145454"/>
              </a:lnSpc>
              <a:spcBef>
                <a:spcPts val="0"/>
              </a:spcBef>
              <a:spcAft>
                <a:spcPts val="0"/>
              </a:spcAft>
              <a:buClr>
                <a:schemeClr val="dk2"/>
              </a:buClr>
              <a:buSzPts val="1500"/>
              <a:buChar char="-"/>
            </a:pPr>
            <a:r>
              <a:rPr b="0" lang="en" sz="1500">
                <a:solidFill>
                  <a:schemeClr val="dk2"/>
                </a:solidFill>
              </a:rPr>
              <a:t>Data preprocessing:</a:t>
            </a:r>
            <a:endParaRPr b="0" sz="1500">
              <a:solidFill>
                <a:schemeClr val="dk2"/>
              </a:solidFill>
            </a:endParaRPr>
          </a:p>
          <a:p>
            <a:pPr indent="-304800" lvl="1" marL="914400" marR="0" rtl="0" algn="l">
              <a:lnSpc>
                <a:spcPct val="145454"/>
              </a:lnSpc>
              <a:spcBef>
                <a:spcPts val="0"/>
              </a:spcBef>
              <a:spcAft>
                <a:spcPts val="0"/>
              </a:spcAft>
              <a:buClr>
                <a:schemeClr val="dk2"/>
              </a:buClr>
              <a:buSzPts val="1200"/>
              <a:buChar char="-"/>
            </a:pPr>
            <a:r>
              <a:rPr lang="en" sz="1200">
                <a:solidFill>
                  <a:schemeClr val="dk2"/>
                </a:solidFill>
              </a:rPr>
              <a:t>Enlarge close price 1000x (avoid underflow &amp; float accuracy problem) - 18.1 s</a:t>
            </a:r>
            <a:endParaRPr sz="1200">
              <a:solidFill>
                <a:schemeClr val="dk2"/>
              </a:solidFill>
            </a:endParaRPr>
          </a:p>
          <a:p>
            <a:pPr indent="-304800" lvl="1" marL="914400" marR="0" rtl="0" algn="l">
              <a:lnSpc>
                <a:spcPct val="145454"/>
              </a:lnSpc>
              <a:spcBef>
                <a:spcPts val="0"/>
              </a:spcBef>
              <a:spcAft>
                <a:spcPts val="0"/>
              </a:spcAft>
              <a:buClr>
                <a:schemeClr val="dk2"/>
              </a:buClr>
              <a:buSzPts val="1200"/>
              <a:buChar char="-"/>
            </a:pPr>
            <a:r>
              <a:rPr lang="en" sz="1200">
                <a:solidFill>
                  <a:schemeClr val="dk2"/>
                </a:solidFill>
              </a:rPr>
              <a:t>Take the average of counts per day as features - 5.89 s</a:t>
            </a:r>
            <a:endParaRPr sz="1200">
              <a:solidFill>
                <a:schemeClr val="dk2"/>
              </a:solidFill>
            </a:endParaRPr>
          </a:p>
          <a:p>
            <a:pPr indent="-304800" lvl="1" marL="914400" marR="0" rtl="0" algn="l">
              <a:lnSpc>
                <a:spcPct val="145454"/>
              </a:lnSpc>
              <a:spcBef>
                <a:spcPts val="0"/>
              </a:spcBef>
              <a:spcAft>
                <a:spcPts val="0"/>
              </a:spcAft>
              <a:buClr>
                <a:schemeClr val="dk2"/>
              </a:buClr>
              <a:buSzPts val="1200"/>
              <a:buChar char="-"/>
            </a:pPr>
            <a:r>
              <a:rPr lang="en" sz="1200">
                <a:solidFill>
                  <a:schemeClr val="dk2"/>
                </a:solidFill>
              </a:rPr>
              <a:t>Standardized the features with standardScaler</a:t>
            </a:r>
            <a:endParaRPr sz="1200">
              <a:solidFill>
                <a:schemeClr val="dk2"/>
              </a:solidFill>
            </a:endParaRPr>
          </a:p>
          <a:p>
            <a:pPr indent="-323850" lvl="0" marL="457200" marR="0" rtl="0" algn="l">
              <a:lnSpc>
                <a:spcPct val="145454"/>
              </a:lnSpc>
              <a:spcBef>
                <a:spcPts val="0"/>
              </a:spcBef>
              <a:spcAft>
                <a:spcPts val="0"/>
              </a:spcAft>
              <a:buClr>
                <a:schemeClr val="dk2"/>
              </a:buClr>
              <a:buSzPts val="1500"/>
              <a:buChar char="-"/>
            </a:pPr>
            <a:r>
              <a:rPr b="0" lang="en" sz="1500">
                <a:solidFill>
                  <a:schemeClr val="dk2"/>
                </a:solidFill>
              </a:rPr>
              <a:t>Linear regression model</a:t>
            </a:r>
            <a:endParaRPr b="0" sz="1500">
              <a:solidFill>
                <a:schemeClr val="dk2"/>
              </a:solidFill>
            </a:endParaRPr>
          </a:p>
          <a:p>
            <a:pPr indent="-304800" lvl="1" marL="914400" marR="0" rtl="0" algn="l">
              <a:lnSpc>
                <a:spcPct val="145454"/>
              </a:lnSpc>
              <a:spcBef>
                <a:spcPts val="0"/>
              </a:spcBef>
              <a:spcAft>
                <a:spcPts val="0"/>
              </a:spcAft>
              <a:buClr>
                <a:schemeClr val="dk2"/>
              </a:buClr>
              <a:buSzPts val="1200"/>
              <a:buChar char="-"/>
            </a:pPr>
            <a:r>
              <a:rPr lang="en" sz="1200">
                <a:solidFill>
                  <a:schemeClr val="dk2"/>
                </a:solidFill>
              </a:rPr>
              <a:t>R2 score: 0.5115</a:t>
            </a:r>
            <a:endParaRPr sz="1200">
              <a:solidFill>
                <a:schemeClr val="dk2"/>
              </a:solidFill>
            </a:endParaRPr>
          </a:p>
          <a:p>
            <a:pPr indent="-304800" lvl="1" marL="914400" marR="0" rtl="0" algn="l">
              <a:lnSpc>
                <a:spcPct val="145454"/>
              </a:lnSpc>
              <a:spcBef>
                <a:spcPts val="0"/>
              </a:spcBef>
              <a:spcAft>
                <a:spcPts val="0"/>
              </a:spcAft>
              <a:buClr>
                <a:schemeClr val="dk2"/>
              </a:buClr>
              <a:buSzPts val="1200"/>
              <a:buChar char="-"/>
            </a:pPr>
            <a:r>
              <a:rPr lang="en" sz="1200">
                <a:solidFill>
                  <a:schemeClr val="dk2"/>
                </a:solidFill>
              </a:rPr>
              <a:t>MSE: 0.05533</a:t>
            </a:r>
            <a:endParaRPr b="0" sz="1400">
              <a:solidFill>
                <a:schemeClr val="dk2"/>
              </a:solidFill>
            </a:endParaRPr>
          </a:p>
          <a:p>
            <a:pPr indent="-323850" lvl="0" marL="457200" rtl="0" algn="l">
              <a:spcBef>
                <a:spcPts val="0"/>
              </a:spcBef>
              <a:spcAft>
                <a:spcPts val="0"/>
              </a:spcAft>
              <a:buClr>
                <a:schemeClr val="dk2"/>
              </a:buClr>
              <a:buSzPts val="1500"/>
              <a:buChar char="-"/>
            </a:pPr>
            <a:r>
              <a:rPr b="0" lang="en" sz="1500">
                <a:solidFill>
                  <a:schemeClr val="dk2"/>
                </a:solidFill>
              </a:rPr>
              <a:t>The model runs on a cluster of 30.5 GB Memory, 4 Cores for both driver and workers, with # worker of 8</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608624" y="342678"/>
            <a:ext cx="7767600" cy="6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2 Findings</a:t>
            </a:r>
            <a:endParaRPr/>
          </a:p>
        </p:txBody>
      </p:sp>
      <p:sp>
        <p:nvSpPr>
          <p:cNvPr id="106" name="Google Shape;106;p22"/>
          <p:cNvSpPr txBox="1"/>
          <p:nvPr>
            <p:ph idx="1" type="body"/>
          </p:nvPr>
        </p:nvSpPr>
        <p:spPr>
          <a:xfrm>
            <a:off x="4089300" y="842100"/>
            <a:ext cx="4434900" cy="253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2"/>
              </a:buClr>
              <a:buSzPts val="1200"/>
              <a:buChar char="●"/>
            </a:pPr>
            <a:r>
              <a:rPr b="0" lang="en" sz="1200">
                <a:solidFill>
                  <a:schemeClr val="dk2"/>
                </a:solidFill>
              </a:rPr>
              <a:t>Data</a:t>
            </a:r>
            <a:r>
              <a:rPr b="0" lang="en" sz="1200">
                <a:solidFill>
                  <a:schemeClr val="dk2"/>
                </a:solidFill>
              </a:rPr>
              <a:t> Exploration</a:t>
            </a:r>
            <a:endParaRPr b="0" sz="1200">
              <a:solidFill>
                <a:schemeClr val="dk2"/>
              </a:solidFill>
            </a:endParaRPr>
          </a:p>
          <a:p>
            <a:pPr indent="0" lvl="0" marL="0" rtl="0" algn="just">
              <a:spcBef>
                <a:spcPts val="0"/>
              </a:spcBef>
              <a:spcAft>
                <a:spcPts val="0"/>
              </a:spcAft>
              <a:buNone/>
            </a:pPr>
            <a:r>
              <a:rPr b="0" lang="en" sz="900">
                <a:solidFill>
                  <a:schemeClr val="dk2"/>
                </a:solidFill>
              </a:rPr>
              <a:t>By looking at the distribution of features and the scatter plots, we find that our data was right skewed, which may lead to poor prediction result.</a:t>
            </a:r>
            <a:endParaRPr sz="1200">
              <a:solidFill>
                <a:schemeClr val="dk2"/>
              </a:solidFill>
            </a:endParaRPr>
          </a:p>
          <a:p>
            <a:pPr indent="-304800" lvl="0" marL="457200" rtl="0" algn="just">
              <a:spcBef>
                <a:spcPts val="0"/>
              </a:spcBef>
              <a:spcAft>
                <a:spcPts val="0"/>
              </a:spcAft>
              <a:buClr>
                <a:schemeClr val="dk2"/>
              </a:buClr>
              <a:buSzPts val="1200"/>
              <a:buChar char="●"/>
            </a:pPr>
            <a:r>
              <a:rPr b="0" lang="en" sz="1200">
                <a:solidFill>
                  <a:schemeClr val="dk2"/>
                </a:solidFill>
              </a:rPr>
              <a:t>Feature Engineering</a:t>
            </a:r>
            <a:endParaRPr b="0" sz="1200">
              <a:solidFill>
                <a:schemeClr val="dk2"/>
              </a:solidFill>
            </a:endParaRPr>
          </a:p>
          <a:p>
            <a:pPr indent="0" lvl="0" marL="0" rtl="0" algn="just">
              <a:spcBef>
                <a:spcPts val="0"/>
              </a:spcBef>
              <a:spcAft>
                <a:spcPts val="0"/>
              </a:spcAft>
              <a:buClr>
                <a:schemeClr val="dk1"/>
              </a:buClr>
              <a:buSzPts val="1100"/>
              <a:buFont typeface="Arial"/>
              <a:buNone/>
            </a:pPr>
            <a:r>
              <a:rPr b="0" lang="en" sz="900">
                <a:solidFill>
                  <a:schemeClr val="dk2"/>
                </a:solidFill>
              </a:rPr>
              <a:t>We trained four random forest models to predict the stock price. The naive one without feature transformation got an extremely high R^2, which is counter-intuition. After taking the log, R^2 becomes negative.</a:t>
            </a:r>
            <a:endParaRPr b="0" sz="900">
              <a:solidFill>
                <a:schemeClr val="dk2"/>
              </a:solidFill>
            </a:endParaRPr>
          </a:p>
          <a:p>
            <a:pPr indent="-311150" lvl="0" marL="457200" rtl="0" algn="just">
              <a:spcBef>
                <a:spcPts val="0"/>
              </a:spcBef>
              <a:spcAft>
                <a:spcPts val="0"/>
              </a:spcAft>
              <a:buClr>
                <a:schemeClr val="dk2"/>
              </a:buClr>
              <a:buSzPts val="1300"/>
              <a:buChar char="●"/>
            </a:pPr>
            <a:r>
              <a:rPr b="0" lang="en" sz="1300">
                <a:solidFill>
                  <a:schemeClr val="dk2"/>
                </a:solidFill>
              </a:rPr>
              <a:t>Possible explanation</a:t>
            </a:r>
            <a:endParaRPr b="0" sz="1300">
              <a:solidFill>
                <a:schemeClr val="dk2"/>
              </a:solidFill>
            </a:endParaRPr>
          </a:p>
          <a:p>
            <a:pPr indent="0" lvl="0" marL="0" rtl="0" algn="just">
              <a:spcBef>
                <a:spcPts val="0"/>
              </a:spcBef>
              <a:spcAft>
                <a:spcPts val="0"/>
              </a:spcAft>
              <a:buClr>
                <a:schemeClr val="dk1"/>
              </a:buClr>
              <a:buSzPts val="1100"/>
              <a:buFont typeface="Arial"/>
              <a:buNone/>
            </a:pPr>
            <a:r>
              <a:rPr b="0" lang="en" sz="900">
                <a:solidFill>
                  <a:schemeClr val="dk2"/>
                </a:solidFill>
              </a:rPr>
              <a:t>It’s hard to tell why our data is right skewed. if it’s due to the rare market shock, then the high metric value from original model makes sense; if it’s due to outliers, the truncate one makes sense; if it’s due to lack of data, then the metric is not reliable anymore.</a:t>
            </a:r>
            <a:endParaRPr b="0" sz="1200">
              <a:solidFill>
                <a:schemeClr val="dk1"/>
              </a:solidFill>
            </a:endParaRPr>
          </a:p>
          <a:p>
            <a:pPr indent="0" lvl="0" marL="0" rtl="0" algn="just">
              <a:spcBef>
                <a:spcPts val="0"/>
              </a:spcBef>
              <a:spcAft>
                <a:spcPts val="0"/>
              </a:spcAft>
              <a:buClr>
                <a:schemeClr val="dk1"/>
              </a:buClr>
              <a:buSzPts val="1100"/>
              <a:buFont typeface="Arial"/>
              <a:buNone/>
            </a:pPr>
            <a:r>
              <a:t/>
            </a:r>
            <a:endParaRPr b="0" sz="1100">
              <a:solidFill>
                <a:schemeClr val="dk2"/>
              </a:solidFill>
            </a:endParaRPr>
          </a:p>
          <a:p>
            <a:pPr indent="0" lvl="0" marL="0" rtl="0" algn="l">
              <a:spcBef>
                <a:spcPts val="0"/>
              </a:spcBef>
              <a:spcAft>
                <a:spcPts val="0"/>
              </a:spcAft>
              <a:buClr>
                <a:schemeClr val="dk1"/>
              </a:buClr>
              <a:buSzPts val="1100"/>
              <a:buFont typeface="Arial"/>
              <a:buNone/>
            </a:pPr>
            <a:r>
              <a:t/>
            </a:r>
            <a:endParaRPr sz="1400">
              <a:solidFill>
                <a:schemeClr val="dk2"/>
              </a:solidFill>
            </a:endParaRPr>
          </a:p>
          <a:p>
            <a:pPr indent="0" lvl="0" marL="0" rtl="0" algn="l">
              <a:spcBef>
                <a:spcPts val="0"/>
              </a:spcBef>
              <a:spcAft>
                <a:spcPts val="0"/>
              </a:spcAft>
              <a:buClr>
                <a:schemeClr val="dk1"/>
              </a:buClr>
              <a:buSzPts val="1100"/>
              <a:buFont typeface="Arial"/>
              <a:buNone/>
            </a:pPr>
            <a:r>
              <a:t/>
            </a:r>
            <a:endParaRPr b="0" sz="1400">
              <a:solidFill>
                <a:schemeClr val="dk2"/>
              </a:solidFill>
            </a:endParaRPr>
          </a:p>
          <a:p>
            <a:pPr indent="0" lvl="0" marL="0" rtl="0" algn="l">
              <a:spcBef>
                <a:spcPts val="0"/>
              </a:spcBef>
              <a:spcAft>
                <a:spcPts val="0"/>
              </a:spcAft>
              <a:buNone/>
            </a:pPr>
            <a:r>
              <a:t/>
            </a:r>
            <a:endParaRPr b="0" sz="1400">
              <a:solidFill>
                <a:schemeClr val="dk2"/>
              </a:solidFill>
            </a:endParaRPr>
          </a:p>
        </p:txBody>
      </p:sp>
      <p:graphicFrame>
        <p:nvGraphicFramePr>
          <p:cNvPr id="107" name="Google Shape;107;p22"/>
          <p:cNvGraphicFramePr/>
          <p:nvPr/>
        </p:nvGraphicFramePr>
        <p:xfrm>
          <a:off x="688975" y="985910"/>
          <a:ext cx="3000000" cy="3000000"/>
        </p:xfrm>
        <a:graphic>
          <a:graphicData uri="http://schemas.openxmlformats.org/drawingml/2006/table">
            <a:tbl>
              <a:tblPr>
                <a:noFill/>
                <a:tableStyleId>{5352080E-E5E6-491D-A68C-084B1AF6DAAA}</a:tableStyleId>
              </a:tblPr>
              <a:tblGrid>
                <a:gridCol w="1002525"/>
                <a:gridCol w="739950"/>
                <a:gridCol w="560750"/>
                <a:gridCol w="513400"/>
                <a:gridCol w="542000"/>
              </a:tblGrid>
              <a:tr h="326700">
                <a:tc>
                  <a:txBody>
                    <a:bodyPr/>
                    <a:lstStyle/>
                    <a:p>
                      <a:pPr indent="0" lvl="0" marL="0" rtl="0" algn="ctr">
                        <a:spcBef>
                          <a:spcPts val="1000"/>
                        </a:spcBef>
                        <a:spcAft>
                          <a:spcPts val="0"/>
                        </a:spcAft>
                        <a:buNone/>
                      </a:pPr>
                      <a:r>
                        <a:rPr b="1" lang="en" sz="900">
                          <a:solidFill>
                            <a:schemeClr val="lt1"/>
                          </a:solidFill>
                        </a:rPr>
                        <a:t>Features</a:t>
                      </a:r>
                      <a:endParaRPr b="1" sz="9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900">
                          <a:solidFill>
                            <a:schemeClr val="lt1"/>
                          </a:solidFill>
                        </a:rPr>
                        <a:t>Model</a:t>
                      </a:r>
                      <a:endParaRPr b="1" sz="9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900">
                          <a:solidFill>
                            <a:schemeClr val="lt1"/>
                          </a:solidFill>
                        </a:rPr>
                        <a:t>Time</a:t>
                      </a:r>
                      <a:endParaRPr b="1" sz="9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900">
                          <a:solidFill>
                            <a:schemeClr val="lt1"/>
                          </a:solidFill>
                        </a:rPr>
                        <a:t>R^2</a:t>
                      </a:r>
                      <a:endParaRPr b="1" sz="900">
                        <a:solidFill>
                          <a:schemeClr val="lt1"/>
                        </a:solidFill>
                      </a:endParaRPr>
                    </a:p>
                  </a:txBody>
                  <a:tcPr marT="91425" marB="91425" marR="91425" marL="91425" anchor="ctr">
                    <a:solidFill>
                      <a:srgbClr val="00543C"/>
                    </a:solidFill>
                  </a:tcPr>
                </a:tc>
                <a:tc>
                  <a:txBody>
                    <a:bodyPr/>
                    <a:lstStyle/>
                    <a:p>
                      <a:pPr indent="0" lvl="0" marL="0" rtl="0" algn="ctr">
                        <a:spcBef>
                          <a:spcPts val="1000"/>
                        </a:spcBef>
                        <a:spcAft>
                          <a:spcPts val="0"/>
                        </a:spcAft>
                        <a:buNone/>
                      </a:pPr>
                      <a:r>
                        <a:rPr b="1" lang="en" sz="900">
                          <a:solidFill>
                            <a:schemeClr val="lt1"/>
                          </a:solidFill>
                        </a:rPr>
                        <a:t>MSE</a:t>
                      </a:r>
                      <a:endParaRPr b="1" sz="900">
                        <a:solidFill>
                          <a:schemeClr val="lt1"/>
                        </a:solidFill>
                      </a:endParaRPr>
                    </a:p>
                  </a:txBody>
                  <a:tcPr marT="91425" marB="91425" marR="91425" marL="91425" anchor="ctr">
                    <a:solidFill>
                      <a:srgbClr val="00543C"/>
                    </a:solidFill>
                  </a:tcPr>
                </a:tc>
              </a:tr>
              <a:tr h="435625">
                <a:tc>
                  <a:txBody>
                    <a:bodyPr/>
                    <a:lstStyle/>
                    <a:p>
                      <a:pPr indent="0" lvl="0" marL="0" marR="0" rtl="0" algn="l">
                        <a:lnSpc>
                          <a:spcPct val="100000"/>
                        </a:lnSpc>
                        <a:spcBef>
                          <a:spcPts val="1000"/>
                        </a:spcBef>
                        <a:spcAft>
                          <a:spcPts val="0"/>
                        </a:spcAft>
                        <a:buNone/>
                      </a:pPr>
                      <a:r>
                        <a:rPr lang="en" sz="800"/>
                        <a:t>Avg counts per day</a:t>
                      </a:r>
                      <a:endParaRPr sz="800"/>
                    </a:p>
                  </a:txBody>
                  <a:tcPr marT="91425" marB="91425" marR="91425" marL="91425" anchor="ctr"/>
                </a:tc>
                <a:tc>
                  <a:txBody>
                    <a:bodyPr/>
                    <a:lstStyle/>
                    <a:p>
                      <a:pPr indent="0" lvl="0" marL="0" marR="0" rtl="0" algn="l">
                        <a:lnSpc>
                          <a:spcPct val="100000"/>
                        </a:lnSpc>
                        <a:spcBef>
                          <a:spcPts val="1000"/>
                        </a:spcBef>
                        <a:spcAft>
                          <a:spcPts val="0"/>
                        </a:spcAft>
                        <a:buNone/>
                      </a:pPr>
                      <a:r>
                        <a:rPr lang="en" sz="800"/>
                        <a:t>Random Forest</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4.31 s</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0.931</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0.0094</a:t>
                      </a:r>
                      <a:endParaRPr sz="800"/>
                    </a:p>
                  </a:txBody>
                  <a:tcPr marT="91425" marB="91425" marR="91425" marL="91425" anchor="ctr"/>
                </a:tc>
              </a:tr>
              <a:tr h="560075">
                <a:tc>
                  <a:txBody>
                    <a:bodyPr/>
                    <a:lstStyle/>
                    <a:p>
                      <a:pPr indent="0" lvl="0" marL="0" marR="0" rtl="0" algn="l">
                        <a:lnSpc>
                          <a:spcPct val="100000"/>
                        </a:lnSpc>
                        <a:spcBef>
                          <a:spcPts val="1000"/>
                        </a:spcBef>
                        <a:spcAft>
                          <a:spcPts val="0"/>
                        </a:spcAft>
                        <a:buNone/>
                      </a:pPr>
                      <a:r>
                        <a:rPr lang="en" sz="800"/>
                        <a:t>Avg counts per day</a:t>
                      </a:r>
                      <a:endParaRPr sz="800"/>
                    </a:p>
                  </a:txBody>
                  <a:tcPr marT="91425" marB="91425" marR="91425" marL="91425" anchor="ctr"/>
                </a:tc>
                <a:tc>
                  <a:txBody>
                    <a:bodyPr/>
                    <a:lstStyle/>
                    <a:p>
                      <a:pPr indent="0" lvl="0" marL="0" marR="0" rtl="0" algn="l">
                        <a:lnSpc>
                          <a:spcPct val="100000"/>
                        </a:lnSpc>
                        <a:spcBef>
                          <a:spcPts val="1000"/>
                        </a:spcBef>
                        <a:spcAft>
                          <a:spcPts val="0"/>
                        </a:spcAft>
                        <a:buNone/>
                      </a:pPr>
                      <a:r>
                        <a:rPr lang="en" sz="800"/>
                        <a:t>Random Forest with cv=5</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3min4s</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0.939</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0.0094</a:t>
                      </a:r>
                      <a:endParaRPr sz="800"/>
                    </a:p>
                  </a:txBody>
                  <a:tcPr marT="91425" marB="91425" marR="91425" marL="91425" anchor="ctr"/>
                </a:tc>
              </a:tr>
              <a:tr h="435625">
                <a:tc>
                  <a:txBody>
                    <a:bodyPr/>
                    <a:lstStyle/>
                    <a:p>
                      <a:pPr indent="0" lvl="0" marL="0" marR="0" rtl="0" algn="l">
                        <a:lnSpc>
                          <a:spcPct val="100000"/>
                        </a:lnSpc>
                        <a:spcBef>
                          <a:spcPts val="1000"/>
                        </a:spcBef>
                        <a:spcAft>
                          <a:spcPts val="0"/>
                        </a:spcAft>
                        <a:buNone/>
                      </a:pPr>
                      <a:r>
                        <a:rPr lang="en" sz="800"/>
                        <a:t>Log (avg counts per day)</a:t>
                      </a:r>
                      <a:endParaRPr sz="800"/>
                    </a:p>
                  </a:txBody>
                  <a:tcPr marT="91425" marB="91425" marR="91425" marL="91425" anchor="ctr"/>
                </a:tc>
                <a:tc>
                  <a:txBody>
                    <a:bodyPr/>
                    <a:lstStyle/>
                    <a:p>
                      <a:pPr indent="0" lvl="0" marL="0" marR="0" rtl="0" algn="l">
                        <a:lnSpc>
                          <a:spcPct val="100000"/>
                        </a:lnSpc>
                        <a:spcBef>
                          <a:spcPts val="1000"/>
                        </a:spcBef>
                        <a:spcAft>
                          <a:spcPts val="0"/>
                        </a:spcAft>
                        <a:buNone/>
                      </a:pPr>
                      <a:r>
                        <a:rPr lang="en" sz="800"/>
                        <a:t>Random Forest</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36.6 s</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-0.160</a:t>
                      </a:r>
                      <a:endParaRPr sz="8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1000"/>
                        </a:spcBef>
                        <a:spcAft>
                          <a:spcPts val="0"/>
                        </a:spcAft>
                        <a:buNone/>
                      </a:pPr>
                      <a:r>
                        <a:rPr lang="en" sz="800"/>
                        <a:t>0.1155</a:t>
                      </a:r>
                      <a:endParaRPr sz="800"/>
                    </a:p>
                  </a:txBody>
                  <a:tcPr marT="91425" marB="91425" marR="91425" marL="91425" anchor="ctr">
                    <a:lnB cap="flat" cmpd="sng" w="9525">
                      <a:solidFill>
                        <a:srgbClr val="9E9E9E"/>
                      </a:solidFill>
                      <a:prstDash val="solid"/>
                      <a:round/>
                      <a:headEnd len="sm" w="sm" type="none"/>
                      <a:tailEnd len="sm" w="sm" type="none"/>
                    </a:lnB>
                  </a:tcPr>
                </a:tc>
              </a:tr>
              <a:tr h="560075">
                <a:tc>
                  <a:txBody>
                    <a:bodyPr/>
                    <a:lstStyle/>
                    <a:p>
                      <a:pPr indent="0" lvl="0" marL="0" marR="0" rtl="0" algn="l">
                        <a:lnSpc>
                          <a:spcPct val="100000"/>
                        </a:lnSpc>
                        <a:spcBef>
                          <a:spcPts val="1000"/>
                        </a:spcBef>
                        <a:spcAft>
                          <a:spcPts val="0"/>
                        </a:spcAft>
                        <a:buNone/>
                      </a:pPr>
                      <a:r>
                        <a:rPr lang="en" sz="800"/>
                        <a:t>Truncate 95% (</a:t>
                      </a:r>
                      <a:r>
                        <a:rPr lang="en" sz="800"/>
                        <a:t>avg counts per day)</a:t>
                      </a:r>
                      <a:endParaRPr sz="800"/>
                    </a:p>
                  </a:txBody>
                  <a:tcPr marT="91425" marB="91425" marR="91425" marL="91425" anchor="ctr"/>
                </a:tc>
                <a:tc>
                  <a:txBody>
                    <a:bodyPr/>
                    <a:lstStyle/>
                    <a:p>
                      <a:pPr indent="0" lvl="0" marL="0" marR="0" rtl="0" algn="l">
                        <a:lnSpc>
                          <a:spcPct val="100000"/>
                        </a:lnSpc>
                        <a:spcBef>
                          <a:spcPts val="1000"/>
                        </a:spcBef>
                        <a:spcAft>
                          <a:spcPts val="0"/>
                        </a:spcAft>
                        <a:buNone/>
                      </a:pPr>
                      <a:r>
                        <a:rPr lang="en" sz="800"/>
                        <a:t>Random Forest</a:t>
                      </a:r>
                      <a:endParaRPr sz="800"/>
                    </a:p>
                  </a:txBody>
                  <a:tcPr marT="91425" marB="91425" marR="91425" marL="91425" anchor="ctr"/>
                </a:tc>
                <a:tc>
                  <a:txBody>
                    <a:bodyPr/>
                    <a:lstStyle/>
                    <a:p>
                      <a:pPr indent="0" lvl="0" marL="0" marR="0" rtl="0" algn="ctr">
                        <a:lnSpc>
                          <a:spcPct val="100000"/>
                        </a:lnSpc>
                        <a:spcBef>
                          <a:spcPts val="1000"/>
                        </a:spcBef>
                        <a:spcAft>
                          <a:spcPts val="0"/>
                        </a:spcAft>
                        <a:buNone/>
                      </a:pPr>
                      <a:r>
                        <a:rPr lang="en" sz="800"/>
                        <a:t>25.1</a:t>
                      </a:r>
                      <a:endParaRPr sz="8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1000"/>
                        </a:spcBef>
                        <a:spcAft>
                          <a:spcPts val="0"/>
                        </a:spcAft>
                        <a:buNone/>
                      </a:pPr>
                      <a:r>
                        <a:rPr lang="en" sz="800"/>
                        <a:t>0.925</a:t>
                      </a:r>
                      <a:endParaRPr sz="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1000"/>
                        </a:spcBef>
                        <a:spcAft>
                          <a:spcPts val="0"/>
                        </a:spcAft>
                        <a:buNone/>
                      </a:pPr>
                      <a:r>
                        <a:rPr lang="en" sz="800"/>
                        <a:t>0.0074</a:t>
                      </a:r>
                      <a:endParaRPr sz="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08" name="Google Shape;108;p22"/>
          <p:cNvPicPr preferRelativeResize="0"/>
          <p:nvPr/>
        </p:nvPicPr>
        <p:blipFill>
          <a:blip r:embed="rId3">
            <a:alphaModFix/>
          </a:blip>
          <a:stretch>
            <a:fillRect/>
          </a:stretch>
        </p:blipFill>
        <p:spPr>
          <a:xfrm>
            <a:off x="1018675" y="3309550"/>
            <a:ext cx="6806149" cy="119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Custom 2">
      <a:dk1>
        <a:srgbClr val="000000"/>
      </a:dk1>
      <a:lt1>
        <a:srgbClr val="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2">
      <a:dk1>
        <a:srgbClr val="000000"/>
      </a:dk1>
      <a:lt1>
        <a:srgbClr val="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SF titles and dividers">
  <a:themeElements>
    <a:clrScheme name="Custom 2">
      <a:dk1>
        <a:srgbClr val="000000"/>
      </a:dk1>
      <a:lt1>
        <a:srgbClr val="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