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78" r:id="rId4"/>
    <p:sldId id="277" r:id="rId5"/>
    <p:sldId id="279" r:id="rId6"/>
    <p:sldId id="276" r:id="rId7"/>
    <p:sldId id="280" r:id="rId8"/>
    <p:sldId id="283" r:id="rId9"/>
    <p:sldId id="281" r:id="rId10"/>
    <p:sldId id="282" r:id="rId11"/>
    <p:sldId id="284" r:id="rId12"/>
    <p:sldId id="285" r:id="rId13"/>
    <p:sldId id="286" r:id="rId14"/>
    <p:sldId id="274" r:id="rId15"/>
    <p:sldId id="289" r:id="rId16"/>
    <p:sldId id="273" r:id="rId17"/>
    <p:sldId id="275" r:id="rId18"/>
    <p:sldId id="287" r:id="rId19"/>
    <p:sldId id="288" r:id="rId20"/>
    <p:sldId id="29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79" autoAdjust="0"/>
  </p:normalViewPr>
  <p:slideViewPr>
    <p:cSldViewPr>
      <p:cViewPr varScale="1">
        <p:scale>
          <a:sx n="54" d="100"/>
          <a:sy n="5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F1A6-EC0E-4872-9968-EEAE944AF688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90AF2-59A1-4AB6-8420-7297AEB56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50A45-B24B-41A4-A19E-59D8B06090A2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946D-9565-4582-A727-F8D63D3072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946D-9565-4582-A727-F8D63D3072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April 2011 the Act will  introduce a single Equality Duty (public sector only) which will apply to schools. In respect of all the protected characteristics except age and marriage / civil partnership, this new public sector equality duty will require us to have due regard to the need to: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eliminate unlawful discrimination, harassment,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victimisation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advance equality of opportunity;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foster good relations.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Advancing equality of opportunity involves: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removing 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disadvantages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taking steps to meet people's needs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encourage participation in any activity in which participation by such people is disproportionately 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946D-9565-4582-A727-F8D63D3072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946D-9565-4582-A727-F8D63D30726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Education Bill – relevant functions of GTCE,</a:t>
            </a:r>
            <a:r>
              <a:rPr lang="en-GB" baseline="0" dirty="0" smtClean="0"/>
              <a:t> QCDA </a:t>
            </a:r>
            <a:r>
              <a:rPr lang="en-GB" dirty="0" smtClean="0"/>
              <a:t>and TDA to transfer to S of S – transfer of staff to </a:t>
            </a:r>
            <a:r>
              <a:rPr lang="en-GB" dirty="0" err="1" smtClean="0"/>
              <a:t>DfE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946D-9565-4582-A727-F8D63D3072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A81899-04AA-4F0C-B953-14636EC0F3CB}" type="datetimeFigureOut">
              <a:rPr lang="en-US" smtClean="0"/>
              <a:pPr/>
              <a:t>3/13/2011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BBA85F-BD95-45FA-B7B8-A1A0B0CA999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lorrainep@nasen.org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2520280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  <a:t/>
            </a:r>
            <a:b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</a:b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  <a:t>A Future view of SEND Policy</a:t>
            </a:r>
            <a:b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</a:b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  <a:t>Achievement for All Conference</a:t>
            </a:r>
            <a:b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</a:b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  <a:t>Education Show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  <a:t/>
            </a:r>
            <a:br>
              <a:rPr lang="en-GB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Arial" charset="0"/>
              </a:rPr>
            </a:br>
            <a:r>
              <a:rPr lang="en-GB" sz="2400" dirty="0" smtClean="0">
                <a:effectLst/>
                <a:latin typeface="Arial" charset="0"/>
              </a:rPr>
              <a:t/>
            </a:r>
            <a:br>
              <a:rPr lang="en-GB" sz="2400" dirty="0" smtClean="0">
                <a:effectLst/>
                <a:latin typeface="Arial" charset="0"/>
              </a:rPr>
            </a:br>
            <a:endParaRPr lang="en-US" sz="2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72400" cy="839664"/>
          </a:xfrm>
        </p:spPr>
        <p:txBody>
          <a:bodyPr>
            <a:normAutofit lnSpcReduction="10000"/>
          </a:bodyPr>
          <a:lstStyle/>
          <a:p>
            <a:pPr algn="ctr">
              <a:spcBef>
                <a:spcPct val="50000"/>
              </a:spcBef>
            </a:pPr>
            <a:endParaRPr lang="en-GB" sz="2000" dirty="0" smtClean="0"/>
          </a:p>
          <a:p>
            <a:pPr algn="ctr">
              <a:spcBef>
                <a:spcPct val="5000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Friday 18</a:t>
            </a:r>
            <a:r>
              <a:rPr lang="en-GB" sz="2000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March</a:t>
            </a: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Supporting families through the system</a:t>
            </a:r>
          </a:p>
          <a:p>
            <a:pPr lvl="1"/>
            <a:r>
              <a:rPr lang="en-GB" dirty="0" smtClean="0"/>
              <a:t>Continuation of Early Support resources</a:t>
            </a:r>
          </a:p>
          <a:p>
            <a:r>
              <a:rPr lang="en-GB" dirty="0" smtClean="0"/>
              <a:t>Clearer information for parents</a:t>
            </a:r>
          </a:p>
          <a:p>
            <a:pPr lvl="1"/>
            <a:r>
              <a:rPr lang="en-GB" dirty="0" smtClean="0"/>
              <a:t>Local Authorities to set out local offer of support</a:t>
            </a:r>
          </a:p>
          <a:p>
            <a:pPr lvl="1"/>
            <a:r>
              <a:rPr lang="en-GB" dirty="0" smtClean="0"/>
              <a:t>Slim down requirements on schools to publish SEN information</a:t>
            </a:r>
          </a:p>
          <a:p>
            <a:r>
              <a:rPr lang="en-GB" dirty="0" smtClean="0"/>
              <a:t>Giving parents more control over support and funding for their child</a:t>
            </a:r>
          </a:p>
          <a:p>
            <a:pPr lvl="1"/>
            <a:r>
              <a:rPr lang="en-GB" dirty="0" smtClean="0"/>
              <a:t>Individual budget by 2014 for all those with EHC plan</a:t>
            </a:r>
          </a:p>
          <a:p>
            <a:r>
              <a:rPr lang="en-GB" dirty="0" smtClean="0"/>
              <a:t>A clear choice of school</a:t>
            </a:r>
          </a:p>
          <a:p>
            <a:pPr lvl="1"/>
            <a:r>
              <a:rPr lang="en-GB" dirty="0" smtClean="0"/>
              <a:t>Parents will have rights to express a preference for a state-funded school</a:t>
            </a:r>
          </a:p>
          <a:p>
            <a:r>
              <a:rPr lang="en-GB" dirty="0" smtClean="0"/>
              <a:t>Short breaks for carers and children</a:t>
            </a:r>
          </a:p>
          <a:p>
            <a:pPr lvl="1"/>
            <a:r>
              <a:rPr lang="en-GB" dirty="0" smtClean="0"/>
              <a:t>Continue to invest in short breaks</a:t>
            </a:r>
          </a:p>
          <a:p>
            <a:r>
              <a:rPr lang="en-GB" dirty="0" smtClean="0"/>
              <a:t>Mediation to resolve disagreements</a:t>
            </a:r>
          </a:p>
          <a:p>
            <a:pPr lvl="1"/>
            <a:r>
              <a:rPr lang="en-GB" dirty="0" smtClean="0"/>
              <a:t>Use of mediation before a parent can register an appeal with the Tribunal</a:t>
            </a:r>
          </a:p>
          <a:p>
            <a:r>
              <a:rPr lang="en-GB" dirty="0" smtClean="0"/>
              <a:t>Preference for a state-funded school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Chapter 2 : Giving parents control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80312" y="5589240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7"/>
            <a:ext cx="8229600" cy="5256584"/>
          </a:xfrm>
        </p:spPr>
        <p:txBody>
          <a:bodyPr>
            <a:normAutofit fontScale="55000" lnSpcReduction="20000"/>
          </a:bodyPr>
          <a:lstStyle/>
          <a:p>
            <a:r>
              <a:rPr lang="en-GB" sz="2900" dirty="0" smtClean="0"/>
              <a:t>Developing excellent teaching practice for SEN in schools and colleges</a:t>
            </a:r>
          </a:p>
          <a:p>
            <a:pPr lvl="1"/>
            <a:r>
              <a:rPr lang="en-GB" sz="2900" dirty="0" smtClean="0"/>
              <a:t>Initial funding for ITT – increase placements in Special School </a:t>
            </a:r>
          </a:p>
          <a:p>
            <a:pPr lvl="1"/>
            <a:r>
              <a:rPr lang="en-GB" sz="2900" dirty="0" smtClean="0"/>
              <a:t>Outstanding Special Schools apply to be teaching schools</a:t>
            </a:r>
          </a:p>
          <a:p>
            <a:pPr lvl="1"/>
            <a:r>
              <a:rPr lang="en-GB" sz="2900" dirty="0" smtClean="0"/>
              <a:t>Continued funding for SENCO award</a:t>
            </a:r>
          </a:p>
          <a:p>
            <a:r>
              <a:rPr lang="en-GB" sz="2900" dirty="0" smtClean="0"/>
              <a:t>Effective leadership is critical to changing ethos and approach in schools and colleges</a:t>
            </a:r>
          </a:p>
          <a:p>
            <a:r>
              <a:rPr lang="en-GB" sz="2900" dirty="0" smtClean="0"/>
              <a:t>Getting the best from all school and college staff </a:t>
            </a:r>
          </a:p>
          <a:p>
            <a:pPr lvl="1"/>
            <a:r>
              <a:rPr lang="en-GB" sz="2900" dirty="0" smtClean="0"/>
              <a:t>Improve SEND training for those working in colleges</a:t>
            </a:r>
          </a:p>
          <a:p>
            <a:r>
              <a:rPr lang="en-GB" sz="2900" dirty="0" smtClean="0"/>
              <a:t>The Achievement for All approach </a:t>
            </a:r>
          </a:p>
          <a:p>
            <a:pPr lvl="1"/>
            <a:r>
              <a:rPr lang="en-GB" sz="2900" dirty="0" smtClean="0"/>
              <a:t>Achievement for all developed across country</a:t>
            </a:r>
          </a:p>
          <a:p>
            <a:r>
              <a:rPr lang="en-GB" sz="2900" dirty="0" smtClean="0"/>
              <a:t>Challenging low expectations of, and targeting support for, children with SEN </a:t>
            </a:r>
          </a:p>
          <a:p>
            <a:pPr lvl="1"/>
            <a:r>
              <a:rPr lang="en-GB" sz="2900" dirty="0" smtClean="0"/>
              <a:t>Every Child a Reader and Every Child Counts transition funding </a:t>
            </a:r>
          </a:p>
          <a:p>
            <a:pPr lvl="1"/>
            <a:r>
              <a:rPr lang="en-GB" sz="2900" dirty="0" smtClean="0"/>
              <a:t>Phonics based training</a:t>
            </a:r>
          </a:p>
          <a:p>
            <a:pPr lvl="1"/>
            <a:r>
              <a:rPr lang="en-GB" sz="2900" dirty="0" smtClean="0"/>
              <a:t>Replace school action and school plus with single school based SEN category</a:t>
            </a:r>
          </a:p>
          <a:p>
            <a:r>
              <a:rPr lang="en-GB" sz="2900" dirty="0" smtClean="0"/>
              <a:t>Identifying and tackling the causes of difficult behaviour </a:t>
            </a:r>
          </a:p>
          <a:p>
            <a:pPr lvl="1"/>
            <a:r>
              <a:rPr lang="en-GB" sz="2900" dirty="0" smtClean="0"/>
              <a:t>Anti Bullying Alliance share good practice</a:t>
            </a:r>
          </a:p>
          <a:p>
            <a:pPr lvl="1"/>
            <a:r>
              <a:rPr lang="en-GB" sz="2900" dirty="0" smtClean="0"/>
              <a:t>Trial of new exclusions system</a:t>
            </a:r>
          </a:p>
          <a:p>
            <a:pPr lvl="1"/>
            <a:r>
              <a:rPr lang="en-GB" sz="2900" dirty="0" smtClean="0"/>
              <a:t>Improving access to wider behaviour support</a:t>
            </a:r>
          </a:p>
          <a:p>
            <a:r>
              <a:rPr lang="en-GB" sz="2900" dirty="0" smtClean="0"/>
              <a:t>Special Schools Special schools become academies</a:t>
            </a:r>
          </a:p>
          <a:p>
            <a:r>
              <a:rPr lang="en-GB" sz="2900" dirty="0" smtClean="0"/>
              <a:t>Special Free Schools</a:t>
            </a:r>
          </a:p>
          <a:p>
            <a:r>
              <a:rPr lang="en-GB" sz="2900" dirty="0" smtClean="0"/>
              <a:t>Stronger school accountability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Chapter 3 : Learning and achieving</a:t>
            </a:r>
            <a:b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lang="en-GB" sz="28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80312" y="5373216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Planning for young people’s futures</a:t>
            </a:r>
          </a:p>
          <a:p>
            <a:r>
              <a:rPr lang="en-GB" dirty="0" smtClean="0"/>
              <a:t>A broad range of education and learning opportunities</a:t>
            </a:r>
          </a:p>
          <a:p>
            <a:pPr lvl="1"/>
            <a:r>
              <a:rPr lang="en-GB" dirty="0" smtClean="0"/>
              <a:t>Wolf Review</a:t>
            </a:r>
          </a:p>
          <a:p>
            <a:r>
              <a:rPr lang="en-GB" dirty="0" smtClean="0"/>
              <a:t>Employment opportunities and support</a:t>
            </a:r>
          </a:p>
          <a:p>
            <a:pPr lvl="1"/>
            <a:r>
              <a:rPr lang="en-GB" dirty="0" smtClean="0"/>
              <a:t>Role of Disability Employment Advisers</a:t>
            </a:r>
          </a:p>
          <a:p>
            <a:r>
              <a:rPr lang="en-GB" dirty="0" smtClean="0"/>
              <a:t>A coordinated transition to adult health services</a:t>
            </a:r>
          </a:p>
          <a:p>
            <a:pPr lvl="1"/>
            <a:r>
              <a:rPr lang="en-GB" dirty="0" smtClean="0"/>
              <a:t>Joint working across all services </a:t>
            </a:r>
          </a:p>
          <a:p>
            <a:r>
              <a:rPr lang="en-GB" dirty="0" smtClean="0"/>
              <a:t>Support for independent Living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/>
            </a:r>
            <a:b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/>
            </a:r>
            <a:b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/>
            </a:r>
            <a:b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Chapter 4 : Preparing for adulthood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08304" y="5445224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Local authorities and local health services will play a pivotal role in delivering change for children, young people and families</a:t>
            </a:r>
          </a:p>
          <a:p>
            <a:r>
              <a:rPr lang="en-GB" dirty="0" smtClean="0"/>
              <a:t>Reducing bureaucratic burdens on professionals</a:t>
            </a:r>
          </a:p>
          <a:p>
            <a:r>
              <a:rPr lang="en-GB" dirty="0" smtClean="0"/>
              <a:t>Empowering local professionals to develop collaborative, innovative and high quality services</a:t>
            </a:r>
          </a:p>
          <a:p>
            <a:r>
              <a:rPr lang="en-GB" dirty="0" smtClean="0"/>
              <a:t>Supporting the development of high quality speech and language therapy workforce and educational psychology profession</a:t>
            </a:r>
          </a:p>
          <a:p>
            <a:r>
              <a:rPr lang="en-GB" dirty="0" smtClean="0"/>
              <a:t>Encouraging greater collaboration between local areas</a:t>
            </a:r>
          </a:p>
          <a:p>
            <a:r>
              <a:rPr lang="en-GB" dirty="0" smtClean="0"/>
              <a:t>Extending local freedom and flexibility over the use of funding</a:t>
            </a:r>
          </a:p>
          <a:p>
            <a:r>
              <a:rPr lang="en-GB" dirty="0" smtClean="0"/>
              <a:t>Enabling the voluntary and community sector to take on  a greater role in delivering services</a:t>
            </a:r>
          </a:p>
          <a:p>
            <a:r>
              <a:rPr lang="en-GB" dirty="0" smtClean="0"/>
              <a:t>Exploring a national banded funding framework</a:t>
            </a:r>
          </a:p>
          <a:p>
            <a:r>
              <a:rPr lang="en-GB" dirty="0" smtClean="0"/>
              <a:t>Bringing about greater alignment of pre 16 and post 16 funding arrangement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/>
            </a:r>
            <a:b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Chapter 5: Services working together </a:t>
            </a:r>
            <a:b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for families</a:t>
            </a:r>
            <a:br>
              <a:rPr lang="en-GB" sz="28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endParaRPr lang="en-GB" sz="28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08304" y="5445224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Every teacher is a teacher of children and young people with SEND</a:t>
            </a:r>
          </a:p>
          <a:p>
            <a:r>
              <a:rPr lang="en-GB" sz="2800" dirty="0" smtClean="0"/>
              <a:t>Whole school professional development</a:t>
            </a:r>
          </a:p>
          <a:p>
            <a:r>
              <a:rPr lang="en-GB" sz="2800" dirty="0" smtClean="0"/>
              <a:t>Wider workforce</a:t>
            </a:r>
          </a:p>
          <a:p>
            <a:r>
              <a:rPr lang="en-GB" sz="2800" dirty="0" smtClean="0"/>
              <a:t>Role of SENCO</a:t>
            </a:r>
          </a:p>
          <a:p>
            <a:r>
              <a:rPr lang="en-GB" sz="2800" dirty="0" smtClean="0"/>
              <a:t>Specialist teachers</a:t>
            </a:r>
          </a:p>
          <a:p>
            <a:r>
              <a:rPr lang="en-GB" sz="2800" dirty="0" smtClean="0"/>
              <a:t>TDA Salt and Lamb training</a:t>
            </a:r>
          </a:p>
          <a:p>
            <a:r>
              <a:rPr lang="en-GB" sz="2800" dirty="0" smtClean="0"/>
              <a:t>Parents, Carers and Families</a:t>
            </a:r>
          </a:p>
          <a:p>
            <a:r>
              <a:rPr lang="en-GB" sz="2800" dirty="0" smtClean="0"/>
              <a:t>Health and Social Care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Roles and responsibilities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80312" y="5517232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Senior leadership - status</a:t>
            </a:r>
          </a:p>
          <a:p>
            <a:r>
              <a:rPr lang="en-GB" dirty="0" smtClean="0"/>
              <a:t>Strategic</a:t>
            </a:r>
          </a:p>
          <a:p>
            <a:r>
              <a:rPr lang="en-GB" dirty="0" smtClean="0"/>
              <a:t>Relevant skills, knowledge, understanding and attributes</a:t>
            </a:r>
          </a:p>
          <a:p>
            <a:r>
              <a:rPr lang="en-GB" dirty="0" smtClean="0"/>
              <a:t>Raising Standards</a:t>
            </a:r>
          </a:p>
          <a:p>
            <a:r>
              <a:rPr lang="en-GB" dirty="0" smtClean="0"/>
              <a:t>School Improvement</a:t>
            </a:r>
          </a:p>
          <a:p>
            <a:r>
              <a:rPr lang="en-GB" dirty="0" smtClean="0"/>
              <a:t>Lead Teaching and Learning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Role of SENCO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Clusters of schools</a:t>
            </a:r>
          </a:p>
          <a:p>
            <a:r>
              <a:rPr lang="en-GB" sz="2800" dirty="0" smtClean="0"/>
              <a:t>Outstanding Special Schools </a:t>
            </a:r>
          </a:p>
          <a:p>
            <a:r>
              <a:rPr lang="en-GB" sz="2800" dirty="0" smtClean="0"/>
              <a:t>Commissioning</a:t>
            </a:r>
          </a:p>
          <a:p>
            <a:r>
              <a:rPr lang="en-GB" sz="2800" dirty="0" smtClean="0"/>
              <a:t>Multi – Agency</a:t>
            </a:r>
          </a:p>
          <a:p>
            <a:r>
              <a:rPr lang="en-GB" sz="2800" dirty="0" smtClean="0"/>
              <a:t>Professional development</a:t>
            </a:r>
          </a:p>
          <a:p>
            <a:r>
              <a:rPr lang="en-GB" sz="2800" dirty="0" smtClean="0"/>
              <a:t>Role of Academies and Free Schools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Collaborative Working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08304" y="5445224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Transparent</a:t>
            </a:r>
          </a:p>
          <a:p>
            <a:r>
              <a:rPr lang="en-GB" sz="2800" dirty="0" smtClean="0"/>
              <a:t>Fair</a:t>
            </a:r>
          </a:p>
          <a:p>
            <a:r>
              <a:rPr lang="en-GB" sz="2800" dirty="0" smtClean="0"/>
              <a:t>Consistent</a:t>
            </a:r>
          </a:p>
          <a:p>
            <a:r>
              <a:rPr lang="en-GB" sz="2800" dirty="0" smtClean="0"/>
              <a:t>Accountability</a:t>
            </a:r>
          </a:p>
          <a:p>
            <a:r>
              <a:rPr lang="en-GB" sz="2800" dirty="0" smtClean="0"/>
              <a:t>Cost effective</a:t>
            </a:r>
          </a:p>
          <a:p>
            <a:r>
              <a:rPr lang="en-GB" sz="2800" dirty="0" smtClean="0"/>
              <a:t>Value for Money</a:t>
            </a:r>
          </a:p>
          <a:p>
            <a:r>
              <a:rPr lang="en-GB" sz="2800" dirty="0" smtClean="0"/>
              <a:t>Pupil Premium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Funding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36296" y="5301208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</a:t>
            </a:r>
          </a:p>
          <a:p>
            <a:r>
              <a:rPr lang="en-GB" dirty="0" smtClean="0"/>
              <a:t>Extended workforce</a:t>
            </a:r>
          </a:p>
          <a:p>
            <a:r>
              <a:rPr lang="en-GB" dirty="0" smtClean="0"/>
              <a:t>Appropriate Curriculum</a:t>
            </a:r>
          </a:p>
          <a:p>
            <a:r>
              <a:rPr lang="en-GB" dirty="0" smtClean="0"/>
              <a:t>Parental choice and voice</a:t>
            </a:r>
          </a:p>
          <a:p>
            <a:r>
              <a:rPr lang="en-GB" dirty="0" smtClean="0"/>
              <a:t>Financial constraints</a:t>
            </a:r>
          </a:p>
          <a:p>
            <a:r>
              <a:rPr lang="en-GB" dirty="0" smtClean="0"/>
              <a:t>Quality Professional Development for all</a:t>
            </a:r>
          </a:p>
          <a:p>
            <a:r>
              <a:rPr lang="en-GB" dirty="0" smtClean="0"/>
              <a:t>Complex Needs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Challenges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Co-existing, Overlapping, Co-morbidity, Co-occurring</a:t>
            </a:r>
          </a:p>
          <a:p>
            <a:r>
              <a:rPr lang="en-US" sz="2800" dirty="0" smtClean="0"/>
              <a:t>Neurodevelopmental disorders, chromosomal disorders, poverty, environmental, mental health, alcohol, drugs and smoking, premature birth, modern medical </a:t>
            </a:r>
            <a:r>
              <a:rPr lang="en-US" sz="2800" smtClean="0"/>
              <a:t>science etc</a:t>
            </a:r>
            <a:endParaRPr lang="en-US" dirty="0" smtClean="0"/>
          </a:p>
          <a:p>
            <a:r>
              <a:rPr lang="en-GB" dirty="0" smtClean="0"/>
              <a:t>Pedagogy to meet the needs of 21</a:t>
            </a:r>
            <a:r>
              <a:rPr lang="en-GB" baseline="30000" dirty="0" smtClean="0"/>
              <a:t>st</a:t>
            </a:r>
            <a:r>
              <a:rPr lang="en-GB" dirty="0" smtClean="0"/>
              <a:t> Century child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Complex Needs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Equality Act 2010</a:t>
            </a:r>
          </a:p>
          <a:p>
            <a:r>
              <a:rPr lang="en-GB" sz="2400" dirty="0" smtClean="0"/>
              <a:t>Academy Act 2010</a:t>
            </a:r>
          </a:p>
          <a:p>
            <a:r>
              <a:rPr lang="en-GB" sz="2400" dirty="0" smtClean="0"/>
              <a:t>Comprehensive Spending Review</a:t>
            </a:r>
          </a:p>
          <a:p>
            <a:r>
              <a:rPr lang="en-GB" sz="2400" dirty="0" smtClean="0"/>
              <a:t>Closure of agencies</a:t>
            </a:r>
          </a:p>
          <a:p>
            <a:r>
              <a:rPr lang="en-GB" sz="2400" dirty="0" smtClean="0"/>
              <a:t>SEN Review – </a:t>
            </a:r>
            <a:r>
              <a:rPr lang="en-GB" sz="2400" dirty="0" err="1" smtClean="0"/>
              <a:t>Ofsted</a:t>
            </a:r>
            <a:endParaRPr lang="en-GB" sz="2400" dirty="0" smtClean="0"/>
          </a:p>
          <a:p>
            <a:r>
              <a:rPr lang="en-GB" sz="2400" dirty="0" smtClean="0"/>
              <a:t>Schools White Paper &amp; Education Bill</a:t>
            </a:r>
          </a:p>
          <a:p>
            <a:r>
              <a:rPr lang="en-GB" sz="2400" dirty="0" smtClean="0"/>
              <a:t>The Wolf Report – Review of Vocational Education</a:t>
            </a:r>
          </a:p>
          <a:p>
            <a:r>
              <a:rPr lang="en-GB" sz="2400" dirty="0" smtClean="0"/>
              <a:t>SEND Green Paper </a:t>
            </a:r>
          </a:p>
          <a:p>
            <a:r>
              <a:rPr lang="en-GB" sz="2400" dirty="0" smtClean="0"/>
              <a:t>Early Years Foundation Stage Review</a:t>
            </a:r>
          </a:p>
          <a:p>
            <a:r>
              <a:rPr lang="en-GB" sz="2400" dirty="0" smtClean="0"/>
              <a:t>National Curriculum Review</a:t>
            </a:r>
          </a:p>
          <a:p>
            <a:r>
              <a:rPr lang="en-GB" sz="2400" dirty="0" smtClean="0"/>
              <a:t>Role of Local Authority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Era of Change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380312" y="5445224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Academies Act establishes a whole new structure to our education system – what are the implications for children and young people  with SEND?</a:t>
            </a:r>
          </a:p>
          <a:p>
            <a:r>
              <a:rPr lang="en-GB" dirty="0" smtClean="0"/>
              <a:t>How will the Education, Health and Care Plan offer more support to children and their families?</a:t>
            </a:r>
          </a:p>
          <a:p>
            <a:r>
              <a:rPr lang="en-GB" dirty="0" smtClean="0"/>
              <a:t>What are the implications for schools in regard to one single SEN stage to replace school action and school action plus?</a:t>
            </a:r>
          </a:p>
          <a:p>
            <a:r>
              <a:rPr lang="en-GB" dirty="0" smtClean="0"/>
              <a:t>The Achievement for All pilot in 10 local authorities has been incredibly successful – is it possible to reduce the current 21% of children identified with SEND by 10% across the country if </a:t>
            </a:r>
            <a:r>
              <a:rPr lang="en-GB" dirty="0" err="1" smtClean="0"/>
              <a:t>AfA</a:t>
            </a:r>
            <a:r>
              <a:rPr lang="en-GB" dirty="0" smtClean="0"/>
              <a:t> is rolled out in every school?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Questions</a:t>
            </a:r>
            <a:endParaRPr lang="en-GB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GB" dirty="0" smtClean="0"/>
          </a:p>
          <a:p>
            <a:pPr algn="ctr">
              <a:buFont typeface="Wingdings" pitchFamily="2" charset="2"/>
              <a:buNone/>
            </a:pPr>
            <a:endParaRPr lang="en-GB" dirty="0" smtClean="0"/>
          </a:p>
          <a:p>
            <a:pPr algn="ctr">
              <a:buFont typeface="Wingdings" pitchFamily="2" charset="2"/>
              <a:buNone/>
            </a:pPr>
            <a:r>
              <a:rPr lang="en-GB" dirty="0" smtClean="0"/>
              <a:t>Lorraine Petersen</a:t>
            </a:r>
          </a:p>
          <a:p>
            <a:pPr algn="ctr">
              <a:buFont typeface="Wingdings" pitchFamily="2" charset="2"/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lorrainep@nasen.org.uk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GB" dirty="0" smtClean="0"/>
              <a:t>01827 311500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04664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 October - replaces all existing equality legislation such as the Race Relations Act, Disability Discrimination Act and Sex Discrimination Act</a:t>
            </a:r>
          </a:p>
          <a:p>
            <a:r>
              <a:rPr lang="en-US" dirty="0" smtClean="0"/>
              <a:t>Schools cannot unlawfully discriminate against pupils because of their sex, race, disability, religion or belief and sexual orientation</a:t>
            </a:r>
          </a:p>
          <a:p>
            <a:r>
              <a:rPr lang="en-US" dirty="0" smtClean="0"/>
              <a:t>Extends the reasonable adjustment duty to require schools to provide auxiliary aids and services to disabled pupils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Equality Act 2010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smtClean="0"/>
              <a:t>Expands academy model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smtClean="0"/>
              <a:t>Includes maintained special schools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smtClean="0"/>
              <a:t>New free schools (Independent and NMSS)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smtClean="0"/>
              <a:t>State funded independent schools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smtClean="0"/>
              <a:t>Maintained Special Schools (Academy Status)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 smtClean="0"/>
              <a:t>New Special Free School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Academy Act 2010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Closure of Agencies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Becta</a:t>
            </a:r>
            <a:r>
              <a:rPr lang="en-US" dirty="0" smtClean="0"/>
              <a:t> – SENCO Forum</a:t>
            </a:r>
          </a:p>
          <a:p>
            <a:r>
              <a:rPr lang="en-GB" dirty="0" smtClean="0"/>
              <a:t>National Strategies </a:t>
            </a:r>
          </a:p>
          <a:p>
            <a:r>
              <a:rPr lang="en-GB" dirty="0" smtClean="0"/>
              <a:t>QCDA – EYFS, P Scales, Primary Curriculum, Secondary Curriculum, Diplomas</a:t>
            </a:r>
          </a:p>
          <a:p>
            <a:r>
              <a:rPr lang="en-GB" dirty="0" smtClean="0"/>
              <a:t>GTCE</a:t>
            </a:r>
          </a:p>
          <a:p>
            <a:r>
              <a:rPr lang="en-GB" dirty="0" smtClean="0"/>
              <a:t>TDA – SENCO Award – HLTA</a:t>
            </a:r>
          </a:p>
          <a:p>
            <a:r>
              <a:rPr lang="en-GB" dirty="0" smtClean="0"/>
              <a:t>School Support Staff Negotiating Body (SSSNB)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08304" y="5013176"/>
            <a:ext cx="1425784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etterhead - to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GB" sz="2800" dirty="0" smtClean="0"/>
              <a:t>	The key implication of these findings is that any further changes to the system should focus not on tightening the processes of prescribing entitlement to services but, rather, on: </a:t>
            </a:r>
          </a:p>
          <a:p>
            <a:pPr>
              <a:buFont typeface="Wingdings" pitchFamily="2" charset="2"/>
              <a:buNone/>
            </a:pPr>
            <a:endParaRPr lang="en-GB" sz="2800" dirty="0" smtClean="0"/>
          </a:p>
          <a:p>
            <a:r>
              <a:rPr lang="en-GB" sz="2800" dirty="0" smtClean="0"/>
              <a:t>improving the quality of assessment </a:t>
            </a:r>
          </a:p>
          <a:p>
            <a:r>
              <a:rPr lang="en-GB" sz="2800" dirty="0" smtClean="0"/>
              <a:t>ensuring that where additional support is provided, it is effective </a:t>
            </a:r>
          </a:p>
          <a:p>
            <a:r>
              <a:rPr lang="en-GB" sz="2800" dirty="0" smtClean="0"/>
              <a:t>improving teaching and pastoral support early on so that additional provision is not needed later</a:t>
            </a:r>
          </a:p>
          <a:p>
            <a:r>
              <a:rPr lang="en-GB" sz="2800" dirty="0" smtClean="0"/>
              <a:t>developing specialist provision and services strategically so that they are available to maintained and independent schools, academies and colleges</a:t>
            </a:r>
          </a:p>
          <a:p>
            <a:r>
              <a:rPr lang="en-GB" sz="2800" dirty="0" smtClean="0"/>
              <a:t>simplifying legislation so that the system is clearer for parents, schools and other education and training providers</a:t>
            </a:r>
          </a:p>
          <a:p>
            <a:r>
              <a:rPr lang="en-GB" sz="2800" dirty="0" smtClean="0"/>
              <a:t>ensuring that schools do not identify pupils as having special educational needs when they simply need better teaching </a:t>
            </a:r>
          </a:p>
          <a:p>
            <a:r>
              <a:rPr lang="en-GB" sz="2800" dirty="0" smtClean="0"/>
              <a:t>ensuring that accountability for those providing services focuses on the outcomes for the children and young people concerned.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Ofsted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Review – </a:t>
            </a:r>
            <a:b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A Statement is not Enough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Early Years Provision</a:t>
            </a:r>
          </a:p>
          <a:p>
            <a:r>
              <a:rPr lang="en-GB" dirty="0" smtClean="0"/>
              <a:t>Discipline</a:t>
            </a:r>
          </a:p>
          <a:p>
            <a:r>
              <a:rPr lang="en-GB" dirty="0" smtClean="0"/>
              <a:t>School Workforce</a:t>
            </a:r>
          </a:p>
          <a:p>
            <a:r>
              <a:rPr lang="en-GB" dirty="0" smtClean="0"/>
              <a:t>Qualifications and Curriculum</a:t>
            </a:r>
          </a:p>
          <a:p>
            <a:r>
              <a:rPr lang="en-GB" dirty="0" smtClean="0"/>
              <a:t>Educational Institutions</a:t>
            </a:r>
          </a:p>
          <a:p>
            <a:r>
              <a:rPr lang="en-GB" dirty="0" smtClean="0"/>
              <a:t>Post 16 education and training</a:t>
            </a:r>
          </a:p>
          <a:p>
            <a:r>
              <a:rPr lang="en-GB" dirty="0" smtClean="0"/>
              <a:t>Student finance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Education Bill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96336" y="5589241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SEND Green Paper Consultation Document</a:t>
            </a:r>
          </a:p>
          <a:p>
            <a:pPr>
              <a:buNone/>
            </a:pPr>
            <a:r>
              <a:rPr lang="en-GB" dirty="0" smtClean="0"/>
              <a:t>Consultation open until 30</a:t>
            </a:r>
            <a:r>
              <a:rPr lang="en-GB" baseline="30000" dirty="0" smtClean="0"/>
              <a:t>th</a:t>
            </a:r>
            <a:r>
              <a:rPr lang="en-GB" dirty="0" smtClean="0"/>
              <a:t> June 2011</a:t>
            </a:r>
          </a:p>
          <a:p>
            <a:r>
              <a:rPr lang="en-GB" dirty="0" smtClean="0"/>
              <a:t>Early Identification and support</a:t>
            </a:r>
          </a:p>
          <a:p>
            <a:r>
              <a:rPr lang="en-GB" dirty="0" smtClean="0"/>
              <a:t>Giving parents control</a:t>
            </a:r>
          </a:p>
          <a:p>
            <a:r>
              <a:rPr lang="en-GB" dirty="0" smtClean="0"/>
              <a:t>Learning and achieving</a:t>
            </a:r>
          </a:p>
          <a:p>
            <a:r>
              <a:rPr lang="en-GB" dirty="0" smtClean="0"/>
              <a:t>Planning for adulthood</a:t>
            </a:r>
          </a:p>
          <a:p>
            <a:r>
              <a:rPr lang="en-GB" dirty="0" smtClean="0"/>
              <a:t>Services working together </a:t>
            </a:r>
          </a:p>
          <a:p>
            <a:pPr>
              <a:buNone/>
            </a:pPr>
            <a:r>
              <a:rPr lang="en-GB" dirty="0" smtClean="0"/>
              <a:t>for families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Support and aspiration: </a:t>
            </a:r>
            <a:b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A new approach to SEND</a:t>
            </a:r>
            <a:endParaRPr lang="en-GB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51"/>
          <p:cNvPicPr>
            <a:picLocks noChangeAspect="1" noChangeArrowheads="1"/>
          </p:cNvPicPr>
          <p:nvPr/>
        </p:nvPicPr>
        <p:blipFill>
          <a:blip r:embed="rId2" cstate="print"/>
          <a:srcRect l="28249" t="11906" r="26247" b="1488"/>
          <a:stretch>
            <a:fillRect/>
          </a:stretch>
        </p:blipFill>
        <p:spPr bwMode="auto">
          <a:xfrm>
            <a:off x="5868144" y="2852936"/>
            <a:ext cx="2724150" cy="3771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 descr="Letterhead - 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8100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Early identification of need</a:t>
            </a:r>
          </a:p>
          <a:p>
            <a:pPr lvl="1"/>
            <a:r>
              <a:rPr lang="en-GB" dirty="0" smtClean="0"/>
              <a:t>Health and development review at 2/2.5 years</a:t>
            </a:r>
          </a:p>
          <a:p>
            <a:r>
              <a:rPr lang="en-GB" dirty="0" smtClean="0"/>
              <a:t>Support in early years from health professionals</a:t>
            </a:r>
          </a:p>
          <a:p>
            <a:pPr lvl="1"/>
            <a:r>
              <a:rPr lang="en-GB" dirty="0" smtClean="0"/>
              <a:t>Greater capacity from health visiting services</a:t>
            </a:r>
          </a:p>
          <a:p>
            <a:r>
              <a:rPr lang="en-GB" dirty="0" smtClean="0"/>
              <a:t>Accessible and high quality early years provision</a:t>
            </a:r>
          </a:p>
          <a:p>
            <a:pPr lvl="1"/>
            <a:r>
              <a:rPr lang="en-GB" dirty="0" err="1" smtClean="0"/>
              <a:t>DfE</a:t>
            </a:r>
            <a:r>
              <a:rPr lang="en-GB" dirty="0" smtClean="0"/>
              <a:t> and </a:t>
            </a:r>
            <a:r>
              <a:rPr lang="en-GB" dirty="0" err="1" smtClean="0"/>
              <a:t>DfH</a:t>
            </a:r>
            <a:r>
              <a:rPr lang="en-GB" dirty="0" smtClean="0"/>
              <a:t> joint policy statement on the early years</a:t>
            </a:r>
          </a:p>
          <a:p>
            <a:pPr lvl="1"/>
            <a:r>
              <a:rPr lang="en-GB" dirty="0" err="1" smtClean="0"/>
              <a:t>Tickell</a:t>
            </a:r>
            <a:r>
              <a:rPr lang="en-GB" dirty="0" smtClean="0"/>
              <a:t> Review of EYFS</a:t>
            </a:r>
          </a:p>
          <a:p>
            <a:pPr lvl="1"/>
            <a:r>
              <a:rPr lang="en-GB" dirty="0" smtClean="0"/>
              <a:t>Free entitlement15 hours for disadvantaged 2 year olds</a:t>
            </a:r>
          </a:p>
          <a:p>
            <a:r>
              <a:rPr lang="en-GB" dirty="0" smtClean="0"/>
              <a:t>A new approach to statutory assessment</a:t>
            </a:r>
          </a:p>
          <a:p>
            <a:pPr lvl="1"/>
            <a:r>
              <a:rPr lang="en-GB" dirty="0" smtClean="0"/>
              <a:t>Education, Health and Care plan to replace statement</a:t>
            </a:r>
          </a:p>
          <a:p>
            <a:r>
              <a:rPr lang="en-GB" dirty="0" smtClean="0"/>
              <a:t>A more efficient statutory assessment process</a:t>
            </a:r>
          </a:p>
          <a:p>
            <a:pPr lvl="1"/>
            <a:r>
              <a:rPr lang="en-GB" dirty="0" err="1" smtClean="0"/>
              <a:t>DoH</a:t>
            </a:r>
            <a:r>
              <a:rPr lang="en-GB" dirty="0" smtClean="0"/>
              <a:t> improve the provision and timeliness of health advice</a:t>
            </a:r>
          </a:p>
          <a:p>
            <a:r>
              <a:rPr lang="en-GB" dirty="0" smtClean="0"/>
              <a:t>Reduce time limit for current statutory assessment process to 20 weeks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Chapter 1 : Early Identification and </a:t>
            </a:r>
            <a:b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</a:br>
            <a:r>
              <a:rPr lang="en-GB" sz="310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support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4" descr="Letterhead - 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76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nasen-live-2010-small-tran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308304" y="5517232"/>
            <a:ext cx="14257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1104</Words>
  <Application>Microsoft Office PowerPoint</Application>
  <PresentationFormat>On-screen Show (4:3)</PresentationFormat>
  <Paragraphs>197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 A Future view of SEND Policy Achievement for All Conference Education Show  </vt:lpstr>
      <vt:lpstr>Era of Change</vt:lpstr>
      <vt:lpstr>Equality Act 2010</vt:lpstr>
      <vt:lpstr>Academy Act 2010</vt:lpstr>
      <vt:lpstr>Closure of Agencies</vt:lpstr>
      <vt:lpstr>Ofsted Review –  A Statement is not Enough</vt:lpstr>
      <vt:lpstr>Education Bill</vt:lpstr>
      <vt:lpstr>Support and aspiration:  A new approach to SEND</vt:lpstr>
      <vt:lpstr>Chapter 1 : Early Identification and  support </vt:lpstr>
      <vt:lpstr>Chapter 2 : Giving parents control </vt:lpstr>
      <vt:lpstr>Chapter 3 : Learning and achieving </vt:lpstr>
      <vt:lpstr>   Chapter 4 : Preparing for adulthood   </vt:lpstr>
      <vt:lpstr> Chapter 5: Services working together  for families </vt:lpstr>
      <vt:lpstr>Roles and responsibilities</vt:lpstr>
      <vt:lpstr>Role of SENCO</vt:lpstr>
      <vt:lpstr>Collaborative Working</vt:lpstr>
      <vt:lpstr>Funding</vt:lpstr>
      <vt:lpstr>Challenges</vt:lpstr>
      <vt:lpstr>Complex Needs</vt:lpstr>
      <vt:lpstr>Questions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Current Status of Special Educational Needs Lorraine Petersen CEO - nasen</dc:title>
  <dc:creator>Lorraine Petersen</dc:creator>
  <cp:lastModifiedBy>Lorraine</cp:lastModifiedBy>
  <cp:revision>63</cp:revision>
  <dcterms:created xsi:type="dcterms:W3CDTF">2011-01-05T11:16:16Z</dcterms:created>
  <dcterms:modified xsi:type="dcterms:W3CDTF">2011-03-13T16:28:50Z</dcterms:modified>
</cp:coreProperties>
</file>