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2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8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2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8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7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04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049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3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1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4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9F709E-2E74-4D3D-935D-F26CF467C53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96F0E-1AAD-42A7-BD4F-DB45DA77A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A613-C72E-4DA2-B5AC-0A271E10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36689"/>
            <a:ext cx="8574622" cy="2616199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INDENTIFICATION AND TRUST SERVICES, SA PRIMENOM ZA ELECTRONIC TRANSACTIONS I RAZMENU INFORMACIJA – PREGLED, ANALIZA</a:t>
            </a:r>
            <a:b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9744-3BFA-490B-9D32-A57420901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Predmet: Interoperabilnost i integracija informacija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Tina Radenković 1128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Prof. dr Leonid Stoimenov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3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56-2F12-411A-B97D-2A45ECB3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Republika Srbija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BBC-8E12-4E06-9E56-750AF67A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0717"/>
            <a:ext cx="10018713" cy="3850483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Republici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Srbiji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prvi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kompletni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uveden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junu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Prva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upisana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Registar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pružalaca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usluga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Republici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Srbiji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Kancelarija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IT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eUpravu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eUprava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osnovnim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korisničkog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naloga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šifre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srednjim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dvofaktorske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kvalifikovanog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sertifikata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eUprave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pasoša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prebivalište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državljanstvo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boravište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vozačke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dozvole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vozila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knjige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rođenih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venčanih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Dodatno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eUprave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drastično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olakšano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izdavanje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pasoša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recepata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vakcinaciju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obaveštenja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službi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slično</a:t>
            </a:r>
            <a:endParaRPr lang="en-GB" dirty="0"/>
          </a:p>
        </p:txBody>
      </p:sp>
      <p:pic>
        <p:nvPicPr>
          <p:cNvPr id="4098" name="Picture 2" descr="Застава Србије — Википедија">
            <a:extLst>
              <a:ext uri="{FF2B5EF4-FFF2-40B4-BE49-F238E27FC236}">
                <a16:creationId xmlns:a16="http://schemas.microsoft.com/office/drawing/2014/main" id="{B53E6894-16DB-47BD-B858-B631FA46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37" y="1183480"/>
            <a:ext cx="1138237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0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2BE14854-A4F6-4674-819B-7CAC60AB38C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8492" y="773849"/>
            <a:ext cx="7781546" cy="4570508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5C7B7-8392-4787-A968-7163DCA0A052}"/>
              </a:ext>
            </a:extLst>
          </p:cNvPr>
          <p:cNvSpPr txBox="1"/>
          <p:nvPr/>
        </p:nvSpPr>
        <p:spPr>
          <a:xfrm>
            <a:off x="5666173" y="53443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Izgled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eUprava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9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530-C78B-4D8B-BE8A-ECFEB67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eIDAS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E14A-8258-4B36-B7D7-23DA39DA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697"/>
            <a:ext cx="10018713" cy="3865503"/>
          </a:xfrm>
        </p:spPr>
        <p:txBody>
          <a:bodyPr>
            <a:normAutofit/>
          </a:bodyPr>
          <a:lstStyle/>
          <a:p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Takozvana </a:t>
            </a:r>
            <a:r>
              <a:rPr lang="sr-Latn-RS" sz="1800" dirty="0">
                <a:solidFill>
                  <a:srgbClr val="0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 Identification and Trust Services regulativa (eIDAS) predstavlja organizovani set zakona i tehničkih standarda koji uređuju usluge sistema od poverenja u zemljama članicama Evropske Unije</a:t>
            </a:r>
          </a:p>
          <a:p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Servisi od poverenja su odgovorni entiteti za osiguravanja elektronske identifikacije potpisnika korišćenjem pouzdanih mehanizama autentifikacije. </a:t>
            </a:r>
            <a:endParaRPr lang="sr-Latn-RS" sz="1800" dirty="0">
              <a:solidFill>
                <a:srgbClr val="05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okviru eIDAS-a postoji lista kvalifikovanih provajdera usluga servisa od poverenja (PSP</a:t>
            </a:r>
            <a:r>
              <a:rPr lang="sr-Latn-RS" sz="1800" dirty="0">
                <a:solidFill>
                  <a:srgbClr val="05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r>
              <a:rPr lang="sr-Latn-R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valifikovani PSP mogu pružiti određene usluge servisa kao što su: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kreiranje, verifikacija i validacija elektronskih potpisa, pečata ili vremenskog žiga;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kreiranje, verifikacija i validacija sertifikata koji se koriste za autentifikaciju veb sajtova</a:t>
            </a:r>
            <a:r>
              <a:rPr lang="sr-Latn-R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 algn="just" fontAlgn="base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čuvanje elektronskih potpisa, pečata ili sertifikata vezanih za prethodne usluge 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4" name="Picture 4" descr="eIDAS - Wikipedia">
            <a:extLst>
              <a:ext uri="{FF2B5EF4-FFF2-40B4-BE49-F238E27FC236}">
                <a16:creationId xmlns:a16="http://schemas.microsoft.com/office/drawing/2014/main" id="{DC72B84A-DCFA-4A38-89F9-DF9C6441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46" y="958974"/>
            <a:ext cx="659305" cy="9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8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7B42-7BA6-41F0-BBEE-F5BF476B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209" y="861135"/>
            <a:ext cx="10018713" cy="5693546"/>
          </a:xfrm>
        </p:spPr>
        <p:txBody>
          <a:bodyPr>
            <a:normAutofit/>
          </a:bodyPr>
          <a:lstStyle/>
          <a:p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eIDAS razlikuje dva tipa elektronskih standarda, tzv. Advanced Electronic Signature (AdES) i Qualified Electronic Signature (QES)</a:t>
            </a:r>
          </a:p>
          <a:p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 okriljem eIDAS-a fizička i pravna lica mogu da koriste matične identifikatore za pristup javnim servisima drugih zemalja EU koji zahtevaju identifikaciju</a:t>
            </a:r>
          </a:p>
          <a:p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Prednosti: 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podnošenje deklaracija o porezu: potpisivanje legalnih dokumenata i ugovora, što je naročito važno kod osoba koje rade preko interneta; učlanjivanje i pohađanje nastave na stranim univerzitetima; pokretanje i autentifikacija sopstvenog preduzeća u svojoj i drugim državama i mnoge druge</a:t>
            </a:r>
          </a:p>
          <a:p>
            <a:r>
              <a:rPr lang="sr-Latn-R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sr-Latn-R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svajanje i potpuni prelaz na regulativu ovih dimenzija dolazi sa cenom. Sveobuhvatnost regulative podrazumeva tekst koji je tehnički i legalno kompleksan, te kao takav laicima nije lako razumljiv. Dodatno, implementacija ovog sistema u velikom broju zemalja sa svim preduslovima koje on zahteva, iziskuje veliki broj resursa i novca. Kako svaka zemlja članica EU ima svoj već implementirani sistem elektronske identifikacije uvođenje i poštovanje svih regulativa eIDAS-a može predstavljati potencijalni nedostatak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1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530-C78B-4D8B-BE8A-ECFEB679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1714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E14A-8258-4B36-B7D7-23DA39DA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248"/>
            <a:ext cx="10018713" cy="4873840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današnje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brzog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života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svakodnevnih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aktivnosti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obavlja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javila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pouzdan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Dodatno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nametnula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zemlje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stupnjevima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ekonomskog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sarađuju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infrastrukturu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Iz ovih razloga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razvijen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isprava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garantuju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posebni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entiteti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servisi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poverenja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koji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služe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moćnim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kriptografskim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algortmima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obezbedili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autentičnost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trećeg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obrađuje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Nekoliko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zemalja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prednjači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integraciji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većeg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takvih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težnjom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jedinstvena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sveobuhvatna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Logičan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sledeći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korak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predstavljao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povezivnje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većeg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zemalja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zahtevalo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uspostavljanje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takvog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obezbeđuje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između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nekada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veoma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matičnih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složeni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opsežnu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smislu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 je u EU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napravljena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eIDAS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regulativa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definiše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</a:t>
            </a:r>
            <a:r>
              <a:rPr lang="sr-Latn-RS" sz="1800" dirty="0">
                <a:solidFill>
                  <a:srgbClr val="05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zakona i tehničkih standarda koji uređuju usluge sistema od poverenja u zemljama članicama Evropske Unije</a:t>
            </a:r>
            <a:endParaRPr lang="sr-Latn-RS" sz="1800" dirty="0">
              <a:solidFill>
                <a:srgbClr val="05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način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postignut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kompatibilnosti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između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zemalja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dolazi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određenom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mnogome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ubrzava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štiti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podstiče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međunarodnu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saradnju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3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0CE9-8536-49DA-953B-6BF2092F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91B2-79B2-4D18-811A-EE73E48E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2DD0-C2F4-40C1-949D-9DF01AFE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4338"/>
            <a:ext cx="10018713" cy="312420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Teorijske osnove sistema elektronske identifikacije i servisa od poverenja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Primena elektronske identifikacije u Austriji, Belgiji, Danskoj, Estoniji i Srbiji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eIDAS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2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4604-2945-48CB-9982-C9D4BFCE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Tehnologije koje se koriste u eID sistemima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9906-4D7C-45FE-B57F-ED71B9DD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potpis 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odnosi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obrađuje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prenosi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elektornskom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obliku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vrsta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rukom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pisani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ukoliko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ispoštovane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propisane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regulative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Digitalni potpis 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podgrupu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Poruku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izmeniti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nakon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vid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poruke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poništava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vrednost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prethodnog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Digitalni sertifikat - E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lektronski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se potvrđuje veza između podataka za proveru elektronskog potpisa i identiteta potpisnika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Izdaje ga sertifikcaiono telo.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2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388D-F104-414B-BCB8-55A1F342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mane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elektronske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identifikacije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C158-8E96-46EA-9CF4-B2C4D57B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525368"/>
            <a:ext cx="4607188" cy="5762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0ACA1-AEB6-4108-B418-973165AAE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2351" y="3101630"/>
            <a:ext cx="4895056" cy="3522663"/>
          </a:xfrm>
        </p:spPr>
        <p:txBody>
          <a:bodyPr>
            <a:normAutofit fontScale="625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podrška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e-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usluga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interoperabilni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identitet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idealan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svim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vrstama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e-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usluga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bilo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lade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GB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povećavanje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administrativne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efikasnosti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troškova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upotreba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elektronskih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identiteta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primenu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automatizovanih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umanjujući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ručnog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repetitivnog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interakcija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GB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olakšavanje</a:t>
            </a: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priznavanja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dokumenata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potvrda</a:t>
            </a: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van </a:t>
            </a: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matične</a:t>
            </a:r>
            <a:r>
              <a:rPr lang="en-GB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zemlje</a:t>
            </a:r>
            <a:r>
              <a:rPr lang="en-GB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GB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F6155-2422-4D43-B61C-95005BDFF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2525368"/>
            <a:ext cx="4622537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38990-332A-4505-863A-D8DC9760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101631"/>
            <a:ext cx="4895056" cy="990976"/>
          </a:xfrm>
        </p:spPr>
        <p:txBody>
          <a:bodyPr>
            <a:noAutofit/>
          </a:bodyPr>
          <a:lstStyle/>
          <a:p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realizacija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iziskuje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 je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mana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ovih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njihova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realizacije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skladišta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poverenja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čestoj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meti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nezakonitih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radnji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 je od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ključne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važnosti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osiguravanje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garantovanje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privatnosti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4052-D165-4A1B-94AF-0EE264C8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elektronske</a:t>
            </a:r>
            <a:r>
              <a:rPr lang="en-GB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identifikacije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7876D-A804-4BA9-8EC9-C6D0B9484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69573"/>
              </p:ext>
            </p:extLst>
          </p:nvPr>
        </p:nvGraphicFramePr>
        <p:xfrm>
          <a:off x="2432482" y="2666999"/>
          <a:ext cx="7315200" cy="3124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670">
                  <a:extLst>
                    <a:ext uri="{9D8B030D-6E8A-4147-A177-3AD203B41FA5}">
                      <a16:colId xmlns:a16="http://schemas.microsoft.com/office/drawing/2014/main" val="2936283414"/>
                    </a:ext>
                  </a:extLst>
                </a:gridCol>
                <a:gridCol w="1167176">
                  <a:extLst>
                    <a:ext uri="{9D8B030D-6E8A-4147-A177-3AD203B41FA5}">
                      <a16:colId xmlns:a16="http://schemas.microsoft.com/office/drawing/2014/main" val="1814039360"/>
                    </a:ext>
                  </a:extLst>
                </a:gridCol>
                <a:gridCol w="1470928">
                  <a:extLst>
                    <a:ext uri="{9D8B030D-6E8A-4147-A177-3AD203B41FA5}">
                      <a16:colId xmlns:a16="http://schemas.microsoft.com/office/drawing/2014/main" val="1593849791"/>
                    </a:ext>
                  </a:extLst>
                </a:gridCol>
                <a:gridCol w="2636426">
                  <a:extLst>
                    <a:ext uri="{9D8B030D-6E8A-4147-A177-3AD203B41FA5}">
                      <a16:colId xmlns:a16="http://schemas.microsoft.com/office/drawing/2014/main" val="2507949033"/>
                    </a:ext>
                  </a:extLst>
                </a:gridCol>
              </a:tblGrid>
              <a:tr h="369224">
                <a:tc>
                  <a:txBody>
                    <a:bodyPr/>
                    <a:lstStyle/>
                    <a:p>
                      <a:pPr marL="1270" indent="-1270" algn="ctr"/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Zemlja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Populacija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Naziv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1459460432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Austrija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8,217,280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Bürgerkarte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www.buergerkarte.at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808591086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Belgija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10,431,477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BelPIC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eid.belgium.be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3480846904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Norveška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16,847,007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DigiD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www.digid.nl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1743213047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126,475,66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Juki Card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www.juki-card.com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3049406680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Italija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61,016,804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 and CNS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www.progettocns.it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1773497880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Estonija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1,282,963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</a:t>
                      </a:r>
                      <a:r>
                        <a:rPr lang="en-GB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kaart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www.id.ee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1358246200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Danska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5,529,888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OCES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www.signatursekretariatet .dk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695973455"/>
                  </a:ext>
                </a:extLst>
              </a:tr>
              <a:tr h="369224"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Republika Srbija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270" indent="-1270" algn="ctr"/>
                      <a:r>
                        <a:rPr lang="en-GB" sz="100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6 945 235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eUprava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tc>
                  <a:txBody>
                    <a:bodyPr/>
                    <a:lstStyle/>
                    <a:p>
                      <a:pPr marL="1905" indent="-1905" algn="ctr"/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https://eid.gov.rs/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04" marR="63904" marT="0" marB="0"/>
                </a:tc>
                <a:extLst>
                  <a:ext uri="{0D108BD9-81ED-4DB2-BD59-A6C34878D82A}">
                    <a16:rowId xmlns:a16="http://schemas.microsoft.com/office/drawing/2014/main" val="80709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56-2F12-411A-B97D-2A45ECB3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Austrija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BBC-8E12-4E06-9E56-750AF67A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7465"/>
            <a:ext cx="10018713" cy="3883735"/>
          </a:xfrm>
        </p:spPr>
        <p:txBody>
          <a:bodyPr/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uveden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novembru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2000.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osnovne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kakvi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prezime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datum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rođenja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obezbeđivanja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jedinstvenog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osobi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dodeljuje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jedinstveni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identifikator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sourcePIN</a:t>
            </a:r>
            <a:endParaRPr lang="en-GB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standard koji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mora 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ispoštuje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minimalni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pružaju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fleksibilnost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implementaciju</a:t>
            </a:r>
            <a:endParaRPr lang="en-GB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podstiče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interoperabilnost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identifikatorima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zemalja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Estonije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Italije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državljani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upisuju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dodatni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registar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(Supplementary Register 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dodeljuje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 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sourcePIN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baziran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jedinstvenom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identifikatoru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zemlje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dolaze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primer tax ID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državljane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Italije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8B48-07FB-48BD-A1FA-20F6621D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61" y="1216732"/>
            <a:ext cx="1036098" cy="6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56-2F12-411A-B97D-2A45ECB3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9734866" cy="1695182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Belgija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BBC-8E12-4E06-9E56-750AF67A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866899"/>
            <a:ext cx="10018713" cy="3124201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započet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2001.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zvanično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uveden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2004.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poseduje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identifikacionih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nacionalna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identifikaciona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namenjena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državljanima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decu</a:t>
            </a: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usluga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nudi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primer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potpisivanje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poreza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Takođe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koriščenje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„Police on the web“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lakšu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bržu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komunikaciju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policijom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562727-1FF0-42BB-A3E9-3E25D7CF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26" y="1216412"/>
            <a:ext cx="1104855" cy="6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87A5724B-82A5-4926-BE00-12E163D2712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38801" y="4326636"/>
            <a:ext cx="6625888" cy="1361982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1FE96-0F6E-49BE-A4CC-D64B60782EC7}"/>
              </a:ext>
            </a:extLst>
          </p:cNvPr>
          <p:cNvSpPr txBox="1"/>
          <p:nvPr/>
        </p:nvSpPr>
        <p:spPr>
          <a:xfrm>
            <a:off x="5035858" y="56886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Primer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belgijske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94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56-2F12-411A-B97D-2A45ECB3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Danska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BBC-8E12-4E06-9E56-750AF67A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0377"/>
            <a:ext cx="10018713" cy="3890824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Danskoj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nacionalnog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započeo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softverskog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rešenja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tzv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OCES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prijavljivali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(CPR)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imejl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adrese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zamenjen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2010.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različitim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sektorima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razvijeni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poreski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organ (SKAT)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obezbeđuje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potpisivanja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pojedince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preduzeća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jednokratna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lozinka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softversko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rešenje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sertifikata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omogućila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osiguranja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sertifikate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osiguranja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Nacionalna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osiguranja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poznatija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žuta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Evropska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zdravstvenog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osiguranja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odnosno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kartica</a:t>
            </a:r>
            <a:endParaRPr lang="en-GB" dirty="0"/>
          </a:p>
        </p:txBody>
      </p:sp>
      <p:pic>
        <p:nvPicPr>
          <p:cNvPr id="2050" name="Picture 2" descr="Застава Данске — Википедија">
            <a:extLst>
              <a:ext uri="{FF2B5EF4-FFF2-40B4-BE49-F238E27FC236}">
                <a16:creationId xmlns:a16="http://schemas.microsoft.com/office/drawing/2014/main" id="{A790E325-02F8-46AF-9466-2098F524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92" y="1223821"/>
            <a:ext cx="1036377" cy="6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9256-2F12-411A-B97D-2A45ECB3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Estonija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BBC-8E12-4E06-9E56-750AF67A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8753"/>
            <a:ext cx="10018713" cy="3852448"/>
          </a:xfrm>
        </p:spPr>
        <p:txBody>
          <a:bodyPr/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Estoniji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primenjuje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godina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Građani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stariji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15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godina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poseduju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lične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kart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sertifikata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drugi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obavezan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zemlji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načina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promovisanja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poput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DigiDoc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korisnicima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verifikaciju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digitalnih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Upotreba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sektoru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najčešće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onlajn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bankovne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potpisivanje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ugovora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poreske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ograničeni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prostoru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Takođe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unapređivanje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usluga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zdravstvu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bezbednosti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javnom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prevozu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slično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Dodatno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dozvoljava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glasanje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putem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Razvijena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Mobiil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-ID”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telefone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SIM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kartici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sertifikate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identifikaciju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potpisivanje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dokumenata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9F14E8-33A6-47E3-86D5-781F850C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01" y="1185445"/>
            <a:ext cx="1183768" cy="7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0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829</TotalTime>
  <Words>1456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Symbol</vt:lpstr>
      <vt:lpstr>Times New Roman</vt:lpstr>
      <vt:lpstr>Parallax</vt:lpstr>
      <vt:lpstr>ELECTRONIC INDENTIFICATION AND TRUST SERVICES, SA PRIMENOM ZA ELECTRONIC TRANSACTIONS I RAZMENU INFORMACIJA – PREGLED, ANALIZA </vt:lpstr>
      <vt:lpstr>Sadržaj</vt:lpstr>
      <vt:lpstr>Tehnologije koje se koriste u eID sistemima</vt:lpstr>
      <vt:lpstr>Prednosti i mane sistema elektronske identifikacije </vt:lpstr>
      <vt:lpstr>Primeri implementacije sistema elektronske identifikacije</vt:lpstr>
      <vt:lpstr>Austrija</vt:lpstr>
      <vt:lpstr>Belgija</vt:lpstr>
      <vt:lpstr>Danska</vt:lpstr>
      <vt:lpstr>Estonija</vt:lpstr>
      <vt:lpstr>Republika Srbija</vt:lpstr>
      <vt:lpstr>PowerPoint Presentation</vt:lpstr>
      <vt:lpstr>eIDAS</vt:lpstr>
      <vt:lpstr>PowerPoint Presentation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INDENTIFICATION AND TRUST SERVICES, SA PRIMENOM ZA ELECTRONIC TRANSACTIONS I RAZMENU INFORMACIJA – PREGLED, ANALIZA</dc:title>
  <dc:creator>Tina RadenkoviÄ‡</dc:creator>
  <cp:lastModifiedBy>Tina RadenkoviÄ‡</cp:lastModifiedBy>
  <cp:revision>14</cp:revision>
  <dcterms:created xsi:type="dcterms:W3CDTF">2021-02-22T20:24:04Z</dcterms:created>
  <dcterms:modified xsi:type="dcterms:W3CDTF">2021-02-25T23:40:42Z</dcterms:modified>
</cp:coreProperties>
</file>