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4861ceb79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4861ceb79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4861ceb7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4861ceb7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4861ceb7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4861ceb7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4861ceb7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4861ceb7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4861ceb7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4861ceb7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4861ceb79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4861ceb7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4861ceb79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4861ceb7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4861ceb79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4861ceb7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4861ceb79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4861ceb79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61850" y="615475"/>
            <a:ext cx="8370600" cy="21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rgbClr val="FFFFFF"/>
                </a:solidFill>
              </a:rPr>
              <a:t>Identificador de locutor 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rgbClr val="FFFFFF"/>
                </a:solidFill>
              </a:rPr>
              <a:t>mediante KNN</a:t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352650" y="3624592"/>
            <a:ext cx="4336500" cy="13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000000"/>
                </a:solidFill>
              </a:rPr>
              <a:t>Elena Mª del Río Galera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000000"/>
                </a:solidFill>
              </a:rPr>
              <a:t>Yolanda Lillo Mata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000000"/>
                </a:solidFill>
              </a:rPr>
              <a:t>Cristina Taboada Mayo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4294967295" type="body"/>
          </p:nvPr>
        </p:nvSpPr>
        <p:spPr>
          <a:xfrm>
            <a:off x="1716750" y="1726675"/>
            <a:ext cx="5710500" cy="2659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Líneas de mejora</a:t>
            </a:r>
            <a:endParaRPr b="1" sz="2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Oswald"/>
              <a:buChar char="➢"/>
            </a:pPr>
            <a:r>
              <a:rPr b="1" lang="es" sz="2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Extracción de más características</a:t>
            </a:r>
            <a:endParaRPr b="1" sz="2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Oswald"/>
              <a:buChar char="➢"/>
            </a:pPr>
            <a:r>
              <a:rPr b="1" lang="es" sz="2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Mayor número de locutores</a:t>
            </a:r>
            <a:endParaRPr b="1" sz="2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Oswald"/>
              <a:buChar char="➢"/>
            </a:pPr>
            <a:r>
              <a:rPr b="1" lang="es" sz="2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Nuevas grabaciones para grupo test</a:t>
            </a:r>
            <a:endParaRPr b="1" sz="2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2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Conclusiones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Introducción y 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600000" y="1448225"/>
            <a:ext cx="4260300" cy="3099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 Nearest Neighbours es un algoritmo:</a:t>
            </a:r>
            <a:endParaRPr b="1"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➢"/>
            </a:pPr>
            <a:r>
              <a:rPr b="1" lang="es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Basado en instancia</a:t>
            </a:r>
            <a:endParaRPr b="1"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➢"/>
            </a:pPr>
            <a:r>
              <a:rPr b="1" lang="es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Supervisado</a:t>
            </a:r>
            <a:endParaRPr b="1"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Objetivos:</a:t>
            </a:r>
            <a:endParaRPr b="1"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➢"/>
            </a:pPr>
            <a:r>
              <a:rPr b="1" lang="es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Programa funcional en python</a:t>
            </a:r>
            <a:endParaRPr b="1"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➢"/>
            </a:pPr>
            <a:r>
              <a:rPr b="1" lang="es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Probar KNN</a:t>
            </a:r>
            <a:endParaRPr b="1"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Metodología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525" y="1788525"/>
            <a:ext cx="5740875" cy="24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5500" y="1078750"/>
            <a:ext cx="4045200" cy="28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</a:rPr>
              <a:t>¿Cómo se han grabado las señales? </a:t>
            </a:r>
            <a:endParaRPr b="1" sz="25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</a:rPr>
              <a:t>¿Cómo se ha realizado la extracción de características?</a:t>
            </a:r>
            <a:endParaRPr sz="6000">
              <a:solidFill>
                <a:srgbClr val="FFFFFF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11488" l="26744" r="26079" t="28332"/>
          <a:stretch/>
        </p:blipFill>
        <p:spPr>
          <a:xfrm>
            <a:off x="5432099" y="625825"/>
            <a:ext cx="2586675" cy="18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383725" y="268375"/>
            <a:ext cx="2945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swald"/>
                <a:ea typeface="Oswald"/>
                <a:cs typeface="Oswald"/>
                <a:sym typeface="Oswald"/>
              </a:rPr>
              <a:t>Hombre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432100" y="2600763"/>
            <a:ext cx="2945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swald"/>
                <a:ea typeface="Oswald"/>
                <a:cs typeface="Oswald"/>
                <a:sym typeface="Oswald"/>
              </a:rPr>
              <a:t>Mujer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11802" l="26577" r="25748" t="28317"/>
          <a:stretch/>
        </p:blipFill>
        <p:spPr>
          <a:xfrm>
            <a:off x="5537813" y="3008288"/>
            <a:ext cx="27336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22800" y="701250"/>
            <a:ext cx="4045200" cy="3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Font typeface="Oswald"/>
              <a:buChar char="●"/>
            </a:pPr>
            <a:r>
              <a:rPr b="1" lang="es" sz="2600">
                <a:latin typeface="Oswald"/>
                <a:ea typeface="Oswald"/>
                <a:cs typeface="Oswald"/>
                <a:sym typeface="Oswald"/>
              </a:rPr>
              <a:t>Extraemos datos de la señal (frecuencia de muestreo, tiempo)</a:t>
            </a:r>
            <a:endParaRPr b="1" sz="2600">
              <a:latin typeface="Oswald"/>
              <a:ea typeface="Oswald"/>
              <a:cs typeface="Oswald"/>
              <a:sym typeface="Oswald"/>
            </a:endParaRPr>
          </a:p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Font typeface="Oswald"/>
              <a:buChar char="●"/>
            </a:pPr>
            <a:r>
              <a:rPr b="1" lang="es" sz="2600">
                <a:latin typeface="Oswald"/>
                <a:ea typeface="Oswald"/>
                <a:cs typeface="Oswald"/>
                <a:sym typeface="Oswald"/>
              </a:rPr>
              <a:t>Representamos las muestras</a:t>
            </a:r>
            <a:endParaRPr b="1" sz="2600">
              <a:latin typeface="Oswald"/>
              <a:ea typeface="Oswald"/>
              <a:cs typeface="Oswald"/>
              <a:sym typeface="Oswald"/>
            </a:endParaRPr>
          </a:p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Font typeface="Oswald"/>
              <a:buChar char="●"/>
            </a:pPr>
            <a:r>
              <a:rPr b="1" lang="es" sz="2600">
                <a:latin typeface="Oswald"/>
                <a:ea typeface="Oswald"/>
                <a:cs typeface="Oswald"/>
                <a:sym typeface="Oswald"/>
              </a:rPr>
              <a:t>Representamos espectro primera palabra </a:t>
            </a:r>
            <a:endParaRPr b="1" sz="2600">
              <a:latin typeface="Oswald"/>
              <a:ea typeface="Oswald"/>
              <a:cs typeface="Oswald"/>
              <a:sym typeface="Oswald"/>
            </a:endParaRPr>
          </a:p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Font typeface="Oswald"/>
              <a:buChar char="●"/>
            </a:pPr>
            <a:r>
              <a:rPr b="1" lang="es" sz="2600">
                <a:latin typeface="Oswald"/>
                <a:ea typeface="Oswald"/>
                <a:cs typeface="Oswald"/>
                <a:sym typeface="Oswald"/>
              </a:rPr>
              <a:t>Obtenemos el pitch</a:t>
            </a:r>
            <a:endParaRPr b="1" sz="2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15337" l="30897" r="27741" t="28024"/>
          <a:stretch/>
        </p:blipFill>
        <p:spPr>
          <a:xfrm>
            <a:off x="5194100" y="2571750"/>
            <a:ext cx="3255719" cy="25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10986" l="28404" r="24917" t="28844"/>
          <a:stretch/>
        </p:blipFill>
        <p:spPr>
          <a:xfrm>
            <a:off x="5157300" y="154725"/>
            <a:ext cx="3329334" cy="24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0" y="373650"/>
            <a:ext cx="9144000" cy="11148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</a:rPr>
              <a:t>¿Cómo se han formado las estructuras de datos que se han pasado como entrada a los clasificadores?</a:t>
            </a:r>
            <a:endParaRPr sz="5500">
              <a:solidFill>
                <a:srgbClr val="FFFFFF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6585" l="0" r="0" t="0"/>
          <a:stretch/>
        </p:blipFill>
        <p:spPr>
          <a:xfrm>
            <a:off x="1097825" y="1900000"/>
            <a:ext cx="7344025" cy="28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-6686" l="-89536" r="155695" t="74741"/>
          <a:stretch/>
        </p:blipFill>
        <p:spPr>
          <a:xfrm>
            <a:off x="152400" y="3334400"/>
            <a:ext cx="19082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0" y="0"/>
            <a:ext cx="9144000" cy="7944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</a:rPr>
              <a:t>¿Cómo se han dividido los datos para entrenamiento y prueba?</a:t>
            </a:r>
            <a:endParaRPr sz="4400">
              <a:solidFill>
                <a:srgbClr val="FFFFFF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38" y="928775"/>
            <a:ext cx="7768325" cy="40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</a:rPr>
              <a:t>¿Cómo se ha utilizado el clasificador?</a:t>
            </a:r>
            <a:endParaRPr sz="4400">
              <a:solidFill>
                <a:srgbClr val="FFFFFF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263" y="1730425"/>
            <a:ext cx="7379476" cy="27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ejecución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24186" l="20930" r="46843" t="56046"/>
          <a:stretch/>
        </p:blipFill>
        <p:spPr>
          <a:xfrm>
            <a:off x="4814675" y="397250"/>
            <a:ext cx="3746575" cy="12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174" y="2021173"/>
            <a:ext cx="3747600" cy="12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663" y="3646175"/>
            <a:ext cx="3747600" cy="12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4818650" y="42125"/>
            <a:ext cx="3680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Oswald"/>
                <a:ea typeface="Oswald"/>
                <a:cs typeface="Oswald"/>
                <a:sym typeface="Oswald"/>
              </a:rPr>
              <a:t>Ejecución 1 - clasificar ‘loc 4’ y ‘loc 2’</a:t>
            </a:r>
            <a:endParaRPr b="1"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847613" y="3252863"/>
            <a:ext cx="3680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Oswald"/>
                <a:ea typeface="Oswald"/>
                <a:cs typeface="Oswald"/>
                <a:sym typeface="Oswald"/>
              </a:rPr>
              <a:t>Ejecución 3 - clasificar ‘loc4’ y ‘loc1’</a:t>
            </a:r>
            <a:endParaRPr b="1"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818638" y="1647488"/>
            <a:ext cx="3680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Oswald"/>
                <a:ea typeface="Oswald"/>
                <a:cs typeface="Oswald"/>
                <a:sym typeface="Oswald"/>
              </a:rPr>
              <a:t>Ejecución 2 - clasificar ‘loc2’ y ‘loc1’</a:t>
            </a:r>
            <a:endParaRPr b="1" sz="1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5FC4AD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