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7" r:id="rId2"/>
    <p:sldId id="378" r:id="rId3"/>
    <p:sldId id="389" r:id="rId4"/>
    <p:sldId id="390" r:id="rId5"/>
    <p:sldId id="391" r:id="rId6"/>
    <p:sldId id="393" r:id="rId7"/>
    <p:sldId id="402" r:id="rId8"/>
    <p:sldId id="394" r:id="rId9"/>
    <p:sldId id="395" r:id="rId10"/>
    <p:sldId id="396" r:id="rId11"/>
    <p:sldId id="397" r:id="rId12"/>
    <p:sldId id="403" r:id="rId13"/>
    <p:sldId id="398" r:id="rId14"/>
    <p:sldId id="399" r:id="rId15"/>
    <p:sldId id="379" r:id="rId16"/>
    <p:sldId id="380" r:id="rId17"/>
    <p:sldId id="400" r:id="rId18"/>
    <p:sldId id="401" r:id="rId19"/>
    <p:sldId id="347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13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AB9574C-984E-47B9-BCF2-DA185D91B00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302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5D9E774-FD76-4415-B469-C657A4FA67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50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9E774-FD76-4415-B469-C657A4FA67C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44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xEKUT_WortBildMarke_W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46" descr="5wis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0963" y="371475"/>
            <a:ext cx="41798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5194300"/>
            <a:ext cx="7700962" cy="803275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672013"/>
            <a:ext cx="7700962" cy="42703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9138" y="6172200"/>
            <a:ext cx="7700962" cy="25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 smtClean="0"/>
            </a:lvl1pPr>
          </a:lstStyle>
          <a:p>
            <a:pPr>
              <a:defRPr/>
            </a:pPr>
            <a:fld id="{7F98E09F-9CBE-4372-85C2-7DB8E8BBB308}" type="datetime1">
              <a:rPr lang="de-DE"/>
              <a:pPr>
                <a:defRPr/>
              </a:pPr>
              <a:t>13.01.2022</a:t>
            </a:fld>
            <a:r>
              <a:rPr lang="de-DE"/>
              <a:t>, Verfasser [optional] / 16 pt / Zeilenabstand 1-fach</a:t>
            </a: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14775" y="927100"/>
            <a:ext cx="4505325" cy="1825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&lt;Fachbereich/Institut/Lehrstuhl/Dezernatsabteilung&gt;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FCFFD-DE10-4768-84C0-670EFF1E69FF}" type="slidenum">
              <a:rPr lang="de-DE"/>
              <a:pPr>
                <a:defRPr/>
              </a:pPr>
              <a:t>‹Nr.›</a:t>
            </a:fld>
            <a:r>
              <a:rPr lang="de-DE"/>
              <a:t> | Autor/Verfasser/Thema/Rubrik/Titel etc.	© 2010 Universität Tübingen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99225" y="1292225"/>
            <a:ext cx="1925638" cy="48339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1292225"/>
            <a:ext cx="5627687" cy="4833938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3EA08-D229-4807-B490-B56323080A49}" type="slidenum">
              <a:rPr lang="de-DE"/>
              <a:pPr>
                <a:defRPr/>
              </a:pPr>
              <a:t>‹Nr.›</a:t>
            </a:fld>
            <a:r>
              <a:rPr lang="de-DE"/>
              <a:t> | Autor/Verfasser/Thema/Rubrik/Titel etc.	© 2010 Universität Tübingen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734020"/>
            <a:ext cx="7700962" cy="923330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719138" y="6381329"/>
            <a:ext cx="6949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/>
              <a:t>Thomas Diez / Polarisierende Diskurse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12360" y="6381329"/>
            <a:ext cx="756519" cy="476671"/>
          </a:xfrm>
        </p:spPr>
        <p:txBody>
          <a:bodyPr/>
          <a:lstStyle>
            <a:lvl1pPr>
              <a:defRPr/>
            </a:lvl1pPr>
          </a:lstStyle>
          <a:p>
            <a:fld id="{1BD71D72-5AA0-4F03-BCAA-59F4AC183493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950749"/>
            <a:ext cx="9144000" cy="1758895"/>
          </a:xfrm>
          <a:prstGeom prst="rect">
            <a:avLst/>
          </a:prstGeom>
          <a:solidFill>
            <a:schemeClr val="tx2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2093720"/>
            <a:ext cx="77724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539552" y="638132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Thomas Diez/D&amp;EU in der int. Politik/VL7</a:t>
            </a:r>
          </a:p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12360" y="6381329"/>
            <a:ext cx="756519" cy="476671"/>
          </a:xfrm>
        </p:spPr>
        <p:txBody>
          <a:bodyPr/>
          <a:lstStyle>
            <a:lvl1pPr>
              <a:defRPr/>
            </a:lvl1pPr>
          </a:lstStyle>
          <a:p>
            <a:fld id="{1BD71D72-5AA0-4F03-BCAA-59F4AC183493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773238"/>
            <a:ext cx="3776662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776663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FD55C-EAFD-4C4A-B255-D313FA86499D}" type="slidenum">
              <a:rPr lang="de-DE"/>
              <a:pPr>
                <a:defRPr/>
              </a:pPr>
              <a:t>‹Nr.›</a:t>
            </a:fld>
            <a:r>
              <a:rPr lang="de-DE"/>
              <a:t> | Autor/Verfasser/Thema/Rubrik/Titel etc.	© 2010 Universität Tübingen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920F-554B-4887-ADCC-0F45257CA91B}" type="slidenum">
              <a:rPr lang="de-DE"/>
              <a:pPr>
                <a:defRPr/>
              </a:pPr>
              <a:t>‹Nr.›</a:t>
            </a:fld>
            <a:r>
              <a:rPr lang="de-DE"/>
              <a:t> | Autor/Verfasser/Thema/Rubrik/Titel etc.	© 2010 Universität Tübingen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539552" y="638132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Thomas Diez/D&amp;EU in der int. Politik/VL2</a:t>
            </a:r>
          </a:p>
          <a:p>
            <a:endParaRPr lang="de-DE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12360" y="6381329"/>
            <a:ext cx="756519" cy="476671"/>
          </a:xfrm>
        </p:spPr>
        <p:txBody>
          <a:bodyPr/>
          <a:lstStyle>
            <a:lvl1pPr>
              <a:defRPr/>
            </a:lvl1pPr>
          </a:lstStyle>
          <a:p>
            <a:fld id="{1BD71D72-5AA0-4F03-BCAA-59F4AC183493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539552" y="638132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Thomas Diez/D&amp;EU in der int. Politik/VL7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12360" y="6381329"/>
            <a:ext cx="756519" cy="476671"/>
          </a:xfrm>
        </p:spPr>
        <p:txBody>
          <a:bodyPr/>
          <a:lstStyle>
            <a:lvl1pPr>
              <a:defRPr/>
            </a:lvl1pPr>
          </a:lstStyle>
          <a:p>
            <a:fld id="{1BD71D72-5AA0-4F03-BCAA-59F4AC183493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B2672-32B0-4640-ACB7-463916654593}" type="slidenum">
              <a:rPr lang="de-DE"/>
              <a:pPr>
                <a:defRPr/>
              </a:pPr>
              <a:t>‹Nr.›</a:t>
            </a:fld>
            <a:r>
              <a:rPr lang="de-DE"/>
              <a:t> | Autor/Verfasser/Thema/Rubrik/Titel etc.	© 2010 Universität Tübingen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7EB2B-CDF2-4E8C-AC31-21FB861C86E9}" type="slidenum">
              <a:rPr lang="de-DE"/>
              <a:pPr>
                <a:defRPr/>
              </a:pPr>
              <a:t>‹Nr.›</a:t>
            </a:fld>
            <a:r>
              <a:rPr lang="de-DE"/>
              <a:t> | Autor/Verfasser/Thema/Rubrik/Titel etc.	© 2010 Universität Tübingen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92225"/>
            <a:ext cx="77009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138" y="6519863"/>
            <a:ext cx="77057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7702550" algn="r"/>
              </a:tabLst>
              <a:defRPr sz="1000" smtClean="0"/>
            </a:lvl1pPr>
          </a:lstStyle>
          <a:p>
            <a:pPr>
              <a:defRPr/>
            </a:pPr>
            <a:fld id="{799A7855-6BC1-4599-BAFF-AB7E7C628DDA}" type="slidenum">
              <a:rPr lang="de-DE"/>
              <a:pPr>
                <a:defRPr/>
              </a:pPr>
              <a:t>‹Nr.›</a:t>
            </a:fld>
            <a:r>
              <a:rPr lang="de-DE"/>
              <a:t> | Autor/Verfasser/Thema/Rubrik/Titel etc.	© 2010 Universität Tübingen</a:t>
            </a:r>
          </a:p>
        </p:txBody>
      </p:sp>
      <p:pic>
        <p:nvPicPr>
          <p:cNvPr id="1030" name="Picture 22" descr="xEKUT_WortBildMarke_W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73238"/>
            <a:ext cx="77057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duran.com/turkish-president-erdogan-wastes-no-time-in-using-his-new-dictatorial-powers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719138" y="5541264"/>
            <a:ext cx="7700962" cy="1030840"/>
          </a:xfrm>
          <a:noFill/>
        </p:spPr>
        <p:txBody>
          <a:bodyPr/>
          <a:lstStyle/>
          <a:p>
            <a:pPr algn="ctr"/>
            <a:r>
              <a:rPr lang="de-DE" dirty="0"/>
              <a:t>Thomas Diez</a:t>
            </a:r>
          </a:p>
          <a:p>
            <a:pPr algn="ctr"/>
            <a:r>
              <a:rPr lang="de-DE" dirty="0"/>
              <a:t>Vortrag Universität Tübingen</a:t>
            </a:r>
          </a:p>
          <a:p>
            <a:pPr algn="ctr"/>
            <a:r>
              <a:rPr lang="de-DE" dirty="0"/>
              <a:t>17. Januar 2022</a:t>
            </a:r>
          </a:p>
        </p:txBody>
      </p:sp>
      <p:sp>
        <p:nvSpPr>
          <p:cNvPr id="3075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914775" y="927100"/>
            <a:ext cx="4505325" cy="184150"/>
          </a:xfrm>
          <a:noFill/>
        </p:spPr>
        <p:txBody>
          <a:bodyPr/>
          <a:lstStyle/>
          <a:p>
            <a:r>
              <a:rPr lang="de-DE" dirty="0"/>
              <a:t>Institut für Politikwissenschaft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19138" y="4389120"/>
            <a:ext cx="7700962" cy="861774"/>
          </a:xfrm>
        </p:spPr>
        <p:txBody>
          <a:bodyPr/>
          <a:lstStyle/>
          <a:p>
            <a:pPr algn="ctr" eaLnBrk="1" hangingPunct="1"/>
            <a:r>
              <a:rPr lang="de-DE" dirty="0"/>
              <a:t>Polarisierende Diskurse: </a:t>
            </a:r>
            <a:br>
              <a:rPr lang="de-DE" dirty="0"/>
            </a:br>
            <a:r>
              <a:rPr lang="de-DE" dirty="0"/>
              <a:t>Großbritannien und die Türkei </a:t>
            </a:r>
          </a:p>
        </p:txBody>
      </p:sp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719138" y="3396285"/>
            <a:ext cx="7700962" cy="1793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5602" name="AutoShape 2" descr="data:image/jpeg;base64,/9j/4AAQSkZJRgABAQAAAQABAAD/2wCEAAkGBhQSERUUExIWFBUVGBgYFhUYGB0aFxgfFh0aGBwXFx8aHiYiIR8vHBUbHy8gIygqLCwuGiAxNTAqNSYtLCkBCQoKDgwOGg8PGjQkHyQtKikuLywtLCwsNSwqKS8sLDQqLCwtLCwpLCwpLCwsLCwsKTIsNSwsKSwpKSwsLCwsKf/AABEIAIAAgAMBIgACEQEDEQH/xAAcAAACAwEBAQEAAAAAAAAAAAAFBgAEBwMBAgj/xAA6EAACAQIEBAQEBQIFBQEAAAABAhEAAwQFEiEGMUFREyJhgQcycZEUQqGxwSNSYnKCkqIVQ9Hh8TP/xAAZAQACAwEAAAAAAAAAAAAAAAADBAABAgX/xAArEQACAgEDAgUCBwAAAAAAAAAAAQIRAxIhMQRBEzJRYXEi8COBkaGx0eH/2gAMAwEAAhEDEQA/ANxqVKlQhKlSvJqEPalCM44lt2DoH9S7Bbw1IEAfmcnZV9Tz6A1QXMrzWxdvXLdi3s2hPMY7M7faAo961odWVYyFx3rzxR3oCt17jArBssBueUSTOwmflHPaieFwoQaQT33M86xZZcFwHqK+qH4jDk7SY+36jcVWv4xrQncgfN1gd45n2qyBmpQ/BZylyBIBPLeVM77H6HlRCoQlSpUqEJUqVKhCVKlSoQlLXFvFHgf0rUG8wn0tr/c3r0Ao7j8WLVtnO+kExMSegk9ztWa4S3dxOIYk+c+bodXKVHYQAN+UUxggm9UuEDnKtkMHC3DxU+Ld16ydWvUrK8855k8ufY7cqu47I9d3U95rikwtojyqYJnbYxudxRfF4oJA3+gEyOwoHnGfIVkQNG5U7MYZSCI5iJ2nv2rLcslv1LdRQYU6ZjoYiu5YEbmKHYXMg0ED8+k7gkSSN+X1iqOZZtbLiyLqC5vKhxr+kd6UTfbcI2krYSxuOW0AQ7NzMLDE7dJ2HegWD42t3Q5Nq4i2wCzHSxg7BtKkmZB2ExVLMsO5UhAyAEzPTrvziedBcVxOliwtgCwHe4BcbSxQ2/720MDqHLn02HbcFObpIX8R6qKXF/EzgjF4K4t1VVVvWuwmR49s7z5oDrBEQeU02/Db4jLjrYS5CXeUTIO0wCfQEid9j23zbjPA2rpsXMK730I0+IpGtnZhotMJ1G4Cw+aTB57Ut5Hee1ft6HNu6b6qygHyaNy0R/nU79u1NLE9Fs2m7P1TUoHwbxMmPwiX0IkyrgflZdmH8j0Io5S4QlSpUqEJUqV4ahAHxHmVtNK3RKQWY9jyX3+Yj/LSxgcke3F3DvrMsAwgqUPVREgiYKnkeU0I4tzOcyuWC7aPDtNE7AnWT/xJrzI8W6MQH2BB07x79IjvT2KP4doBPaVMYMdmLEDWWVgI9G/91UyzK/xd2QwQKfMTBY9dhy96uNnBcHXaRk77gCekn7zNBsRjrWHY3LeKuWWidAti4h5hSx1cyZjfaZ2FbjaVLZlPfcNZplz4Www1yWfWHnS2pZKqNo3IXb/zQK1wvYfDvdv3L739Z1raUPcVmOzFFk/4jy7bRQPF/EjEMboZw+q3oUaYRDIOsDkTtAmr1rjAYjVasatdxDJI0hSBDBOZYbncmRPKgLHk6fdcOrf323KlJMr5fnQMhcPdCi3fV7xeWullgFzpAUyFiZiTuYFJWY2nS49t2kozTO+5+Y9d9on0p54dxS4PGXLN8g6wiQD5SXK+Uyp33ggxG4mlfiVLTYrEqty0uhyEGq4wOk7hGM9tgfLPIin4TUJuuGkDSfPYWnuMplCV0yVIMQSI+9E8Bl3g4C7fuI6Pc8lhisfNsxBI3WNpHehGJQgwdiNjuP4qviswuMqozswQQikkqoMmF6Dck7VMr1IPE1H4AcRBbt7CN+ceIh6AoAGB+oIPsa3AGvy5wNadMbhbuwVmZDBgwykbj1/WK/TGU3dVpT6R9q5OVrXSGFH6NXvRcqVKlYMkr5ucjX1Xzc5VC0YRxnijh87LOdriJpIMERIP2n9aZ+FcPaaxexN06UD6EGo6ZAEweskiB6daC/HDKfNaxAIm3Opd9UNAkfQxXTB6v+k4YztcDXQp7u5jr6USWXRg2+AyxKeffjkpYHiQXcRfswB4bsACQJA5H6jbeuo4cv4kP4PhObUB/Ppkj5Z6ciTWW4DM2bF3HEk3HYwOZknl962C9nRy7BphrZQXTLYlmEwzfMo3/KABPLyiiPqXjxqXcDDB4uRpcA2zwcl25c/E4i3hCxUIqujnXALa0B2EnYSOe3MUNs5dcwmNseC64hNQFu4izqkwQ6DzDc9fYmIpVyDx8fmR8BWYsdvNp0ogiS3Ty/vFPWJSxhMUviW79ksSgRLpBBhQLwuSfIS5UKBIJO9Ehmco791wCniSb08ep1znIbeKJv2EaxpJF4XWPzqYuCWJIdeZWIhlIJ3hexnBjH/8yWYM2pCVVtKtBIn5TAPOZ57Dm3ZznNqxNhUVr76DeYL5SU3BcXGJuOoAEk+YmduVX8Bh8Ldw5fUxYtpLo5W4SRsz/wBvy7KO3tS0+pyLyvZFQxOctMeRByfIrDeJ+JtXrKqisTDMwUMVe4oXYEArs08n2MRSm6W94cEamhtJkr+Uxy35mtayzM3wFz8Nechbzm7ZvsN7oIA0MejrHLkZnrS/8SuBCQcbgklfmv2lHy9TeQD8p/MByO/ImNQ6q3UhmXTuMVL9QT8PMvF7FJzBtxcZu4TyKq9IJMz6VvWT4plvLZEaSjudtwVIHP8A1AVhfwsxoDMxAHJBvuT8x9uVb9kiqSXjzlV/2klhHuT9h2peUtWRjCSjgTa5v+gvUqVK2Jkrw17XhqEMn+LtxXtEAzKuJ+gP80H4gzDw7NjDhSBbsW0HbZBv9zVv4kYdfCSZ1QdMGOfL3mh3xGu6byiIOn+IpGU7SXudiMFF37Cv8GckFzGteuD+nhF8Ru2uYtj/AHAt/pq18Ts9D6o+a6xE+g5n9Y96v5LZuYTK2ZSJxV139dK+VP1DH3pb/wCk/ir6M7BlQedVPyBW3D9ienf2ojlrlb4QvGGjHpXMhl4Hxa5ZhXuos4m/oClx5Qg32G3Nv2FKGM4zZ8X4jabiKCg1rqWGMsR23JjttRTj3iJWEIAC3lWOigQY9tqUsjyXx3Go6UkAnv6Cf3reOTf1yMZVVYofmaFl/D7Yu5cueKq2wQdTDUWZ5bSoJnpz6ftXbPLuBxbhLcFFU3FeWW8AIDhokIdUr2PuK7YXObOFd7dttaIFe4rHdoiNJEAOJMRzHPnTPmeS2M1wysrhCo/oXRuR3RxzKzzHMHf651b78GFgio/T5kXgbGZ4bRcJ0XIKxs9pujDswPsR6GvnhrGXsJcOGxBll3t3B8txejjt2K9DWe5bi7+WYrw8QNGr80yjDkroeo/brFadcsfi7KsjDxkOu2enZkJ7MPsQvasNNcDMJKW7+GJXFWQDA4pbloabOIYuoHJH2L2x6fmHoY6Vq3AWai6kRJCLLdwDAB+9CsRli4qwbOIWJggnmjrycfqD3BNX+BssOHdrbAA6enIweY9KJHzJmJpeG4jnUqVKYOeSuOMuabbHsDXavi6mpSO4I+9U+C1zuZ9mfDIxV1bt1yqWiCqACW0bwSeQkb/SB3pL4ztjEYjzctSqY5weZ/WtAu4gwUPTY/saVMc1vxSYBAbUfov/AMrmuR3Iwbuwb8QsxRLluxbUBLaL5RyUR5V+wpeTAeFhLaAnxsQfFcDoG+UH6Df3qnmeKa813EMfncx9B2pt+GGdEfjX0lilu1ERqCzcUgT66T7VtL/QV7/sjL7eVvfxS23ldTrbHcSwUfvNaFxXwVZwOjwrly6qhS9tgAWXqyFRtz3mdt52oINV3ObOlYZsRYYjpzVjP2NPuIwSXLuPL29lwt9gJmCoEEdtidqK5XSAwgo6n6Cle4GtYyHwsWrrgs1r/tkjtuSD+h9K84LyjMbGLOHGGY6t2VmVVEbeIjEwexAmfYVXt5hcw1g3bZAYFPcHYj9aYuH+PbWJATEj1hxyPdGG4PqDNXGVrcrJCKlcdmMmHCG7pvovi2n1ItxAxtt0dZ+sg8uR7V84XAXMNdLF9aOxaYC7sZIgbDc9KH5nka3bnj2cS7v5QQ769l2Ak78u9EbWaSnh3Rv3qqrYIre9B3EXA4BB6waMZK2q4T2BH60n4S9ECdudN/Dp3NEg9wOdVEPVKlSjiBKhqVzxF8IpZjAG5qESsSc3w2m9d3/MT9xP81nvEl0pZVR89+T6he/vT/m2PHnZvzEk+g7faso4hzQ3b7NO8aR/hUbbVzXFajuqTUNzzh7LFxOLw2GO6F4eP7RLNHspE+tNXiYXD5les2rQtJfwzroEgFrLhl67EqGHrtS/8Ots1sg7eS9p33nw2qrxgjDG2rurzedSZ6hz/DVv29bA+/pX8jBkOFX8baxAXzBlmPRW39lU13wGYs+HzK6eRwzD1HisFA+wNVuEs08K8LBQN4ysTcJMqLStyHdtYE9APWhWYYm5bt3LVohbV1wt4ACWCksok7gTPLnWYupL4Lkri69Qbft6rfh8p0jlPY1YzXh4YZF8yszDdR8yx3rjmtyEUidnXcdIBrnhx/UBO+qOf61qJJUe5Lmjq0ayCNvam21i25sQ3tFccbwIzoLlkhXiR2Poa5XcqvW8NbxBGq2fLcgb2bgOko432kbN1kTFGqwOpxGLAX9UEU0ZLj/Daeh50n8PQ8ERTLaX1od0wkkpKmPdq6GAIMg190vZPjtB0k+U/pTAKbjK0c3JDQ6PaWeIc0nYHyj9SOv0olm2OgFAY/uPYdvqaQs6zHUdtgKW6jLWyHejwW9TBWaeJeYgMFXqetJuMvW7JIWWfv2oln3ERVdCHc9RQDA4dnDbfKJZu3YfUml4JvccySS2RWwuYtZxNq+u7W3DEdxyYe4JFGsXZ/GXUSypM3iykmSFYGZPpQYYMlojnWr5F8LXTD2b6XXTEDzFNtJB5KZHOPWmHBvgT8RR83DA/DXDzC8xPNFZV7+aJP8AxAoDir6Jd03TAkk+1duL8yvW8QzpdKMfK6jYyOhj6dppLxOLZzLEmgrG+4Z5ktkMl7H2mkD5SCDPTsR69aqYiy6XELcmRWX6HeffY0NwICsrXBKKZKjmYo5m14NYsbyVLAN0dG86MPuy+hUitxSRmUnJWaRwvmYuWhvuBVtLyW7jW7onDYv+ld7I7DSj+k7IT30HpSDwvmRtt6Gnq/bTEWmRhKupUj0NFvuVp1KhOwathMS9i4fNbYrq7jofcEH3pxwlydwaQOKMQ7ILzkm/hStnE97lsyLOJ9TzRj/dHcUe4VzcOo3nbn3oUl3Li+zHew+1G8rzH8jex/il3DGrlbhJoHkipbM//9k="/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604" name="AutoShape 4" descr="data:image/jpeg;base64,/9j/4AAQSkZJRgABAQAAAQABAAD/2wCEAAkGBhQSERUUExIWFBUVGBgYFhUYGB0aFxgfFh0aGBwXFx8aHiYiIR8vHBUbHy8gIygqLCwuGiAxNTAqNSYtLCkBCQoKDgwOGg8PGjQkHyQtKikuLywtLCwsNSwqKS8sLDQqLCwtLCwpLCwpLCwsLCwsKTIsNSwsKSwpKSwsLCwsKf/AABEIAIAAgAMBIgACEQEDEQH/xAAcAAACAwEBAQEAAAAAAAAAAAAFBgAEBwMBAgj/xAA6EAACAQIEBAQEBQIFBQEAAAABAhEAAwQFEiEGMUFREyJhgQcycZEUQqGxwSNSYnKCkqIVQ9Hh8TP/xAAZAQACAwEAAAAAAAAAAAAAAAADBAABAgX/xAArEQACAgEDAgUCBwAAAAAAAAAAAQIRAxIhMQRBEzJRYXEi8COBkaGx0eH/2gAMAwEAAhEDEQA/ANxqVKlQhKlSvJqEPalCM44lt2DoH9S7Bbw1IEAfmcnZV9Tz6A1QXMrzWxdvXLdi3s2hPMY7M7faAo961odWVYyFx3rzxR3oCt17jArBssBueUSTOwmflHPaieFwoQaQT33M86xZZcFwHqK+qH4jDk7SY+36jcVWv4xrQncgfN1gd45n2qyBmpQ/BZylyBIBPLeVM77H6HlRCoQlSpUqEJUqVKhCVKlSoQlLXFvFHgf0rUG8wn0tr/c3r0Ao7j8WLVtnO+kExMSegk9ztWa4S3dxOIYk+c+bodXKVHYQAN+UUxggm9UuEDnKtkMHC3DxU+Ld16ydWvUrK8855k8ufY7cqu47I9d3U95rikwtojyqYJnbYxudxRfF4oJA3+gEyOwoHnGfIVkQNG5U7MYZSCI5iJ2nv2rLcslv1LdRQYU6ZjoYiu5YEbmKHYXMg0ED8+k7gkSSN+X1iqOZZtbLiyLqC5vKhxr+kd6UTfbcI2krYSxuOW0AQ7NzMLDE7dJ2HegWD42t3Q5Nq4i2wCzHSxg7BtKkmZB2ExVLMsO5UhAyAEzPTrvziedBcVxOliwtgCwHe4BcbSxQ2/720MDqHLn02HbcFObpIX8R6qKXF/EzgjF4K4t1VVVvWuwmR49s7z5oDrBEQeU02/Db4jLjrYS5CXeUTIO0wCfQEid9j23zbjPA2rpsXMK730I0+IpGtnZhotMJ1G4Cw+aTB57Ut5Hee1ft6HNu6b6qygHyaNy0R/nU79u1NLE9Fs2m7P1TUoHwbxMmPwiX0IkyrgflZdmH8j0Io5S4QlSpUqEJUqV4ahAHxHmVtNK3RKQWY9jyX3+Yj/LSxgcke3F3DvrMsAwgqUPVREgiYKnkeU0I4tzOcyuWC7aPDtNE7AnWT/xJrzI8W6MQH2BB07x79IjvT2KP4doBPaVMYMdmLEDWWVgI9G/91UyzK/xd2QwQKfMTBY9dhy96uNnBcHXaRk77gCekn7zNBsRjrWHY3LeKuWWidAti4h5hSx1cyZjfaZ2FbjaVLZlPfcNZplz4Www1yWfWHnS2pZKqNo3IXb/zQK1wvYfDvdv3L739Z1raUPcVmOzFFk/4jy7bRQPF/EjEMboZw+q3oUaYRDIOsDkTtAmr1rjAYjVasatdxDJI0hSBDBOZYbncmRPKgLHk6fdcOrf323KlJMr5fnQMhcPdCi3fV7xeWullgFzpAUyFiZiTuYFJWY2nS49t2kozTO+5+Y9d9on0p54dxS4PGXLN8g6wiQD5SXK+Uyp33ggxG4mlfiVLTYrEqty0uhyEGq4wOk7hGM9tgfLPIin4TUJuuGkDSfPYWnuMplCV0yVIMQSI+9E8Bl3g4C7fuI6Pc8lhisfNsxBI3WNpHehGJQgwdiNjuP4qviswuMqozswQQikkqoMmF6Dck7VMr1IPE1H4AcRBbt7CN+ceIh6AoAGB+oIPsa3AGvy5wNadMbhbuwVmZDBgwykbj1/WK/TGU3dVpT6R9q5OVrXSGFH6NXvRcqVKlYMkr5ucjX1Xzc5VC0YRxnijh87LOdriJpIMERIP2n9aZ+FcPaaxexN06UD6EGo6ZAEweskiB6daC/HDKfNaxAIm3Opd9UNAkfQxXTB6v+k4YztcDXQp7u5jr6USWXRg2+AyxKeffjkpYHiQXcRfswB4bsACQJA5H6jbeuo4cv4kP4PhObUB/Ppkj5Z6ciTWW4DM2bF3HEk3HYwOZknl962C9nRy7BphrZQXTLYlmEwzfMo3/KABPLyiiPqXjxqXcDDB4uRpcA2zwcl25c/E4i3hCxUIqujnXALa0B2EnYSOe3MUNs5dcwmNseC64hNQFu4izqkwQ6DzDc9fYmIpVyDx8fmR8BWYsdvNp0ogiS3Ty/vFPWJSxhMUviW79ksSgRLpBBhQLwuSfIS5UKBIJO9Ehmco791wCniSb08ep1znIbeKJv2EaxpJF4XWPzqYuCWJIdeZWIhlIJ3hexnBjH/8yWYM2pCVVtKtBIn5TAPOZ57Dm3ZznNqxNhUVr76DeYL5SU3BcXGJuOoAEk+YmduVX8Bh8Ldw5fUxYtpLo5W4SRsz/wBvy7KO3tS0+pyLyvZFQxOctMeRByfIrDeJ+JtXrKqisTDMwUMVe4oXYEArs08n2MRSm6W94cEamhtJkr+Uxy35mtayzM3wFz8Nechbzm7ZvsN7oIA0MejrHLkZnrS/8SuBCQcbgklfmv2lHy9TeQD8p/MByO/ImNQ6q3UhmXTuMVL9QT8PMvF7FJzBtxcZu4TyKq9IJMz6VvWT4plvLZEaSjudtwVIHP8A1AVhfwsxoDMxAHJBvuT8x9uVb9kiqSXjzlV/2klhHuT9h2peUtWRjCSjgTa5v+gvUqVK2Jkrw17XhqEMn+LtxXtEAzKuJ+gP80H4gzDw7NjDhSBbsW0HbZBv9zVv4kYdfCSZ1QdMGOfL3mh3xGu6byiIOn+IpGU7SXudiMFF37Cv8GckFzGteuD+nhF8Ru2uYtj/AHAt/pq18Ts9D6o+a6xE+g5n9Y96v5LZuYTK2ZSJxV139dK+VP1DH3pb/wCk/ir6M7BlQedVPyBW3D9ienf2ojlrlb4QvGGjHpXMhl4Hxa5ZhXuos4m/oClx5Qg32G3Nv2FKGM4zZ8X4jabiKCg1rqWGMsR23JjttRTj3iJWEIAC3lWOigQY9tqUsjyXx3Go6UkAnv6Cf3reOTf1yMZVVYofmaFl/D7Yu5cueKq2wQdTDUWZ5bSoJnpz6ftXbPLuBxbhLcFFU3FeWW8AIDhokIdUr2PuK7YXObOFd7dttaIFe4rHdoiNJEAOJMRzHPnTPmeS2M1wysrhCo/oXRuR3RxzKzzHMHf651b78GFgio/T5kXgbGZ4bRcJ0XIKxs9pujDswPsR6GvnhrGXsJcOGxBll3t3B8txejjt2K9DWe5bi7+WYrw8QNGr80yjDkroeo/brFadcsfi7KsjDxkOu2enZkJ7MPsQvasNNcDMJKW7+GJXFWQDA4pbloabOIYuoHJH2L2x6fmHoY6Vq3AWai6kRJCLLdwDAB+9CsRli4qwbOIWJggnmjrycfqD3BNX+BssOHdrbAA6enIweY9KJHzJmJpeG4jnUqVKYOeSuOMuabbHsDXavi6mpSO4I+9U+C1zuZ9mfDIxV1bt1yqWiCqACW0bwSeQkb/SB3pL4ztjEYjzctSqY5weZ/WtAu4gwUPTY/saVMc1vxSYBAbUfov/AMrmuR3Iwbuwb8QsxRLluxbUBLaL5RyUR5V+wpeTAeFhLaAnxsQfFcDoG+UH6Df3qnmeKa813EMfncx9B2pt+GGdEfjX0lilu1ERqCzcUgT66T7VtL/QV7/sjL7eVvfxS23ldTrbHcSwUfvNaFxXwVZwOjwrly6qhS9tgAWXqyFRtz3mdt52oINV3ObOlYZsRYYjpzVjP2NPuIwSXLuPL29lwt9gJmCoEEdtidqK5XSAwgo6n6Cle4GtYyHwsWrrgs1r/tkjtuSD+h9K84LyjMbGLOHGGY6t2VmVVEbeIjEwexAmfYVXt5hcw1g3bZAYFPcHYj9aYuH+PbWJATEj1hxyPdGG4PqDNXGVrcrJCKlcdmMmHCG7pvovi2n1ItxAxtt0dZ+sg8uR7V84XAXMNdLF9aOxaYC7sZIgbDc9KH5nka3bnj2cS7v5QQ769l2Ak78u9EbWaSnh3Rv3qqrYIre9B3EXA4BB6waMZK2q4T2BH60n4S9ECdudN/Dp3NEg9wOdVEPVKlSjiBKhqVzxF8IpZjAG5qESsSc3w2m9d3/MT9xP81nvEl0pZVR89+T6he/vT/m2PHnZvzEk+g7faso4hzQ3b7NO8aR/hUbbVzXFajuqTUNzzh7LFxOLw2GO6F4eP7RLNHspE+tNXiYXD5les2rQtJfwzroEgFrLhl67EqGHrtS/8Ots1sg7eS9p33nw2qrxgjDG2rurzedSZ6hz/DVv29bA+/pX8jBkOFX8baxAXzBlmPRW39lU13wGYs+HzK6eRwzD1HisFA+wNVuEs08K8LBQN4ysTcJMqLStyHdtYE9APWhWYYm5bt3LVohbV1wt4ACWCksok7gTPLnWYupL4Lkri69Qbft6rfh8p0jlPY1YzXh4YZF8yszDdR8yx3rjmtyEUidnXcdIBrnhx/UBO+qOf61qJJUe5Lmjq0ayCNvam21i25sQ3tFccbwIzoLlkhXiR2Poa5XcqvW8NbxBGq2fLcgb2bgOko432kbN1kTFGqwOpxGLAX9UEU0ZLj/Daeh50n8PQ8ERTLaX1od0wkkpKmPdq6GAIMg190vZPjtB0k+U/pTAKbjK0c3JDQ6PaWeIc0nYHyj9SOv0olm2OgFAY/uPYdvqaQs6zHUdtgKW6jLWyHejwW9TBWaeJeYgMFXqetJuMvW7JIWWfv2oln3ERVdCHc9RQDA4dnDbfKJZu3YfUml4JvccySS2RWwuYtZxNq+u7W3DEdxyYe4JFGsXZ/GXUSypM3iykmSFYGZPpQYYMlojnWr5F8LXTD2b6XXTEDzFNtJB5KZHOPWmHBvgT8RR83DA/DXDzC8xPNFZV7+aJP8AxAoDir6Jd03TAkk+1duL8yvW8QzpdKMfK6jYyOhj6dppLxOLZzLEmgrG+4Z5ktkMl7H2mkD5SCDPTsR69aqYiy6XELcmRWX6HeffY0NwICsrXBKKZKjmYo5m14NYsbyVLAN0dG86MPuy+hUitxSRmUnJWaRwvmYuWhvuBVtLyW7jW7onDYv+ld7I7DSj+k7IT30HpSDwvmRtt6Gnq/bTEWmRhKupUj0NFvuVp1KhOwathMS9i4fNbYrq7jofcEH3pxwlydwaQOKMQ7ILzkm/hStnE97lsyLOJ9TzRj/dHcUe4VzcOo3nbn3oUl3Li+zHew+1G8rzH8jex/il3DGrlbhJoHkipbM//9k="/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606" name="AutoShape 6" descr="data:image/jpeg;base64,/9j/4AAQSkZJRgABAQAAAQABAAD/2wCEAAkGBhQSERUUExIWFBUVGBgYFhUYGB0aFxgfFh0aGBwXFx8aHiYiIR8vHBUbHy8gIygqLCwuGiAxNTAqNSYtLCkBCQoKDgwOGg8PGjQkHyQtKikuLywtLCwsNSwqKS8sLDQqLCwtLCwpLCwpLCwsLCwsKTIsNSwsKSwpKSwsLCwsKf/AABEIAIAAgAMBIgACEQEDEQH/xAAcAAACAwEBAQEAAAAAAAAAAAAFBgAEBwMBAgj/xAA6EAACAQIEBAQEBQIFBQEAAAABAhEAAwQFEiEGMUFREyJhgQcycZEUQqGxwSNSYnKCkqIVQ9Hh8TP/xAAZAQACAwEAAAAAAAAAAAAAAAADBAABAgX/xAArEQACAgEDAgUCBwAAAAAAAAAAAQIRAxIhMQRBEzJRYXEi8COBkaGx0eH/2gAMAwEAAhEDEQA/ANxqVKlQhKlSvJqEPalCM44lt2DoH9S7Bbw1IEAfmcnZV9Tz6A1QXMrzWxdvXLdi3s2hPMY7M7faAo961odWVYyFx3rzxR3oCt17jArBssBueUSTOwmflHPaieFwoQaQT33M86xZZcFwHqK+qH4jDk7SY+36jcVWv4xrQncgfN1gd45n2qyBmpQ/BZylyBIBPLeVM77H6HlRCoQlSpUqEJUqVKhCVKlSoQlLXFvFHgf0rUG8wn0tr/c3r0Ao7j8WLVtnO+kExMSegk9ztWa4S3dxOIYk+c+bodXKVHYQAN+UUxggm9UuEDnKtkMHC3DxU+Ld16ydWvUrK8855k8ufY7cqu47I9d3U95rikwtojyqYJnbYxudxRfF4oJA3+gEyOwoHnGfIVkQNG5U7MYZSCI5iJ2nv2rLcslv1LdRQYU6ZjoYiu5YEbmKHYXMg0ED8+k7gkSSN+X1iqOZZtbLiyLqC5vKhxr+kd6UTfbcI2krYSxuOW0AQ7NzMLDE7dJ2HegWD42t3Q5Nq4i2wCzHSxg7BtKkmZB2ExVLMsO5UhAyAEzPTrvziedBcVxOliwtgCwHe4BcbSxQ2/720MDqHLn02HbcFObpIX8R6qKXF/EzgjF4K4t1VVVvWuwmR49s7z5oDrBEQeU02/Db4jLjrYS5CXeUTIO0wCfQEid9j23zbjPA2rpsXMK730I0+IpGtnZhotMJ1G4Cw+aTB57Ut5Hee1ft6HNu6b6qygHyaNy0R/nU79u1NLE9Fs2m7P1TUoHwbxMmPwiX0IkyrgflZdmH8j0Io5S4QlSpUqEJUqV4ahAHxHmVtNK3RKQWY9jyX3+Yj/LSxgcke3F3DvrMsAwgqUPVREgiYKnkeU0I4tzOcyuWC7aPDtNE7AnWT/xJrzI8W6MQH2BB07x79IjvT2KP4doBPaVMYMdmLEDWWVgI9G/91UyzK/xd2QwQKfMTBY9dhy96uNnBcHXaRk77gCekn7zNBsRjrWHY3LeKuWWidAti4h5hSx1cyZjfaZ2FbjaVLZlPfcNZplz4Www1yWfWHnS2pZKqNo3IXb/zQK1wvYfDvdv3L739Z1raUPcVmOzFFk/4jy7bRQPF/EjEMboZw+q3oUaYRDIOsDkTtAmr1rjAYjVasatdxDJI0hSBDBOZYbncmRPKgLHk6fdcOrf323KlJMr5fnQMhcPdCi3fV7xeWullgFzpAUyFiZiTuYFJWY2nS49t2kozTO+5+Y9d9on0p54dxS4PGXLN8g6wiQD5SXK+Uyp33ggxG4mlfiVLTYrEqty0uhyEGq4wOk7hGM9tgfLPIin4TUJuuGkDSfPYWnuMplCV0yVIMQSI+9E8Bl3g4C7fuI6Pc8lhisfNsxBI3WNpHehGJQgwdiNjuP4qviswuMqozswQQikkqoMmF6Dck7VMr1IPE1H4AcRBbt7CN+ceIh6AoAGB+oIPsa3AGvy5wNadMbhbuwVmZDBgwykbj1/WK/TGU3dVpT6R9q5OVrXSGFH6NXvRcqVKlYMkr5ucjX1Xzc5VC0YRxnijh87LOdriJpIMERIP2n9aZ+FcPaaxexN06UD6EGo6ZAEweskiB6daC/HDKfNaxAIm3Opd9UNAkfQxXTB6v+k4YztcDXQp7u5jr6USWXRg2+AyxKeffjkpYHiQXcRfswB4bsACQJA5H6jbeuo4cv4kP4PhObUB/Ppkj5Z6ciTWW4DM2bF3HEk3HYwOZknl962C9nRy7BphrZQXTLYlmEwzfMo3/KABPLyiiPqXjxqXcDDB4uRpcA2zwcl25c/E4i3hCxUIqujnXALa0B2EnYSOe3MUNs5dcwmNseC64hNQFu4izqkwQ6DzDc9fYmIpVyDx8fmR8BWYsdvNp0ogiS3Ty/vFPWJSxhMUviW79ksSgRLpBBhQLwuSfIS5UKBIJO9Ehmco791wCniSb08ep1znIbeKJv2EaxpJF4XWPzqYuCWJIdeZWIhlIJ3hexnBjH/8yWYM2pCVVtKtBIn5TAPOZ57Dm3ZznNqxNhUVr76DeYL5SU3BcXGJuOoAEk+YmduVX8Bh8Ldw5fUxYtpLo5W4SRsz/wBvy7KO3tS0+pyLyvZFQxOctMeRByfIrDeJ+JtXrKqisTDMwUMVe4oXYEArs08n2MRSm6W94cEamhtJkr+Uxy35mtayzM3wFz8Nechbzm7ZvsN7oIA0MejrHLkZnrS/8SuBCQcbgklfmv2lHy9TeQD8p/MByO/ImNQ6q3UhmXTuMVL9QT8PMvF7FJzBtxcZu4TyKq9IJMz6VvWT4plvLZEaSjudtwVIHP8A1AVhfwsxoDMxAHJBvuT8x9uVb9kiqSXjzlV/2klhHuT9h2peUtWRjCSjgTa5v+gvUqVK2Jkrw17XhqEMn+LtxXtEAzKuJ+gP80H4gzDw7NjDhSBbsW0HbZBv9zVv4kYdfCSZ1QdMGOfL3mh3xGu6byiIOn+IpGU7SXudiMFF37Cv8GckFzGteuD+nhF8Ru2uYtj/AHAt/pq18Ts9D6o+a6xE+g5n9Y96v5LZuYTK2ZSJxV139dK+VP1DH3pb/wCk/ir6M7BlQedVPyBW3D9ienf2ojlrlb4QvGGjHpXMhl4Hxa5ZhXuos4m/oClx5Qg32G3Nv2FKGM4zZ8X4jabiKCg1rqWGMsR23JjttRTj3iJWEIAC3lWOigQY9tqUsjyXx3Go6UkAnv6Cf3reOTf1yMZVVYofmaFl/D7Yu5cueKq2wQdTDUWZ5bSoJnpz6ftXbPLuBxbhLcFFU3FeWW8AIDhokIdUr2PuK7YXObOFd7dttaIFe4rHdoiNJEAOJMRzHPnTPmeS2M1wysrhCo/oXRuR3RxzKzzHMHf651b78GFgio/T5kXgbGZ4bRcJ0XIKxs9pujDswPsR6GvnhrGXsJcOGxBll3t3B8txejjt2K9DWe5bi7+WYrw8QNGr80yjDkroeo/brFadcsfi7KsjDxkOu2enZkJ7MPsQvasNNcDMJKW7+GJXFWQDA4pbloabOIYuoHJH2L2x6fmHoY6Vq3AWai6kRJCLLdwDAB+9CsRli4qwbOIWJggnmjrycfqD3BNX+BssOHdrbAA6enIweY9KJHzJmJpeG4jnUqVKYOeSuOMuabbHsDXavi6mpSO4I+9U+C1zuZ9mfDIxV1bt1yqWiCqACW0bwSeQkb/SB3pL4ztjEYjzctSqY5weZ/WtAu4gwUPTY/saVMc1vxSYBAbUfov/AMrmuR3Iwbuwb8QsxRLluxbUBLaL5RyUR5V+wpeTAeFhLaAnxsQfFcDoG+UH6Df3qnmeKa813EMfncx9B2pt+GGdEfjX0lilu1ERqCzcUgT66T7VtL/QV7/sjL7eVvfxS23ldTrbHcSwUfvNaFxXwVZwOjwrly6qhS9tgAWXqyFRtz3mdt52oINV3ObOlYZsRYYjpzVjP2NPuIwSXLuPL29lwt9gJmCoEEdtidqK5XSAwgo6n6Cle4GtYyHwsWrrgs1r/tkjtuSD+h9K84LyjMbGLOHGGY6t2VmVVEbeIjEwexAmfYVXt5hcw1g3bZAYFPcHYj9aYuH+PbWJATEj1hxyPdGG4PqDNXGVrcrJCKlcdmMmHCG7pvovi2n1ItxAxtt0dZ+sg8uR7V84XAXMNdLF9aOxaYC7sZIgbDc9KH5nka3bnj2cS7v5QQ769l2Ak78u9EbWaSnh3Rv3qqrYIre9B3EXA4BB6waMZK2q4T2BH60n4S9ECdudN/Dp3NEg9wOdVEPVKlSjiBKhqVzxF8IpZjAG5qESsSc3w2m9d3/MT9xP81nvEl0pZVR89+T6he/vT/m2PHnZvzEk+g7faso4hzQ3b7NO8aR/hUbbVzXFajuqTUNzzh7LFxOLw2GO6F4eP7RLNHspE+tNXiYXD5les2rQtJfwzroEgFrLhl67EqGHrtS/8Ots1sg7eS9p33nw2qrxgjDG2rurzedSZ6hz/DVv29bA+/pX8jBkOFX8baxAXzBlmPRW39lU13wGYs+HzK6eRwzD1HisFA+wNVuEs08K8LBQN4ysTcJMqLStyHdtYE9APWhWYYm5bt3LVohbV1wt4ACWCksok7gTPLnWYupL4Lkri69Qbft6rfh8p0jlPY1YzXh4YZF8yszDdR8yx3rjmtyEUidnXcdIBrnhx/UBO+qOf61qJJUe5Lmjq0ayCNvam21i25sQ3tFccbwIzoLlkhXiR2Poa5XcqvW8NbxBGq2fLcgb2bgOko432kbN1kTFGqwOpxGLAX9UEU0ZLj/Daeh50n8PQ8ERTLaX1od0wkkpKmPdq6GAIMg190vZPjtB0k+U/pTAKbjK0c3JDQ6PaWeIc0nYHyj9SOv0olm2OgFAY/uPYdvqaQs6zHUdtgKW6jLWyHejwW9TBWaeJeYgMFXqetJuMvW7JIWWfv2oln3ERVdCHc9RQDA4dnDbfKJZu3YfUml4JvccySS2RWwuYtZxNq+u7W3DEdxyYe4JFGsXZ/GXUSypM3iykmSFYGZPpQYYMlojnWr5F8LXTD2b6XXTEDzFNtJB5KZHOPWmHBvgT8RR83DA/DXDzC8xPNFZV7+aJP8AxAoDir6Jd03TAkk+1duL8yvW8QzpdKMfK6jYyOhj6dppLxOLZzLEmgrG+4Z5ktkMl7H2mkD5SCDPTsR69aqYiy6XELcmRWX6HeffY0NwICsrXBKKZKjmYo5m14NYsbyVLAN0dG86MPuy+hUitxSRmUnJWaRwvmYuWhvuBVtLyW7jW7onDYv+ld7I7DSj+k7IT30HpSDwvmRtt6Gnq/bTEWmRhKupUj0NFvuVp1KhOwathMS9i4fNbYrq7jofcEH3pxwlydwaQOKMQ7ILzkm/hStnE97lsyLOJ9TzRj/dHcUe4VzcOo3nbn3oUl3Li+zHew+1G8rzH8jex/il3DGrlbhJoHkipbM//9k="/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Grafik 3" descr="Ein Bild, das Text, Nachthimmel enthält.&#10;&#10;Automatisch generierte Beschreibung">
            <a:extLst>
              <a:ext uri="{FF2B5EF4-FFF2-40B4-BE49-F238E27FC236}">
                <a16:creationId xmlns:a16="http://schemas.microsoft.com/office/drawing/2014/main" id="{BF618717-6229-4F04-9E27-1BD85B16F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51" y="1607106"/>
            <a:ext cx="2652649" cy="1801681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2C1CBD72-0099-4DDA-9B79-5C39E9787F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Grafik 8" descr="Ein Bild, das Himmel, draußen, Wasser, Fluss enthält.&#10;&#10;Automatisch generierte Beschreibung">
            <a:extLst>
              <a:ext uri="{FF2B5EF4-FFF2-40B4-BE49-F238E27FC236}">
                <a16:creationId xmlns:a16="http://schemas.microsoft.com/office/drawing/2014/main" id="{995BD07A-048C-435B-8E98-B2EADB68F7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1607106"/>
            <a:ext cx="2842209" cy="17834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A8FED67-EB3F-4BE9-8D06-09A7E5018D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48" y="1607106"/>
            <a:ext cx="2206104" cy="17834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660504"/>
            <a:ext cx="7705725" cy="43529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i="1" dirty="0"/>
              <a:t>Industrialisierung</a:t>
            </a:r>
            <a:r>
              <a:rPr lang="de-DE" dirty="0"/>
              <a:t>: strukturschwache Städte im Norden Englands</a:t>
            </a:r>
          </a:p>
          <a:p>
            <a:pPr>
              <a:spcAft>
                <a:spcPts val="600"/>
              </a:spcAft>
            </a:pPr>
            <a:r>
              <a:rPr lang="de-DE" i="1" dirty="0"/>
              <a:t>Kapitalismus</a:t>
            </a:r>
            <a:r>
              <a:rPr lang="de-DE" dirty="0"/>
              <a:t> in Verbindung mit Individualliberalismus: große Ungleichheit</a:t>
            </a:r>
          </a:p>
          <a:p>
            <a:pPr>
              <a:spcAft>
                <a:spcPts val="600"/>
              </a:spcAft>
            </a:pPr>
            <a:r>
              <a:rPr lang="de-DE" i="1" dirty="0"/>
              <a:t>Globalisierung</a:t>
            </a:r>
            <a:r>
              <a:rPr lang="de-DE" dirty="0"/>
              <a:t>: Finanzzentrum London, Freizeitpark Südengland, zurückgebliebenes Nordengland</a:t>
            </a:r>
          </a:p>
          <a:p>
            <a:pPr>
              <a:spcAft>
                <a:spcPts val="600"/>
              </a:spcAft>
            </a:pPr>
            <a:r>
              <a:rPr lang="de-DE" i="1" dirty="0"/>
              <a:t>Populismus</a:t>
            </a:r>
            <a:r>
              <a:rPr lang="de-DE" dirty="0"/>
              <a:t>: Kultur der Provokation, Politik als Spielwiese, Mehrheitswahlrecht als fruchtbarer Boden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1056407"/>
            <a:ext cx="7700962" cy="461665"/>
          </a:xfrm>
        </p:spPr>
        <p:txBody>
          <a:bodyPr/>
          <a:lstStyle/>
          <a:p>
            <a:r>
              <a:rPr lang="de-DE" dirty="0"/>
              <a:t>UK: transnationale Entwicklungen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96DEA53-F0BF-40AD-95EA-84FE70CC1952}"/>
              </a:ext>
            </a:extLst>
          </p:cNvPr>
          <p:cNvSpPr txBox="1"/>
          <p:nvPr/>
        </p:nvSpPr>
        <p:spPr>
          <a:xfrm>
            <a:off x="794084" y="5871383"/>
            <a:ext cx="7186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Cullen </a:t>
            </a:r>
            <a:r>
              <a:rPr lang="en-GB" sz="1100" dirty="0" err="1"/>
              <a:t>Steber</a:t>
            </a:r>
            <a:r>
              <a:rPr lang="en-GB" sz="1100" dirty="0"/>
              <a:t>, CC BY-SA 4.0 &lt;https://creativecommons.org/licenses/by-sa/4.0&gt;, via Wikimedia Commons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50AAF5F-A221-4916-9A87-F08C72BD7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15" y="4538292"/>
            <a:ext cx="5998963" cy="119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4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660504"/>
            <a:ext cx="7705725" cy="43529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Extreme Nationalisten innerhalb der Tories verknüpften ihr Anliegen der Unabhängigkeit mit anderen (Unterdrückung, Gesundheitssystem, …)</a:t>
            </a:r>
          </a:p>
          <a:p>
            <a:pPr>
              <a:spcAft>
                <a:spcPts val="600"/>
              </a:spcAft>
            </a:pPr>
            <a:r>
              <a:rPr lang="de-DE" dirty="0"/>
              <a:t>Nutzten Struktur des Parteiensystems </a:t>
            </a:r>
          </a:p>
          <a:p>
            <a:pPr>
              <a:spcAft>
                <a:spcPts val="600"/>
              </a:spcAft>
            </a:pPr>
            <a:r>
              <a:rPr lang="de-DE" dirty="0"/>
              <a:t>Sowie Schwäche der Parteiführung und Labour</a:t>
            </a:r>
          </a:p>
          <a:p>
            <a:pPr>
              <a:spcAft>
                <a:spcPts val="600"/>
              </a:spcAft>
            </a:pPr>
            <a:r>
              <a:rPr lang="de-DE" dirty="0"/>
              <a:t>Und </a:t>
            </a:r>
            <a:r>
              <a:rPr lang="de-DE" dirty="0" err="1"/>
              <a:t>längerwährende</a:t>
            </a:r>
            <a:r>
              <a:rPr lang="de-DE" dirty="0"/>
              <a:t> </a:t>
            </a:r>
            <a:r>
              <a:rPr lang="de-DE" dirty="0" err="1"/>
              <a:t>Antagonisierung</a:t>
            </a:r>
            <a:r>
              <a:rPr lang="de-DE" dirty="0"/>
              <a:t> der politischen Debatte</a:t>
            </a:r>
          </a:p>
          <a:p>
            <a:pPr>
              <a:spcAft>
                <a:spcPts val="600"/>
              </a:spcAft>
            </a:pPr>
            <a:r>
              <a:rPr lang="de-DE" dirty="0"/>
              <a:t>In populistischem internationalen Kontext gegen Liberale Ordnung nach dem Ende des Ost-West-Konfliktes</a:t>
            </a:r>
          </a:p>
          <a:p>
            <a:pPr>
              <a:spcAft>
                <a:spcPts val="600"/>
              </a:spcAft>
            </a:pPr>
            <a:r>
              <a:rPr lang="de-DE" dirty="0"/>
              <a:t>Um so eine Gegenhegemonie zu bilden.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1056407"/>
            <a:ext cx="7700962" cy="461665"/>
          </a:xfrm>
        </p:spPr>
        <p:txBody>
          <a:bodyPr/>
          <a:lstStyle/>
          <a:p>
            <a:r>
              <a:rPr lang="de-DE" dirty="0"/>
              <a:t>UK: Diskursive Polarisierung</a:t>
            </a:r>
          </a:p>
        </p:txBody>
      </p:sp>
    </p:spTree>
    <p:extLst>
      <p:ext uri="{BB962C8B-B14F-4D97-AF65-F5344CB8AC3E}">
        <p14:creationId xmlns:p14="http://schemas.microsoft.com/office/powerpoint/2010/main" val="170749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660504"/>
            <a:ext cx="7705725" cy="4352925"/>
          </a:xfrm>
        </p:spPr>
        <p:txBody>
          <a:bodyPr/>
          <a:lstStyle/>
          <a:p>
            <a:r>
              <a:rPr lang="de-DE" i="1" dirty="0"/>
              <a:t>Wahlergebnisse</a:t>
            </a:r>
            <a:br>
              <a:rPr lang="de-DE" dirty="0"/>
            </a:br>
            <a:r>
              <a:rPr lang="de-DE" dirty="0"/>
              <a:t>Präsident 2018: 52,59% Erdoğan</a:t>
            </a:r>
            <a:br>
              <a:rPr lang="de-DE" dirty="0"/>
            </a:br>
            <a:r>
              <a:rPr lang="de-DE" dirty="0"/>
              <a:t>Parlament 2018: AKP+MHP 53,66%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i="1" dirty="0"/>
              <a:t>Verfassungsreferendum</a:t>
            </a:r>
            <a:br>
              <a:rPr lang="de-DE" dirty="0"/>
            </a:br>
            <a:r>
              <a:rPr lang="de-DE" dirty="0"/>
              <a:t>16.4.2017: 51,41% pro, 48,59% contra</a:t>
            </a:r>
            <a:br>
              <a:rPr lang="de-DE" dirty="0"/>
            </a:br>
            <a:endParaRPr lang="de-DE" dirty="0"/>
          </a:p>
          <a:p>
            <a:r>
              <a:rPr lang="de-DE" i="1" dirty="0"/>
              <a:t>Antagonistische Äquivalenzketten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Westen – Europa – Laizismus – Republik </a:t>
            </a:r>
            <a:br>
              <a:rPr lang="de-DE" dirty="0"/>
            </a:br>
            <a:r>
              <a:rPr lang="de-DE" dirty="0"/>
              <a:t>vs.</a:t>
            </a:r>
            <a:br>
              <a:rPr lang="de-DE" dirty="0"/>
            </a:br>
            <a:r>
              <a:rPr lang="de-DE" dirty="0"/>
              <a:t>Islam – Türkei – Nation - </a:t>
            </a:r>
            <a:r>
              <a:rPr lang="de-DE" dirty="0" err="1"/>
              <a:t>Neoosmanismus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1056407"/>
            <a:ext cx="7700962" cy="461665"/>
          </a:xfrm>
        </p:spPr>
        <p:txBody>
          <a:bodyPr/>
          <a:lstStyle/>
          <a:p>
            <a:r>
              <a:rPr lang="de-DE" dirty="0"/>
              <a:t>Beispiel II: Türkei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9510E9-E608-4FB9-83BB-215A937C2557}"/>
              </a:ext>
            </a:extLst>
          </p:cNvPr>
          <p:cNvSpPr txBox="1"/>
          <p:nvPr/>
        </p:nvSpPr>
        <p:spPr>
          <a:xfrm>
            <a:off x="5707911" y="2967937"/>
            <a:ext cx="32114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 err="1"/>
              <a:t>Yagmurkozmik</a:t>
            </a:r>
            <a:r>
              <a:rPr lang="en-GB" sz="900" dirty="0"/>
              <a:t>, CC BY-SA 4.0 &lt;https://creativecommons.org/licenses/by-sa/4.0&gt;, via Wikimedia Commons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E200DE3-6DB6-4369-8FCF-1D7D0A8B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242" y="1168940"/>
            <a:ext cx="2945106" cy="171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F3023F1-77E5-4A9E-BAAD-26FB46A673FC}"/>
              </a:ext>
            </a:extLst>
          </p:cNvPr>
          <p:cNvSpPr txBox="1"/>
          <p:nvPr/>
        </p:nvSpPr>
        <p:spPr>
          <a:xfrm>
            <a:off x="5707912" y="5276279"/>
            <a:ext cx="304443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 err="1"/>
              <a:t>Petar</a:t>
            </a:r>
            <a:r>
              <a:rPr lang="en-GB" sz="900" dirty="0"/>
              <a:t> Marjanovic, CC BY-SA 4.0 &lt;https://creativecommons.org/licenses/by-sa/4.0&gt;, via Wikimedia Commons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4DF41E34-70A5-4FCE-9BDD-DC40424D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242" y="3475768"/>
            <a:ext cx="2945106" cy="17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03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925053"/>
            <a:ext cx="7705725" cy="4088376"/>
          </a:xfrm>
        </p:spPr>
        <p:txBody>
          <a:bodyPr/>
          <a:lstStyle/>
          <a:p>
            <a:r>
              <a:rPr lang="de-DE" dirty="0"/>
              <a:t>Interner Imperialismus</a:t>
            </a:r>
          </a:p>
          <a:p>
            <a:r>
              <a:rPr lang="de-DE" dirty="0"/>
              <a:t>Islam und Kemalismus</a:t>
            </a:r>
          </a:p>
          <a:p>
            <a:r>
              <a:rPr lang="de-DE" dirty="0"/>
              <a:t>Republikanismus und Vielvölkerstaat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1056407"/>
            <a:ext cx="7700962" cy="461665"/>
          </a:xfrm>
        </p:spPr>
        <p:txBody>
          <a:bodyPr/>
          <a:lstStyle/>
          <a:p>
            <a:r>
              <a:rPr lang="de-DE" dirty="0"/>
              <a:t>TR: gesellschaftliche Spannungen</a:t>
            </a:r>
          </a:p>
        </p:txBody>
      </p:sp>
      <p:pic>
        <p:nvPicPr>
          <p:cNvPr id="6" name="Grafik 5" descr="Ein Bild, das Gebäude, Altar enthält.&#10;&#10;Automatisch generierte Beschreibung">
            <a:extLst>
              <a:ext uri="{FF2B5EF4-FFF2-40B4-BE49-F238E27FC236}">
                <a16:creationId xmlns:a16="http://schemas.microsoft.com/office/drawing/2014/main" id="{650155A0-923F-4516-A3D6-38ACE05CC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81" y="3429000"/>
            <a:ext cx="4686969" cy="245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0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660504"/>
            <a:ext cx="7705725" cy="43529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i="1" dirty="0"/>
              <a:t>Industrialisierung</a:t>
            </a:r>
            <a:r>
              <a:rPr lang="de-DE" dirty="0"/>
              <a:t>: Ungleichheit und Ungleichzeitigkeit, extreme Verstädterung</a:t>
            </a:r>
          </a:p>
          <a:p>
            <a:pPr>
              <a:spcAft>
                <a:spcPts val="600"/>
              </a:spcAft>
            </a:pPr>
            <a:r>
              <a:rPr lang="de-DE" i="1" dirty="0"/>
              <a:t>Kapitalismus</a:t>
            </a:r>
            <a:r>
              <a:rPr lang="de-DE" dirty="0"/>
              <a:t>: wohlhabende westliche Industriellenschicht, nachziehende muslimische Industriellen</a:t>
            </a:r>
          </a:p>
          <a:p>
            <a:pPr>
              <a:spcAft>
                <a:spcPts val="600"/>
              </a:spcAft>
            </a:pPr>
            <a:r>
              <a:rPr lang="de-DE" i="1" dirty="0"/>
              <a:t>Globalisierung</a:t>
            </a:r>
            <a:r>
              <a:rPr lang="de-DE" dirty="0"/>
              <a:t>: Istanbul als globale Stadt, Küstenstädte in globalem Austausch, aber auch zunehmend Gewinne für anatolisches Hinterland, Europäisierung: ungleiche Folgen sowie kein ernsthaftes Verhandeln der EU über Mitgliedschaft</a:t>
            </a:r>
          </a:p>
          <a:p>
            <a:pPr>
              <a:spcAft>
                <a:spcPts val="600"/>
              </a:spcAft>
            </a:pPr>
            <a:r>
              <a:rPr lang="de-DE" i="1" dirty="0"/>
              <a:t>Populismus</a:t>
            </a:r>
            <a:r>
              <a:rPr lang="de-DE" dirty="0"/>
              <a:t>: Antagonistische Basis durch Kemalisten, Versagen der alten kemalistischen Elite, gesellschaftliche Hierarchien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1056407"/>
            <a:ext cx="7700962" cy="461665"/>
          </a:xfrm>
        </p:spPr>
        <p:txBody>
          <a:bodyPr/>
          <a:lstStyle/>
          <a:p>
            <a:r>
              <a:rPr lang="de-DE" dirty="0"/>
              <a:t>TR: transnationale Entwicklungen</a:t>
            </a:r>
          </a:p>
        </p:txBody>
      </p:sp>
    </p:spTree>
    <p:extLst>
      <p:ext uri="{BB962C8B-B14F-4D97-AF65-F5344CB8AC3E}">
        <p14:creationId xmlns:p14="http://schemas.microsoft.com/office/powerpoint/2010/main" val="390271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945901"/>
            <a:ext cx="7700962" cy="738664"/>
          </a:xfrm>
        </p:spPr>
        <p:txBody>
          <a:bodyPr/>
          <a:lstStyle/>
          <a:p>
            <a:r>
              <a:rPr lang="de-DE" dirty="0"/>
              <a:t>Mehrheitsverteilungen Referendum 2017</a:t>
            </a:r>
            <a:br>
              <a:rPr lang="de-DE" dirty="0"/>
            </a:br>
            <a:r>
              <a:rPr lang="de-DE" sz="1800" b="0" dirty="0"/>
              <a:t>(Quelle: Wikipedia)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46" y="1773238"/>
            <a:ext cx="4904704" cy="4352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969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519" y="1162021"/>
            <a:ext cx="7700962" cy="461665"/>
          </a:xfrm>
        </p:spPr>
        <p:txBody>
          <a:bodyPr/>
          <a:lstStyle/>
          <a:p>
            <a:r>
              <a:rPr lang="de-DE" dirty="0"/>
              <a:t>Wahlergebnisse 2018 </a:t>
            </a:r>
            <a:r>
              <a:rPr lang="de-DE" sz="1800" b="0" dirty="0"/>
              <a:t>(Quelle: Wikipedia)</a:t>
            </a:r>
            <a:endParaRPr lang="de-DE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461" y="1900997"/>
            <a:ext cx="3659079" cy="40974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41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1292225"/>
            <a:ext cx="7700962" cy="36512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TR: Diskursive Polarisierung</a:t>
            </a:r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F728CF-BDC0-4D55-8743-6051B68FB8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9878" r="16502" b="-1"/>
          <a:stretch/>
        </p:blipFill>
        <p:spPr>
          <a:xfrm>
            <a:off x="719138" y="1773238"/>
            <a:ext cx="2914399" cy="435292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01980" y="1773238"/>
            <a:ext cx="4622884" cy="4352925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2000" dirty="0"/>
              <a:t>Erdoğan nutzte antagonistische Strukturen des Kemalismus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2000" dirty="0"/>
              <a:t>Mit Unterstützung einer aufstrebenden, aber marginalisierten wirtschaftlichen Elite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2000" dirty="0"/>
              <a:t>Sowie Schwäche der alten Parteien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2000" dirty="0"/>
              <a:t>In populistischem transnationalen Kontext mit nationalistischen Tendenzen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2000" dirty="0"/>
              <a:t>Erleichtert durch die Zurückweisung durch die EU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2000" dirty="0"/>
              <a:t>Um eine Gegenhegemonie auszubilden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de-DE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2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1BD71D72-5AA0-4F03-BCAA-59F4AC183493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719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1" y="1306236"/>
            <a:ext cx="7705725" cy="43529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Polarisierung baut immer auf </a:t>
            </a:r>
            <a:r>
              <a:rPr lang="de-DE" dirty="0">
                <a:highlight>
                  <a:srgbClr val="FFFF00"/>
                </a:highlight>
              </a:rPr>
              <a:t>existierenden Antagonismen </a:t>
            </a:r>
            <a:r>
              <a:rPr lang="de-DE" dirty="0"/>
              <a:t>auf</a:t>
            </a:r>
          </a:p>
          <a:p>
            <a:pPr>
              <a:spcAft>
                <a:spcPts val="600"/>
              </a:spcAft>
            </a:pPr>
            <a:r>
              <a:rPr lang="de-DE" dirty="0"/>
              <a:t>Polarisierung wird begünstigt durch </a:t>
            </a:r>
            <a:r>
              <a:rPr lang="de-DE" dirty="0">
                <a:highlight>
                  <a:srgbClr val="FFFF00"/>
                </a:highlight>
              </a:rPr>
              <a:t>legitimierende transnationale Kontexte</a:t>
            </a:r>
          </a:p>
          <a:p>
            <a:pPr>
              <a:spcAft>
                <a:spcPts val="600"/>
              </a:spcAft>
            </a:pPr>
            <a:r>
              <a:rPr lang="de-DE" dirty="0"/>
              <a:t>Polarisierung ist kein Automatismus, sondern wird durch </a:t>
            </a:r>
            <a:r>
              <a:rPr lang="de-DE" dirty="0">
                <a:highlight>
                  <a:srgbClr val="FFFF00"/>
                </a:highlight>
              </a:rPr>
              <a:t>diskursiv-hegemoniale Praktiken</a:t>
            </a:r>
            <a:r>
              <a:rPr lang="de-DE" dirty="0"/>
              <a:t> erzeugt</a:t>
            </a:r>
          </a:p>
          <a:p>
            <a:pPr>
              <a:spcAft>
                <a:spcPts val="600"/>
              </a:spcAft>
            </a:pPr>
            <a:r>
              <a:rPr lang="de-DE" dirty="0"/>
              <a:t>Gefahr: </a:t>
            </a:r>
            <a:r>
              <a:rPr lang="de-DE" dirty="0">
                <a:highlight>
                  <a:srgbClr val="FFFF00"/>
                </a:highlight>
              </a:rPr>
              <a:t>Reifikation von Polarisierung </a:t>
            </a:r>
            <a:r>
              <a:rPr lang="de-DE" dirty="0"/>
              <a:t>– wichtig, Diversität aufzuzeigen (z.B. in britischer Europapolitik, Diez 1999)</a:t>
            </a:r>
          </a:p>
          <a:p>
            <a:r>
              <a:rPr lang="de-DE" dirty="0"/>
              <a:t>Notwendigkeit</a:t>
            </a:r>
          </a:p>
          <a:p>
            <a:pPr marL="519113" indent="-342900">
              <a:buFontTx/>
              <a:buChar char="-"/>
            </a:pPr>
            <a:r>
              <a:rPr lang="de-DE" dirty="0"/>
              <a:t>legitimierende </a:t>
            </a:r>
            <a:r>
              <a:rPr lang="de-DE" dirty="0">
                <a:highlight>
                  <a:srgbClr val="FFFF00"/>
                </a:highlight>
              </a:rPr>
              <a:t>materielle Probleme zu bekämpfen</a:t>
            </a:r>
            <a:r>
              <a:rPr lang="de-DE" dirty="0"/>
              <a:t>, insbesondere ökonomische und politische Ungleichheit und Ausschluss</a:t>
            </a:r>
          </a:p>
          <a:p>
            <a:pPr marL="519113" indent="-342900">
              <a:buFontTx/>
              <a:buChar char="-"/>
            </a:pPr>
            <a:r>
              <a:rPr lang="de-DE" dirty="0">
                <a:highlight>
                  <a:srgbClr val="FFFF00"/>
                </a:highlight>
              </a:rPr>
              <a:t>diskursive Pluralisierung </a:t>
            </a:r>
            <a:r>
              <a:rPr lang="de-DE" dirty="0"/>
              <a:t>zu verfolgen durch Betonung nicht nur von Polarität sowie Infragestellung der Äquivalenzketten („</a:t>
            </a:r>
            <a:r>
              <a:rPr lang="de-DE" dirty="0" err="1"/>
              <a:t>dislocation</a:t>
            </a:r>
            <a:r>
              <a:rPr lang="de-DE" dirty="0"/>
              <a:t>“)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3901" y="844571"/>
            <a:ext cx="7700962" cy="461665"/>
          </a:xfrm>
        </p:spPr>
        <p:txBody>
          <a:bodyPr/>
          <a:lstStyle/>
          <a:p>
            <a:r>
              <a:rPr lang="de-DE" dirty="0"/>
              <a:t>Was folgt?</a:t>
            </a:r>
          </a:p>
        </p:txBody>
      </p:sp>
    </p:spTree>
    <p:extLst>
      <p:ext uri="{BB962C8B-B14F-4D97-AF65-F5344CB8AC3E}">
        <p14:creationId xmlns:p14="http://schemas.microsoft.com/office/powerpoint/2010/main" val="295568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719138" y="1076325"/>
            <a:ext cx="7700962" cy="50815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5563" y="2074863"/>
            <a:ext cx="5081587" cy="304958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sz="4800" dirty="0">
                <a:solidFill>
                  <a:schemeClr val="bg1"/>
                </a:solidFill>
              </a:rPr>
              <a:t>Danke.</a:t>
            </a:r>
          </a:p>
          <a:p>
            <a:pPr marL="0" indent="0" eaLnBrk="1" hangingPunct="1">
              <a:buFontTx/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de-DE" dirty="0">
                <a:solidFill>
                  <a:schemeClr val="bg1"/>
                </a:solidFill>
              </a:rPr>
              <a:t>Kontakt:</a:t>
            </a:r>
          </a:p>
          <a:p>
            <a:pPr marL="0" indent="0" eaLnBrk="1" hangingPunct="1">
              <a:buFontTx/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de-DE" b="1" dirty="0">
                <a:solidFill>
                  <a:schemeClr val="bg1"/>
                </a:solidFill>
              </a:rPr>
              <a:t>Prof. Dr. Thomas Diez</a:t>
            </a:r>
          </a:p>
          <a:p>
            <a:pPr marL="0" indent="0" eaLnBrk="1" hangingPunct="1">
              <a:buFontTx/>
              <a:buNone/>
            </a:pPr>
            <a:r>
              <a:rPr lang="de-DE" dirty="0">
                <a:solidFill>
                  <a:schemeClr val="bg1"/>
                </a:solidFill>
              </a:rPr>
              <a:t>Melanchthonstr. 36 · 72074 Tübingen</a:t>
            </a:r>
          </a:p>
          <a:p>
            <a:pPr marL="0" indent="0" eaLnBrk="1" hangingPunct="1">
              <a:buFontTx/>
              <a:buNone/>
            </a:pPr>
            <a:r>
              <a:rPr lang="de-DE" dirty="0">
                <a:solidFill>
                  <a:schemeClr val="bg1"/>
                </a:solidFill>
              </a:rPr>
              <a:t>Telefon: +49 7071 29-78389, Telefax -2417</a:t>
            </a:r>
          </a:p>
          <a:p>
            <a:pPr marL="0" indent="0" eaLnBrk="1" hangingPunct="1">
              <a:buFontTx/>
              <a:buNone/>
            </a:pPr>
            <a:r>
              <a:rPr lang="de-DE" dirty="0">
                <a:solidFill>
                  <a:schemeClr val="bg1"/>
                </a:solidFill>
              </a:rPr>
              <a:t>http://www.uni-tuebingen.de/ifp/ipol</a:t>
            </a:r>
          </a:p>
          <a:p>
            <a:pPr marL="0" indent="0" eaLnBrk="1" hangingPunct="1">
              <a:buFontTx/>
              <a:buNone/>
            </a:pPr>
            <a:r>
              <a:rPr lang="de-DE" u="sng" dirty="0">
                <a:solidFill>
                  <a:schemeClr val="bg1"/>
                </a:solidFill>
              </a:rPr>
              <a:t>thomas.diez@uni-tuebingen.de</a:t>
            </a:r>
          </a:p>
          <a:p>
            <a:pPr marL="0" indent="0" eaLnBrk="1" hangingPunct="1">
              <a:buFontTx/>
              <a:buNone/>
            </a:pPr>
            <a:r>
              <a:rPr lang="de-DE" u="sng" dirty="0">
                <a:solidFill>
                  <a:schemeClr val="bg1"/>
                </a:solidFill>
              </a:rPr>
              <a:t>@tdiez_tuebingen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1BD71D72-5AA0-4F03-BCAA-59F4AC183493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660504"/>
            <a:ext cx="7705725" cy="43529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Polarisierung ist nicht gleichzusetzen mit Pluralisierung</a:t>
            </a:r>
          </a:p>
          <a:p>
            <a:pPr>
              <a:spcAft>
                <a:spcPts val="600"/>
              </a:spcAft>
            </a:pPr>
            <a:r>
              <a:rPr lang="de-DE" dirty="0"/>
              <a:t>Gesellschaftliche Spannungen und transnationale Entwicklung als ermöglichende Faktoren</a:t>
            </a:r>
          </a:p>
          <a:p>
            <a:pPr>
              <a:spcAft>
                <a:spcPts val="600"/>
              </a:spcAft>
            </a:pPr>
            <a:r>
              <a:rPr lang="de-DE" dirty="0"/>
              <a:t>Aber Zentralität von Diskurs: Polarisierung als Konstruktion antagonistischer Äquivalenzketten um einen/wenige Signifikanten zu Machtzwecken</a:t>
            </a:r>
          </a:p>
          <a:p>
            <a:pPr>
              <a:spcAft>
                <a:spcPts val="600"/>
              </a:spcAft>
            </a:pPr>
            <a:r>
              <a:rPr lang="de-DE" dirty="0"/>
              <a:t>Großbritannien und Türkei als zwei Beispiele, die dies illustrieren: vorherige Antagonismen, transnationaler Kontext, Akteure, die zur Machterlangung neue Gegenhegemonien forcieren.</a:t>
            </a:r>
          </a:p>
          <a:p>
            <a:pPr>
              <a:spcAft>
                <a:spcPts val="600"/>
              </a:spcAft>
            </a:pPr>
            <a:r>
              <a:rPr lang="de-DE" dirty="0"/>
              <a:t>Gefahr der Reifikation von Polarisierung durch Analyse</a:t>
            </a:r>
          </a:p>
          <a:p>
            <a:pPr>
              <a:spcAft>
                <a:spcPts val="600"/>
              </a:spcAft>
            </a:pPr>
            <a:r>
              <a:rPr lang="de-DE" dirty="0"/>
              <a:t>Notwendigkeit, materielle Ungleichheiten zu minimieren und Pluralismus zu betonen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1056407"/>
            <a:ext cx="7700962" cy="461665"/>
          </a:xfrm>
        </p:spPr>
        <p:txBody>
          <a:bodyPr/>
          <a:lstStyle/>
          <a:p>
            <a:r>
              <a:rPr lang="de-DE" dirty="0"/>
              <a:t>Das Argument</a:t>
            </a:r>
          </a:p>
        </p:txBody>
      </p:sp>
    </p:spTree>
    <p:extLst>
      <p:ext uri="{BB962C8B-B14F-4D97-AF65-F5344CB8AC3E}">
        <p14:creationId xmlns:p14="http://schemas.microsoft.com/office/powerpoint/2010/main" val="192526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660504"/>
            <a:ext cx="7705725" cy="3055875"/>
          </a:xfrm>
        </p:spPr>
        <p:txBody>
          <a:bodyPr/>
          <a:lstStyle/>
          <a:p>
            <a:r>
              <a:rPr lang="de-DE" dirty="0"/>
              <a:t>Sartori (1966: 138): „a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consensus</a:t>
            </a:r>
            <a:r>
              <a:rPr lang="de-DE" dirty="0"/>
              <a:t>“, meist in multipolaren Systemen: kein gemeinsamer Grund, „extreme </a:t>
            </a:r>
            <a:r>
              <a:rPr lang="de-DE" dirty="0" err="1"/>
              <a:t>pluralism</a:t>
            </a:r>
            <a:r>
              <a:rPr lang="de-DE" dirty="0"/>
              <a:t>“</a:t>
            </a:r>
          </a:p>
          <a:p>
            <a:r>
              <a:rPr lang="de-DE" dirty="0"/>
              <a:t>Polarität als Zustand und Polarisierung als Prozess</a:t>
            </a:r>
          </a:p>
          <a:p>
            <a:r>
              <a:rPr lang="de-DE" dirty="0"/>
              <a:t>Pluralismus ist nicht Polarisierung</a:t>
            </a:r>
          </a:p>
          <a:p>
            <a:r>
              <a:rPr lang="de-DE" dirty="0"/>
              <a:t>Polarisierung unterminiert Zusammenhalt – Pluralismus nicht</a:t>
            </a:r>
          </a:p>
          <a:p>
            <a:r>
              <a:rPr lang="de-DE" dirty="0"/>
              <a:t>Eher Bipolarität als Multipolarität? Eine „gemeinsame Grenze“</a:t>
            </a:r>
          </a:p>
          <a:p>
            <a:r>
              <a:rPr lang="de-DE" dirty="0"/>
              <a:t>Gleichzeitig: Kontinuum – nie absolute Polarisierung oder Einstimmigkeit   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1056407"/>
            <a:ext cx="7700962" cy="461665"/>
          </a:xfrm>
        </p:spPr>
        <p:txBody>
          <a:bodyPr/>
          <a:lstStyle/>
          <a:p>
            <a:r>
              <a:rPr lang="de-DE" dirty="0"/>
              <a:t>Was ist Polarisierung?</a:t>
            </a:r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DFB6842-C0B0-45CE-8799-993FD74AE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03" y="4716379"/>
            <a:ext cx="5031957" cy="15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3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660504"/>
            <a:ext cx="7705725" cy="4352925"/>
          </a:xfrm>
        </p:spPr>
        <p:txBody>
          <a:bodyPr/>
          <a:lstStyle/>
          <a:p>
            <a:r>
              <a:rPr lang="de-DE" dirty="0"/>
              <a:t>Traditionelle „</a:t>
            </a:r>
            <a:r>
              <a:rPr lang="de-DE" dirty="0" err="1"/>
              <a:t>Cleavages</a:t>
            </a:r>
            <a:r>
              <a:rPr lang="de-DE" dirty="0"/>
              <a:t>“ – Ausdruck in Parteisystemen (</a:t>
            </a:r>
            <a:r>
              <a:rPr lang="de-DE" dirty="0" err="1"/>
              <a:t>Lipset</a:t>
            </a:r>
            <a:r>
              <a:rPr lang="de-DE" dirty="0"/>
              <a:t>/</a:t>
            </a:r>
            <a:r>
              <a:rPr lang="de-DE" dirty="0" err="1"/>
              <a:t>Rokkan</a:t>
            </a:r>
            <a:r>
              <a:rPr lang="de-DE" dirty="0"/>
              <a:t> 1967) oder Machtkämpfen (</a:t>
            </a:r>
            <a:r>
              <a:rPr lang="de-DE" dirty="0" err="1"/>
              <a:t>Fearon</a:t>
            </a:r>
            <a:r>
              <a:rPr lang="de-DE" dirty="0"/>
              <a:t> 2004)</a:t>
            </a:r>
          </a:p>
          <a:p>
            <a:r>
              <a:rPr lang="de-DE" dirty="0"/>
              <a:t>Unterschiedliche Kulturen: Religion, Sprache („</a:t>
            </a:r>
            <a:r>
              <a:rPr lang="de-DE" dirty="0" err="1"/>
              <a:t>ethnicity</a:t>
            </a:r>
            <a:r>
              <a:rPr lang="de-DE" dirty="0"/>
              <a:t>“)</a:t>
            </a:r>
          </a:p>
          <a:p>
            <a:r>
              <a:rPr lang="de-DE" dirty="0"/>
              <a:t>Unterschiedliche Lebensumstände: Stadt-Land</a:t>
            </a:r>
          </a:p>
          <a:p>
            <a:r>
              <a:rPr lang="de-DE" dirty="0"/>
              <a:t>Unterschiedliche Einkommensverhältnisse: Kapital-Arbeit</a:t>
            </a:r>
          </a:p>
          <a:p>
            <a:r>
              <a:rPr lang="de-DE" dirty="0"/>
              <a:t>Historisch gewachsene </a:t>
            </a:r>
            <a:r>
              <a:rPr lang="de-DE" i="1" dirty="0"/>
              <a:t>Polaritäten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1056407"/>
            <a:ext cx="7700962" cy="461665"/>
          </a:xfrm>
        </p:spPr>
        <p:txBody>
          <a:bodyPr/>
          <a:lstStyle/>
          <a:p>
            <a:r>
              <a:rPr lang="de-DE" dirty="0"/>
              <a:t>Ursachen: gesellschaftliche Spannungen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BF2370-775A-4FB8-8748-2F4CBBA661E3}"/>
              </a:ext>
            </a:extLst>
          </p:cNvPr>
          <p:cNvSpPr txBox="1"/>
          <p:nvPr/>
        </p:nvSpPr>
        <p:spPr>
          <a:xfrm>
            <a:off x="719138" y="5274049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Nikolas Becker, CC BY-SA 3.0 &lt;https://creativecommons.org/licenses/by-sa/3.0&gt;, via Wikimedia Commons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39FCF6-8615-438A-B6BB-D86F2428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7" y="3513221"/>
            <a:ext cx="2195350" cy="268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5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660504"/>
            <a:ext cx="7705725" cy="4352925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Industrialisierung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Kapitalismus</a:t>
            </a:r>
            <a:br>
              <a:rPr lang="de-DE" dirty="0"/>
            </a:br>
            <a:endParaRPr lang="de-DE" dirty="0"/>
          </a:p>
          <a:p>
            <a:r>
              <a:rPr lang="de-DE" dirty="0"/>
              <a:t>Globalisierung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Populismus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1056407"/>
            <a:ext cx="7700962" cy="461665"/>
          </a:xfrm>
        </p:spPr>
        <p:txBody>
          <a:bodyPr/>
          <a:lstStyle/>
          <a:p>
            <a:r>
              <a:rPr lang="de-DE" dirty="0"/>
              <a:t>Ursachen: transnationale Entwicklungen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899E3E-40B9-4071-BEBA-1DCD38928A9F}"/>
              </a:ext>
            </a:extLst>
          </p:cNvPr>
          <p:cNvSpPr txBox="1"/>
          <p:nvPr/>
        </p:nvSpPr>
        <p:spPr>
          <a:xfrm>
            <a:off x="898358" y="5413265"/>
            <a:ext cx="303997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AntonioF.Amores</a:t>
            </a:r>
            <a:r>
              <a:rPr lang="en-GB" sz="1100" dirty="0"/>
              <a:t>, CC BY-SA 4.0 &lt;https://creativecommons.org/licenses/by-sa/4.0&gt;, via Wikimedia Commons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5F2CEB-F064-42FA-985F-F62C7F3D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37" y="1752451"/>
            <a:ext cx="4169030" cy="416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0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99C69-6C51-49BA-B7B8-9FE34095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953158"/>
            <a:ext cx="7700962" cy="461665"/>
          </a:xfrm>
        </p:spPr>
        <p:txBody>
          <a:bodyPr/>
          <a:lstStyle/>
          <a:p>
            <a:r>
              <a:rPr lang="de-DE" dirty="0"/>
              <a:t>Polarisierung als Diskurs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F1275-C1AB-434F-9EB6-7DB93F0E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532962"/>
            <a:ext cx="7705725" cy="4352925"/>
          </a:xfrm>
        </p:spPr>
        <p:txBody>
          <a:bodyPr/>
          <a:lstStyle/>
          <a:p>
            <a:r>
              <a:rPr lang="de-DE" dirty="0"/>
              <a:t>Gesellschaftliche Polaritäten per se historisch gewachsene gesellschaftliche Konstrukte</a:t>
            </a:r>
          </a:p>
          <a:p>
            <a:r>
              <a:rPr lang="de-DE" dirty="0"/>
              <a:t>Materielle Entwicklungen müssen in gesellschaftliche Konsequenzen übersetzt werden</a:t>
            </a:r>
          </a:p>
          <a:p>
            <a:r>
              <a:rPr lang="de-DE" dirty="0"/>
              <a:t>Polarisierung ist daher nicht einfach gegeben als natürliche Konsequenz materieller Entwicklungen</a:t>
            </a:r>
          </a:p>
          <a:p>
            <a:r>
              <a:rPr lang="de-DE" dirty="0"/>
              <a:t>Polarisierung ist vielmehr die diskursive Verarbeitung solcher Entwicklungen, durch die Machtstrukturen reproduziert, verstärkt oder geschwächt werden</a:t>
            </a:r>
          </a:p>
          <a:p>
            <a:r>
              <a:rPr lang="de-DE" dirty="0"/>
              <a:t>Polarisierung als gesellschaftlicher Vorgang und Instrument spezifischer Akteure </a:t>
            </a:r>
          </a:p>
          <a:p>
            <a:r>
              <a:rPr lang="de-DE" dirty="0"/>
              <a:t>Polarisierung als „bipolare Hegemonie“ (</a:t>
            </a:r>
            <a:r>
              <a:rPr lang="de-DE" dirty="0" err="1"/>
              <a:t>Palonen</a:t>
            </a:r>
            <a:r>
              <a:rPr lang="de-DE" dirty="0"/>
              <a:t> 2009): </a:t>
            </a:r>
            <a:r>
              <a:rPr lang="de-DE" i="1" dirty="0"/>
              <a:t>antagonistische Äquivalenzketten um einen/wenige Signifikanten zu Machtzwecken</a:t>
            </a:r>
            <a:endParaRPr lang="en-GB" i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11A1A-EE1A-4142-BF6B-7BC71D6BF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3074" name="Picture 2" descr="Hegemony and Socialist Strategy : Ernesto Laclau : 9780860917694">
            <a:extLst>
              <a:ext uri="{FF2B5EF4-FFF2-40B4-BE49-F238E27FC236}">
                <a16:creationId xmlns:a16="http://schemas.microsoft.com/office/drawing/2014/main" id="{616A7051-E648-47A6-B9BF-1487F770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55" y="184329"/>
            <a:ext cx="1213937" cy="183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48DEB53-8EB6-4715-92F7-AD02BBDC5775}"/>
              </a:ext>
            </a:extLst>
          </p:cNvPr>
          <p:cNvSpPr txBox="1"/>
          <p:nvPr/>
        </p:nvSpPr>
        <p:spPr>
          <a:xfrm>
            <a:off x="7868652" y="2081242"/>
            <a:ext cx="1155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Laclau</a:t>
            </a:r>
            <a:r>
              <a:rPr lang="de-DE" sz="1100" dirty="0"/>
              <a:t>/</a:t>
            </a:r>
            <a:r>
              <a:rPr lang="de-DE" sz="1100" dirty="0" err="1"/>
              <a:t>Mouffe</a:t>
            </a:r>
            <a:r>
              <a:rPr lang="de-DE" sz="1100" dirty="0"/>
              <a:t> 1985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9903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660504"/>
            <a:ext cx="7705725" cy="43529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In beiden Fällen starke Tendenz zur Polarisierung</a:t>
            </a:r>
          </a:p>
          <a:p>
            <a:pPr>
              <a:spcAft>
                <a:spcPts val="600"/>
              </a:spcAft>
            </a:pPr>
            <a:r>
              <a:rPr lang="de-DE" dirty="0"/>
              <a:t>Beide mit stark populistischen Zügen (Elite/Volk)</a:t>
            </a:r>
          </a:p>
          <a:p>
            <a:pPr>
              <a:spcAft>
                <a:spcPts val="600"/>
              </a:spcAft>
            </a:pPr>
            <a:r>
              <a:rPr lang="de-DE" dirty="0"/>
              <a:t>Aber unterschiedliche Ausgangspunkte: Grad der (Post-) Industrialisierung, Rolle Religion, Parteiensystem, etc.</a:t>
            </a:r>
          </a:p>
          <a:p>
            <a:pPr>
              <a:spcAft>
                <a:spcPts val="600"/>
              </a:spcAft>
            </a:pPr>
            <a:r>
              <a:rPr lang="de-DE" dirty="0"/>
              <a:t>Zeigen daher, wie sich Akteure in unterschiedlichen Kontexten gesellschaftliche Spannungen unter Aufgreifen transnationaler Entwicklungen zunutze machen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1056407"/>
            <a:ext cx="7700962" cy="461665"/>
          </a:xfrm>
        </p:spPr>
        <p:txBody>
          <a:bodyPr/>
          <a:lstStyle/>
          <a:p>
            <a:r>
              <a:rPr lang="de-DE" dirty="0"/>
              <a:t>UK und TR als Beispielfälle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2CDD297-D1B1-47F4-935A-BEA3412E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57" y="4361594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8464C9C-1D6C-4291-98B5-E428B27D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493" y="4350314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2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660504"/>
            <a:ext cx="7705725" cy="4352925"/>
          </a:xfrm>
        </p:spPr>
        <p:txBody>
          <a:bodyPr/>
          <a:lstStyle/>
          <a:p>
            <a:r>
              <a:rPr lang="de-DE" i="1" dirty="0"/>
              <a:t>Wahlergebnisse</a:t>
            </a:r>
            <a:br>
              <a:rPr lang="de-DE" dirty="0"/>
            </a:br>
            <a:r>
              <a:rPr lang="de-DE" dirty="0" err="1"/>
              <a:t>HoC</a:t>
            </a:r>
            <a:r>
              <a:rPr lang="de-DE" dirty="0"/>
              <a:t> 2019: 43,6% </a:t>
            </a:r>
            <a:r>
              <a:rPr lang="de-DE" dirty="0" err="1"/>
              <a:t>Cons</a:t>
            </a:r>
            <a:r>
              <a:rPr lang="de-DE" dirty="0"/>
              <a:t> : 43,7% </a:t>
            </a:r>
            <a:r>
              <a:rPr lang="de-DE" dirty="0" err="1"/>
              <a:t>Lab+Libdem</a:t>
            </a:r>
            <a:endParaRPr lang="de-DE" dirty="0"/>
          </a:p>
          <a:p>
            <a:endParaRPr lang="de-DE" dirty="0"/>
          </a:p>
          <a:p>
            <a:r>
              <a:rPr lang="de-DE" i="1" dirty="0"/>
              <a:t>Brexit-Referendum</a:t>
            </a:r>
            <a:br>
              <a:rPr lang="de-DE" dirty="0"/>
            </a:br>
            <a:r>
              <a:rPr lang="de-DE" dirty="0"/>
              <a:t>23.6.2016: 51,89% pro, 48,11% contra</a:t>
            </a:r>
          </a:p>
          <a:p>
            <a:endParaRPr lang="de-DE" dirty="0"/>
          </a:p>
          <a:p>
            <a:r>
              <a:rPr lang="de-DE" i="1" dirty="0"/>
              <a:t>Antagonistische Äquivalenzketten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Europa – Weltoffenheit – Interdependenz – Multikulturalität</a:t>
            </a:r>
            <a:br>
              <a:rPr lang="de-DE" dirty="0"/>
            </a:br>
            <a:r>
              <a:rPr lang="de-DE" dirty="0"/>
              <a:t>vs. </a:t>
            </a:r>
            <a:br>
              <a:rPr lang="de-DE" dirty="0"/>
            </a:br>
            <a:r>
              <a:rPr lang="de-DE" dirty="0"/>
              <a:t>Britannia – Eigenständigkeit – Imperiale Vergangenheit - Tradition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1056407"/>
            <a:ext cx="7700962" cy="461665"/>
          </a:xfrm>
        </p:spPr>
        <p:txBody>
          <a:bodyPr/>
          <a:lstStyle/>
          <a:p>
            <a:r>
              <a:rPr lang="de-DE" dirty="0"/>
              <a:t>Beispiel I: Großbritannien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E401B8-F79C-4A13-9448-838749E89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041" y="1518072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2B9B23E-523A-48A4-BEF9-01BC47C3FE86}"/>
              </a:ext>
            </a:extLst>
          </p:cNvPr>
          <p:cNvSpPr txBox="1"/>
          <p:nvPr/>
        </p:nvSpPr>
        <p:spPr>
          <a:xfrm>
            <a:off x="781301" y="5478427"/>
            <a:ext cx="76387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Tebo</a:t>
            </a:r>
            <a:r>
              <a:rPr lang="en-GB" sz="1100" dirty="0"/>
              <a:t> Steele from Plymouth, England, CC BY 2.0 &lt;https://creativecommons.org/licenses/by/2.0&gt;,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42683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660504"/>
            <a:ext cx="7705725" cy="4352925"/>
          </a:xfrm>
        </p:spPr>
        <p:txBody>
          <a:bodyPr/>
          <a:lstStyle/>
          <a:p>
            <a:r>
              <a:rPr lang="de-DE" dirty="0"/>
              <a:t>Stadt – Land</a:t>
            </a:r>
          </a:p>
          <a:p>
            <a:r>
              <a:rPr lang="de-DE" dirty="0"/>
              <a:t>„Internal </a:t>
            </a:r>
            <a:r>
              <a:rPr lang="de-DE" dirty="0" err="1"/>
              <a:t>Colonialism</a:t>
            </a:r>
            <a:r>
              <a:rPr lang="de-DE" dirty="0"/>
              <a:t>“ (</a:t>
            </a:r>
            <a:r>
              <a:rPr lang="de-DE" dirty="0" err="1"/>
              <a:t>Hechter</a:t>
            </a:r>
            <a:r>
              <a:rPr lang="de-DE" dirty="0"/>
              <a:t> 1975)</a:t>
            </a:r>
          </a:p>
          <a:p>
            <a:r>
              <a:rPr lang="de-DE" dirty="0"/>
              <a:t>Einbettung in imperiales und mit Kapitalismus verflochtenem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1D72-5AA0-4F03-BCAA-59F4AC18349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1056407"/>
            <a:ext cx="7700962" cy="461665"/>
          </a:xfrm>
        </p:spPr>
        <p:txBody>
          <a:bodyPr/>
          <a:lstStyle/>
          <a:p>
            <a:r>
              <a:rPr lang="de-DE" dirty="0"/>
              <a:t>UK: gesellschaftliche Spannungen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27B3A79-F5B4-4A06-BD24-E801D305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77" y="2746232"/>
            <a:ext cx="2141275" cy="316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47F8738-0593-4919-BD09-0802C71F8C85}"/>
              </a:ext>
            </a:extLst>
          </p:cNvPr>
          <p:cNvSpPr txBox="1"/>
          <p:nvPr/>
        </p:nvSpPr>
        <p:spPr>
          <a:xfrm>
            <a:off x="5292959" y="4968489"/>
            <a:ext cx="32966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Mirrorme22  </a:t>
            </a:r>
            <a:r>
              <a:rPr lang="en-GB" sz="1100" dirty="0" err="1"/>
              <a:t>Nilfanion</a:t>
            </a:r>
            <a:r>
              <a:rPr lang="en-GB" sz="1100" dirty="0"/>
              <a:t>: English and Scottish council areas  TUBS: Welsh council areas  Sting: Gibraltar, CC BY-SA 3.0 &lt;https://creativecommons.org/licenses/by-sa/3.0&gt;,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6112616"/>
      </p:ext>
    </p:extLst>
  </p:cSld>
  <p:clrMapOvr>
    <a:masterClrMapping/>
  </p:clrMapOvr>
</p:sld>
</file>

<file path=ppt/theme/theme1.xml><?xml version="1.0" encoding="utf-8"?>
<a:theme xmlns:a="http://schemas.openxmlformats.org/drawingml/2006/main" name="UT_pptmaster_wiso_pol_TD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UT_pptmaster_wiso_pol_TD</Template>
  <TotalTime>0</TotalTime>
  <Words>1043</Words>
  <Application>Microsoft Office PowerPoint</Application>
  <PresentationFormat>Bildschirmpräsentation (4:3)</PresentationFormat>
  <Paragraphs>133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Wingdings</vt:lpstr>
      <vt:lpstr>UT_pptmaster_wiso_pol_TD</vt:lpstr>
      <vt:lpstr>Polarisierende Diskurse:  Großbritannien und die Türkei </vt:lpstr>
      <vt:lpstr>Das Argument</vt:lpstr>
      <vt:lpstr>Was ist Polarisierung?</vt:lpstr>
      <vt:lpstr>Ursachen: gesellschaftliche Spannungen</vt:lpstr>
      <vt:lpstr>Ursachen: transnationale Entwicklungen</vt:lpstr>
      <vt:lpstr>Polarisierung als Diskurs </vt:lpstr>
      <vt:lpstr>UK und TR als Beispielfälle</vt:lpstr>
      <vt:lpstr>Beispiel I: Großbritannien</vt:lpstr>
      <vt:lpstr>UK: gesellschaftliche Spannungen</vt:lpstr>
      <vt:lpstr>UK: transnationale Entwicklungen</vt:lpstr>
      <vt:lpstr>UK: Diskursive Polarisierung</vt:lpstr>
      <vt:lpstr>Beispiel II: Türkei</vt:lpstr>
      <vt:lpstr>TR: gesellschaftliche Spannungen</vt:lpstr>
      <vt:lpstr>TR: transnationale Entwicklungen</vt:lpstr>
      <vt:lpstr>Mehrheitsverteilungen Referendum 2017 (Quelle: Wikipedia)</vt:lpstr>
      <vt:lpstr>Wahlergebnisse 2018 (Quelle: Wikipedia)</vt:lpstr>
      <vt:lpstr>TR: Diskursive Polarisierung</vt:lpstr>
      <vt:lpstr>Was folgt?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(max. zweizeilig/linksbündig) Headline (Ausrichtung am Fuß) 28 pt</dc:title>
  <dc:creator>Mitarbeiter</dc:creator>
  <cp:lastModifiedBy>Thomas Diez</cp:lastModifiedBy>
  <cp:revision>126</cp:revision>
  <dcterms:created xsi:type="dcterms:W3CDTF">2011-05-05T07:25:17Z</dcterms:created>
  <dcterms:modified xsi:type="dcterms:W3CDTF">2022-01-14T13:51:30Z</dcterms:modified>
</cp:coreProperties>
</file>