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slides/slide2.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21.xml" ContentType="application/vnd.openxmlformats-officedocument.presentationml.slide+xml"/>
  <Override PartName="/ppt/slides/slide1.xml" ContentType="application/vnd.openxmlformats-officedocument.presentationml.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Override PartName="/ppt/notesSlides/notesSlide14.xml" ContentType="application/vnd.openxmlformats-officedocument.presentationml.notesSlide+xml"/>
  <Override PartName="/ppt/theme/theme1.xml" ContentType="application/vnd.openxmlformats-officedocument.theme+xml"/>
  <Override PartName="/ppt/slides/slide13.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s/slide19.xml" ContentType="application/vnd.openxmlformats-officedocument.presentationml.slide+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s/slide15.xml" ContentType="application/vnd.openxmlformats-officedocument.presentationml.slide+xml"/>
  <Override PartName="/ppt/slideLayouts/slideLayout8.xml" ContentType="application/vnd.openxmlformats-officedocument.presentationml.slideLayout+xml"/>
  <Override PartName="/ppt/slides/slide14.xml" ContentType="application/vnd.openxmlformats-officedocument.presentationml.slide+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3"/>
  </p:notesMasterIdLst>
  <p:handoutMasterIdLst>
    <p:handoutMasterId r:id="rId1"/>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59"/>
    <a:srgbClr val="417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45" d="100"/>
          <a:sy n="45" d="100"/>
        </p:scale>
        <p:origin x="710" y="38"/>
      </p:cViewPr>
    </p:cSldViewPr>
  </p:slideViewPr>
  <p:notesTextViewPr>
    <p:cViewPr>
      <p:scale>
        <a:sx n="1" d="1"/>
        <a:sy n="1" d="1"/>
      </p:scale>
      <p:origin x="0" y="0"/>
    </p:cViewPr>
  </p:notesTextViewPr>
  <p:notesViewPr>
    <p:cSldViewPr snapToGrid="0" showGuides="1">
      <p:cViewPr varScale="1">
        <p:scale>
          <a:sx n="89" d="100"/>
          <a:sy n="89" d="100"/>
        </p:scale>
        <p:origin x="4114" y="82"/>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handoutMaster" Target="handoutMasters/handoutMaster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 Type="http://schemas.openxmlformats.org/officeDocument/2006/relationships/slideMaster" Target="slideMasters/slideMaster1.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 Type="http://schemas.openxmlformats.org/officeDocument/2006/relationships/notesMaster" Target="notesMasters/notesMaster1.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tableStyles" Target="tableStyles.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E55240-91AF-4248-BB6C-64FDE017B1F4}" type="datetimeFigureOut">
              <a:rPr lang="en-US" smtClean="0"/>
              <a:t>9/10/2024</a:t>
            </a:fld>
            <a:endParaRPr lang="en-US"/>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cSld>
  <p:clrMap bg1="lt1" tx1="dk1" bg2="lt2" tx2="dk2" accent1="accent1" accent2="accent2" accent3="accent3" accent4="accent4" accent5="accent5" accent6="accent6" hlink="hlink" folHlink="folHlink"/>
  <p:hf dt="0"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F76C85-58D2-4542-8F2A-226C15F1FA28}" type="datetimeFigureOut">
              <a:rPr lang="en-US" smtClean="0"/>
              <a:t>9/10/2024</a:t>
            </a:fld>
            <a:endParaRPr lang="en-US"/>
          </a:p>
        </p:txBody>
      </p:sp>
      <p:sp>
        <p:nvSpPr>
          <p:cNvPr id="4" name="Slide Image Placeholder 3"/>
          <p:cNvSpPr>
            <a:spLocks noGrp="1" noRot="1" noChangeAspect="1" noEditPoints="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97C5BA-E483-4C4B-A432-EFB80B1098F9}" type="slidenum">
              <a:rPr lang="en-US" smtClean="0"/>
              <a:t>‹#›</a:t>
            </a:fld>
            <a:endParaRPr 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3"/>
          <p:cNvSpPr>
            <a:spLocks noGrp="1" noRot="1" noChangeAspect="1" noEditPoints="1"/>
          </p:cNvSpPr>
          <p:nvPr>
            <p:ph type="sldImg"/>
          </p:nvPr>
        </p:nvSpPr>
        <p:spPr>
          <a:xfrm>
            <a:off x="381000" y="685800"/>
            <a:ext cx="6096000" cy="3429000"/>
          </a:xfrm>
        </p:spPr>
        <p:txBody>
          <a:bodyPr/>
          <a:lstStyle/>
          <a:p/>
        </p:txBody>
      </p:sp>
      <p:sp>
        <p:nvSpPr>
          <p:cNvPr id="3" name="Notes Placeholder 4"/>
          <p:cNvSpPr>
            <a:spLocks noGrp="1" noEditPoints="1"/>
          </p:cNvSpPr>
          <p:nvPr>
            <p:ph type="body" idx="3"/>
          </p:nvPr>
        </p:nvSpPr>
        <p:spPr/>
        <p:txBody>
          <a:bodyPr/>
          <a:lstStyle/>
          <a:p>
            <a:endParaRPr lang="en-US"/>
          </a:p>
        </p:txBody>
      </p:sp>
      <p:sp>
        <p:nvSpPr>
          <p:cNvPr id="4" name="Slide Number Placeholder 6"/>
          <p:cNvSpPr>
            <a:spLocks noGrp="1" noEditPoints="1"/>
          </p:cNvSpPr>
          <p:nvPr>
            <p:ph type="sldNum" sz="quarter" idx="5"/>
          </p:nvPr>
        </p:nvSpPr>
        <p:spPr/>
        <p:txBody>
          <a:bodyPr/>
          <a:lstStyle/>
          <a:p>
            <a:fld id="{0638A9F3-CB8E-440E-9770-F21E83101E17}" type="slidenum">
              <a:rPr lang="en-US" smtClean="0"/>
              <a:t>‹#›</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361F53E-D84F-4C47-A3A3-6D59E0893298}" type="slidenum">
              <a:rPr lang="en-US" smtClean="0"/>
              <a:t>‹#›</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2147635-4A19-4B77-B305-D3483A0E7055}" type="slidenum">
              <a:rPr lang="en-US" smtClean="0"/>
              <a:t>‹#›</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9614443-BCFA-4810-B907-FEAD8B0686C0}" type="slidenum">
              <a:rPr lang="en-US" smtClean="0"/>
              <a:t>‹#›</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589CDF2-A601-4350-B27C-222ABF62AE84}" type="slidenum">
              <a:rPr lang="en-US" smtClean="0"/>
              <a:t>‹#›</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73A463D-73F0-4BDC-9C79-C9A31F28B406}" type="slidenum">
              <a:rPr lang="en-US" smtClean="0"/>
              <a:t>‹#›</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37D6A64-5957-4301-9032-B334FB6FC646}" type="slidenum">
              <a:rPr lang="en-US" smtClean="0"/>
              <a:t>‹#›</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1113A42-B8BA-420B-924E-96563B242822}" type="slidenum">
              <a:rPr lang="en-US" smtClean="0"/>
              <a:t>‹#›</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33C2C0F-64EE-4606-9EF6-AA64DB505D7E}" type="slidenum">
              <a:rPr lang="en-US" smtClean="0"/>
              <a:t>‹#›</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B31C192-4D3F-42CC-B252-27387081A94E}" type="slidenum">
              <a:rPr lang="en-US" smtClean="0"/>
              <a:t>‹#›</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6572A90-F717-441F-8B4B-2523E73E32C6}"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5B891D0-A5B8-4B6B-8F39-77C8121B1F78}" type="slidenum">
              <a:rPr lang="en-US" smtClean="0"/>
              <a:t>‹#›</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55B4252-FF37-4A2E-97E8-B180A7975EA1}" type="slidenum">
              <a:rPr lang="en-US" smtClean="0"/>
              <a:t>‹#›</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67F0BE3-80E5-4DFB-9812-508E2B54402B}" type="slidenum">
              <a:rPr lang="en-US" smtClean="0"/>
              <a:t>‹#›</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056D4D3-E011-4792-BBCC-9D107452B4F3}" type="slidenum">
              <a:rPr lang="en-US" smtClean="0"/>
              <a:t>‹#›</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BF8C36F-6841-4280-8A0F-AEB96139B486}" type="slidenum">
              <a:rPr lang="en-US" smtClean="0"/>
              <a:t>‹#›</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5CEDA9E4-968E-42E4-9194-195C6406F860}" type="slidenum">
              <a:rPr lang="en-US" smtClean="0"/>
              <a:t>‹#›</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D98AB29-DC1F-45DD-910E-503A377E41D4}" type="slidenum">
              <a:rPr lang="en-US" smtClean="0"/>
              <a:t>‹#›</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49A10DC-9DA6-4D4B-A10E-4E973730BC04}" type="slidenum">
              <a:rPr lang="en-US" smtClean="0"/>
              <a:t>‹#›</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B9B3818-01EA-43EC-B8E1-5DBDC39A2C5C}" type="slidenum">
              <a:rPr lang="en-US" smtClean="0"/>
              <a:t>‹#›</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E5DDF76-EAF9-4711-B547-B759C1431D15}" type="slidenum">
              <a:rPr lang="en-US" smtClean="0"/>
              <a:t>‹#›</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C4B97E7-1B67-4A34-8E2D-669AB73B272D}" type="slidenum">
              <a:rPr lang="en-US" smtClean="0"/>
              <a:t>‹#›</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A449D60-EA46-4A8A-8367-ED16348D1EDF}" type="slidenum">
              <a:rPr lang="en-US" smtClean="0"/>
              <a:t>‹#›</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B558990-0D72-4FD9-8EFD-CAAF33CE2FC5}" type="slidenum">
              <a:rPr lang="en-US" smtClean="0"/>
              <a:t>‹#›</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30C386C7-0FAD-451F-ABB8-C03FBBE4DDA5}" type="slidenum">
              <a:rPr lang="en-US" smtClean="0"/>
              <a:t>‹#›</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C908489-6B18-41A4-9817-97EDF4006AC8}" type="slidenum">
              <a:rPr lang="en-US" smtClean="0"/>
              <a:t>‹#›</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33D351D-4EB2-41A1-BD33-92D138E31F07}" type="slidenum">
              <a:rPr lang="en-US" smtClean="0"/>
              <a:t>‹#›</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00C5988-6F42-4F16-AB67-0D580D488C2C}" type="slidenum">
              <a:rPr lang="en-US" smtClean="0"/>
              <a:t>‹#›</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0BD4445-CF1D-44AD-982E-F6DFBFFC8C98}"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0CDF0EB-0533-4B59-8BD9-C0ACB951918B}"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CD6F35D8-A087-441D-A5F3-DC64682154B2}"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636FFFD-BB0E-4F32-9936-73C840B1BBA6}"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1"/>
          <a:srcRect/>
          <a:stretch>
            <a:fillRect/>
          </a:stretch>
        </p:blipFill>
        <p:spPr>
          <a:xfrm>
            <a:off x="-2583" y="0"/>
            <a:ext cx="12194583" cy="6861500"/>
          </a:xfrm>
          <a:prstGeom prst="rect">
            <a:avLst/>
          </a:prstGeom>
        </p:spPr>
      </p:pic>
      <p:sp>
        <p:nvSpPr>
          <p:cNvPr id="2" name="Title 1"/>
          <p:cNvSpPr>
            <a:spLocks noGrp="1" noEditPoints="1"/>
          </p:cNvSpPr>
          <p:nvPr>
            <p:ph type="ctrTitle"/>
          </p:nvPr>
        </p:nvSpPr>
        <p:spPr>
          <a:xfrm>
            <a:off x="914399" y="3916680"/>
            <a:ext cx="10363200" cy="706120"/>
          </a:xfrm>
        </p:spPr>
        <p:txBody>
          <a:bodyPr anchor="b">
            <a:normAutofit/>
          </a:bodyPr>
          <a:lstStyle>
            <a:lvl1pPr algn="ctr">
              <a:defRPr sz="4000"/>
            </a:lvl1pPr>
          </a:lstStyle>
          <a:p>
            <a:r>
              <a:rPr lang="en-US"/>
              <a:t>Click to edit Master title style</a:t>
            </a:r>
          </a:p>
        </p:txBody>
      </p:sp>
      <p:sp>
        <p:nvSpPr>
          <p:cNvPr id="3" name="Subtitle 2"/>
          <p:cNvSpPr>
            <a:spLocks noGrp="1" noEditPoints="1"/>
          </p:cNvSpPr>
          <p:nvPr>
            <p:ph type="subTitle" idx="1"/>
          </p:nvPr>
        </p:nvSpPr>
        <p:spPr>
          <a:xfrm>
            <a:off x="2885440" y="3578860"/>
            <a:ext cx="9144000" cy="642620"/>
          </a:xfrm>
        </p:spPr>
        <p:txBody>
          <a:bodyPr/>
          <a:lstStyle>
            <a:lvl1pPr marL="0" indent="0" algn="ctr">
              <a:buNone/>
              <a:defRPr sz="2400">
                <a:solidFill>
                  <a:srgbClr val="ED7C5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Tree>
  </p:cSld>
  <p:clrMapOvr>
    <a:masterClrMapping/>
  </p:clrMapOvr>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863238" y="1476233"/>
            <a:ext cx="2628900" cy="4621787"/>
          </a:xfrm>
        </p:spPr>
        <p:txBody>
          <a:bodyPr vert="eaVert"/>
          <a:lstStyle>
            <a:lvl1pPr>
              <a:defRPr>
                <a:solidFill>
                  <a:schemeClr val="tx2"/>
                </a:solidFill>
              </a:defRPr>
            </a:lvl1pPr>
          </a:lstStyle>
          <a:p>
            <a:r>
              <a:rPr lang="en-US"/>
              <a:t>Click to edit Master title style</a:t>
            </a:r>
          </a:p>
        </p:txBody>
      </p:sp>
      <p:sp>
        <p:nvSpPr>
          <p:cNvPr id="3" name="Vertical Text Placeholder 2"/>
          <p:cNvSpPr>
            <a:spLocks noGrp="1" noEditPoints="1"/>
          </p:cNvSpPr>
          <p:nvPr>
            <p:ph type="body" orient="vert" idx="1"/>
          </p:nvPr>
        </p:nvSpPr>
        <p:spPr>
          <a:xfrm>
            <a:off x="752749" y="1476233"/>
            <a:ext cx="7734300" cy="46217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noEditPoints="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1" y="1736728"/>
            <a:ext cx="10515600" cy="2852737"/>
          </a:xfrm>
        </p:spPr>
        <p:txBody>
          <a:bodyPr anchor="b">
            <a:normAutofit/>
          </a:bodyPr>
          <a:lstStyle>
            <a:lvl1pPr>
              <a:defRPr sz="4000">
                <a:solidFill>
                  <a:schemeClr val="tx2"/>
                </a:solidFill>
              </a:defRPr>
            </a:lvl1pPr>
          </a:lstStyle>
          <a:p>
            <a:r>
              <a:rPr lang="en-US"/>
              <a:t>Click to edit Master title style</a:t>
            </a:r>
          </a:p>
        </p:txBody>
      </p:sp>
      <p:sp>
        <p:nvSpPr>
          <p:cNvPr id="3" name="Text Placeholder 2"/>
          <p:cNvSpPr>
            <a:spLocks noGrp="1" noEditPoints="1"/>
          </p:cNvSpPr>
          <p:nvPr>
            <p:ph type="body" idx="1"/>
          </p:nvPr>
        </p:nvSpPr>
        <p:spPr>
          <a:xfrm>
            <a:off x="831851" y="4589465"/>
            <a:ext cx="10515600" cy="1500187"/>
          </a:xfrm>
        </p:spPr>
        <p:txBody>
          <a:bodyPr>
            <a:normAutofit/>
          </a:bodyPr>
          <a:lstStyle>
            <a:lvl1pPr marL="0" indent="0">
              <a:buNone/>
              <a:defRPr lang="en-US" sz="2800" kern="1200" dirty="0" smtClean="0">
                <a:solidFill>
                  <a:schemeClr val="tx1">
                    <a:lumMod val="75000"/>
                    <a:lumOff val="25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noEditPoints="1"/>
          </p:cNvSpPr>
          <p:nvPr>
            <p:ph sz="half" idx="1"/>
          </p:nvPr>
        </p:nvSpPr>
        <p:spPr>
          <a:xfrm>
            <a:off x="838199" y="2965337"/>
            <a:ext cx="5181600" cy="2318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019800" y="2965338"/>
            <a:ext cx="5181600" cy="2304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1096169"/>
            <a:ext cx="10515600" cy="1325563"/>
          </a:xfrm>
        </p:spPr>
        <p:txBody>
          <a:bodyPr/>
          <a:lstStyle>
            <a:lvl1pPr>
              <a:defRPr>
                <a:solidFill>
                  <a:schemeClr val="tx2"/>
                </a:solidFill>
              </a:defRPr>
            </a:lvl1pPr>
          </a:lstStyle>
          <a:p>
            <a:r>
              <a:rPr lang="en-US"/>
              <a:t>Click to edit Master title style</a:t>
            </a:r>
          </a:p>
        </p:txBody>
      </p:sp>
      <p:sp>
        <p:nvSpPr>
          <p:cNvPr id="3" name="Text Placeholder 2"/>
          <p:cNvSpPr>
            <a:spLocks noGrp="1" noEditPoints="1"/>
          </p:cNvSpPr>
          <p:nvPr>
            <p:ph type="body" idx="1"/>
          </p:nvPr>
        </p:nvSpPr>
        <p:spPr>
          <a:xfrm>
            <a:off x="925513" y="193119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927101" y="2755108"/>
            <a:ext cx="5157787" cy="3851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0613" y="193119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1" y="2755108"/>
            <a:ext cx="5183188" cy="3851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lvl1pPr>
              <a:defRPr>
                <a:solidFill>
                  <a:schemeClr val="tx2"/>
                </a:solidFill>
              </a:defRPr>
            </a:lvl1pPr>
          </a:lstStyle>
          <a:p>
            <a:r>
              <a:rPr lang="en-US"/>
              <a:t>Click to edit Master title style</a:t>
            </a:r>
          </a:p>
        </p:txBody>
      </p:sp>
    </p:spTree>
  </p:cSld>
  <p:clrMapOvr>
    <a:masterClrMapping/>
  </p:clrMapOvr>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95986" y="1320482"/>
            <a:ext cx="3932237" cy="1600200"/>
          </a:xfrm>
        </p:spPr>
        <p:txBody>
          <a:bodyPr anchor="b"/>
          <a:lstStyle>
            <a:lvl1pPr>
              <a:defRPr sz="3200">
                <a:solidFill>
                  <a:schemeClr val="tx2"/>
                </a:solidFill>
              </a:defRPr>
            </a:lvl1pPr>
          </a:lstStyle>
          <a:p>
            <a:r>
              <a:rPr lang="en-US"/>
              <a:t>Click to edit Master title style</a:t>
            </a:r>
          </a:p>
        </p:txBody>
      </p:sp>
      <p:sp>
        <p:nvSpPr>
          <p:cNvPr id="3" name="Content Placeholder 2"/>
          <p:cNvSpPr>
            <a:spLocks noGrp="1" noEditPoints="1"/>
          </p:cNvSpPr>
          <p:nvPr>
            <p:ph idx="1"/>
          </p:nvPr>
        </p:nvSpPr>
        <p:spPr>
          <a:xfrm>
            <a:off x="5212080" y="1320483"/>
            <a:ext cx="6172200" cy="466248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902971" y="3168333"/>
            <a:ext cx="3932237" cy="28146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cSld>
  <p:clrMapOvr>
    <a:masterClrMapping/>
  </p:clrMapOvr>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6612" y="671209"/>
            <a:ext cx="3932237" cy="1600200"/>
          </a:xfrm>
        </p:spPr>
        <p:txBody>
          <a:bodyPr anchor="b"/>
          <a:lstStyle>
            <a:lvl1pPr>
              <a:defRPr sz="3200">
                <a:solidFill>
                  <a:schemeClr val="tx2"/>
                </a:solidFill>
              </a:defRPr>
            </a:lvl1pPr>
          </a:lstStyle>
          <a:p>
            <a:r>
              <a:rPr lang="en-US"/>
              <a:t>Click to edit Master title style</a:t>
            </a:r>
          </a:p>
        </p:txBody>
      </p:sp>
      <p:sp>
        <p:nvSpPr>
          <p:cNvPr id="3" name="Picture Placeholder 2"/>
          <p:cNvSpPr>
            <a:spLocks noGrp="1" noChangeAspect="1" noEditPoints="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496766"/>
            <a:ext cx="3932237" cy="33722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a:xfrm>
            <a:off x="838200" y="6356352"/>
            <a:ext cx="2743200" cy="365125"/>
          </a:xfrm>
        </p:spPr>
        <p:txBody>
          <a:bodyPr/>
          <a:lstStyle/>
          <a:p>
            <a:fld id="{363DCB64-5090-461D-9AD2-20C99028C471}" type="datetimeFigureOut">
              <a:rPr lang="en-US" smtClean="0"/>
              <a:t>9/10/2024</a:t>
            </a:fld>
            <a:endParaRPr lang="en-US"/>
          </a:p>
        </p:txBody>
      </p:sp>
      <p:sp>
        <p:nvSpPr>
          <p:cNvPr id="6" name="Footer Placeholder 5"/>
          <p:cNvSpPr>
            <a:spLocks noGrp="1" noEditPoints="1"/>
          </p:cNvSpPr>
          <p:nvPr>
            <p:ph type="ftr" sz="quarter" idx="11"/>
          </p:nvPr>
        </p:nvSpPr>
        <p:spPr>
          <a:xfrm>
            <a:off x="4038600" y="6356352"/>
            <a:ext cx="4114800" cy="365125"/>
          </a:xfrm>
        </p:spPr>
        <p:txBody>
          <a:bodyPr/>
          <a:lstStyle/>
          <a:p>
            <a:endParaRPr lang="en-US"/>
          </a:p>
        </p:txBody>
      </p:sp>
      <p:sp>
        <p:nvSpPr>
          <p:cNvPr id="7" name="Slide Number Placeholder 6"/>
          <p:cNvSpPr>
            <a:spLocks noGrp="1" noEditPoints="1"/>
          </p:cNvSpPr>
          <p:nvPr>
            <p:ph type="sldNum" sz="quarter" idx="12"/>
          </p:nvPr>
        </p:nvSpPr>
        <p:spPr>
          <a:xfrm>
            <a:off x="8610600" y="6356352"/>
            <a:ext cx="2743200" cy="365125"/>
          </a:xfrm>
        </p:spPr>
        <p:txBody>
          <a:bodyPr/>
          <a:lstStyle/>
          <a:p>
            <a:fld id="{DCCDA325-AD56-4C01-B14F-EAD30531C02B}" type="slidenum">
              <a:rPr lang="en-US" smtClean="0"/>
              <a:t>‹#›</a:t>
            </a:fld>
            <a:endParaRPr lang="en-US"/>
          </a:p>
        </p:txBody>
      </p:sp>
    </p:spTree>
  </p:cSld>
  <p:clrMapOvr>
    <a:masterClrMapping/>
  </p:clrMapOvr>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2.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
          <a:srcRect/>
          <a:stretch>
            <a:fillRect/>
          </a:stretch>
        </p:blipFill>
        <p:spPr>
          <a:xfrm>
            <a:off x="1818" y="0"/>
            <a:ext cx="12188363" cy="6858000"/>
          </a:xfrm>
          <a:prstGeom prst="rect">
            <a:avLst/>
          </a:prstGeom>
        </p:spPr>
      </p:pic>
      <p:sp>
        <p:nvSpPr>
          <p:cNvPr id="2" name="Title Placeholder 1"/>
          <p:cNvSpPr>
            <a:spLocks noGrp="1" noEditPoints="1"/>
          </p:cNvSpPr>
          <p:nvPr>
            <p:ph type="title"/>
          </p:nvPr>
        </p:nvSpPr>
        <p:spPr>
          <a:xfrm>
            <a:off x="838199" y="146038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199" y="2915387"/>
            <a:ext cx="10515600" cy="35156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sldNum="0" hdr="0" ftr="0"/>
  <p:txStyles>
    <p:titleStyle>
      <a:lvl1pPr algn="l" defTabSz="914400" rtl="0" eaLnBrk="1" latinLnBrk="0" hangingPunct="1">
        <a:lnSpc>
          <a:spcPct val="90000"/>
        </a:lnSpc>
        <a:spcBef>
          <a:spcPct val="0"/>
        </a:spcBef>
        <a:buNone/>
        <a:defRPr sz="4000" kern="1200">
          <a:solidFill>
            <a:srgbClr val="417A9B"/>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747848" y="4593620"/>
            <a:ext cx="10033667" cy="706120"/>
          </a:xfrm>
        </p:spPr>
        <p:txBody>
          <a:bodyPr/>
          <a:lstStyle/>
          <a:p>
            <a:r>
              <a:rPr lang="en-US" dirty="0">
                <a:solidFill>
                  <a:schemeClr val="tx2"/>
                </a:solidFill>
              </a:rPr>
              <a:t>EMPLOYEE ATTRITION ANALYSIS REPORT</a:t>
            </a:r>
          </a:p>
        </p:txBody>
      </p:sp>
      <p:sp>
        <p:nvSpPr>
          <p:cNvPr id="3" name="Subtitle 2"/>
          <p:cNvSpPr>
            <a:spLocks noGrp="1" noEditPoints="1"/>
          </p:cNvSpPr>
          <p:nvPr>
            <p:ph type="subTitle" idx="1"/>
          </p:nvPr>
        </p:nvSpPr>
        <p:spPr>
          <a:xfrm>
            <a:off x="3923515" y="4224408"/>
            <a:ext cx="6858000" cy="369212"/>
          </a:xfrm>
        </p:spPr>
        <p:txBody>
          <a:bodyPr>
            <a:normAutofit fontScale="92500" lnSpcReduction="10000"/>
          </a:bodyPr>
          <a:lstStyle/>
          <a:p>
            <a:pPr algn="r"/>
            <a:r>
              <a:rPr lang="en-US" dirty="0">
                <a:solidFill>
                  <a:schemeClr val="accent1"/>
                </a:solidFill>
              </a:rPr>
              <a:t>EGBOSIMBA CHINENYE</a:t>
            </a:r>
          </a:p>
        </p:txBody>
      </p:sp>
      <p:sp>
        <p:nvSpPr>
          <p:cNvPr id="4" name="Rectangle 3"/>
          <p:cNvSpPr/>
          <p:nvPr/>
        </p:nvSpPr>
        <p:spPr>
          <a:xfrm>
            <a:off x="997187" y="5394505"/>
            <a:ext cx="9687521" cy="41011"/>
          </a:xfrm>
          <a:prstGeom prst="rect">
            <a:avLst/>
          </a:prstGeom>
          <a:solidFill>
            <a:srgbClr val="ED7C59"/>
          </a:solidFill>
          <a:ln w="12700" cap="flat">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232637"/>
            <a:ext cx="10515600" cy="5198382"/>
          </a:xfrm>
        </p:spPr>
        <p:txBody>
          <a:bodyPr/>
          <a:lstStyle/>
          <a:p>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Years Since last Promotion</a:t>
            </a:r>
          </a:p>
          <a:p>
            <a:endParaRPr lang="en-US" sz="2800" b="1" i="0" u="none" strike="noStrike">
              <a:solidFill>
                <a:schemeClr val="dk1"/>
              </a:solidFill>
              <a:latin typeface="Times New Roman" pitchFamily="18" charset="0" panose="02020603050405020304"/>
              <a:ea typeface="+mn-ea"/>
              <a:cs typeface="Times New Roman" pitchFamily="18" charset="0" panose="02020603050405020304"/>
            </a:endParaRPr>
          </a:p>
        </p:txBody>
      </p:sp>
      <p:graphicFrame>
        <p:nvGraphicFramePr>
          <p:cNvPr id="4" name=""/>
          <p:cNvGraphicFramePr/>
          <p:nvPr/>
        </p:nvGraphicFramePr>
        <p:xfrm>
          <a:off x="1165225" y="1818379"/>
          <a:ext cx="1574800" cy="4612640"/>
        </p:xfrm>
        <a:graphic>
          <a:graphicData uri="http://schemas.openxmlformats.org/drawingml/2006/table">
            <a:tbl>
              <a:tblPr firstRow="1" bandCol="1"/>
              <a:tblGrid>
                <a:gridCol w="831850"/>
                <a:gridCol w="742950"/>
              </a:tblGrid>
              <a:tr h="254000">
                <a:tc>
                  <a:txBody>
                    <a:bodyPr lIns="68580" tIns="0" rIns="68580" bIns="0"/>
                    <a:lstStyle/>
                    <a:p>
                      <a:pPr marL="0" marR="0" indent="0" algn="l">
                        <a:lnSpc>
                          <a:spcPct val="100000"/>
                        </a:lnSpc>
                        <a:spcBef>
                          <a:spcPts val="0"/>
                        </a:spcBef>
                        <a:spcAft>
                          <a:spcPts val="0"/>
                        </a:spcAft>
                      </a:pPr>
                      <a:r>
                        <a:rPr lang="en-US" sz="1200" b="1" i="0" u="none" strike="noStrike">
                          <a:solidFill>
                            <a:schemeClr val="dk1"/>
                          </a:solidFill>
                          <a:latin typeface="Times New Roman" pitchFamily="18" charset="0" panose="02020603050405020304"/>
                          <a:ea typeface="+mn-ea"/>
                          <a:cs typeface="Times New Roman" pitchFamily="18" charset="0" panose="02020603050405020304"/>
                        </a:rPr>
                        <a:t>Year(s) since last Promotion</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endParaRPr lang="en-US" sz="1200" b="1"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endParaRPr lang="en-US" sz="1200" b="1"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r>
                        <a:rPr lang="en-US" sz="1200" b="1" i="0" u="none" strike="noStrike">
                          <a:solidFill>
                            <a:schemeClr val="dk1"/>
                          </a:solidFill>
                          <a:latin typeface="Times New Roman" pitchFamily="18" charset="0" panose="02020603050405020304"/>
                          <a:ea typeface="+mn-ea"/>
                          <a:cs typeface="Times New Roman" pitchFamily="18" charset="0" panose="02020603050405020304"/>
                        </a:rPr>
                        <a:t>Attrition</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330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147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81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27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48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None</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9</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None</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9</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423137"/>
            <a:ext cx="10515600" cy="5007882"/>
          </a:xfrm>
        </p:spPr>
        <p:txBody>
          <a:bodyPr/>
          <a:lstStyle/>
          <a:p>
            <a:pPr marL="0" marR="0" indent="0" algn="l">
              <a:lnSpc>
                <a:spcPct val="115000"/>
              </a:lnSpc>
              <a:spcBef>
                <a:spcPts val="0"/>
              </a:spcBef>
              <a:spcAft>
                <a:spcPts val="1000"/>
              </a:spcAft>
              <a:buNone/>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Job Satisfaction</a:t>
            </a:r>
            <a:endParaRPr lang="en-US" sz="2800" b="0"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1:	4.47%</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2:	3.13%</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3:	4.97%</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4:	3.54%</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NA:		0.02%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248512"/>
            <a:ext cx="10515600" cy="5182507"/>
          </a:xfrm>
        </p:spPr>
        <p:txBody>
          <a:bodyPr/>
          <a:lstStyle/>
          <a:p>
            <a:pPr marL="0" marR="0" indent="0" algn="l">
              <a:lnSpc>
                <a:spcPct val="115000"/>
              </a:lnSpc>
              <a:spcBef>
                <a:spcPts val="0"/>
              </a:spcBef>
              <a:spcAft>
                <a:spcPts val="1000"/>
              </a:spcAft>
              <a:buNone/>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Work Life Balance</a:t>
            </a:r>
            <a:endParaRPr lang="en-US" sz="2800" b="0"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	</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Level 1:	75 employees</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2:	171 employees</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3:	380 employees</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4:	81 employees</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NA:		4 employees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375512"/>
            <a:ext cx="10515600" cy="5055507"/>
          </a:xfrm>
        </p:spPr>
        <p:txBody>
          <a:bodyPr/>
          <a:lstStyle/>
          <a:p>
            <a:pPr marL="0" marR="0" indent="0" algn="l">
              <a:lnSpc>
                <a:spcPct val="115000"/>
              </a:lnSpc>
              <a:spcBef>
                <a:spcPts val="0"/>
              </a:spcBef>
              <a:spcAft>
                <a:spcPts val="1000"/>
              </a:spcAft>
              <a:buNone/>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Environment Satisfaction</a:t>
            </a:r>
            <a:endParaRPr lang="en-US" sz="2800" b="0"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	</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Level 1:	4.83%</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2:	2.9%</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3:	4.22%</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Level 4:	4.06%</a:t>
            </a:r>
          </a:p>
          <a:p>
            <a:pPr marL="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NA:		0.11%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TREND ANALYSIS</a:t>
            </a:r>
          </a:p>
        </p:txBody>
      </p:sp>
      <p:sp>
        <p:nvSpPr>
          <p:cNvPr id="3" name="Content Placeholder 2"/>
          <p:cNvSpPr>
            <a:spLocks noGrp="1" noEditPoints="1"/>
          </p:cNvSpPr>
          <p:nvPr>
            <p:ph idx="1"/>
          </p:nvPr>
        </p:nvSpPr>
        <p:spPr/>
        <p:txBody>
          <a:bodyPr/>
          <a:lstStyle/>
          <a:p>
            <a:pPr marL="0" indent="0">
              <a:buNone/>
            </a:pPr>
            <a:r>
              <a:rPr lang="en-US" sz="2800" b="0" i="0" u="none" strike="noStrike">
                <a:latin typeface="Times New Roman" pitchFamily="18" charset="0" panose="02020603050405020304"/>
                <a:ea typeface="+mn-ea"/>
                <a:cs typeface="Times New Roman" pitchFamily="18" charset="0" panose="02020603050405020304"/>
              </a:rPr>
              <a:t>Attrition rates have fluctuated over the years, with key factors such as distance from home, marital status, and business travel frequency showing strong correlations with turnover. Notable trends include:</a:t>
            </a:r>
          </a:p>
          <a:p>
            <a:pPr marL="0" indent="0">
              <a:buNone/>
            </a:pPr>
            <a:r>
              <a:rPr lang="en-US" sz="2800" b="1" i="0" u="none" strike="noStrike">
                <a:latin typeface="Times New Roman" pitchFamily="18" charset="0" panose="02020603050405020304"/>
                <a:ea typeface="+mn-ea"/>
                <a:cs typeface="Times New Roman" pitchFamily="18" charset="0" panose="02020603050405020304"/>
              </a:rPr>
              <a:t>Age and Attrition</a:t>
            </a:r>
            <a:endParaRPr sz="2800" b="1"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Younger employees (ages 29–33) exhibit the highest attrition, while older employees (54 and above) show no attrition, likely due to proximity to retirement.</a:t>
            </a:r>
            <a:endParaRPr lang="en-US" sz="2800" b="0" i="0" u="none" strike="noStrike">
              <a:latin typeface="Times New Roman" pitchFamily="18" charset="0" panose="02020603050405020304"/>
              <a:ea typeface="+mn-ea"/>
              <a:cs typeface="Times New Roman" pitchFamily="18" charset="0"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407262"/>
            <a:ext cx="10515600" cy="5023757"/>
          </a:xfrm>
        </p:spPr>
        <p:txBody>
          <a:bodyPr/>
          <a:lstStyle/>
          <a:p>
            <a:pPr marL="2540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Distance from Home and Attrition</a:t>
            </a:r>
          </a:p>
          <a:p>
            <a:pPr marL="2540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Long commutes are a significant factor, accounting for 16.12% of attrition.</a:t>
            </a:r>
          </a:p>
          <a:p>
            <a:pPr marL="25400" marR="0" indent="0" algn="l">
              <a:lnSpc>
                <a:spcPct val="115000"/>
              </a:lnSpc>
              <a:spcBef>
                <a:spcPts val="0"/>
              </a:spcBef>
              <a:spcAft>
                <a:spcPts val="1000"/>
              </a:spcAft>
              <a:buNone/>
            </a:pPr>
            <a:endParaRPr lang="en-US" sz="2800" b="1" i="0" u="none" strike="noStrike">
              <a:latin typeface="Times New Roman" pitchFamily="18" charset="0" panose="02020603050405020304"/>
              <a:ea typeface="+mn-ea"/>
              <a:cs typeface="Times New Roman" pitchFamily="18" charset="0" panose="02020603050405020304"/>
            </a:endParaRPr>
          </a:p>
          <a:p>
            <a:pPr marL="2540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Marital Status and Attrition</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Single employees have the highest attrition rate (8.16%), while divorced employees have the lowest (2.24%).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486637"/>
            <a:ext cx="10515600" cy="4944382"/>
          </a:xfrm>
        </p:spPr>
        <p:txBody>
          <a:bodyPr/>
          <a:lstStyle/>
          <a:p>
            <a:pPr marL="2540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Business Travel Frequency and Attrition</a:t>
            </a:r>
          </a:p>
          <a:p>
            <a:pPr marL="2540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who rarely travel report higher attrition (10.61%) than those who travel frequently or not at all.</a:t>
            </a:r>
          </a:p>
          <a:p>
            <a:pPr marL="2540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Years with Current Manager and Attrition</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who have worked with their managers for 0, 2, and 7 years experienced the highest attrition rates, with 255 out of 789, 150 out of 1,032, and 93 out of 648 employees leaving, respectively.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121512"/>
            <a:ext cx="10515600" cy="5611132"/>
          </a:xfrm>
        </p:spPr>
        <p:txBody>
          <a:bodyPr/>
          <a:lstStyle/>
          <a:p>
            <a:pPr marL="57150" marR="0" indent="-47625"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Conversely, the lowest attrition rates were observed among those with 10, 5, and 6 years under their current manager, with 9 out of 81, 12 out of 93, and 12 out of 87 employees departing, respectively.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Notably, no attrition was recorded for employees who have worked with their current managers for 12, 13, 15, 16, or 17 years.</a:t>
            </a:r>
          </a:p>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Job Satisfaction and Attrition</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with a job satisfaction level of 3 exhibited the highest attrition rate at 4.97%, while those with a satisfaction level of 2 had the lowest attrition rate at 3.13%. One employee with an unknown job satisfaction level also left the company.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200887"/>
            <a:ext cx="10515600" cy="5230132"/>
          </a:xfrm>
        </p:spPr>
        <p:txBody>
          <a:bodyPr/>
          <a:lstStyle/>
          <a:p>
            <a:pPr marL="925830" marR="0" indent="-228600" algn="l">
              <a:lnSpc>
                <a:spcPct val="115000"/>
              </a:lnSpc>
              <a:spcBef>
                <a:spcPts val="0"/>
              </a:spcBef>
              <a:spcAft>
                <a:spcPts val="1000"/>
              </a:spcAft>
              <a:buSzPts val="2800"/>
              <a:buFont typeface="Calibri" pitchFamily="34" charset="0" panose="020F0502020204030204"/>
              <a:buChar char="-"/>
            </a:pPr>
            <a:r>
              <a:rPr lang="en-US" sz="2800" b="1" i="0" u="none" strike="noStrike">
                <a:latin typeface="Times New Roman" pitchFamily="18" charset="0" panose="02020603050405020304"/>
                <a:ea typeface="+mn-ea"/>
                <a:cs typeface="Times New Roman" pitchFamily="18" charset="0" panose="02020603050405020304"/>
              </a:rPr>
              <a:t>Work Life Balance and Attrition</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pPr>
            <a:r>
              <a:rPr lang="en-US" sz="2800" b="0" i="0" u="none" strike="noStrike">
                <a:latin typeface="Times New Roman" pitchFamily="18" charset="0" panose="02020603050405020304"/>
                <a:ea typeface="+mn-ea"/>
                <a:cs typeface="Times New Roman" pitchFamily="18" charset="0" panose="02020603050405020304"/>
              </a:rPr>
              <a:t>The highest attrition was recorded among employees with a work-life balance rating of 3, with 380 employees leaving the organization. The lowest attrition, with 75 employees, was seen among those with a work-life balance rating of 1. Additionally, 4 employees with an unknown work-life balance also resigned.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232637"/>
            <a:ext cx="10515600" cy="5198382"/>
          </a:xfrm>
        </p:spPr>
        <p:txBody>
          <a:bodyPr/>
          <a:lstStyle/>
          <a:p>
            <a:pPr marL="14605"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Environment Satisfaction and Attrition</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with an environment satisfaction rating of 1 had the highest attrition rate at 4.83%, while those with a rating of 2 experienced the lowest attrition at 2.9%. Furthermore, 5 employees with unknown environment satisfaction also left, accounting for 0.11% of the total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INTRODUCTION</a:t>
            </a:r>
          </a:p>
        </p:txBody>
      </p:sp>
      <p:sp>
        <p:nvSpPr>
          <p:cNvPr id="3" name="Content Placeholder 2"/>
          <p:cNvSpPr>
            <a:spLocks noGrp="1" noEditPoints="1"/>
          </p:cNvSpPr>
          <p:nvPr>
            <p:ph idx="1"/>
          </p:nvPr>
        </p:nvSpPr>
        <p:spPr/>
        <p:txBody>
          <a:bodyPr/>
          <a:lstStyle/>
          <a:p>
            <a:r>
              <a:rPr lang="en-US" sz="2800" b="0" i="0" u="none" strike="noStrike">
                <a:solidFill>
                  <a:srgbClr val="000000"/>
                </a:solidFill>
                <a:latin typeface="Times New Roman" pitchFamily="18" charset="0" panose="02020603050405020304"/>
                <a:ea typeface="+mn-ea"/>
                <a:cs typeface="Times New Roman" pitchFamily="18" charset="0" panose="02020603050405020304"/>
              </a:rPr>
              <a:t>This report provides a comprehensive analysis of employee attrition at XYZ Company, leveraging data collected over the past few years, including employee demographics, performance metrics, and job satisfaction surveys. The primary insights point to distance from home as a key factor driving employee turnover, among other variables. Based on this analysis, strategic recommendations are proposed to improve employee retention.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566012"/>
            <a:ext cx="10515600" cy="4865007"/>
          </a:xfrm>
        </p:spPr>
        <p:txBody>
          <a:bodyPr/>
          <a:lstStyle/>
          <a:p>
            <a:pPr marL="8255" marR="0" indent="0" algn="l">
              <a:lnSpc>
                <a:spcPct val="115000"/>
              </a:lnSpc>
              <a:spcBef>
                <a:spcPts val="0"/>
              </a:spcBef>
              <a:spcAft>
                <a:spcPts val="1000"/>
              </a:spcAft>
              <a:buFont typeface="Calibri" pitchFamily="34" charset="0" panose="020F0502020204030204"/>
              <a:buNone/>
            </a:pPr>
            <a:r>
              <a:rPr lang="en-US" sz="2800" b="1" i="0" u="none" strike="noStrike">
                <a:latin typeface="Times New Roman" pitchFamily="18" charset="0" panose="02020603050405020304"/>
                <a:ea typeface="+mn-ea"/>
                <a:cs typeface="Times New Roman" pitchFamily="18" charset="0" panose="02020603050405020304"/>
              </a:rPr>
              <a:t>Years since last Promotion and Attrition</a:t>
            </a:r>
            <a:endParaRPr sz="2800" b="0" i="0" u="none" strike="noStrike">
              <a:latin typeface="Times New Roman" pitchFamily="18" charset="0" panose="02020603050405020304"/>
              <a:ea typeface="+mn-ea"/>
              <a:cs typeface="Times New Roman" pitchFamily="18" charset="0" panose="02020603050405020304"/>
            </a:endParaRPr>
          </a:p>
          <a:p>
            <a:pPr marL="14605"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who haven't spent up to one year since their last promotion exhibited the highest attrition, with 330 individuals leaving.</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lowest attrition was observed among employees who had been promoted 10 and 14 years ago, with only 3 departures in each case. No attrition was recorded among employees who had gone 8 or 12 years since their last promotion.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INSIGHTS</a:t>
            </a:r>
          </a:p>
        </p:txBody>
      </p:sp>
      <p:sp>
        <p:nvSpPr>
          <p:cNvPr id="3" name="Content Placeholder 2"/>
          <p:cNvSpPr>
            <a:spLocks noGrp="1" noEditPoints="1"/>
          </p:cNvSpPr>
          <p:nvPr>
            <p:ph idx="1"/>
          </p:nvPr>
        </p:nvSpPr>
        <p:spPr/>
        <p:txBody>
          <a:bodyPr/>
          <a:lstStyle/>
          <a:p>
            <a:pPr marL="9525"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Attrition by Age</a:t>
            </a:r>
            <a:r>
              <a:rPr lang="en-US" sz="2800" b="0" i="0" u="none" strike="noStrike">
                <a:latin typeface="Times New Roman" pitchFamily="18" charset="0" panose="02020603050405020304"/>
                <a:ea typeface="+mn-ea"/>
                <a:cs typeface="Times New Roman" pitchFamily="18" charset="0" panose="02020603050405020304"/>
              </a:rPr>
              <a:t> </a:t>
            </a:r>
          </a:p>
          <a:p>
            <a:pPr marL="9525"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highest attrition rates are among employees aged 29 to 33, possibly indicating dissatisfaction or a desire for career advancement among younger employees. </a:t>
            </a:r>
          </a:p>
          <a:p>
            <a:pPr marL="0" marR="0" indent="0" algn="l">
              <a:lnSpc>
                <a:spcPct val="115000"/>
              </a:lnSpc>
              <a:spcBef>
                <a:spcPts val="0"/>
              </a:spcBef>
              <a:spcAft>
                <a:spcPts val="1000"/>
              </a:spcAft>
              <a:buNone/>
            </a:pPr>
            <a:r>
              <a:rPr sz="2800" b="0" i="0" u="none" strike="noStrike">
                <a:latin typeface="Times New Roman" pitchFamily="18" charset="0" panose="02020603050405020304"/>
                <a:ea typeface="+mn-ea"/>
                <a:cs typeface="Times New Roman" pitchFamily="18" charset="0" panose="02020603050405020304"/>
              </a:rPr>
              <a:t>Older employees (aged 54 and above) show no attrition, likely because they are closer to retirement or more established in their careers.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327887"/>
            <a:ext cx="10515600" cy="5103132"/>
          </a:xfrm>
        </p:spPr>
        <p:txBody>
          <a:bodyPr/>
          <a:lstStyle/>
          <a:p>
            <a:pPr marL="1143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Distance from Home</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The analysis reveals that 16.12% of attrition is associated with employees' distance from home, making this a critical factor influencing employee turnover. Long commutes may lead to dissatisfaction or burnout, especially for younger employees.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423137"/>
            <a:ext cx="10515600" cy="5007882"/>
          </a:xfrm>
        </p:spPr>
        <p:txBody>
          <a:bodyPr/>
          <a:lstStyle/>
          <a:p>
            <a:pPr marL="29845"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Marital Status</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Single employees exhibit the highest attrition rate (8.16%), indicating they may be more open to change or career mobility compared to married (5.71%) or divorced employees (2.24%).</a:t>
            </a:r>
          </a:p>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Business Travel Frequency</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who travel rarely have the highest attrition rate (10.61%), suggesting that those who travel less may feel undervalued or disconnected from the organization compared to those who travel frequently.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280262"/>
            <a:ext cx="10515600" cy="5150757"/>
          </a:xfrm>
        </p:spPr>
        <p:txBody>
          <a:bodyPr/>
          <a:lstStyle/>
          <a:p>
            <a:pPr marL="1016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Years with Current Manager</a:t>
            </a:r>
          </a:p>
          <a:p>
            <a:pPr marL="1016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who have worked with their current manager for 0, 2, and 7 years have the highest attrition rates, possibly indicating dissatisfaction with leadership or a lack of career progression. Attrition decreases significantly after 10 years with a manager, suggesting stability and stronger relationships at this stage.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454887"/>
            <a:ext cx="10515600" cy="4976132"/>
          </a:xfrm>
        </p:spPr>
        <p:txBody>
          <a:bodyPr/>
          <a:lstStyle/>
          <a:p>
            <a:pPr marL="13335"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Job Satisfaction</a:t>
            </a:r>
          </a:p>
          <a:p>
            <a:pPr marL="13335"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with moderate job satisfaction (level 3) have the highest attrition 	(4.97%), suggesting they may be indifferent about their work.</a:t>
            </a:r>
          </a:p>
          <a:p>
            <a:pPr marL="13335"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Work Life Balance</a:t>
            </a:r>
            <a:endParaRPr lang="en-US"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with a mid-level work-life balance (level 3) report the highest attrition (380 employees), implying that this balance may not be optimal for retention.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200887"/>
            <a:ext cx="10515600" cy="5404757"/>
          </a:xfrm>
        </p:spPr>
        <p:txBody>
          <a:bodyPr/>
          <a:lstStyle/>
          <a:p>
            <a:pPr marL="1016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Environment Satisfaction</a:t>
            </a:r>
            <a:endParaRPr lang="en-US"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Employees with the lowest environment satisfaction (level 1) show the highest attrition (4.83%). This suggests that dissatisfaction with the work environment can significantly contribute to employee turnover.</a:t>
            </a:r>
          </a:p>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Years Since Last Promotion</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Attrition is highest among employees who have not been promoted for less than a year (330 employees), indicating that quick promotions may not necessarily improve retention. Conversely, employees who haven’t been promoted in 8 or 12 years report no attrition.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RECOMMENDATIONS</a:t>
            </a:r>
          </a:p>
        </p:txBody>
      </p:sp>
      <p:sp>
        <p:nvSpPr>
          <p:cNvPr id="3" name="Content Placeholder 2"/>
          <p:cNvSpPr>
            <a:spLocks noGrp="1" noEditPoints="1"/>
          </p:cNvSpPr>
          <p:nvPr>
            <p:ph idx="1"/>
          </p:nvPr>
        </p:nvSpPr>
        <p:spPr/>
        <p:txBody>
          <a:bodyPr/>
          <a:lstStyle/>
          <a:p>
            <a:pPr marL="2413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Remote Work or Flexible Hours</a:t>
            </a:r>
            <a:r>
              <a:rPr lang="en-US" sz="2800" b="0" i="0" u="none" strike="noStrike">
                <a:latin typeface="Times New Roman" pitchFamily="18" charset="0" panose="02020603050405020304"/>
                <a:ea typeface="+mn-ea"/>
                <a:cs typeface="Times New Roman" pitchFamily="18" charset="0" panose="02020603050405020304"/>
              </a:rPr>
              <a:t> </a:t>
            </a:r>
          </a:p>
          <a:p>
            <a:pPr marL="2413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Implement policies for remote work or flexible hours to address the high attrition caused by long distances from home. This would alleviate the stress of commuting and improve work-life balance.</a:t>
            </a:r>
            <a:r>
              <a:rPr lang="en-US" sz="2800" b="1" i="0" u="none" strike="noStrike">
                <a:latin typeface="Times New Roman" pitchFamily="18" charset="0" panose="02020603050405020304"/>
                <a:ea typeface="+mn-ea"/>
                <a:cs typeface="Times New Roman" pitchFamily="18" charset="0" panose="02020603050405020304"/>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343762"/>
            <a:ext cx="10515600" cy="5087257"/>
          </a:xfrm>
        </p:spPr>
        <p:txBody>
          <a:bodyPr/>
          <a:lstStyle/>
          <a:p>
            <a:pPr marL="2413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Retention Programs for Younger Employees</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Focus on improving career development opportunities and mentorship programs for employees aged 29–33. This could help reduce turnover among this group by addressing career progression concerns.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343762"/>
            <a:ext cx="10515600" cy="5087257"/>
          </a:xfrm>
        </p:spPr>
        <p:txBody>
          <a:bodyPr/>
          <a:lstStyle/>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Employee Engagement for Singles </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Create tailored engagement programs for single employees, including professional development opportunities, flexible travel assignments, or social activities to increase job satisfaction and retention.</a:t>
            </a:r>
          </a:p>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Leadership Development</a:t>
            </a:r>
            <a:r>
              <a:rPr lang="en-US" sz="2800" b="0" i="0" u="none" strike="noStrike">
                <a:latin typeface="Times New Roman" pitchFamily="18" charset="0" panose="02020603050405020304"/>
                <a:ea typeface="+mn-ea"/>
                <a:cs typeface="Times New Roman" pitchFamily="18" charset="0" panose="02020603050405020304"/>
              </a:rPr>
              <a:t>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Improve training and support for managers, especially for employees with low tenure with their managers. Leadership development programs could help build stronger manager-employee relationships, reducing attrition.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OBJECTIVES</a:t>
            </a:r>
          </a:p>
        </p:txBody>
      </p:sp>
      <p:sp>
        <p:nvSpPr>
          <p:cNvPr id="3" name="Content Placeholder 2"/>
          <p:cNvSpPr>
            <a:spLocks noGrp="1" noEditPoints="1"/>
          </p:cNvSpPr>
          <p:nvPr>
            <p:ph idx="1"/>
          </p:nvPr>
        </p:nvSpPr>
        <p:spPr/>
        <p:txBody>
          <a:bodyPr/>
          <a:lstStyle/>
          <a:p>
            <a:pPr marL="91440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To identify the primary reasons behind employee departures.</a:t>
            </a:r>
          </a:p>
          <a:p>
            <a:pPr marL="91440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To analyze patterns of employee turnover across various departments and demographics.</a:t>
            </a:r>
          </a:p>
          <a:p>
            <a:pPr marL="742317" marR="0" indent="0" algn="l">
              <a:lnSpc>
                <a:spcPct val="115000"/>
              </a:lnSpc>
              <a:spcBef>
                <a:spcPts val="0"/>
              </a:spcBef>
              <a:spcAft>
                <a:spcPts val="1000"/>
              </a:spcAft>
              <a:buNone/>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To provide actionable recommendations aimed at reducing attrition rates.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280262"/>
            <a:ext cx="10515600" cy="5150757"/>
          </a:xfrm>
        </p:spPr>
        <p:txBody>
          <a:bodyPr/>
          <a:lstStyle/>
          <a:p>
            <a:pPr marL="31115"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Improve Work Life Balance</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Offer more flexible work arrangements or wellness programs, especially for employees in level 3 work-life balance, to improve retention. Employees with better work-life balance tend to stay longer.</a:t>
            </a:r>
          </a:p>
          <a:p>
            <a:pPr marL="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Enhance Work Environment</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Focus on improving the work environment and addressing issues raised in employee satisfaction surveys to reduce attrition linked to poor environment satisfaction.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439012"/>
            <a:ext cx="10515600" cy="4992007"/>
          </a:xfrm>
        </p:spPr>
        <p:txBody>
          <a:bodyPr/>
          <a:lstStyle/>
          <a:p>
            <a:pPr marL="15240" marR="0" indent="0" algn="l">
              <a:lnSpc>
                <a:spcPct val="115000"/>
              </a:lnSpc>
              <a:spcBef>
                <a:spcPts val="0"/>
              </a:spcBef>
              <a:spcAft>
                <a:spcPts val="1000"/>
              </a:spcAft>
              <a:buNone/>
            </a:pPr>
            <a:r>
              <a:rPr lang="en-US" sz="2800" b="1" i="0" u="none" strike="noStrike">
                <a:latin typeface="Times New Roman" pitchFamily="18" charset="0" panose="02020603050405020304"/>
                <a:ea typeface="+mn-ea"/>
                <a:cs typeface="Times New Roman" pitchFamily="18" charset="0" panose="02020603050405020304"/>
              </a:rPr>
              <a:t>Promotion Strategy</a:t>
            </a:r>
            <a:endParaRPr sz="2800" b="0" i="0" u="none" strike="noStrike">
              <a:latin typeface="Times New Roman" pitchFamily="18" charset="0" panose="02020603050405020304"/>
              <a:ea typeface="+mn-ea"/>
              <a:cs typeface="Times New Roman" pitchFamily="18" charset="0" panose="02020603050405020304"/>
            </a:endParaRP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Reevaluate the promotion process to ensure that employees feel valued and see a clear path for growth. Provide opportunities for lateral movement or skill development for those who have not been promoted recently.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CONCLUSION</a:t>
            </a:r>
          </a:p>
        </p:txBody>
      </p:sp>
      <p:sp>
        <p:nvSpPr>
          <p:cNvPr id="3" name="Content Placeholder 2"/>
          <p:cNvSpPr>
            <a:spLocks noGrp="1" noEditPoints="1"/>
          </p:cNvSpPr>
          <p:nvPr>
            <p:ph idx="1"/>
          </p:nvPr>
        </p:nvSpPr>
        <p:spPr>
          <a:xfrm>
            <a:off x="838199" y="2359762"/>
            <a:ext cx="10515600" cy="4293507"/>
          </a:xfrm>
        </p:spPr>
        <p:txBody>
          <a:bodyPr/>
          <a:lstStyle/>
          <a:p>
            <a:pPr marL="0" marR="0" indent="0" algn="just">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This analysis highlights critical factors influencing employee attrition at XYZ Company, with distance from home, age, and job satisfaction playing pivotal roles. Addressing these areas through flexible work policies, targeted retention strategies, and leadership development can significantly reduce turnover. </a:t>
            </a:r>
          </a:p>
          <a:p>
            <a:pPr marL="0" marR="0" indent="0" algn="l">
              <a:lnSpc>
                <a:spcPct val="115000"/>
              </a:lnSpc>
              <a:spcBef>
                <a:spcPts val="0"/>
              </a:spcBef>
              <a:spcAft>
                <a:spcPts val="1000"/>
              </a:spcAft>
              <a:buNone/>
            </a:pPr>
            <a:r>
              <a:rPr lang="en-US" sz="2800" b="0" i="0" u="none" strike="noStrike">
                <a:latin typeface="Times New Roman" pitchFamily="18" charset="0" panose="02020603050405020304"/>
                <a:ea typeface="+mn-ea"/>
                <a:cs typeface="Times New Roman" pitchFamily="18" charset="0" panose="02020603050405020304"/>
              </a:rPr>
              <a:t>By focusing on these key issues, XYZ Company can create a more engaging and supportive work environment that fosters long-term employee retention.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DATA OVERVIEW</a:t>
            </a:r>
          </a:p>
        </p:txBody>
      </p:sp>
      <p:sp>
        <p:nvSpPr>
          <p:cNvPr id="3" name="Content Placeholder 2"/>
          <p:cNvSpPr>
            <a:spLocks noGrp="1" noEditPoints="1"/>
          </p:cNvSpPr>
          <p:nvPr>
            <p:ph idx="1"/>
          </p:nvPr>
        </p:nvSpPr>
        <p:spPr/>
        <p:txBody>
          <a:bodyPr/>
          <a:lstStyle/>
          <a:p>
            <a:r>
              <a:rPr lang="en-US" sz="2800" b="0" i="0" u="none" strike="noStrike">
                <a:solidFill>
                  <a:srgbClr val="000000"/>
                </a:solidFill>
                <a:latin typeface="Times New Roman" pitchFamily="18" charset="0" panose="02020603050405020304"/>
                <a:ea typeface="+mn-ea"/>
                <a:cs typeface="Times New Roman" pitchFamily="18" charset="0" panose="02020603050405020304"/>
              </a:rPr>
              <a:t>The analysis was conducted using data from 4,410 employees, out of which 711 employees experienced attrition, representing an overall attrition rate of 16.12%. The dataset includes: </a:t>
            </a:r>
          </a:p>
          <a:p>
            <a:pPr marL="89535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1" i="0" u="none" strike="noStrike">
                <a:solidFill>
                  <a:srgbClr val="000000"/>
                </a:solidFill>
                <a:latin typeface="Times New Roman" pitchFamily="18" charset="0" panose="02020603050405020304"/>
                <a:ea typeface="+mn-ea"/>
                <a:cs typeface="Times New Roman" pitchFamily="18" charset="0" panose="02020603050405020304"/>
              </a:rPr>
              <a:t>HR Records</a:t>
            </a:r>
            <a:r>
              <a:rPr lang="en-US" sz="2800" b="0" i="0" u="none" strike="noStrike">
                <a:solidFill>
                  <a:srgbClr val="000000"/>
                </a:solidFill>
                <a:latin typeface="Times New Roman" pitchFamily="18" charset="0" panose="02020603050405020304"/>
                <a:ea typeface="+mn-ea"/>
                <a:cs typeface="Times New Roman" pitchFamily="18" charset="0" panose="02020603050405020304"/>
              </a:rPr>
              <a:t>: Employee demographics, performance ratings and tenure.</a:t>
            </a:r>
          </a:p>
          <a:p>
            <a:pPr marL="719823" marR="0" indent="0" algn="l">
              <a:lnSpc>
                <a:spcPct val="115000"/>
              </a:lnSpc>
              <a:spcBef>
                <a:spcPts val="0"/>
              </a:spcBef>
              <a:spcAft>
                <a:spcPts val="1000"/>
              </a:spcAft>
              <a:buNone/>
            </a:pPr>
            <a:r>
              <a:rPr lang="en-US" sz="2800" b="1" i="0" u="none" strike="noStrike">
                <a:solidFill>
                  <a:srgbClr val="000000"/>
                </a:solidFill>
                <a:latin typeface="Times New Roman" pitchFamily="18" charset="0" panose="02020603050405020304"/>
                <a:ea typeface="+mn-ea"/>
                <a:cs typeface="Times New Roman" pitchFamily="18" charset="0" panose="02020603050405020304"/>
              </a:rPr>
              <a:t>- Employee Surveys</a:t>
            </a:r>
            <a:r>
              <a:rPr lang="en-US" sz="2800" b="0" i="0" u="none" strike="noStrike">
                <a:solidFill>
                  <a:srgbClr val="000000"/>
                </a:solidFill>
                <a:latin typeface="Times New Roman" pitchFamily="18" charset="0" panose="02020603050405020304"/>
                <a:ea typeface="+mn-ea"/>
                <a:cs typeface="Times New Roman" pitchFamily="18" charset="0" panose="02020603050405020304"/>
              </a:rPr>
              <a:t>: information on Job satisfaction, work-life balance and Environment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KEY VARIABLES USED IN THE ANALYSIS</a:t>
            </a:r>
          </a:p>
        </p:txBody>
      </p:sp>
      <p:sp>
        <p:nvSpPr>
          <p:cNvPr id="3" name="Content Placeholder 2"/>
          <p:cNvSpPr>
            <a:spLocks noGrp="1" noEditPoints="1"/>
          </p:cNvSpPr>
          <p:nvPr>
            <p:ph idx="1"/>
          </p:nvPr>
        </p:nvSpPr>
        <p:spPr/>
        <p:txBody>
          <a:bodyPr/>
          <a:lstStyle/>
          <a:p>
            <a:pPr marL="88265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Demographics</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 Age, Gender, Marital Status.</a:t>
            </a:r>
          </a:p>
          <a:p>
            <a:pPr marL="88265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Company Employee Information</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 Total number of employees, Total attrition, breakdown by age groups and attrition rate.</a:t>
            </a:r>
          </a:p>
          <a:p>
            <a:pPr marL="88265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Employee metrics</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 Distance from home.</a:t>
            </a:r>
          </a:p>
          <a:p>
            <a:pPr marL="674834" marR="0" indent="0" algn="l">
              <a:lnSpc>
                <a:spcPct val="115000"/>
              </a:lnSpc>
              <a:spcBef>
                <a:spcPts val="0"/>
              </a:spcBef>
              <a:spcAft>
                <a:spcPts val="1000"/>
              </a:spcAft>
              <a:buNone/>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-Job-related Factors</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 Department, business travel frequency.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TOOLS</a:t>
            </a:r>
          </a:p>
        </p:txBody>
      </p:sp>
      <p:sp>
        <p:nvSpPr>
          <p:cNvPr id="3" name="Content Placeholder 2"/>
          <p:cNvSpPr>
            <a:spLocks noGrp="1" noEditPoints="1"/>
          </p:cNvSpPr>
          <p:nvPr>
            <p:ph idx="1"/>
          </p:nvPr>
        </p:nvSpPr>
        <p:spPr/>
        <p:txBody>
          <a:bodyPr/>
          <a:lstStyle/>
          <a:p>
            <a:pPr marL="457200"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Data cleaning:</a:t>
            </a:r>
            <a:r>
              <a:rPr lang="en-US" sz="2800" b="0" i="0" u="none" strike="noStrike">
                <a:latin typeface="Times New Roman" pitchFamily="18" charset="0" panose="02020603050405020304"/>
                <a:ea typeface="+mn-ea"/>
                <a:cs typeface="Times New Roman" pitchFamily="18" charset="0" panose="02020603050405020304"/>
              </a:rPr>
              <a:t> conducted using Excel.</a:t>
            </a:r>
          </a:p>
          <a:p>
            <a:pPr marL="427395" marR="0" indent="0" algn="l">
              <a:lnSpc>
                <a:spcPct val="115000"/>
              </a:lnSpc>
              <a:spcBef>
                <a:spcPts val="0"/>
              </a:spcBef>
              <a:spcAft>
                <a:spcPts val="1000"/>
              </a:spcAft>
            </a:pPr>
            <a:r>
              <a:rPr lang="en-US" sz="2800" b="1" i="0" u="none" strike="noStrike">
                <a:latin typeface="Times New Roman" pitchFamily="18" charset="0" panose="02020603050405020304"/>
                <a:ea typeface="+mn-ea"/>
                <a:cs typeface="Times New Roman" pitchFamily="18" charset="0" panose="02020603050405020304"/>
              </a:rPr>
              <a:t>Analysis and Visualizations:</a:t>
            </a:r>
            <a:r>
              <a:rPr lang="en-US" sz="2800" b="0" i="0" u="none" strike="noStrike">
                <a:latin typeface="Times New Roman" pitchFamily="18" charset="0" panose="02020603050405020304"/>
                <a:ea typeface="+mn-ea"/>
                <a:cs typeface="Times New Roman" pitchFamily="18" charset="0" panose="02020603050405020304"/>
              </a:rPr>
              <a:t> Performed using Power BI.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ATTRITION OVERVIEW</a:t>
            </a:r>
          </a:p>
        </p:txBody>
      </p:sp>
      <p:sp>
        <p:nvSpPr>
          <p:cNvPr id="3" name="Content Placeholder 2"/>
          <p:cNvSpPr>
            <a:spLocks noGrp="1" noEditPoints="1"/>
          </p:cNvSpPr>
          <p:nvPr>
            <p:ph idx="1"/>
          </p:nvPr>
        </p:nvSpPr>
        <p:spPr/>
        <p:txBody>
          <a:bodyPr/>
          <a:lstStyle/>
          <a:p>
            <a:pPr marL="45720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Overall Attrition Rate</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 16.12%</a:t>
            </a:r>
          </a:p>
          <a:p>
            <a:pPr marL="45720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Distance from Home</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 16.12%</a:t>
            </a:r>
          </a:p>
          <a:p>
            <a:pPr marL="45720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Marital Status:</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 </a:t>
            </a:r>
          </a:p>
          <a:p>
            <a:pPr marL="457200" marR="0" indent="0" algn="l">
              <a:lnSpc>
                <a:spcPct val="100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Single: 	8.16%</a:t>
            </a:r>
          </a:p>
          <a:p>
            <a:pPr marL="457200" marR="0" indent="457200" algn="l">
              <a:lnSpc>
                <a:spcPct val="100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Married: 	5.71%</a:t>
            </a:r>
          </a:p>
          <a:p>
            <a:pPr marL="457200" marR="0" indent="0" algn="l">
              <a:lnSpc>
                <a:spcPct val="100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Divorced: 	2.24%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160819"/>
            <a:ext cx="10515600" cy="5630111"/>
          </a:xfrm>
        </p:spPr>
        <p:txBody>
          <a:bodyPr/>
          <a:lstStyle/>
          <a:p>
            <a:pPr marL="45720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Department</a:t>
            </a:r>
            <a:endParaRPr lang="en-US" sz="2800" b="0" i="0" u="none" strike="noStrike">
              <a:solidFill>
                <a:schemeClr val="dk1"/>
              </a:solidFill>
              <a:latin typeface="Times New Roman" pitchFamily="18" charset="0" panose="02020603050405020304"/>
              <a:ea typeface="+mn-ea"/>
              <a:cs typeface="Times New Roman" pitchFamily="18" charset="0" panose="02020603050405020304"/>
            </a:endParaRPr>
          </a:p>
          <a:p>
            <a:pPr marL="45720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	</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Research and Development: 	10.27%</a:t>
            </a:r>
          </a:p>
          <a:p>
            <a:pPr marL="45720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Sales: 				4.56%</a:t>
            </a:r>
          </a:p>
          <a:p>
            <a:pPr marL="457200" marR="0" indent="0" algn="l">
              <a:lnSpc>
                <a:spcPct val="115000"/>
              </a:lnSpc>
              <a:spcBef>
                <a:spcPts val="0"/>
              </a:spcBef>
              <a:spcAft>
                <a:spcPts val="1000"/>
              </a:spcAft>
            </a:pPr>
            <a:r>
              <a:rPr lang="en-US" sz="2800" b="0" i="0" u="none" strike="noStrike">
                <a:solidFill>
                  <a:schemeClr val="dk1"/>
                </a:solidFill>
                <a:latin typeface="Times New Roman" pitchFamily="18" charset="0" panose="02020603050405020304"/>
                <a:ea typeface="+mn-ea"/>
                <a:cs typeface="Times New Roman" pitchFamily="18" charset="0" panose="02020603050405020304"/>
              </a:rPr>
              <a:t>	Human Resources: 		1.29%</a:t>
            </a:r>
          </a:p>
          <a:p>
            <a:pPr marL="457200" marR="0" indent="0" algn="l">
              <a:lnSpc>
                <a:spcPct val="115000"/>
              </a:lnSpc>
              <a:spcBef>
                <a:spcPts val="0"/>
              </a:spcBef>
              <a:spcAft>
                <a:spcPts val="1000"/>
              </a:spcAft>
            </a:pPr>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Age</a:t>
            </a:r>
            <a:endParaRPr lang="en-US" sz="2800" b="0" i="0" u="none" strike="noStrike">
              <a:solidFill>
                <a:schemeClr val="dk1"/>
              </a:solidFill>
              <a:latin typeface="Times New Roman" pitchFamily="18" charset="0" panose="02020603050405020304"/>
              <a:ea typeface="+mn-ea"/>
              <a:cs typeface="Times New Roman" pitchFamily="18" charset="0" panose="02020603050405020304"/>
            </a:endParaRPr>
          </a:p>
          <a:p>
            <a:pPr marL="91440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0" i="1" u="none" strike="noStrike">
                <a:solidFill>
                  <a:schemeClr val="dk1"/>
                </a:solidFill>
                <a:latin typeface="Times New Roman" pitchFamily="18" charset="0" panose="02020603050405020304"/>
                <a:ea typeface="+mn-ea"/>
                <a:cs typeface="Times New Roman" pitchFamily="18" charset="0" panose="02020603050405020304"/>
              </a:rPr>
              <a:t>Highest attrition: </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Employees aged 29 and 31 (54 each), followed by age 28 (42).</a:t>
            </a:r>
          </a:p>
          <a:p>
            <a:pPr marL="914400" marR="0" indent="-228600" algn="l">
              <a:lnSpc>
                <a:spcPct val="115000"/>
              </a:lnSpc>
              <a:spcBef>
                <a:spcPts val="0"/>
              </a:spcBef>
              <a:spcAft>
                <a:spcPts val="1000"/>
              </a:spcAft>
              <a:buClr>
                <a:srgbClr val="000000"/>
              </a:buClr>
              <a:buSzPts val="2800"/>
              <a:buFont typeface="Calibri" pitchFamily="34" charset="0" panose="020F0502020204030204"/>
              <a:buChar char="-"/>
            </a:pPr>
            <a:r>
              <a:rPr lang="en-US" sz="2800" b="0" i="1" u="none" strike="noStrike">
                <a:solidFill>
                  <a:schemeClr val="dk1"/>
                </a:solidFill>
                <a:latin typeface="Times New Roman" pitchFamily="18" charset="0" panose="02020603050405020304"/>
                <a:ea typeface="+mn-ea"/>
                <a:cs typeface="Times New Roman" pitchFamily="18" charset="0" panose="02020603050405020304"/>
              </a:rPr>
              <a:t>Lowest attrition: </a:t>
            </a:r>
            <a:r>
              <a:rPr lang="en-US" sz="2800" b="0" i="0" u="none" strike="noStrike">
                <a:solidFill>
                  <a:schemeClr val="dk1"/>
                </a:solidFill>
                <a:latin typeface="Times New Roman" pitchFamily="18" charset="0" panose="02020603050405020304"/>
                <a:ea typeface="+mn-ea"/>
                <a:cs typeface="Times New Roman" pitchFamily="18" charset="0" panose="02020603050405020304"/>
              </a:rPr>
              <a:t>Ages 51, 49, 48, 45, 43, 42, and 38 (6 each).</a:t>
            </a:r>
            <a:endParaRPr lang="en-US" sz="2800" b="0" i="1" u="none" strike="noStrike">
              <a:solidFill>
                <a:schemeClr val="dk1"/>
              </a:solidFill>
              <a:latin typeface="Times New Roman" pitchFamily="18" charset="0" panose="02020603050405020304"/>
              <a:ea typeface="+mn-ea"/>
              <a:cs typeface="Times New Roman" pitchFamily="18" charset="0" panose="02020603050405020304"/>
            </a:endParaRPr>
          </a:p>
          <a:p>
            <a:pPr marL="697329" marR="0" indent="0" algn="l">
              <a:lnSpc>
                <a:spcPct val="115000"/>
              </a:lnSpc>
              <a:spcBef>
                <a:spcPts val="0"/>
              </a:spcBef>
              <a:spcAft>
                <a:spcPts val="1000"/>
              </a:spcAft>
              <a:buNone/>
            </a:pPr>
            <a:r>
              <a:rPr lang="en-US" sz="2800" b="0" i="1" u="none" strike="noStrike">
                <a:solidFill>
                  <a:schemeClr val="dk1"/>
                </a:solidFill>
                <a:latin typeface="Times New Roman" pitchFamily="18" charset="0" panose="02020603050405020304"/>
                <a:ea typeface="+mn-ea"/>
                <a:cs typeface="Times New Roman" pitchFamily="18" charset="0" panose="02020603050405020304"/>
              </a:rPr>
              <a:t>- No Attrition: Employees aged 54, 57, 59, and 60.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noEditPoints="1"/>
          </p:cNvSpPr>
          <p:nvPr>
            <p:ph idx="1"/>
          </p:nvPr>
        </p:nvSpPr>
        <p:spPr>
          <a:xfrm>
            <a:off x="838199" y="1340774"/>
            <a:ext cx="10515600" cy="5090245"/>
          </a:xfrm>
        </p:spPr>
        <p:txBody>
          <a:bodyPr/>
          <a:lstStyle/>
          <a:p>
            <a:r>
              <a:rPr lang="en-US" sz="2800" b="1" i="0" u="none" strike="noStrike">
                <a:solidFill>
                  <a:schemeClr val="dk1"/>
                </a:solidFill>
                <a:latin typeface="Times New Roman" pitchFamily="18" charset="0" panose="02020603050405020304"/>
                <a:ea typeface="+mn-ea"/>
                <a:cs typeface="Times New Roman" pitchFamily="18" charset="0" panose="02020603050405020304"/>
              </a:rPr>
              <a:t>Attrition by Years with Current Manager</a:t>
            </a:r>
          </a:p>
          <a:p>
            <a:endParaRPr lang="en-US" sz="2800" b="1" i="0" u="none" strike="noStrike">
              <a:solidFill>
                <a:schemeClr val="dk1"/>
              </a:solidFill>
              <a:latin typeface="Times New Roman" pitchFamily="18" charset="0" panose="02020603050405020304"/>
              <a:ea typeface="+mn-ea"/>
              <a:cs typeface="Times New Roman" pitchFamily="18" charset="0" panose="02020603050405020304"/>
            </a:endParaRPr>
          </a:p>
        </p:txBody>
      </p:sp>
      <p:graphicFrame>
        <p:nvGraphicFramePr>
          <p:cNvPr id="4" name=""/>
          <p:cNvGraphicFramePr/>
          <p:nvPr/>
        </p:nvGraphicFramePr>
        <p:xfrm>
          <a:off x="913406" y="1968753"/>
          <a:ext cx="2672080" cy="4765040"/>
        </p:xfrm>
        <a:graphic>
          <a:graphicData uri="http://schemas.openxmlformats.org/drawingml/2006/table">
            <a:tbl>
              <a:tblPr firstRow="1" bandCol="1"/>
              <a:tblGrid>
                <a:gridCol w="730250"/>
                <a:gridCol w="725170"/>
                <a:gridCol w="1216660"/>
              </a:tblGrid>
              <a:tr h="254000">
                <a:tc>
                  <a:txBody>
                    <a:bodyPr lIns="68580" tIns="0" rIns="68580" bIns="0"/>
                    <a:lstStyle/>
                    <a:p>
                      <a:pPr marL="0" marR="0" indent="0" algn="l">
                        <a:lnSpc>
                          <a:spcPct val="100000"/>
                        </a:lnSpc>
                        <a:spcBef>
                          <a:spcPts val="0"/>
                        </a:spcBef>
                        <a:spcAft>
                          <a:spcPts val="0"/>
                        </a:spcAft>
                      </a:pPr>
                      <a:r>
                        <a:rPr lang="en-US" sz="1200" b="1" i="0" u="none" strike="noStrike">
                          <a:solidFill>
                            <a:schemeClr val="dk1"/>
                          </a:solidFill>
                          <a:latin typeface="Times New Roman" pitchFamily="18" charset="0" panose="02020603050405020304"/>
                          <a:ea typeface="+mn-ea"/>
                          <a:cs typeface="Times New Roman" pitchFamily="18" charset="0" panose="02020603050405020304"/>
                        </a:rPr>
                        <a:t>Year(s) with Current Manager</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endParaRPr lang="en-US" sz="1200" b="1"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endParaRPr lang="en-US" sz="1200" b="1"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endParaRPr lang="en-US" sz="1200" b="1"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r>
                        <a:rPr lang="en-US" sz="1200" b="1" i="0" u="none" strike="noStrike">
                          <a:solidFill>
                            <a:schemeClr val="dk1"/>
                          </a:solidFill>
                          <a:latin typeface="Times New Roman" pitchFamily="18" charset="0" panose="02020603050405020304"/>
                          <a:ea typeface="+mn-ea"/>
                          <a:cs typeface="Times New Roman" pitchFamily="18" charset="0" panose="02020603050405020304"/>
                        </a:rPr>
                        <a:t>Attrition</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endParaRPr lang="en-US" sz="1200" b="1"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r>
                        <a:rPr lang="en-US" sz="1200" b="1" i="0" u="none" strike="noStrike">
                          <a:solidFill>
                            <a:schemeClr val="dk1"/>
                          </a:solidFill>
                          <a:latin typeface="Times New Roman" pitchFamily="18" charset="0" panose="02020603050405020304"/>
                          <a:ea typeface="+mn-ea"/>
                          <a:cs typeface="Times New Roman" pitchFamily="18" charset="0" panose="02020603050405020304"/>
                        </a:rPr>
                        <a:t>Total Number of Employees before Attrition</a:t>
                      </a:r>
                    </a:p>
                    <a:p>
                      <a:pPr marL="0" marR="0" indent="0" algn="l">
                        <a:lnSpc>
                          <a:spcPct val="100000"/>
                        </a:lnSpc>
                        <a:spcBef>
                          <a:spcPts val="0"/>
                        </a:spcBef>
                        <a:spcAft>
                          <a:spcPts val="0"/>
                        </a:spcAft>
                      </a:pPr>
                      <a:endParaRPr lang="en-US" sz="1200" b="1" i="0" u="none" strike="noStrike">
                        <a:solidFill>
                          <a:schemeClr val="dk1"/>
                        </a:solidFill>
                        <a:latin typeface="Times New Roman" pitchFamily="18" charset="0" panose="02020603050405020304"/>
                        <a:ea typeface="+mn-ea"/>
                        <a:cs typeface="Times New Roman" pitchFamily="18" charset="0" panose="02020603050405020304"/>
                      </a:endParaRP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255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789</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228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150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1032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57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426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294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93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87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93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648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321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9</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18</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192</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10</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9</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81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11</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3</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12, 13, 15, 16, 17</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endParaRPr lang="en-US" sz="1200" b="0"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endParaRPr lang="en-US" sz="1200" b="0"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None</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endParaRPr lang="en-US" sz="1200" b="0" i="0" u="none" strike="noStrike">
                        <a:solidFill>
                          <a:schemeClr val="dk1"/>
                        </a:solidFill>
                        <a:latin typeface="Times New Roman" pitchFamily="18" charset="0" panose="02020603050405020304"/>
                        <a:ea typeface="+mn-ea"/>
                        <a:cs typeface="Times New Roman" pitchFamily="18" charset="0" panose="02020603050405020304"/>
                      </a:endParaRPr>
                    </a:p>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54, 42, 15, 6 and 21 respectively.</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r h="254000">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14</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6</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c>
                  <a:txBody>
                    <a:bodyPr lIns="68580" tIns="0" rIns="68580" bIns="0"/>
                    <a:lstStyle/>
                    <a:p>
                      <a:pPr marL="0" marR="0" indent="0" algn="l">
                        <a:lnSpc>
                          <a:spcPct val="100000"/>
                        </a:lnSpc>
                        <a:spcBef>
                          <a:spcPts val="0"/>
                        </a:spcBef>
                        <a:spcAft>
                          <a:spcPts val="0"/>
                        </a:spcAft>
                      </a:pPr>
                      <a:r>
                        <a:rPr lang="en-US" sz="1200" b="0" i="0" u="none" strike="noStrike">
                          <a:solidFill>
                            <a:schemeClr val="dk1"/>
                          </a:solidFill>
                          <a:latin typeface="Times New Roman" pitchFamily="18" charset="0" panose="02020603050405020304"/>
                          <a:ea typeface="+mn-ea"/>
                          <a:cs typeface="Times New Roman" pitchFamily="18" charset="0" panose="02020603050405020304"/>
                        </a:rPr>
                        <a:t>15</a:t>
                      </a:r>
                    </a:p>
                  </a:txBody>
                  <a:tcPr marL="68580" marR="6858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6350">
                      <a:noFill/>
                    </a:lnTlToBr>
                    <a:lnBlToTr w="6350">
                      <a:noFill/>
                    </a:lnBlToTr>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Light"/>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Light"/>
        <a:font script="Olck" typeface="Nirmala UI"/>
        <a:font script="Lisu" typeface="Segoe UI"/>
        <a:font script="Sora" typeface="Nirmala UI"/>
      </a:majorFont>
      <a:minorFont>
        <a:latin typeface="Calibri" panose="020F0502020204030204"/>
        <a:ea typeface=""/>
        <a:cs typeface=""/>
        <a:font script="Arab" typeface="Arial"/>
        <a:font script="Armn" typeface="Arial"/>
        <a:font script="Beng" typeface="Vrinda"/>
        <a:font script="Bopo" typeface="Microsoft JhengHei"/>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Mymr" typeface="Myanmar Text"/>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Osma" typeface="Ebrima"/>
        <a:font script="Tale" typeface="Microsoft Tai Le"/>
        <a:font script="Bugi" typeface="Leelawadee UI"/>
        <a:font script="Talu" typeface="Microsoft New Tai Lue"/>
        <a:font script="Tfng" typeface="Ebrima"/>
        <a:font script="Hans" typeface="等线"/>
        <a:font script="Hant" typeface="新細明體"/>
        <a:font script="Java" typeface="Javanese Text"/>
        <a:font script="Nkoo" typeface="Ebrima"/>
        <a:font script="Phag" typeface="Phagspa"/>
        <a:font script="Syre" typeface="Estrangelo Edessa"/>
        <a:font script="Syrj" typeface="Estrangelo Edessa"/>
        <a:font script="Syrn" typeface="Estrangelo Edessa"/>
        <a:font script="Jpan" typeface="游ゴシック"/>
        <a:font script="Olck" typeface="Nirmala UI"/>
        <a:font script="Lisu" typeface="Segoe UI"/>
        <a:font script="Sora" typeface="Nirmala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ProjectPresentation">
  <a:themeElements>
    <a:clrScheme name="ProjectPresentation">
      <a:dk1>
        <a:sysClr val="windowText" lastClr="000000"/>
      </a:dk1>
      <a:lt1>
        <a:sysClr val="window" lastClr="FFFFFF"/>
      </a:lt1>
      <a:dk2>
        <a:srgbClr val="417A9B"/>
      </a:dk2>
      <a:lt2>
        <a:srgbClr val="F4EBE3"/>
      </a:lt2>
      <a:accent1>
        <a:srgbClr val="ED7C59"/>
      </a:accent1>
      <a:accent2>
        <a:srgbClr val="00C4B9"/>
      </a:accent2>
      <a:accent3>
        <a:srgbClr val="F5AE00"/>
      </a:accent3>
      <a:accent4>
        <a:srgbClr val="74B287"/>
      </a:accent4>
      <a:accent5>
        <a:srgbClr val="EF5361"/>
      </a:accent5>
      <a:accent6>
        <a:srgbClr val="88C9CC"/>
      </a:accent6>
      <a:hlink>
        <a:srgbClr val="0563C1"/>
      </a:hlink>
      <a:folHlink>
        <a:srgbClr val="954F72"/>
      </a:folHlink>
    </a:clrScheme>
    <a:fontScheme name="Gill Sans MT - Gill Sans MT">
      <a:majorFont>
        <a:latin typeface="Gill Sans MT"/>
        <a:ea typeface=""/>
        <a:cs typeface=""/>
      </a:majorFont>
      <a:minorFont>
        <a:latin typeface="Gill Sans M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Words>
  <Application>Microsoft Office PowerPoint</Application>
  <PresentationFormat>Widescreen</PresentationFormat>
  <Paragraphs>1</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Gill Sans MT</vt:lpstr>
      <vt:lpstr>ProjectPresentation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Egbosimba Chinenye</dc:creator>
  <cp:lastModifiedBy>Egbosimba Chinenye</cp:lastModifiedBy>
  <cp:revision>1</cp:revision>
  <dcterms:created xsi:type="dcterms:W3CDTF">2020-03-05T14:05:40Z</dcterms:created>
  <dcterms:modified xsi:type="dcterms:W3CDTF">2024-09-11T03:46:12Z</dcterms:modified>
</cp:coreProperties>
</file>