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0" r:id="rId2"/>
    <p:sldMasterId id="2147483688" r:id="rId3"/>
  </p:sldMasterIdLst>
  <p:notesMasterIdLst>
    <p:notesMasterId r:id="rId31"/>
  </p:notesMasterIdLst>
  <p:sldIdLst>
    <p:sldId id="340" r:id="rId4"/>
    <p:sldId id="341" r:id="rId5"/>
    <p:sldId id="269" r:id="rId6"/>
    <p:sldId id="263" r:id="rId7"/>
    <p:sldId id="270" r:id="rId8"/>
    <p:sldId id="266" r:id="rId9"/>
    <p:sldId id="267" r:id="rId10"/>
    <p:sldId id="268" r:id="rId11"/>
    <p:sldId id="331" r:id="rId12"/>
    <p:sldId id="280" r:id="rId13"/>
    <p:sldId id="274" r:id="rId14"/>
    <p:sldId id="275" r:id="rId15"/>
    <p:sldId id="328" r:id="rId16"/>
    <p:sldId id="338" r:id="rId17"/>
    <p:sldId id="322" r:id="rId18"/>
    <p:sldId id="313" r:id="rId19"/>
    <p:sldId id="277" r:id="rId20"/>
    <p:sldId id="332" r:id="rId21"/>
    <p:sldId id="339" r:id="rId22"/>
    <p:sldId id="329" r:id="rId23"/>
    <p:sldId id="323" r:id="rId24"/>
    <p:sldId id="324" r:id="rId25"/>
    <p:sldId id="278" r:id="rId26"/>
    <p:sldId id="334" r:id="rId27"/>
    <p:sldId id="342" r:id="rId28"/>
    <p:sldId id="343" r:id="rId29"/>
    <p:sldId id="34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1" autoAdjust="0"/>
    <p:restoredTop sz="95884" autoAdjust="0"/>
  </p:normalViewPr>
  <p:slideViewPr>
    <p:cSldViewPr>
      <p:cViewPr varScale="1">
        <p:scale>
          <a:sx n="68" d="100"/>
          <a:sy n="68" d="100"/>
        </p:scale>
        <p:origin x="14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346E0-BCA8-4088-8DAC-4AE0B856EC6C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1939C-08AB-4D29-9969-DC1202E8D2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46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http://www.kurtm.net/mipsasm/index.cgi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0783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685669" indent="-263719" defTabSz="890783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54875" indent="-210975" defTabSz="890783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476825" indent="-210975" defTabSz="890783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898774" indent="-210975" defTabSz="890783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20724" indent="-210975" defTabSz="89078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742674" indent="-210975" defTabSz="89078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164624" indent="-210975" defTabSz="89078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586574" indent="-210975" defTabSz="89078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5A503279-746D-4275-9F57-CC0DCC431E65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1F07E-3FE7-4304-ABF3-49983D5AF80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1F07E-3FE7-4304-ABF3-49983D5AF80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D21B25-2F3B-427E-9841-6DE7FEAC65B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32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43900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D21B25-2F3B-427E-9841-6DE7FEAC65B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32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1F07E-3FE7-4304-ABF3-49983D5AF80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1F07E-3FE7-4304-ABF3-49983D5AF80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1F07E-3FE7-4304-ABF3-49983D5AF80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D21B25-2F3B-427E-9841-6DE7FEAC65B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91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D21B25-2F3B-427E-9841-6DE7FEAC65B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0783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685669" indent="-263719" defTabSz="890783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054875" indent="-210975" defTabSz="890783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476825" indent="-210975" defTabSz="890783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1898774" indent="-210975" defTabSz="890783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320724" indent="-210975" defTabSz="89078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742674" indent="-210975" defTabSz="89078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164624" indent="-210975" defTabSz="89078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586574" indent="-210975" defTabSz="89078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DA97467C-8211-4FA8-8E25-FEC852F173A4}" type="slidenum">
              <a:rPr lang="en-US" altLang="en-US">
                <a:solidFill>
                  <a:srgbClr val="000000"/>
                </a:solidFill>
              </a:rPr>
              <a:pPr/>
              <a:t>25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D21B25-2F3B-427E-9841-6DE7FEAC65B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93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D21B25-2F3B-427E-9841-6DE7FEAC65B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51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D21B25-2F3B-427E-9841-6DE7FEAC65B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93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D21B25-2F3B-427E-9841-6DE7FEAC65B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37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D21B25-2F3B-427E-9841-6DE7FEAC65B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39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D21B25-2F3B-427E-9841-6DE7FEAC65B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93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D21B25-2F3B-427E-9841-6DE7FEAC65B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7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D21B25-2F3B-427E-9841-6DE7FEAC65B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5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OFD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ja-JP" altLang="en-US">
              <a:cs typeface="Arial" charset="0"/>
            </a:endParaRPr>
          </a:p>
        </p:txBody>
      </p:sp>
      <p:pic>
        <p:nvPicPr>
          <p:cNvPr id="6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13"/>
            <a:ext cx="17621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71438"/>
            <a:ext cx="1363663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/>
              <a:t>Click to edit Master title style</a:t>
            </a:r>
            <a:endParaRPr lang="ja-JP" altLang="ja-JP" dirty="0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/>
              <a:t>Click to edit Master subtitle style</a:t>
            </a:r>
            <a:endParaRPr lang="ja-JP" altLang="ja-JP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03/2017</a:t>
            </a:r>
            <a:endParaRPr lang="ja-JP" alt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Copyrights 2017 CE-UIT. All Rights Reserved.</a:t>
            </a:r>
            <a:endParaRPr lang="ja-JP" alt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4B408-A72C-4612-B280-9801CB9418C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9935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03/2017</a:t>
            </a:r>
            <a:endParaRPr lang="ja-JP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6C46C-1CE0-4AB5-918E-0B29157B301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Copyrights 2017 CE-UIT. All Rights Reserved.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798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03/2017</a:t>
            </a: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48B5E-0B0F-40D4-94A7-6D1A75DD58F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Copyrights 2017 CE-UIT. All Rights Reserved.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6314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 dirty="0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03/2017</a:t>
            </a:r>
            <a:endParaRPr lang="ja-JP" altLang="en-US"/>
          </a:p>
        </p:txBody>
      </p:sp>
      <p:sp>
        <p:nvSpPr>
          <p:cNvPr id="6" name="スライド番号プレースホル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389C1-F8F0-4FA3-8A21-F34AC98102F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Copyrights 2017 CE-UIT. All Rights Reserved.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6204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/>
            </a:lvl1pPr>
          </a:lstStyle>
          <a:p>
            <a:pPr>
              <a:defRPr/>
            </a:pPr>
            <a:r>
              <a:rPr lang="en-US"/>
              <a:t>03/2017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eaLnBrk="1" hangingPunct="1">
              <a:defRPr kumimoji="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Copyrights 2017 CE-UIT. All Rights Reserved.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/>
            </a:lvl1pPr>
          </a:lstStyle>
          <a:p>
            <a:pPr>
              <a:defRPr/>
            </a:pPr>
            <a:fld id="{2E86B76E-1CF5-4669-AE47-455DD7A78E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85037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/>
            </a:lvl1pPr>
          </a:lstStyle>
          <a:p>
            <a:pPr>
              <a:defRPr/>
            </a:pPr>
            <a:r>
              <a:rPr lang="en-US"/>
              <a:t>03/2017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eaLnBrk="1" hangingPunct="1">
              <a:defRPr kumimoji="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Copyrights 2017 CE-UIT. All Rights Reserved.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/>
            </a:lvl1pPr>
          </a:lstStyle>
          <a:p>
            <a:pPr>
              <a:defRPr/>
            </a:pPr>
            <a:fld id="{ED3502A8-AE30-4E0F-9839-2D6970EDC2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308756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OFD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6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13"/>
            <a:ext cx="17621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71438"/>
            <a:ext cx="1363663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/>
              <a:t>Click to edit Master title style</a:t>
            </a:r>
            <a:endParaRPr lang="ja-JP" altLang="ja-JP" dirty="0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/>
              <a:t>Click to edit Master subtitle style</a:t>
            </a:r>
            <a:endParaRPr lang="ja-JP" altLang="ja-JP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altLang="ja-JP"/>
              <a:t>03/2017</a:t>
            </a:r>
            <a:endParaRPr lang="ja-JP" alt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altLang="ja-JP"/>
              <a:t>Copyrights 2017 CE-UIT. All Rights Reserved.</a:t>
            </a:r>
            <a:endParaRPr lang="ja-JP" alt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7F857BDB-FC2F-4E04-9AC8-DA04A6B9C94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83899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altLang="ja-JP"/>
              <a:t>03/2017</a:t>
            </a:r>
            <a:endParaRPr lang="ja-JP" altLang="en-US" dirty="0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D9ADD778-1684-4EEC-B9D6-455375CE3A0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altLang="ja-JP"/>
              <a:t>Copyrights 2017 CE-UIT. All Rights Reserved.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1554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altLang="ja-JP"/>
              <a:t>03/2017</a:t>
            </a:r>
            <a:endParaRPr lang="ja-JP" alt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122E3056-6531-44AD-BDF7-8413D2111EB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altLang="ja-JP"/>
              <a:t>Copyrights 2017 CE-UIT. All Rights Reserved.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57271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altLang="ja-JP"/>
              <a:t>03/2017</a:t>
            </a:r>
            <a:endParaRPr lang="ja-JP" altLang="en-US" dirty="0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4EDF561D-9A29-49C3-8D95-DA50F6BE9B9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altLang="ja-JP"/>
              <a:t>Copyrights 2017 CE-UIT. All Rights Reserved.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51361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 dirty="0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eaLnBrk="0" hangingPunct="0"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altLang="ja-JP"/>
              <a:t>03/2017</a:t>
            </a:r>
            <a:endParaRPr lang="ja-JP" altLang="en-US" dirty="0"/>
          </a:p>
        </p:txBody>
      </p:sp>
      <p:sp>
        <p:nvSpPr>
          <p:cNvPr id="6" name="スライド番号プレースホル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3A7937EB-5862-4CF9-B7CB-ABF20076D91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0" hangingPunct="0"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altLang="ja-JP"/>
              <a:t>Copyrights 2017 CE-UIT. All Rights Reserved.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5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03/2017</a:t>
            </a: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868B4-C1BC-4403-92C7-0EB3F1B2EB6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Copyrights 2017 CE-UIT. All Rights Reserved.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724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03/2017</a:t>
            </a:r>
            <a:endParaRPr lang="ja-JP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E4307-C19E-4897-820D-981FFD64A37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Copyrights 2017 CE-UIT. All Rights Reserved.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788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03/2017</a:t>
            </a: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34AED-EDC6-4517-B6A6-0FDD40DC1DE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Copyrights 2017 CE-UIT. All Rights Reserved.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190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 dirty="0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03/2017</a:t>
            </a:r>
            <a:endParaRPr lang="ja-JP" altLang="en-US"/>
          </a:p>
        </p:txBody>
      </p:sp>
      <p:sp>
        <p:nvSpPr>
          <p:cNvPr id="6" name="スライド番号プレースホル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C2095-A8CD-413A-8A53-3A300E1CBDE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Copyrights 2017 CE-UIT. All Rights Reserved.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616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/>
            </a:lvl1pPr>
          </a:lstStyle>
          <a:p>
            <a:pPr>
              <a:defRPr/>
            </a:pPr>
            <a:r>
              <a:rPr lang="en-US"/>
              <a:t>03/2017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eaLnBrk="1" hangingPunct="1">
              <a:defRPr kumimoji="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Copyrights 2017 CE-UIT. All Rights Reserved.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/>
            </a:lvl1pPr>
          </a:lstStyle>
          <a:p>
            <a:pPr>
              <a:defRPr/>
            </a:pPr>
            <a:fld id="{09FCAE5D-BB40-41E4-AF89-D439ACD86A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5949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/>
            </a:lvl1pPr>
          </a:lstStyle>
          <a:p>
            <a:pPr>
              <a:defRPr/>
            </a:pPr>
            <a:r>
              <a:rPr lang="en-US"/>
              <a:t>03/2017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eaLnBrk="1" hangingPunct="1">
              <a:defRPr kumimoji="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Copyrights 2017 CE-UIT. All Rights Reserved.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/>
            </a:lvl1pPr>
          </a:lstStyle>
          <a:p>
            <a:pPr>
              <a:defRPr/>
            </a:pPr>
            <a:fld id="{D6A20905-0B18-456D-931B-607C9AD335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418339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OFD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ja-JP" altLang="en-US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6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13"/>
            <a:ext cx="17621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71438"/>
            <a:ext cx="1363663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/>
              <a:t>Click to edit Master title style</a:t>
            </a:r>
            <a:endParaRPr lang="ja-JP" altLang="ja-JP" dirty="0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/>
              <a:t>Click to edit Master subtitle style</a:t>
            </a:r>
            <a:endParaRPr lang="ja-JP" altLang="ja-JP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03/2017</a:t>
            </a:r>
            <a:endParaRPr lang="ja-JP" alt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Copyrights 2017 CE-UIT. All Rights Reserved.</a:t>
            </a:r>
            <a:endParaRPr lang="ja-JP" alt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8318C-4696-4AC0-B7F7-F5C5FAFC339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2941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03/2017</a:t>
            </a: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7557D-FE25-4DEF-9247-810201A34C7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Copyrights 2017 CE-UIT. All Rights Reserved.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544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1" descr="OFDM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Master Slide Title Format</a:t>
            </a:r>
            <a:endParaRPr lang="ja-JP" alt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12875"/>
            <a:ext cx="8642350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Master Slide Content Format</a:t>
            </a:r>
            <a:endParaRPr lang="ja-JP" altLang="en-US"/>
          </a:p>
          <a:p>
            <a:pPr lvl="1"/>
            <a:r>
              <a:rPr lang="en-US" altLang="ja-JP"/>
              <a:t>Level 2</a:t>
            </a:r>
            <a:endParaRPr lang="ja-JP" altLang="en-US"/>
          </a:p>
          <a:p>
            <a:pPr lvl="2"/>
            <a:r>
              <a:rPr lang="en-US" altLang="ja-JP"/>
              <a:t>Level 3</a:t>
            </a:r>
            <a:endParaRPr lang="ja-JP" altLang="en-US"/>
          </a:p>
          <a:p>
            <a:pPr lvl="3"/>
            <a:r>
              <a:rPr lang="en-US" altLang="ja-JP"/>
              <a:t>Level 4</a:t>
            </a:r>
            <a:endParaRPr lang="ja-JP" altLang="en-US"/>
          </a:p>
          <a:p>
            <a:pPr lvl="4"/>
            <a:r>
              <a:rPr lang="en-US" altLang="ja-JP"/>
              <a:t>Level 5</a:t>
            </a:r>
            <a:endParaRPr lang="ja-JP" altLang="en-US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825" y="6524625"/>
            <a:ext cx="2133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0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ja-JP"/>
              <a:t>03/2017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25" y="6524625"/>
            <a:ext cx="561816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0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ja-JP"/>
              <a:t>Copyrights 2017 CE-UIT. All Rights Reserved.</a:t>
            </a:r>
            <a:endParaRPr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40575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0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D1C442C7-720E-484A-8685-CEE54A2DF0B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1033" name="Line 28"/>
          <p:cNvSpPr>
            <a:spLocks noChangeShapeType="1"/>
          </p:cNvSpPr>
          <p:nvPr/>
        </p:nvSpPr>
        <p:spPr bwMode="auto">
          <a:xfrm>
            <a:off x="144463" y="112395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4" name="Picture 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588"/>
            <a:ext cx="1116013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80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3366CC"/>
          </a:solidFill>
          <a:latin typeface="Times New Roman" pitchFamily="18" charset="0"/>
          <a:ea typeface="ＭＳ Ｐゴシック" charset="-128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3366CC"/>
          </a:solidFill>
          <a:latin typeface="Times New Roman" pitchFamily="18" charset="0"/>
          <a:ea typeface="ＭＳ Ｐゴシック" charset="-128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3366CC"/>
          </a:solidFill>
          <a:latin typeface="Times New Roman" pitchFamily="18" charset="0"/>
          <a:ea typeface="ＭＳ Ｐゴシック" charset="-128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3366CC"/>
          </a:solidFill>
          <a:latin typeface="Times New Roman" pitchFamily="18" charset="0"/>
          <a:ea typeface="ＭＳ Ｐゴシック" charset="-128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1" descr="OFDM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ja-JP" altLang="en-US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Master Slide Title Format</a:t>
            </a:r>
            <a:endParaRPr lang="ja-JP" altLang="en-US"/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12875"/>
            <a:ext cx="8642350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Master Slide Content Format</a:t>
            </a:r>
            <a:endParaRPr lang="ja-JP" altLang="en-US"/>
          </a:p>
          <a:p>
            <a:pPr lvl="1"/>
            <a:r>
              <a:rPr lang="en-US" altLang="ja-JP"/>
              <a:t>Level 2</a:t>
            </a:r>
            <a:endParaRPr lang="ja-JP" altLang="en-US"/>
          </a:p>
          <a:p>
            <a:pPr lvl="2"/>
            <a:r>
              <a:rPr lang="en-US" altLang="ja-JP"/>
              <a:t>Level 3</a:t>
            </a:r>
            <a:endParaRPr lang="ja-JP" altLang="en-US"/>
          </a:p>
          <a:p>
            <a:pPr lvl="3"/>
            <a:r>
              <a:rPr lang="en-US" altLang="ja-JP"/>
              <a:t>Level 4</a:t>
            </a:r>
            <a:endParaRPr lang="ja-JP" altLang="en-US"/>
          </a:p>
          <a:p>
            <a:pPr lvl="4"/>
            <a:r>
              <a:rPr lang="en-US" altLang="ja-JP"/>
              <a:t>Level 5</a:t>
            </a:r>
            <a:endParaRPr lang="ja-JP" altLang="en-US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825" y="6524625"/>
            <a:ext cx="2133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00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/>
              <a:t>03/2017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25" y="6524625"/>
            <a:ext cx="561816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00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/>
              <a:t>Copyrights 2017 CE-UIT. All Rights Reserved.</a:t>
            </a:r>
            <a:endParaRPr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40575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00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DF30BFC-3125-42F3-B578-A49445540CC5}" type="slidenum">
              <a:rPr lang="ja-JP" alt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ja-JP" altLang="en-US"/>
          </a:p>
        </p:txBody>
      </p:sp>
      <p:sp>
        <p:nvSpPr>
          <p:cNvPr id="2057" name="Line 28"/>
          <p:cNvSpPr>
            <a:spLocks noChangeShapeType="1"/>
          </p:cNvSpPr>
          <p:nvPr/>
        </p:nvSpPr>
        <p:spPr bwMode="auto">
          <a:xfrm>
            <a:off x="144463" y="112395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2058" name="Picture 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588"/>
            <a:ext cx="1116013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83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3366CC"/>
          </a:solidFill>
          <a:latin typeface="Times New Roman" pitchFamily="18" charset="0"/>
          <a:ea typeface="ＭＳ Ｐゴシック" charset="-128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3366CC"/>
          </a:solidFill>
          <a:latin typeface="Times New Roman" pitchFamily="18" charset="0"/>
          <a:ea typeface="ＭＳ Ｐゴシック" charset="-128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3366CC"/>
          </a:solidFill>
          <a:latin typeface="Times New Roman" pitchFamily="18" charset="0"/>
          <a:ea typeface="ＭＳ Ｐゴシック" charset="-128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3366CC"/>
          </a:solidFill>
          <a:latin typeface="Times New Roman" pitchFamily="18" charset="0"/>
          <a:ea typeface="ＭＳ Ｐゴシック" charset="-128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1" descr="OFD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Master Slide Title Format</a:t>
            </a:r>
            <a:endParaRPr lang="ja-JP" altLang="en-US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12875"/>
            <a:ext cx="8642350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Master Slide Content Format</a:t>
            </a:r>
            <a:endParaRPr lang="ja-JP" altLang="en-US"/>
          </a:p>
          <a:p>
            <a:pPr lvl="1"/>
            <a:r>
              <a:rPr lang="en-US" altLang="ja-JP"/>
              <a:t>Level 2</a:t>
            </a:r>
            <a:endParaRPr lang="ja-JP" altLang="en-US"/>
          </a:p>
          <a:p>
            <a:pPr lvl="2"/>
            <a:r>
              <a:rPr lang="en-US" altLang="ja-JP"/>
              <a:t>Level 3</a:t>
            </a:r>
            <a:endParaRPr lang="ja-JP" altLang="en-US"/>
          </a:p>
          <a:p>
            <a:pPr lvl="3"/>
            <a:r>
              <a:rPr lang="en-US" altLang="ja-JP"/>
              <a:t>Level 4</a:t>
            </a:r>
            <a:endParaRPr lang="ja-JP" altLang="en-US"/>
          </a:p>
          <a:p>
            <a:pPr lvl="4"/>
            <a:r>
              <a:rPr lang="en-US" altLang="ja-JP"/>
              <a:t>Level 5</a:t>
            </a:r>
            <a:endParaRPr lang="ja-JP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825" y="6524625"/>
            <a:ext cx="2133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000">
                <a:solidFill>
                  <a:prstClr val="black"/>
                </a:solidFill>
                <a:latin typeface="Times New Roman" pitchFamily="18" charset="0"/>
                <a:ea typeface="ＭＳ Ｐゴシック"/>
                <a:cs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/>
              <a:t>03/2017</a:t>
            </a:r>
            <a:endParaRPr lang="en-US" altLang="ja-JP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25" y="6524625"/>
            <a:ext cx="561816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000">
                <a:solidFill>
                  <a:prstClr val="black"/>
                </a:solidFill>
                <a:latin typeface="Times New Roman" pitchFamily="18" charset="0"/>
                <a:ea typeface="ＭＳ Ｐゴシック"/>
                <a:cs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/>
              <a:t>Copyrights 2017 CE-UIT. All Rights Reserved.</a:t>
            </a:r>
            <a:endParaRPr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40575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000">
                <a:solidFill>
                  <a:prstClr val="black"/>
                </a:solidFill>
                <a:latin typeface="Times New Roman" pitchFamily="18" charset="0"/>
                <a:ea typeface="ＭＳ Ｐゴシック"/>
                <a:cs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9F30B8-C75E-43C3-9B1C-ADC659F86A4A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ja-JP" altLang="en-US"/>
          </a:p>
        </p:txBody>
      </p:sp>
      <p:sp>
        <p:nvSpPr>
          <p:cNvPr id="3081" name="Line 28"/>
          <p:cNvSpPr>
            <a:spLocks noChangeShapeType="1"/>
          </p:cNvSpPr>
          <p:nvPr/>
        </p:nvSpPr>
        <p:spPr bwMode="auto">
          <a:xfrm>
            <a:off x="144463" y="112395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3082" name="Picture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588"/>
            <a:ext cx="1116013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034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3366CC"/>
          </a:solidFill>
          <a:latin typeface="Times New Roman" pitchFamily="18" charset="0"/>
          <a:ea typeface="ＭＳ Ｐゴシック" charset="-128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3366CC"/>
          </a:solidFill>
          <a:latin typeface="Times New Roman" pitchFamily="18" charset="0"/>
          <a:ea typeface="ＭＳ Ｐゴシック" charset="-128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3366CC"/>
          </a:solidFill>
          <a:latin typeface="Times New Roman" pitchFamily="18" charset="0"/>
          <a:ea typeface="ＭＳ Ｐゴシック" charset="-128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3366CC"/>
          </a:solidFill>
          <a:latin typeface="Times New Roman" pitchFamily="18" charset="0"/>
          <a:ea typeface="ＭＳ Ｐゴシック" charset="-128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6"/>
          <p:cNvSpPr>
            <a:spLocks noGrp="1"/>
          </p:cNvSpPr>
          <p:nvPr>
            <p:ph type="ctrTitle"/>
          </p:nvPr>
        </p:nvSpPr>
        <p:spPr>
          <a:xfrm>
            <a:off x="533400" y="16764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b="1" u="sng" dirty="0" err="1"/>
              <a:t>Tuần</a:t>
            </a:r>
            <a:r>
              <a:rPr lang="en-US" altLang="en-US" b="1" u="sng" dirty="0"/>
              <a:t> 7</a:t>
            </a:r>
          </a:p>
        </p:txBody>
      </p:sp>
      <p:sp>
        <p:nvSpPr>
          <p:cNvPr id="9219" name="Subtitle 7"/>
          <p:cNvSpPr>
            <a:spLocks noGrp="1"/>
          </p:cNvSpPr>
          <p:nvPr>
            <p:ph type="subTitle" idx="1"/>
          </p:nvPr>
        </p:nvSpPr>
        <p:spPr>
          <a:xfrm>
            <a:off x="914400" y="2895600"/>
            <a:ext cx="7239000" cy="1752600"/>
          </a:xfrm>
        </p:spPr>
        <p:txBody>
          <a:bodyPr/>
          <a:lstStyle/>
          <a:p>
            <a:pPr eaLnBrk="1" hangingPunct="1"/>
            <a:r>
              <a:rPr lang="en-US" sz="3600" b="1" dirty="0"/>
              <a:t>PHÉP TOÁN SỐ HỌC TRÊN MÁY TÍNH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p"/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ja-JP" sz="1000"/>
              <a:t>03/2017</a:t>
            </a:r>
            <a:endParaRPr lang="ja-JP" altLang="en-US" sz="1000"/>
          </a:p>
        </p:txBody>
      </p:sp>
      <p:sp>
        <p:nvSpPr>
          <p:cNvPr id="922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p"/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ja-JP" sz="1000"/>
              <a:t>Copyrights 2017 CE-UIT. All Rights Reserved.</a:t>
            </a:r>
            <a:endParaRPr lang="ja-JP" altLang="en-US" sz="1000"/>
          </a:p>
        </p:txBody>
      </p:sp>
      <p:sp>
        <p:nvSpPr>
          <p:cNvPr id="92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p"/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F3A6FEF-C5B7-4EFD-9001-1AAD4CF024A5}" type="slidenum">
              <a:rPr lang="ja-JP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ja-JP" altLang="en-US" sz="10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447800" y="457200"/>
            <a:ext cx="6324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0" sz="3200" baseline="0">
                <a:solidFill>
                  <a:srgbClr val="3366CC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66CC"/>
                </a:solidFill>
                <a:latin typeface="Times New Roman" pitchFamily="18" charset="0"/>
                <a:ea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66CC"/>
                </a:solidFill>
                <a:latin typeface="Times New Roman" pitchFamily="18" charset="0"/>
                <a:ea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66CC"/>
                </a:solidFill>
                <a:latin typeface="Times New Roman" pitchFamily="18" charset="0"/>
                <a:ea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66CC"/>
                </a:solidFill>
                <a:latin typeface="Times New Roman" pitchFamily="18" charset="0"/>
                <a:ea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66CC"/>
                </a:solidFill>
                <a:latin typeface="Times New Roman" pitchFamily="18" charset="0"/>
                <a:ea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66CC"/>
                </a:solidFill>
                <a:latin typeface="Times New Roman" pitchFamily="18" charset="0"/>
                <a:ea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66CC"/>
                </a:solidFill>
                <a:latin typeface="Times New Roman" pitchFamily="18" charset="0"/>
                <a:ea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66CC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sz="3400" b="1" kern="0" dirty="0"/>
              <a:t>KIẾN TRÚC MÁY TÍNH</a:t>
            </a:r>
          </a:p>
        </p:txBody>
      </p:sp>
    </p:spTree>
    <p:extLst>
      <p:ext uri="{BB962C8B-B14F-4D97-AF65-F5344CB8AC3E}">
        <p14:creationId xmlns:p14="http://schemas.microsoft.com/office/powerpoint/2010/main" val="54242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PHÉP TOÁN SỐ HỌC TRÊN MÁY TÍNH</a:t>
            </a:r>
            <a:endParaRPr lang="en-US" sz="27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229600" cy="43434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spcAft>
                <a:spcPts val="3000"/>
              </a:spcAft>
              <a:buClrTx/>
              <a:buFont typeface="Arial" charset="0"/>
              <a:buAutoNum type="arabicPeriod"/>
            </a:pPr>
            <a:r>
              <a:rPr lang="en-US" sz="2200" b="1" dirty="0" err="1">
                <a:solidFill>
                  <a:schemeClr val="bg1">
                    <a:lumMod val="50000"/>
                  </a:schemeClr>
                </a:solidFill>
              </a:rPr>
              <a:t>Giới</a:t>
            </a:r>
            <a:r>
              <a:rPr lang="en-US" sz="2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bg1">
                    <a:lumMod val="50000"/>
                  </a:schemeClr>
                </a:solidFill>
              </a:rPr>
              <a:t>thiệu</a:t>
            </a:r>
            <a:endParaRPr lang="en-US" sz="2200" b="1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eaLnBrk="1" hangingPunct="1">
              <a:lnSpc>
                <a:spcPct val="90000"/>
              </a:lnSpc>
              <a:spcAft>
                <a:spcPts val="3000"/>
              </a:spcAft>
              <a:buClrTx/>
              <a:buFont typeface="Arial" charset="0"/>
              <a:buAutoNum type="arabicPeriod"/>
            </a:pPr>
            <a:r>
              <a:rPr lang="en-US" sz="2200" b="1" dirty="0" err="1">
                <a:solidFill>
                  <a:schemeClr val="bg1">
                    <a:lumMod val="50000"/>
                  </a:schemeClr>
                </a:solidFill>
              </a:rPr>
              <a:t>Phép</a:t>
            </a:r>
            <a:r>
              <a:rPr lang="en-US" sz="2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bg1">
                    <a:lumMod val="50000"/>
                  </a:schemeClr>
                </a:solidFill>
              </a:rPr>
              <a:t>cộng</a:t>
            </a:r>
            <a:r>
              <a:rPr lang="en-US" sz="2200" b="1" dirty="0">
                <a:solidFill>
                  <a:schemeClr val="bg1">
                    <a:lumMod val="50000"/>
                  </a:schemeClr>
                </a:solidFill>
              </a:rPr>
              <a:t> &amp; </a:t>
            </a:r>
            <a:r>
              <a:rPr lang="en-US" sz="2200" b="1" dirty="0" err="1">
                <a:solidFill>
                  <a:schemeClr val="bg1">
                    <a:lumMod val="50000"/>
                  </a:schemeClr>
                </a:solidFill>
              </a:rPr>
              <a:t>Phép</a:t>
            </a:r>
            <a:r>
              <a:rPr lang="en-US" sz="2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bg1">
                    <a:lumMod val="50000"/>
                  </a:schemeClr>
                </a:solidFill>
              </a:rPr>
              <a:t>trừ</a:t>
            </a:r>
            <a:endParaRPr lang="en-US" sz="2200" b="1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eaLnBrk="1" hangingPunct="1">
              <a:lnSpc>
                <a:spcPct val="90000"/>
              </a:lnSpc>
              <a:spcAft>
                <a:spcPts val="3000"/>
              </a:spcAft>
              <a:buClrTx/>
              <a:buFont typeface="Arial" charset="0"/>
              <a:buAutoNum type="arabicPeriod"/>
            </a:pPr>
            <a:r>
              <a:rPr lang="en-US" sz="2200" b="1" dirty="0" err="1"/>
              <a:t>Phép</a:t>
            </a:r>
            <a:r>
              <a:rPr lang="en-US" sz="2200" b="1" dirty="0"/>
              <a:t> Nhân</a:t>
            </a:r>
          </a:p>
          <a:p>
            <a:pPr marL="457200" indent="-457200" eaLnBrk="1" hangingPunct="1">
              <a:lnSpc>
                <a:spcPct val="90000"/>
              </a:lnSpc>
              <a:spcAft>
                <a:spcPts val="3000"/>
              </a:spcAft>
              <a:buClrTx/>
              <a:buFont typeface="Arial" charset="0"/>
              <a:buAutoNum type="arabicPeriod"/>
            </a:pPr>
            <a:r>
              <a:rPr lang="en-US" sz="2200" b="1" dirty="0" err="1">
                <a:solidFill>
                  <a:schemeClr val="bg1">
                    <a:lumMod val="50000"/>
                  </a:schemeClr>
                </a:solidFill>
              </a:rPr>
              <a:t>Phép</a:t>
            </a:r>
            <a:r>
              <a:rPr lang="en-US" sz="2200" b="1" dirty="0">
                <a:solidFill>
                  <a:schemeClr val="bg1">
                    <a:lumMod val="50000"/>
                  </a:schemeClr>
                </a:solidFill>
              </a:rPr>
              <a:t> chia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7472C97-DB6C-4068-863A-B49A7A83354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03/2017</a:t>
            </a:r>
            <a:endParaRPr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2017 CE-UIT. All Rights Reserved.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713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Phép</a:t>
            </a:r>
            <a:r>
              <a:rPr lang="en-US" dirty="0"/>
              <a:t> nhân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2A2891-1E70-4292-A84C-77A022CFE42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" y="3888700"/>
            <a:ext cx="86106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n-US" dirty="0" err="1">
                <a:latin typeface="+mn-lt"/>
              </a:rPr>
              <a:t>Ví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dụ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trên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là</a:t>
            </a:r>
            <a:r>
              <a:rPr lang="en-US" dirty="0">
                <a:latin typeface="+mn-lt"/>
              </a:rPr>
              <a:t> nhân </a:t>
            </a:r>
            <a:r>
              <a:rPr lang="en-US" dirty="0" err="1">
                <a:latin typeface="+mn-lt"/>
              </a:rPr>
              <a:t>hai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số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đang</a:t>
            </a:r>
            <a:r>
              <a:rPr lang="en-US" dirty="0">
                <a:latin typeface="+mn-lt"/>
              </a:rPr>
              <a:t> ở </a:t>
            </a:r>
            <a:r>
              <a:rPr lang="en-US" dirty="0" err="1">
                <a:latin typeface="+mn-lt"/>
              </a:rPr>
              <a:t>dạng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thập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phân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nhưng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chữ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số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đều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là</a:t>
            </a:r>
            <a:r>
              <a:rPr lang="en-US" dirty="0">
                <a:latin typeface="+mn-lt"/>
              </a:rPr>
              <a:t> 0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1. </a:t>
            </a:r>
            <a:r>
              <a:rPr lang="en-US" dirty="0" err="1">
                <a:latin typeface="+mn-lt"/>
              </a:rPr>
              <a:t>Phép</a:t>
            </a:r>
            <a:r>
              <a:rPr lang="en-US" dirty="0">
                <a:latin typeface="+mn-lt"/>
              </a:rPr>
              <a:t> nhân </a:t>
            </a:r>
            <a:r>
              <a:rPr lang="en-US" dirty="0" err="1">
                <a:latin typeface="+mn-lt"/>
              </a:rPr>
              <a:t>trên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hai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số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nhị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phân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cũng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tương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tự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luôn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luôn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có</a:t>
            </a:r>
            <a:r>
              <a:rPr lang="en-US" dirty="0">
                <a:latin typeface="+mn-lt"/>
              </a:rPr>
              <a:t> 2 </a:t>
            </a:r>
            <a:r>
              <a:rPr lang="en-US" dirty="0" err="1">
                <a:latin typeface="+mn-lt"/>
              </a:rPr>
              <a:t>trường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hợp</a:t>
            </a:r>
            <a:r>
              <a:rPr lang="en-US" dirty="0">
                <a:latin typeface="+mn-lt"/>
              </a:rPr>
              <a:t>:</a:t>
            </a:r>
          </a:p>
          <a:p>
            <a:pPr marL="690563" indent="-287338" algn="just">
              <a:lnSpc>
                <a:spcPct val="150000"/>
              </a:lnSpc>
              <a:spcAft>
                <a:spcPts val="1200"/>
              </a:spcAft>
            </a:pPr>
            <a:r>
              <a:rPr lang="en-US" dirty="0">
                <a:latin typeface="+mn-lt"/>
              </a:rPr>
              <a:t>1.  </a:t>
            </a:r>
            <a:r>
              <a:rPr lang="en-US" dirty="0" err="1">
                <a:latin typeface="+mn-lt"/>
              </a:rPr>
              <a:t>Chép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số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bị</a:t>
            </a:r>
            <a:r>
              <a:rPr lang="en-US" dirty="0">
                <a:latin typeface="+mn-lt"/>
              </a:rPr>
              <a:t> nhân </a:t>
            </a:r>
            <a:r>
              <a:rPr lang="en-US" dirty="0" err="1">
                <a:latin typeface="+mn-lt"/>
              </a:rPr>
              <a:t>xuống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vị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trí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thích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hợp</a:t>
            </a:r>
            <a:r>
              <a:rPr lang="en-US" dirty="0">
                <a:latin typeface="+mn-lt"/>
              </a:rPr>
              <a:t> (</a:t>
            </a:r>
            <a:r>
              <a:rPr lang="en-US" b="1" i="1" dirty="0"/>
              <a:t>1</a:t>
            </a:r>
            <a:r>
              <a:rPr lang="en-US" dirty="0"/>
              <a:t> ×multiplicand) </a:t>
            </a:r>
            <a:r>
              <a:rPr lang="en-US" dirty="0" err="1">
                <a:latin typeface="+mn-lt"/>
              </a:rPr>
              <a:t>nếu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chữ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số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tương</a:t>
            </a:r>
            <a:r>
              <a:rPr lang="en-US" dirty="0">
                <a:latin typeface="+mn-lt"/>
              </a:rPr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>
                <a:latin typeface="+mn-lt"/>
              </a:rPr>
              <a:t>ở </a:t>
            </a:r>
            <a:r>
              <a:rPr lang="en-US" dirty="0" err="1">
                <a:latin typeface="+mn-lt"/>
              </a:rPr>
              <a:t>số</a:t>
            </a:r>
            <a:r>
              <a:rPr lang="en-US" dirty="0">
                <a:latin typeface="+mn-lt"/>
              </a:rPr>
              <a:t> nhân </a:t>
            </a:r>
            <a:r>
              <a:rPr lang="en-US" dirty="0" err="1">
                <a:latin typeface="+mn-lt"/>
              </a:rPr>
              <a:t>là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1</a:t>
            </a:r>
            <a:r>
              <a:rPr lang="en-US" dirty="0">
                <a:latin typeface="+mn-lt"/>
              </a:rPr>
              <a:t>.</a:t>
            </a:r>
          </a:p>
          <a:p>
            <a:pPr marL="682625" indent="-279400" algn="just">
              <a:lnSpc>
                <a:spcPct val="150000"/>
              </a:lnSpc>
              <a:spcAft>
                <a:spcPts val="1200"/>
              </a:spcAft>
            </a:pPr>
            <a:r>
              <a:rPr lang="en-US" dirty="0">
                <a:latin typeface="+mn-lt"/>
              </a:rPr>
              <a:t>2. 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0 (</a:t>
            </a:r>
            <a:r>
              <a:rPr lang="en-US" b="1" i="1" dirty="0">
                <a:latin typeface="+mn-lt"/>
              </a:rPr>
              <a:t>0</a:t>
            </a:r>
            <a:r>
              <a:rPr lang="en-US" i="1" dirty="0">
                <a:latin typeface="+mn-lt"/>
              </a:rPr>
              <a:t> ×multiplicand) </a:t>
            </a:r>
            <a:r>
              <a:rPr lang="en-US" dirty="0" err="1">
                <a:latin typeface="+mn-lt"/>
              </a:rPr>
              <a:t>vào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vị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trí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thích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hợp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nếu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chữ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số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tương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ứng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đang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xét</a:t>
            </a:r>
            <a:r>
              <a:rPr lang="en-US" dirty="0">
                <a:latin typeface="+mn-lt"/>
              </a:rPr>
              <a:t> ở </a:t>
            </a:r>
            <a:r>
              <a:rPr lang="en-US" dirty="0" err="1">
                <a:latin typeface="+mn-lt"/>
              </a:rPr>
              <a:t>số</a:t>
            </a:r>
            <a:r>
              <a:rPr lang="en-US" dirty="0">
                <a:latin typeface="+mn-lt"/>
              </a:rPr>
              <a:t> nhân </a:t>
            </a:r>
            <a:r>
              <a:rPr lang="en-US" dirty="0" err="1">
                <a:latin typeface="+mn-lt"/>
              </a:rPr>
              <a:t>là</a:t>
            </a:r>
            <a:r>
              <a:rPr lang="en-US" dirty="0">
                <a:latin typeface="+mn-lt"/>
              </a:rPr>
              <a:t> 0.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1352490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+mn-lt"/>
              </a:rPr>
              <a:t>Ví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dụ</a:t>
            </a:r>
            <a:endParaRPr lang="en-US" sz="2000" b="1" dirty="0">
              <a:latin typeface="+mn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369828"/>
            <a:ext cx="3505200" cy="2363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5867400" y="13716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Multiplicand: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nhân</a:t>
            </a:r>
          </a:p>
          <a:p>
            <a:r>
              <a:rPr lang="en-US" dirty="0"/>
              <a:t>Multiplier: </a:t>
            </a:r>
            <a:r>
              <a:rPr lang="en-US" dirty="0" err="1"/>
              <a:t>số</a:t>
            </a:r>
            <a:r>
              <a:rPr lang="en-US" dirty="0"/>
              <a:t> nhân</a:t>
            </a:r>
          </a:p>
          <a:p>
            <a:r>
              <a:rPr lang="en-US" dirty="0"/>
              <a:t>Product: </a:t>
            </a:r>
            <a:r>
              <a:rPr lang="en-US" dirty="0" err="1"/>
              <a:t>tích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03/2017</a:t>
            </a:r>
            <a:endParaRPr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2017 CE-UIT. All Rights Reserved.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6287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399" y="-1"/>
            <a:ext cx="4800601" cy="645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057400"/>
            <a:ext cx="4343400" cy="249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2A2891-1E70-4292-A84C-77A022CFE42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" y="1143000"/>
            <a:ext cx="403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+mn-lt"/>
              </a:rPr>
              <a:t>Giải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thuật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thực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hiện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phép</a:t>
            </a:r>
            <a:r>
              <a:rPr lang="en-US" sz="2000" b="1" dirty="0">
                <a:latin typeface="+mn-lt"/>
              </a:rPr>
              <a:t> nhân </a:t>
            </a:r>
          </a:p>
          <a:p>
            <a:pPr algn="ctr"/>
            <a:r>
              <a:rPr lang="en-US" sz="2000" b="1" dirty="0" err="1">
                <a:latin typeface="+mn-lt"/>
              </a:rPr>
              <a:t>theo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cấu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trúc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phần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cứng</a:t>
            </a:r>
            <a:r>
              <a:rPr lang="en-US" sz="2000" b="1" dirty="0">
                <a:latin typeface="+mn-lt"/>
              </a:rPr>
              <a:t> 3 </a:t>
            </a:r>
            <a:r>
              <a:rPr lang="en-US" sz="2000" b="1" dirty="0" err="1">
                <a:latin typeface="+mn-lt"/>
              </a:rPr>
              <a:t>thanh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ghi</a:t>
            </a:r>
            <a:r>
              <a:rPr lang="en-US" sz="2000" b="1" dirty="0">
                <a:latin typeface="+mn-lt"/>
              </a:rPr>
              <a:t> (</a:t>
            </a:r>
            <a:r>
              <a:rPr lang="en-US" sz="2000" b="1" dirty="0" err="1"/>
              <a:t>cho</a:t>
            </a:r>
            <a:r>
              <a:rPr lang="en-US" sz="2000" b="1" dirty="0"/>
              <a:t> </a:t>
            </a:r>
            <a:r>
              <a:rPr lang="en-US" sz="2000" b="1" dirty="0" err="1"/>
              <a:t>hai</a:t>
            </a:r>
            <a:r>
              <a:rPr lang="en-US" sz="2000" b="1" dirty="0"/>
              <a:t> </a:t>
            </a:r>
            <a:r>
              <a:rPr lang="en-US" sz="2000" b="1" dirty="0" err="1"/>
              <a:t>số</a:t>
            </a:r>
            <a:r>
              <a:rPr lang="en-US" sz="2000" b="1" dirty="0"/>
              <a:t> 32 bit)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4462046"/>
            <a:ext cx="449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n-lt"/>
              </a:rPr>
              <a:t>Hình</a:t>
            </a:r>
            <a:r>
              <a:rPr lang="en-US" sz="1600" dirty="0">
                <a:latin typeface="+mn-lt"/>
              </a:rPr>
              <a:t> 1: </a:t>
            </a:r>
            <a:r>
              <a:rPr lang="en-US" sz="1600" dirty="0" err="1"/>
              <a:t>Cấu</a:t>
            </a:r>
            <a:r>
              <a:rPr lang="en-US" sz="1600" dirty="0"/>
              <a:t> </a:t>
            </a:r>
            <a:r>
              <a:rPr lang="en-US" sz="1600" dirty="0" err="1"/>
              <a:t>trúc</a:t>
            </a:r>
            <a:r>
              <a:rPr lang="en-US" sz="1600" dirty="0"/>
              <a:t> phần </a:t>
            </a:r>
            <a:r>
              <a:rPr lang="en-US" sz="1600" dirty="0" err="1"/>
              <a:t>cứng</a:t>
            </a:r>
            <a:r>
              <a:rPr lang="en-US" sz="1600" dirty="0"/>
              <a:t> </a:t>
            </a: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phép</a:t>
            </a:r>
            <a:r>
              <a:rPr lang="en-US" sz="1600" dirty="0"/>
              <a:t> nhân</a:t>
            </a:r>
            <a:endParaRPr lang="en-US" sz="16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72099" y="4439661"/>
            <a:ext cx="10287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n-lt"/>
              </a:rPr>
              <a:t>Hình</a:t>
            </a:r>
            <a:r>
              <a:rPr lang="en-US" sz="1600" dirty="0">
                <a:latin typeface="+mn-lt"/>
              </a:rPr>
              <a:t> 2: </a:t>
            </a:r>
            <a:r>
              <a:rPr lang="en-US" sz="1600" dirty="0" err="1">
                <a:latin typeface="+mn-lt"/>
              </a:rPr>
              <a:t>Sơ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đồ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giải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thuật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thực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hiện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phép</a:t>
            </a:r>
            <a:r>
              <a:rPr lang="en-US" sz="1600" dirty="0">
                <a:latin typeface="+mn-lt"/>
              </a:rPr>
              <a:t> nhân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" y="4876800"/>
            <a:ext cx="495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Chú ý: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nhân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, ta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3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32 </a:t>
            </a:r>
            <a:r>
              <a:rPr lang="en-US" dirty="0" err="1"/>
              <a:t>lần</a:t>
            </a:r>
            <a:r>
              <a:rPr lang="en-US" dirty="0"/>
              <a:t>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1 </a:t>
            </a:r>
            <a:r>
              <a:rPr lang="en-US" dirty="0" err="1"/>
              <a:t>chu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clock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100 </a:t>
            </a:r>
            <a:r>
              <a:rPr lang="en-US" dirty="0" err="1"/>
              <a:t>chu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clock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nhân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32 bit.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Phép</a:t>
            </a:r>
            <a:r>
              <a:rPr lang="en-US" dirty="0"/>
              <a:t> nhân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03/2017</a:t>
            </a:r>
            <a:endParaRPr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Copyrights 2017 CE-UIT. All Rights Reserved.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6838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2A2891-1E70-4292-A84C-77A022CFE42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8200" y="3200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5097" y="1299865"/>
            <a:ext cx="4076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 1:</a:t>
            </a:r>
          </a:p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nhân 2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(10)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x 3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(10)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4 bit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phần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cứng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hình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667000"/>
            <a:ext cx="4572000" cy="262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219200"/>
            <a:ext cx="373887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167086" y="4752929"/>
            <a:ext cx="1386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phần </a:t>
            </a:r>
            <a:r>
              <a:rPr lang="en-US" dirty="0" err="1"/>
              <a:t>cứng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phép</a:t>
            </a:r>
            <a:r>
              <a:rPr lang="en-US" b="1" dirty="0"/>
              <a:t> nhân (3 </a:t>
            </a:r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03/2017</a:t>
            </a:r>
            <a:endParaRPr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Copyrights 2017 CE-UIT. All Rights Reserved.</a:t>
            </a:r>
            <a:endParaRPr lang="ja-JP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2A2891-1E70-4292-A84C-77A022CFE42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1752600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u="sng" dirty="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 1: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(10)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x 3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(10)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?</a:t>
            </a:r>
          </a:p>
          <a:p>
            <a:endParaRPr lang="en-US" b="1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(10)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0010 (multiplicand)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(10)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0011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(multiplier)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657600"/>
            <a:ext cx="4572000" cy="262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676400" y="0"/>
            <a:ext cx="7315200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phần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cứng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nhân 2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32 bits,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64 bits, 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multiplicand 64 bits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multiplier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32 bits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product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64 bits</a:t>
            </a:r>
          </a:p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nhân 2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4 bits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phần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cứng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8 bits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=&gt;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multiplicand 8 bits 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tao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0000 0010)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multiplier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4 bits 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0011)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product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8 bits 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0000 0000)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752600" y="2362200"/>
          <a:ext cx="6934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Multiplier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Multiplicand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solidFill>
                            <a:schemeClr val="tx1"/>
                          </a:solidFill>
                        </a:rPr>
                        <a:t>Khởi</a:t>
                      </a:r>
                      <a:r>
                        <a:rPr lang="en-US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500" baseline="0" dirty="0" err="1">
                          <a:solidFill>
                            <a:schemeClr val="tx1"/>
                          </a:solidFill>
                        </a:rPr>
                        <a:t>tạo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0000 0010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876800" y="3200400"/>
            <a:ext cx="4114800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xong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interation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63550" indent="-231775"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B1.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bit 0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multiplier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1 hay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product = product + multiplicand;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0,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cả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463550" indent="-231775"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B2.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trái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Multiplicand 1 bit</a:t>
            </a:r>
          </a:p>
          <a:p>
            <a:pPr marL="463550" indent="-231775"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B3.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Multiplier 1 bit</a:t>
            </a:r>
          </a:p>
          <a:p>
            <a:pPr>
              <a:buFontTx/>
              <a:buChar char="-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Số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bit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4 bit,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4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Tx/>
              <a:buChar char="-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Sau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trong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product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nhân</a:t>
            </a:r>
          </a:p>
          <a:p>
            <a:pPr marL="463550" indent="-463550">
              <a:buFontTx/>
              <a:buChar char="-"/>
            </a:pPr>
            <a:endParaRPr lang="en-US" sz="15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03/2017</a:t>
            </a:r>
            <a:endParaRPr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2017 CE-UIT. All Rights Reserved.</a:t>
            </a:r>
            <a:endParaRPr lang="ja-JP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5121" y="0"/>
            <a:ext cx="373887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2A2891-1E70-4292-A84C-77A022CFE42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76200" y="28194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33CC"/>
                </a:solidFill>
              </a:rPr>
              <a:t>Bảng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thực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hiện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từng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bước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giải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thuật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phép</a:t>
            </a:r>
            <a:r>
              <a:rPr lang="en-US" dirty="0">
                <a:solidFill>
                  <a:srgbClr val="0033CC"/>
                </a:solidFill>
              </a:rPr>
              <a:t> nhân 2 </a:t>
            </a:r>
            <a:r>
              <a:rPr lang="en-US" dirty="0" err="1">
                <a:solidFill>
                  <a:srgbClr val="0033CC"/>
                </a:solidFill>
              </a:rPr>
              <a:t>số</a:t>
            </a:r>
            <a:r>
              <a:rPr lang="en-US" b="1" dirty="0">
                <a:solidFill>
                  <a:srgbClr val="0033CC"/>
                </a:solidFill>
              </a:rPr>
              <a:t>: 0010</a:t>
            </a:r>
            <a:r>
              <a:rPr lang="en-US" b="1" baseline="-25000" dirty="0">
                <a:solidFill>
                  <a:srgbClr val="0033CC"/>
                </a:solidFill>
              </a:rPr>
              <a:t>2</a:t>
            </a:r>
            <a:r>
              <a:rPr lang="en-US" b="1" dirty="0">
                <a:solidFill>
                  <a:srgbClr val="0033CC"/>
                </a:solidFill>
              </a:rPr>
              <a:t> x 0011</a:t>
            </a:r>
            <a:r>
              <a:rPr lang="en-US" b="1" baseline="-25000" dirty="0">
                <a:solidFill>
                  <a:srgbClr val="0033CC"/>
                </a:solidFill>
              </a:rPr>
              <a:t>2</a:t>
            </a:r>
            <a:endParaRPr lang="en-US" baseline="-25000" dirty="0"/>
          </a:p>
          <a:p>
            <a:endParaRPr lang="en-US" dirty="0">
              <a:solidFill>
                <a:srgbClr val="0033CC"/>
              </a:solidFill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3276600"/>
            <a:ext cx="6858000" cy="3279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4913521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2209800" y="609600"/>
            <a:ext cx="685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8 bits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1752600" y="2450812"/>
            <a:ext cx="685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/>
              <a:t>8 bits</a:t>
            </a:r>
          </a:p>
        </p:txBody>
      </p:sp>
      <p:sp>
        <p:nvSpPr>
          <p:cNvPr id="18" name="TextBox 15"/>
          <p:cNvSpPr txBox="1"/>
          <p:nvPr/>
        </p:nvSpPr>
        <p:spPr>
          <a:xfrm>
            <a:off x="3429000" y="1600200"/>
            <a:ext cx="685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/>
              <a:t>4 bits</a:t>
            </a:r>
          </a:p>
        </p:txBody>
      </p:sp>
      <p:sp>
        <p:nvSpPr>
          <p:cNvPr id="19" name="TextBox 15"/>
          <p:cNvSpPr txBox="1"/>
          <p:nvPr/>
        </p:nvSpPr>
        <p:spPr>
          <a:xfrm>
            <a:off x="1447800" y="1155412"/>
            <a:ext cx="685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/>
              <a:t>8 bits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905000" y="755794"/>
            <a:ext cx="381000" cy="620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990600" y="1447800"/>
            <a:ext cx="381000" cy="620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886200" y="1752600"/>
            <a:ext cx="381000" cy="620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371600" y="2514600"/>
            <a:ext cx="381000" cy="620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03/2017</a:t>
            </a:r>
            <a:endParaRPr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2017 CE-UIT. All Rights Reserved.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5364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Phép</a:t>
            </a:r>
            <a:r>
              <a:rPr lang="en-US" dirty="0"/>
              <a:t> Nhân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396CA7-46E2-4BBE-A6E2-1CDDC451240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870600"/>
              </p:ext>
            </p:extLst>
          </p:nvPr>
        </p:nvGraphicFramePr>
        <p:xfrm>
          <a:off x="551815" y="1219200"/>
          <a:ext cx="8058785" cy="519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5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Lần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lặp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Số</a:t>
                      </a:r>
                      <a:r>
                        <a:rPr lang="en-US" baseline="0" dirty="0"/>
                        <a:t> nhân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Số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bị</a:t>
                      </a:r>
                      <a:r>
                        <a:rPr lang="en-US" baseline="0" dirty="0"/>
                        <a:t> nhân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Tích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Khởi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tạo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giá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1a: 1 </a:t>
                      </a:r>
                      <a:r>
                        <a:rPr lang="en-US" dirty="0">
                          <a:sym typeface="Wingdings" pitchFamily="2" charset="2"/>
                        </a:rPr>
                        <a:t> </a:t>
                      </a:r>
                      <a:r>
                        <a:rPr lang="en-US" dirty="0" err="1">
                          <a:sym typeface="Wingdings" pitchFamily="2" charset="2"/>
                        </a:rPr>
                        <a:t>Tích</a:t>
                      </a:r>
                      <a:r>
                        <a:rPr lang="en-US" dirty="0">
                          <a:sym typeface="Wingdings" pitchFamily="2" charset="2"/>
                        </a:rPr>
                        <a:t> = </a:t>
                      </a:r>
                      <a:r>
                        <a:rPr lang="en-US" dirty="0" err="1">
                          <a:sym typeface="Wingdings" pitchFamily="2" charset="2"/>
                        </a:rPr>
                        <a:t>Tích</a:t>
                      </a:r>
                      <a:r>
                        <a:rPr lang="en-US" dirty="0">
                          <a:sym typeface="Wingdings" pitchFamily="2" charset="2"/>
                        </a:rPr>
                        <a:t> + </a:t>
                      </a:r>
                      <a:r>
                        <a:rPr lang="en-US" dirty="0" err="1">
                          <a:sym typeface="Wingdings" pitchFamily="2" charset="2"/>
                        </a:rPr>
                        <a:t>Số</a:t>
                      </a:r>
                      <a:r>
                        <a:rPr lang="en-US" baseline="0" dirty="0">
                          <a:sym typeface="Wingdings" pitchFamily="2" charset="2"/>
                        </a:rPr>
                        <a:t> </a:t>
                      </a:r>
                      <a:r>
                        <a:rPr lang="en-US" baseline="0" dirty="0" err="1">
                          <a:sym typeface="Wingdings" pitchFamily="2" charset="2"/>
                        </a:rPr>
                        <a:t>bị</a:t>
                      </a:r>
                      <a:r>
                        <a:rPr lang="en-US" baseline="0" dirty="0">
                          <a:sym typeface="Wingdings" pitchFamily="2" charset="2"/>
                        </a:rPr>
                        <a:t> nhân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0000 0010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2: </a:t>
                      </a:r>
                      <a:r>
                        <a:rPr lang="en-US" dirty="0" err="1"/>
                        <a:t>dịch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số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bị</a:t>
                      </a:r>
                      <a:r>
                        <a:rPr lang="en-US" baseline="0" dirty="0"/>
                        <a:t> nhân sang </a:t>
                      </a:r>
                      <a:r>
                        <a:rPr lang="en-US" baseline="0" dirty="0" err="1"/>
                        <a:t>trái</a:t>
                      </a:r>
                      <a:r>
                        <a:rPr lang="en-US" baseline="0" dirty="0"/>
                        <a:t> 1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3: </a:t>
                      </a:r>
                      <a:r>
                        <a:rPr lang="en-US" dirty="0" err="1"/>
                        <a:t>dịch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số</a:t>
                      </a:r>
                      <a:r>
                        <a:rPr lang="en-US" baseline="0" dirty="0"/>
                        <a:t> nhân sang </a:t>
                      </a:r>
                      <a:r>
                        <a:rPr lang="en-US" baseline="0" dirty="0" err="1"/>
                        <a:t>phải</a:t>
                      </a:r>
                      <a:r>
                        <a:rPr lang="en-US" baseline="0" dirty="0"/>
                        <a:t> 1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1a: 1 </a:t>
                      </a:r>
                      <a:r>
                        <a:rPr lang="en-US" dirty="0">
                          <a:sym typeface="Wingdings" pitchFamily="2" charset="2"/>
                        </a:rPr>
                        <a:t> </a:t>
                      </a:r>
                      <a:r>
                        <a:rPr lang="en-US" dirty="0" err="1">
                          <a:sym typeface="Wingdings" pitchFamily="2" charset="2"/>
                        </a:rPr>
                        <a:t>Tích</a:t>
                      </a:r>
                      <a:r>
                        <a:rPr lang="en-US" dirty="0">
                          <a:sym typeface="Wingdings" pitchFamily="2" charset="2"/>
                        </a:rPr>
                        <a:t> = </a:t>
                      </a:r>
                      <a:r>
                        <a:rPr lang="en-US" dirty="0" err="1">
                          <a:sym typeface="Wingdings" pitchFamily="2" charset="2"/>
                        </a:rPr>
                        <a:t>Tích</a:t>
                      </a:r>
                      <a:r>
                        <a:rPr lang="en-US" dirty="0">
                          <a:sym typeface="Wingdings" pitchFamily="2" charset="2"/>
                        </a:rPr>
                        <a:t> + </a:t>
                      </a:r>
                      <a:r>
                        <a:rPr lang="en-US" dirty="0" err="1">
                          <a:sym typeface="Wingdings" pitchFamily="2" charset="2"/>
                        </a:rPr>
                        <a:t>Số</a:t>
                      </a:r>
                      <a:r>
                        <a:rPr lang="en-US" baseline="0" dirty="0">
                          <a:sym typeface="Wingdings" pitchFamily="2" charset="2"/>
                        </a:rPr>
                        <a:t> </a:t>
                      </a:r>
                      <a:r>
                        <a:rPr lang="en-US" baseline="0" dirty="0" err="1">
                          <a:sym typeface="Wingdings" pitchFamily="2" charset="2"/>
                        </a:rPr>
                        <a:t>bị</a:t>
                      </a:r>
                      <a:r>
                        <a:rPr lang="en-US" baseline="0" dirty="0">
                          <a:sym typeface="Wingdings" pitchFamily="2" charset="2"/>
                        </a:rPr>
                        <a:t> nhân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2: </a:t>
                      </a:r>
                      <a:r>
                        <a:rPr lang="en-US" dirty="0" err="1"/>
                        <a:t>dịch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số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bị</a:t>
                      </a:r>
                      <a:r>
                        <a:rPr lang="en-US" baseline="0" dirty="0"/>
                        <a:t> nhân sang </a:t>
                      </a:r>
                      <a:r>
                        <a:rPr lang="en-US" baseline="0" dirty="0" err="1"/>
                        <a:t>trái</a:t>
                      </a:r>
                      <a:r>
                        <a:rPr lang="en-US" baseline="0" dirty="0"/>
                        <a:t> 1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3: </a:t>
                      </a:r>
                      <a:r>
                        <a:rPr lang="en-US" dirty="0" err="1"/>
                        <a:t>dịch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số</a:t>
                      </a:r>
                      <a:r>
                        <a:rPr lang="en-US" baseline="0" dirty="0"/>
                        <a:t> nhân sang </a:t>
                      </a:r>
                      <a:r>
                        <a:rPr lang="en-US" baseline="0" dirty="0" err="1"/>
                        <a:t>phải</a:t>
                      </a:r>
                      <a:r>
                        <a:rPr lang="en-US" baseline="0" dirty="0"/>
                        <a:t> 1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 0 </a:t>
                      </a:r>
                      <a:r>
                        <a:rPr lang="en-US" dirty="0">
                          <a:sym typeface="Wingdings" pitchFamily="2" charset="2"/>
                        </a:rPr>
                        <a:t> </a:t>
                      </a:r>
                      <a:r>
                        <a:rPr lang="en-US" dirty="0" err="1">
                          <a:sym typeface="Wingdings" pitchFamily="2" charset="2"/>
                        </a:rPr>
                        <a:t>giữ</a:t>
                      </a:r>
                      <a:r>
                        <a:rPr lang="en-US" baseline="0" dirty="0">
                          <a:sym typeface="Wingdings" pitchFamily="2" charset="2"/>
                        </a:rPr>
                        <a:t> </a:t>
                      </a:r>
                      <a:r>
                        <a:rPr lang="en-US" baseline="0" dirty="0" err="1">
                          <a:sym typeface="Wingdings" pitchFamily="2" charset="2"/>
                        </a:rPr>
                        <a:t>nguyên</a:t>
                      </a:r>
                      <a:r>
                        <a:rPr lang="en-US" baseline="0" dirty="0">
                          <a:sym typeface="Wingdings" pitchFamily="2" charset="2"/>
                        </a:rPr>
                        <a:t> </a:t>
                      </a:r>
                      <a:r>
                        <a:rPr lang="en-US" baseline="0" dirty="0" err="1">
                          <a:sym typeface="Wingdings" pitchFamily="2" charset="2"/>
                        </a:rPr>
                        <a:t>giá</a:t>
                      </a:r>
                      <a:r>
                        <a:rPr lang="en-US" baseline="0" dirty="0">
                          <a:sym typeface="Wingdings" pitchFamily="2" charset="2"/>
                        </a:rPr>
                        <a:t> </a:t>
                      </a:r>
                      <a:r>
                        <a:rPr lang="en-US" baseline="0" dirty="0" err="1">
                          <a:sym typeface="Wingdings" pitchFamily="2" charset="2"/>
                        </a:rPr>
                        <a:t>trị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2: </a:t>
                      </a:r>
                      <a:r>
                        <a:rPr lang="en-US" dirty="0" err="1"/>
                        <a:t>dịch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số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bị</a:t>
                      </a:r>
                      <a:r>
                        <a:rPr lang="en-US" baseline="0" dirty="0"/>
                        <a:t> nhân sang </a:t>
                      </a:r>
                      <a:r>
                        <a:rPr lang="en-US" baseline="0" dirty="0" err="1"/>
                        <a:t>trái</a:t>
                      </a:r>
                      <a:r>
                        <a:rPr lang="en-US" baseline="0" dirty="0"/>
                        <a:t> 1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0000 0110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3: </a:t>
                      </a:r>
                      <a:r>
                        <a:rPr lang="en-US" dirty="0" err="1"/>
                        <a:t>dịch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số</a:t>
                      </a:r>
                      <a:r>
                        <a:rPr lang="en-US" baseline="0" dirty="0"/>
                        <a:t> nhân sang </a:t>
                      </a:r>
                      <a:r>
                        <a:rPr lang="en-US" baseline="0" dirty="0" err="1"/>
                        <a:t>phải</a:t>
                      </a:r>
                      <a:r>
                        <a:rPr lang="en-US" baseline="0" dirty="0"/>
                        <a:t> 1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0000 0110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 0 </a:t>
                      </a:r>
                      <a:r>
                        <a:rPr lang="en-US" dirty="0">
                          <a:sym typeface="Wingdings" pitchFamily="2" charset="2"/>
                        </a:rPr>
                        <a:t> </a:t>
                      </a:r>
                      <a:r>
                        <a:rPr lang="en-US" dirty="0" err="1">
                          <a:sym typeface="Wingdings" pitchFamily="2" charset="2"/>
                        </a:rPr>
                        <a:t>giữ</a:t>
                      </a:r>
                      <a:r>
                        <a:rPr lang="en-US" baseline="0" dirty="0">
                          <a:sym typeface="Wingdings" pitchFamily="2" charset="2"/>
                        </a:rPr>
                        <a:t> </a:t>
                      </a:r>
                      <a:r>
                        <a:rPr lang="en-US" baseline="0" dirty="0" err="1">
                          <a:sym typeface="Wingdings" pitchFamily="2" charset="2"/>
                        </a:rPr>
                        <a:t>nguyên</a:t>
                      </a:r>
                      <a:r>
                        <a:rPr lang="en-US" baseline="0" dirty="0">
                          <a:sym typeface="Wingdings" pitchFamily="2" charset="2"/>
                        </a:rPr>
                        <a:t> </a:t>
                      </a:r>
                      <a:r>
                        <a:rPr lang="en-US" baseline="0" dirty="0" err="1">
                          <a:sym typeface="Wingdings" pitchFamily="2" charset="2"/>
                        </a:rPr>
                        <a:t>giá</a:t>
                      </a:r>
                      <a:r>
                        <a:rPr lang="en-US" baseline="0" dirty="0">
                          <a:sym typeface="Wingdings" pitchFamily="2" charset="2"/>
                        </a:rPr>
                        <a:t> </a:t>
                      </a:r>
                      <a:r>
                        <a:rPr lang="en-US" baseline="0" dirty="0" err="1">
                          <a:sym typeface="Wingdings" pitchFamily="2" charset="2"/>
                        </a:rPr>
                        <a:t>trị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0000 0110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2: </a:t>
                      </a:r>
                      <a:r>
                        <a:rPr lang="en-US" dirty="0" err="1"/>
                        <a:t>dịch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số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bị</a:t>
                      </a:r>
                      <a:r>
                        <a:rPr lang="en-US" baseline="0" dirty="0"/>
                        <a:t> nhân sang </a:t>
                      </a:r>
                      <a:r>
                        <a:rPr lang="en-US" baseline="0" dirty="0" err="1"/>
                        <a:t>trái</a:t>
                      </a:r>
                      <a:r>
                        <a:rPr lang="en-US" baseline="0" dirty="0"/>
                        <a:t> 1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0000 0110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3: </a:t>
                      </a:r>
                      <a:r>
                        <a:rPr lang="en-US" dirty="0" err="1"/>
                        <a:t>dịch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số</a:t>
                      </a:r>
                      <a:r>
                        <a:rPr lang="en-US" baseline="0" dirty="0"/>
                        <a:t> nhân sang </a:t>
                      </a:r>
                      <a:r>
                        <a:rPr lang="en-US" baseline="0" dirty="0" err="1"/>
                        <a:t>phải</a:t>
                      </a:r>
                      <a:r>
                        <a:rPr lang="en-US" baseline="0" dirty="0"/>
                        <a:t> 1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24000" y="1600200"/>
            <a:ext cx="3200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76800" y="16002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0" y="16002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91400" y="16002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0" y="1981200"/>
            <a:ext cx="3200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96000" y="1998518"/>
            <a:ext cx="1203614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53000" y="1998518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91400" y="1998518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24000" y="2362200"/>
            <a:ext cx="3200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96000" y="23622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76800" y="2379518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91400" y="23622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34391" y="2743200"/>
            <a:ext cx="319000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53000" y="2743200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172200" y="27432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467600" y="27432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10591" y="3048000"/>
            <a:ext cx="319000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391400" y="30480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172200" y="30480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953000" y="3048000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600200" y="3429000"/>
            <a:ext cx="319000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172200" y="34290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953000" y="3429000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67600" y="34290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600200" y="3810000"/>
            <a:ext cx="319000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53000" y="3733800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172200" y="37338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67600" y="37338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600200" y="4191000"/>
            <a:ext cx="319000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953000" y="4191000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172200" y="41910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467600" y="4150625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598081" y="4531625"/>
            <a:ext cx="319000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134100" y="4585647"/>
            <a:ext cx="1181100" cy="326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876800" y="4558636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467600" y="45720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610591" y="4953000"/>
            <a:ext cx="319000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953000" y="4876800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172200" y="4930822"/>
            <a:ext cx="1181100" cy="326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467600" y="48768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534391" y="5311822"/>
            <a:ext cx="319000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953000" y="5257800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172200" y="5311822"/>
            <a:ext cx="1181100" cy="326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467600" y="52578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10591" y="5638800"/>
            <a:ext cx="319000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172200" y="5692822"/>
            <a:ext cx="1181100" cy="326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953000" y="5638800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467600" y="56388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00200" y="6019800"/>
            <a:ext cx="319000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953000" y="6019800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096000" y="6073822"/>
            <a:ext cx="1181100" cy="326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467600" y="6073822"/>
            <a:ext cx="1181100" cy="326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03/2017</a:t>
            </a:r>
            <a:endParaRPr lang="ja-JP" altLang="en-US"/>
          </a:p>
        </p:txBody>
      </p:sp>
      <p:sp>
        <p:nvSpPr>
          <p:cNvPr id="58" name="Footer Placeholder 5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2017 CE-UIT. All Rights Reserved.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094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6073" y="0"/>
            <a:ext cx="5107927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2A2891-1E70-4292-A84C-77A022CFE42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152400" y="4995446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+mn-lt"/>
              </a:rPr>
              <a:t>Cấu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trúc</a:t>
            </a:r>
            <a:r>
              <a:rPr lang="en-US" sz="1600" dirty="0">
                <a:latin typeface="+mn-lt"/>
              </a:rPr>
              <a:t> phần </a:t>
            </a:r>
            <a:r>
              <a:rPr lang="en-US" sz="1600" dirty="0" err="1">
                <a:latin typeface="+mn-lt"/>
              </a:rPr>
              <a:t>cứng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của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phép</a:t>
            </a:r>
            <a:r>
              <a:rPr lang="en-US" sz="1600" dirty="0">
                <a:latin typeface="+mn-lt"/>
              </a:rPr>
              <a:t> nhân </a:t>
            </a:r>
            <a:r>
              <a:rPr lang="en-US" sz="1600" dirty="0" err="1">
                <a:latin typeface="+mn-lt"/>
              </a:rPr>
              <a:t>có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cải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tiến</a:t>
            </a:r>
            <a:r>
              <a:rPr lang="en-US" sz="1600" dirty="0">
                <a:latin typeface="+mn-lt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5473005"/>
            <a:ext cx="876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itchFamily="2" charset="2"/>
              <a:buChar char="v"/>
            </a:pPr>
            <a:r>
              <a:rPr lang="en-US" dirty="0">
                <a:latin typeface="+mn-lt"/>
              </a:rPr>
              <a:t>So </a:t>
            </a:r>
            <a:r>
              <a:rPr lang="en-US" dirty="0" err="1">
                <a:latin typeface="+mn-lt"/>
              </a:rPr>
              <a:t>với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giải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thuật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trước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đó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thì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thanh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ghi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số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bị</a:t>
            </a:r>
            <a:r>
              <a:rPr lang="en-US" dirty="0">
                <a:latin typeface="+mn-lt"/>
              </a:rPr>
              <a:t> nhân</a:t>
            </a:r>
            <a:r>
              <a:rPr lang="en-US" dirty="0"/>
              <a:t>, </a:t>
            </a:r>
            <a:r>
              <a:rPr lang="en-US" dirty="0" err="1"/>
              <a:t>bộ</a:t>
            </a:r>
            <a:r>
              <a:rPr lang="en-US" dirty="0"/>
              <a:t> ALU,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nhân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32 bits,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– 64 bits;</a:t>
            </a:r>
            <a:r>
              <a:rPr lang="en-US" dirty="0">
                <a:latin typeface="+mn-lt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+mn-lt"/>
              </a:rPr>
              <a:t> Trong </a:t>
            </a:r>
            <a:r>
              <a:rPr lang="en-US" dirty="0" err="1">
                <a:latin typeface="+mn-lt"/>
              </a:rPr>
              <a:t>mỗi</a:t>
            </a:r>
            <a:r>
              <a:rPr lang="en-US" dirty="0">
                <a:latin typeface="+mn-lt"/>
              </a:rPr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, </a:t>
            </a:r>
            <a:r>
              <a:rPr lang="en-US" dirty="0" err="1">
                <a:latin typeface="+mn-lt"/>
              </a:rPr>
              <a:t>số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kỳ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xung</a:t>
            </a:r>
            <a:r>
              <a:rPr lang="en-US" dirty="0">
                <a:latin typeface="+mn-lt"/>
              </a:rPr>
              <a:t> clock </a:t>
            </a:r>
            <a:r>
              <a:rPr lang="en-US" dirty="0" err="1">
                <a:latin typeface="+mn-lt"/>
              </a:rPr>
              <a:t>tiêu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tốn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có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thể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giảm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xuống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chỉ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còn</a:t>
            </a:r>
            <a:r>
              <a:rPr lang="en-US" dirty="0">
                <a:latin typeface="+mn-lt"/>
              </a:rPr>
              <a:t> 1 </a:t>
            </a:r>
            <a:r>
              <a:rPr lang="en-US" dirty="0" err="1">
                <a:latin typeface="+mn-lt"/>
              </a:rPr>
              <a:t>chu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kỳ</a:t>
            </a:r>
            <a:endParaRPr lang="en-US" dirty="0">
              <a:latin typeface="+mn-lt"/>
            </a:endParaRPr>
          </a:p>
          <a:p>
            <a:endParaRPr lang="en-US" sz="2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1" y="1270337"/>
            <a:ext cx="3962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+mn-lt"/>
              </a:rPr>
              <a:t>Giải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thuật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thực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hiện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phép</a:t>
            </a:r>
            <a:r>
              <a:rPr lang="en-US" sz="2000" b="1" dirty="0">
                <a:latin typeface="+mn-lt"/>
              </a:rPr>
              <a:t> nhân </a:t>
            </a:r>
            <a:r>
              <a:rPr lang="en-US" sz="2000" b="1" dirty="0" err="1">
                <a:latin typeface="+mn-lt"/>
              </a:rPr>
              <a:t>theo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cấu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trúc</a:t>
            </a:r>
            <a:r>
              <a:rPr lang="en-US" sz="2000" b="1" dirty="0">
                <a:latin typeface="+mn-lt"/>
              </a:rPr>
              <a:t> phần </a:t>
            </a:r>
            <a:r>
              <a:rPr lang="en-US" sz="2000" b="1" dirty="0" err="1">
                <a:latin typeface="+mn-lt"/>
              </a:rPr>
              <a:t>cứng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u="sng" dirty="0" err="1"/>
              <a:t>có</a:t>
            </a:r>
            <a:r>
              <a:rPr lang="en-US" sz="2000" b="1" u="sng" dirty="0"/>
              <a:t> </a:t>
            </a:r>
            <a:r>
              <a:rPr lang="en-US" sz="2000" b="1" u="sng" dirty="0" err="1"/>
              <a:t>cải</a:t>
            </a:r>
            <a:r>
              <a:rPr lang="en-US" sz="2000" b="1" u="sng" dirty="0"/>
              <a:t> </a:t>
            </a:r>
            <a:r>
              <a:rPr lang="en-US" sz="2000" b="1" u="sng" dirty="0" err="1"/>
              <a:t>tiến</a:t>
            </a:r>
            <a:r>
              <a:rPr lang="en-US" sz="2000" b="1" u="sng" dirty="0"/>
              <a:t> 2 </a:t>
            </a:r>
            <a:r>
              <a:rPr lang="en-US" sz="2000" b="1" u="sng" dirty="0" err="1"/>
              <a:t>thanh</a:t>
            </a:r>
            <a:r>
              <a:rPr lang="en-US" sz="2000" b="1" u="sng" dirty="0"/>
              <a:t> </a:t>
            </a:r>
            <a:r>
              <a:rPr lang="en-US" sz="2000" b="1" u="sng" dirty="0" err="1"/>
              <a:t>ghi</a:t>
            </a:r>
            <a:r>
              <a:rPr lang="en-US" sz="2000" b="1" u="sng" dirty="0"/>
              <a:t> </a:t>
            </a:r>
            <a:r>
              <a:rPr lang="en-US" sz="2000" b="1" dirty="0"/>
              <a:t>(</a:t>
            </a:r>
            <a:r>
              <a:rPr lang="en-US" sz="2000" b="1" dirty="0" err="1"/>
              <a:t>với</a:t>
            </a:r>
            <a:r>
              <a:rPr lang="en-US" sz="2000" b="1" dirty="0"/>
              <a:t> </a:t>
            </a:r>
            <a:r>
              <a:rPr lang="en-US" sz="2000" b="1" dirty="0" err="1"/>
              <a:t>hai</a:t>
            </a:r>
            <a:r>
              <a:rPr lang="en-US" sz="2000" b="1" dirty="0"/>
              <a:t> </a:t>
            </a:r>
            <a:r>
              <a:rPr lang="en-US" sz="2000" b="1" dirty="0" err="1"/>
              <a:t>số</a:t>
            </a:r>
            <a:r>
              <a:rPr lang="en-US" sz="2000" b="1" dirty="0"/>
              <a:t> 32 bit)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6598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multiplier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368247"/>
            <a:ext cx="4419600" cy="2279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Curved Connector 10"/>
          <p:cNvCxnSpPr/>
          <p:nvPr/>
        </p:nvCxnSpPr>
        <p:spPr>
          <a:xfrm flipV="1">
            <a:off x="744498" y="4267200"/>
            <a:ext cx="1465302" cy="468868"/>
          </a:xfrm>
          <a:prstGeom prst="curvedConnector3">
            <a:avLst>
              <a:gd name="adj1" fmla="val 6658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Phép</a:t>
            </a:r>
            <a:r>
              <a:rPr lang="en-US" dirty="0"/>
              <a:t> Nhân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03/2017</a:t>
            </a:r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2017 CE-UIT. All Rights Reserved.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8449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76200" y="3733800"/>
            <a:ext cx="4648200" cy="3048000"/>
            <a:chOff x="0" y="3581400"/>
            <a:chExt cx="5105400" cy="3276600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3581400"/>
              <a:ext cx="5105400" cy="2633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2" name="Straight Arrow Connector 11"/>
            <p:cNvCxnSpPr/>
            <p:nvPr/>
          </p:nvCxnSpPr>
          <p:spPr>
            <a:xfrm rot="5400000" flipH="1" flipV="1">
              <a:off x="1676400" y="5943600"/>
              <a:ext cx="838200" cy="381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95400" y="6488668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Multiplier</a:t>
              </a:r>
            </a:p>
          </p:txBody>
        </p:sp>
      </p:grpSp>
      <p:sp>
        <p:nvSpPr>
          <p:cNvPr id="1331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2A2891-1E70-4292-A84C-77A022CFE42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1280279"/>
            <a:ext cx="1752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 2: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6 bit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dấu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(8)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x 23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(8)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?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(8)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101000 (multiplicand)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23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(8)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010011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(multiplier)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62200" y="1051679"/>
            <a:ext cx="6553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phần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cứng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nhân 2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32 bit,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64 bit, 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multiplicand 32 bit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product 64 bit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multiplier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32 bit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thấp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product,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nữa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0)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nhân 2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6 bit,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phần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cứng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12 bit</a:t>
            </a:r>
          </a:p>
          <a:p>
            <a:pPr>
              <a:buFont typeface="Symbol"/>
              <a:buChar char="Þ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multiplicand 6 bit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101000)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product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12 bit (6 bit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thấp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multiplier, 6 bit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000000 010011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429000" y="4114800"/>
          <a:ext cx="57150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Step/Action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Multiplicand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Product/Multiplier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Khởi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tạo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  <a:sym typeface="Wingdings" pitchFamily="2" charset="2"/>
                        </a:rPr>
                        <a:t>000000 010011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737"/>
          </a:xfrm>
        </p:spPr>
        <p:txBody>
          <a:bodyPr/>
          <a:lstStyle/>
          <a:p>
            <a:r>
              <a:rPr lang="en-US" dirty="0" err="1"/>
              <a:t>Phép</a:t>
            </a:r>
            <a:r>
              <a:rPr lang="en-US" dirty="0"/>
              <a:t> Nhân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03/2017</a:t>
            </a:r>
            <a:endParaRPr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2017 CE-UIT. All Rights Reserved.</a:t>
            </a:r>
            <a:endParaRPr lang="ja-JP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2A2891-1E70-4292-A84C-77A022CFE42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1752600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u="sng" dirty="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 2: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(8)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x 23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(8)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?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(8)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101000 (multiplicand)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23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(8)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010011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(multiplier)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52600" y="0"/>
            <a:ext cx="7391400" cy="23775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phần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cứng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nhân 2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32 bits,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64 bits, </a:t>
            </a:r>
          </a:p>
          <a:p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multiplicand 32 bits</a:t>
            </a:r>
          </a:p>
          <a:p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product 64 bits (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multiplier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32bits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thấp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product,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nữa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0)</a:t>
            </a:r>
          </a:p>
          <a:p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nhân 2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6 bits, 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phần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cứng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12 bits</a:t>
            </a:r>
          </a:p>
          <a:p>
            <a:pPr>
              <a:buFont typeface="Symbol"/>
              <a:buChar char="Þ"/>
            </a:pP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multiplicand 6 bits (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tao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101000)</a:t>
            </a:r>
          </a:p>
          <a:p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product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12 bits (6 bit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thấp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multiplier, 6 bit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5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sz="165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000000 010011</a:t>
            </a:r>
            <a:r>
              <a:rPr lang="en-US" sz="165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0" y="2971800"/>
            <a:ext cx="4495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xong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interation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63550" indent="-231775">
              <a:buFont typeface="Arial" pitchFamily="34" charset="0"/>
              <a:buChar char="•"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B1.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bit 0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Product/multiplier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1 hay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nữa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product/multiplier = nữa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product/multiplier + multiplicand;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0,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cả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marL="463550" indent="-231775">
              <a:buFont typeface="Arial" pitchFamily="34" charset="0"/>
              <a:buChar char="•"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B2.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Product/Multiplier 1 bit</a:t>
            </a:r>
          </a:p>
          <a:p>
            <a:pPr>
              <a:buFontTx/>
              <a:buChar char="-"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Số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bit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6 bit,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6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Tx/>
              <a:buChar char="-"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Sau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trong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product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nhân</a:t>
            </a:r>
          </a:p>
          <a:p>
            <a:pPr marL="463550" indent="-463550">
              <a:buFontTx/>
              <a:buChar char="-"/>
            </a:pP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0" y="3810000"/>
            <a:ext cx="4648200" cy="3048000"/>
            <a:chOff x="0" y="3581400"/>
            <a:chExt cx="5105400" cy="3276600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3581400"/>
              <a:ext cx="5105400" cy="2633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2" name="Straight Arrow Connector 11"/>
            <p:cNvCxnSpPr/>
            <p:nvPr/>
          </p:nvCxnSpPr>
          <p:spPr>
            <a:xfrm rot="5400000" flipH="1" flipV="1">
              <a:off x="1676400" y="5943600"/>
              <a:ext cx="8382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95400" y="6488668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Multiplier</a:t>
              </a:r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359690"/>
              </p:ext>
            </p:extLst>
          </p:nvPr>
        </p:nvGraphicFramePr>
        <p:xfrm>
          <a:off x="1905000" y="2362200"/>
          <a:ext cx="57150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Step/Action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Multiplicand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Product/Multiplier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Khởi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tạo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  <a:sym typeface="Wingdings" pitchFamily="2" charset="2"/>
                        </a:rPr>
                        <a:t>000000 010011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03/2017</a:t>
            </a:r>
            <a:endParaRPr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2017 CE-UIT. All Rights Reserved.</a:t>
            </a:r>
            <a:endParaRPr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PHÉP TOÁN SỐ HỌC TRÊN MÁY TÍNH</a:t>
            </a:r>
          </a:p>
        </p:txBody>
      </p:sp>
      <p:sp>
        <p:nvSpPr>
          <p:cNvPr id="102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p"/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45A50A-ED02-441B-9B30-5CC6A168B41C}" type="slidenum">
              <a:rPr kumimoji="0" lang="en-US" altLang="en-US" sz="1400" smtClean="0">
                <a:latin typeface="Arial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kumimoji="0" lang="en-US" altLang="en-US" sz="1400">
              <a:latin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94141"/>
            <a:ext cx="8229600" cy="5334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400">
                <a:solidFill>
                  <a:srgbClr val="0033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altLang="en-US" sz="2800" b="1" u="sng" kern="0" dirty="0" err="1"/>
              <a:t>Mục</a:t>
            </a:r>
            <a:r>
              <a:rPr lang="en-US" altLang="en-US" sz="2800" b="1" u="sng" kern="0" dirty="0"/>
              <a:t> </a:t>
            </a:r>
            <a:r>
              <a:rPr lang="en-US" altLang="en-US" sz="2800" b="1" u="sng" kern="0" dirty="0" err="1"/>
              <a:t>tiêu</a:t>
            </a:r>
            <a:r>
              <a:rPr lang="en-US" altLang="en-US" sz="2800" b="1" u="sng" kern="0" dirty="0"/>
              <a:t>:</a:t>
            </a:r>
            <a:endParaRPr lang="en-US" altLang="en-US" b="1" kern="0" dirty="0"/>
          </a:p>
          <a:p>
            <a:pPr marL="0" indent="0" algn="just" eaLnBrk="1" hangingPunct="1">
              <a:lnSpc>
                <a:spcPct val="90000"/>
              </a:lnSpc>
              <a:spcAft>
                <a:spcPts val="600"/>
              </a:spcAft>
              <a:buNone/>
              <a:defRPr/>
            </a:pPr>
            <a:r>
              <a:rPr lang="en-US" altLang="en-US" sz="2000" b="1" kern="0" dirty="0"/>
              <a:t>	</a:t>
            </a:r>
            <a:r>
              <a:rPr lang="en-US" altLang="en-US" sz="2200" b="1" kern="0" dirty="0" err="1"/>
              <a:t>Hiểu</a:t>
            </a:r>
            <a:r>
              <a:rPr lang="en-US" altLang="en-US" sz="2200" b="1" kern="0" dirty="0"/>
              <a:t> </a:t>
            </a:r>
            <a:r>
              <a:rPr lang="en-US" altLang="en-US" sz="2200" b="1" kern="0" dirty="0" err="1"/>
              <a:t>các</a:t>
            </a:r>
            <a:r>
              <a:rPr lang="en-US" altLang="en-US" sz="2200" b="1" kern="0" dirty="0"/>
              <a:t> </a:t>
            </a:r>
            <a:r>
              <a:rPr lang="en-US" altLang="en-US" sz="2200" b="1" kern="0" dirty="0" err="1"/>
              <a:t>phép</a:t>
            </a:r>
            <a:r>
              <a:rPr lang="en-US" altLang="en-US" sz="2200" b="1" kern="0" dirty="0"/>
              <a:t> </a:t>
            </a:r>
            <a:r>
              <a:rPr lang="en-US" altLang="en-US" sz="2200" b="1" kern="0" dirty="0" err="1"/>
              <a:t>toán</a:t>
            </a:r>
            <a:r>
              <a:rPr lang="en-US" altLang="en-US" sz="2200" b="1" kern="0" dirty="0"/>
              <a:t> </a:t>
            </a:r>
            <a:r>
              <a:rPr lang="en-US" altLang="en-US" sz="2200" b="1" kern="0" dirty="0" err="1"/>
              <a:t>số</a:t>
            </a:r>
            <a:r>
              <a:rPr lang="en-US" altLang="en-US" sz="2200" b="1" kern="0" dirty="0"/>
              <a:t> </a:t>
            </a:r>
            <a:r>
              <a:rPr lang="en-US" altLang="en-US" sz="2200" b="1" kern="0" dirty="0" err="1"/>
              <a:t>học</a:t>
            </a:r>
            <a:r>
              <a:rPr lang="en-US" altLang="en-US" sz="2200" b="1" kern="0" dirty="0"/>
              <a:t> </a:t>
            </a:r>
            <a:r>
              <a:rPr lang="en-US" altLang="en-US" sz="2200" b="1" kern="0" dirty="0" err="1"/>
              <a:t>trên</a:t>
            </a:r>
            <a:r>
              <a:rPr lang="en-US" altLang="en-US" sz="2200" b="1" kern="0" dirty="0"/>
              <a:t> </a:t>
            </a:r>
            <a:r>
              <a:rPr lang="en-US" altLang="en-US" sz="2200" b="1" kern="0" dirty="0" err="1"/>
              <a:t>số</a:t>
            </a:r>
            <a:r>
              <a:rPr lang="en-US" altLang="en-US" sz="2200" b="1" kern="0" dirty="0"/>
              <a:t> </a:t>
            </a:r>
            <a:r>
              <a:rPr lang="en-US" altLang="en-US" sz="2200" b="1" kern="0" dirty="0" err="1"/>
              <a:t>nguyên</a:t>
            </a:r>
            <a:r>
              <a:rPr lang="en-US" altLang="en-US" sz="2200" b="1" kern="0" dirty="0"/>
              <a:t> </a:t>
            </a:r>
            <a:r>
              <a:rPr lang="en-US" altLang="en-US" sz="2200" b="1" kern="0" dirty="0" err="1"/>
              <a:t>trong</a:t>
            </a:r>
            <a:r>
              <a:rPr lang="en-US" altLang="en-US" sz="2200" b="1" kern="0" dirty="0"/>
              <a:t> </a:t>
            </a:r>
            <a:r>
              <a:rPr lang="en-US" altLang="en-US" sz="2200" b="1" kern="0" dirty="0" err="1"/>
              <a:t>máy</a:t>
            </a:r>
            <a:r>
              <a:rPr lang="en-US" altLang="en-US" sz="2200" b="1" kern="0" dirty="0"/>
              <a:t> </a:t>
            </a:r>
            <a:r>
              <a:rPr lang="en-US" altLang="en-US" sz="2200" b="1" kern="0" dirty="0" err="1"/>
              <a:t>tính</a:t>
            </a:r>
            <a:r>
              <a:rPr lang="en-US" altLang="en-US" sz="2200" b="1" kern="0" dirty="0"/>
              <a:t>:</a:t>
            </a:r>
          </a:p>
          <a:p>
            <a:pPr marL="1597025" indent="-217488" algn="just" eaLnBrk="1" hangingPunct="1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en-US" sz="2200" b="1" kern="0" dirty="0"/>
              <a:t>Hiểu </a:t>
            </a:r>
            <a:r>
              <a:rPr lang="en-US" altLang="en-US" sz="2200" b="1" kern="0" dirty="0" err="1"/>
              <a:t>các</a:t>
            </a:r>
            <a:r>
              <a:rPr lang="en-US" altLang="en-US" sz="2200" b="1" kern="0" dirty="0"/>
              <a:t> </a:t>
            </a:r>
            <a:r>
              <a:rPr lang="en-US" altLang="en-US" sz="2200" b="1" kern="0" dirty="0" err="1"/>
              <a:t>phép</a:t>
            </a:r>
            <a:r>
              <a:rPr lang="en-US" altLang="en-US" sz="2200" b="1" kern="0" dirty="0"/>
              <a:t> </a:t>
            </a:r>
            <a:r>
              <a:rPr lang="en-US" altLang="en-US" sz="2200" b="1" kern="0" dirty="0" err="1"/>
              <a:t>toán</a:t>
            </a:r>
            <a:r>
              <a:rPr lang="en-US" altLang="en-US" sz="2200" b="1" kern="0" dirty="0"/>
              <a:t>  </a:t>
            </a:r>
            <a:r>
              <a:rPr lang="en-US" altLang="en-US" sz="2200" b="1" kern="0" dirty="0" err="1"/>
              <a:t>cộng</a:t>
            </a:r>
            <a:r>
              <a:rPr lang="en-US" altLang="en-US" sz="2200" b="1" kern="0" dirty="0"/>
              <a:t>, </a:t>
            </a:r>
            <a:r>
              <a:rPr lang="en-US" altLang="en-US" sz="2200" b="1" kern="0" dirty="0" err="1"/>
              <a:t>trừ</a:t>
            </a:r>
            <a:r>
              <a:rPr lang="en-US" altLang="en-US" sz="2200" b="1" kern="0" dirty="0"/>
              <a:t>, nhân </a:t>
            </a:r>
            <a:r>
              <a:rPr lang="en-US" altLang="en-US" sz="2200" b="1" kern="0" dirty="0" err="1"/>
              <a:t>và</a:t>
            </a:r>
            <a:r>
              <a:rPr lang="en-US" altLang="en-US" sz="2200" b="1" kern="0" dirty="0"/>
              <a:t> chia </a:t>
            </a:r>
          </a:p>
          <a:p>
            <a:pPr marL="1597025" indent="-217488" algn="just" eaLnBrk="1" hangingPunct="1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en-US" sz="2200" b="1" kern="0" dirty="0" err="1"/>
              <a:t>Cách</a:t>
            </a:r>
            <a:r>
              <a:rPr lang="en-US" altLang="en-US" sz="2200" b="1" kern="0" dirty="0"/>
              <a:t> </a:t>
            </a:r>
            <a:r>
              <a:rPr lang="en-US" altLang="en-US" sz="2200" b="1" kern="0" dirty="0" err="1"/>
              <a:t>thiết</a:t>
            </a:r>
            <a:r>
              <a:rPr lang="en-US" altLang="en-US" sz="2200" b="1" kern="0" dirty="0"/>
              <a:t> </a:t>
            </a:r>
            <a:r>
              <a:rPr lang="en-US" altLang="en-US" sz="2200" b="1" kern="0" dirty="0" err="1"/>
              <a:t>kế</a:t>
            </a:r>
            <a:r>
              <a:rPr lang="en-US" altLang="en-US" sz="2200" b="1" kern="0" dirty="0"/>
              <a:t> </a:t>
            </a:r>
            <a:r>
              <a:rPr lang="en-US" altLang="en-US" sz="2200" b="1" kern="0" dirty="0" err="1"/>
              <a:t>mạch</a:t>
            </a:r>
            <a:r>
              <a:rPr lang="en-US" altLang="en-US" sz="2200" b="1" kern="0" dirty="0"/>
              <a:t> nhân </a:t>
            </a:r>
            <a:r>
              <a:rPr lang="en-US" altLang="en-US" sz="2200" b="1" kern="0" dirty="0" err="1"/>
              <a:t>và</a:t>
            </a:r>
            <a:r>
              <a:rPr lang="en-US" altLang="en-US" sz="2200" b="1" kern="0" dirty="0"/>
              <a:t> chia</a:t>
            </a:r>
          </a:p>
          <a:p>
            <a:pPr marL="1379537" indent="0" algn="just" eaLnBrk="1" hangingPunct="1">
              <a:lnSpc>
                <a:spcPct val="90000"/>
              </a:lnSpc>
              <a:spcAft>
                <a:spcPts val="1200"/>
              </a:spcAft>
              <a:buNone/>
              <a:defRPr/>
            </a:pPr>
            <a:endParaRPr lang="en-US" altLang="en-US" b="1" kern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341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Copyrights 2017 CE-UIT. All Rights Reserved.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419100" y="5257800"/>
            <a:ext cx="8305800" cy="132856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>
              <a:spcAft>
                <a:spcPts val="1000"/>
              </a:spcAft>
            </a:pP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Slide </a:t>
            </a:r>
            <a:r>
              <a:rPr lang="en-US" dirty="0" err="1">
                <a:solidFill>
                  <a:schemeClr val="accent2">
                    <a:lumMod val="50000"/>
                    <a:lumOff val="50000"/>
                  </a:schemeClr>
                </a:solidFill>
              </a:rPr>
              <a:t>được</a:t>
            </a: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  <a:lumOff val="50000"/>
                  </a:schemeClr>
                </a:solidFill>
              </a:rPr>
              <a:t>dịch</a:t>
            </a: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  <a:lumOff val="50000"/>
                  </a:schemeClr>
                </a:solidFill>
              </a:rPr>
              <a:t>và</a:t>
            </a: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  <a:lumOff val="50000"/>
                  </a:schemeClr>
                </a:solidFill>
              </a:rPr>
              <a:t>các</a:t>
            </a: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  <a:lumOff val="50000"/>
                  </a:schemeClr>
                </a:solidFill>
              </a:rPr>
              <a:t>hình</a:t>
            </a: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  <a:lumOff val="50000"/>
                  </a:schemeClr>
                </a:solidFill>
              </a:rPr>
              <a:t>được</a:t>
            </a: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  <a:lumOff val="50000"/>
                  </a:schemeClr>
                </a:solidFill>
              </a:rPr>
              <a:t>lấy</a:t>
            </a: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  <a:lumOff val="50000"/>
                  </a:schemeClr>
                </a:solidFill>
              </a:rPr>
              <a:t>từ</a:t>
            </a: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  <a:lumOff val="50000"/>
                  </a:schemeClr>
                </a:solidFill>
              </a:rPr>
              <a:t>sách</a:t>
            </a: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  <a:lumOff val="50000"/>
                  </a:schemeClr>
                </a:solidFill>
              </a:rPr>
              <a:t>tham</a:t>
            </a: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  <a:lumOff val="50000"/>
                  </a:schemeClr>
                </a:solidFill>
              </a:rPr>
              <a:t>khảo</a:t>
            </a: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:</a:t>
            </a:r>
          </a:p>
          <a:p>
            <a:pPr lvl="0" algn="just">
              <a:spcAft>
                <a:spcPts val="1000"/>
              </a:spcAft>
            </a:pPr>
            <a:r>
              <a:rPr lang="en-US" b="1" i="1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Computer Organization and Design: The Hardware/Software Interface</a:t>
            </a: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, Patterson, D. A., and J. L. Hennessy, Morgan Kaufman,  Revised Fourth Edition, 2011.</a:t>
            </a:r>
          </a:p>
        </p:txBody>
      </p:sp>
    </p:spTree>
    <p:extLst>
      <p:ext uri="{BB962C8B-B14F-4D97-AF65-F5344CB8AC3E}">
        <p14:creationId xmlns:p14="http://schemas.microsoft.com/office/powerpoint/2010/main" val="218326679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2A2891-1E70-4292-A84C-77A022CFE42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82181" y="4038600"/>
            <a:ext cx="196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nhân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697083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5400000">
            <a:off x="6096000" y="4953000"/>
            <a:ext cx="21336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14400" y="1600200"/>
            <a:ext cx="2514600" cy="307777"/>
          </a:xfrm>
          <a:prstGeom prst="rect">
            <a:avLst/>
          </a:prstGeom>
          <a:solidFill>
            <a:srgbClr val="D1D1E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2. Shift right Product/Multiplier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52600" y="2743200"/>
            <a:ext cx="1524000" cy="307777"/>
          </a:xfrm>
          <a:prstGeom prst="rect">
            <a:avLst/>
          </a:prstGeom>
          <a:solidFill>
            <a:srgbClr val="D1D1E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Product/Multiplier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2743200"/>
            <a:ext cx="2514600" cy="307777"/>
          </a:xfrm>
          <a:prstGeom prst="rect">
            <a:avLst/>
          </a:prstGeom>
          <a:solidFill>
            <a:srgbClr val="D1D1E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2. Shift right Product/Multiplier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838200" y="3654623"/>
            <a:ext cx="2514600" cy="307777"/>
          </a:xfrm>
          <a:prstGeom prst="rect">
            <a:avLst/>
          </a:prstGeom>
          <a:solidFill>
            <a:srgbClr val="D1D1E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2. Shift right Product/Multiplier</a:t>
            </a:r>
          </a:p>
        </p:txBody>
      </p:sp>
      <p:sp>
        <p:nvSpPr>
          <p:cNvPr id="10" name="TextBox 5"/>
          <p:cNvSpPr txBox="1"/>
          <p:nvPr/>
        </p:nvSpPr>
        <p:spPr>
          <a:xfrm>
            <a:off x="838200" y="4495800"/>
            <a:ext cx="2514600" cy="307777"/>
          </a:xfrm>
          <a:prstGeom prst="rect">
            <a:avLst/>
          </a:prstGeom>
          <a:solidFill>
            <a:srgbClr val="D1D1E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2. Shift right Product/Multiplier</a:t>
            </a:r>
          </a:p>
        </p:txBody>
      </p:sp>
      <p:sp>
        <p:nvSpPr>
          <p:cNvPr id="11" name="TextBox 5"/>
          <p:cNvSpPr txBox="1"/>
          <p:nvPr/>
        </p:nvSpPr>
        <p:spPr>
          <a:xfrm>
            <a:off x="914400" y="5638800"/>
            <a:ext cx="2514600" cy="307777"/>
          </a:xfrm>
          <a:prstGeom prst="rect">
            <a:avLst/>
          </a:prstGeom>
          <a:solidFill>
            <a:srgbClr val="D1D1E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2. Shift right Product/Multiplier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838200" y="6477000"/>
            <a:ext cx="2514600" cy="307777"/>
          </a:xfrm>
          <a:prstGeom prst="rect">
            <a:avLst/>
          </a:prstGeom>
          <a:solidFill>
            <a:srgbClr val="D1D1E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2. Shift right Product/Multiplier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2A2891-1E70-4292-A84C-77A022CFE42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955" y="1143000"/>
            <a:ext cx="851864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09600" y="1219200"/>
            <a:ext cx="6629400" cy="3810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bày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gọn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03/2017</a:t>
            </a:r>
            <a:endParaRPr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2017 CE-UIT. All Rights Reserved.</a:t>
            </a:r>
            <a:endParaRPr lang="ja-JP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2A2891-1E70-4292-A84C-77A022CFE422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3505200" cy="180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05200" y="13716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3: 50</a:t>
            </a:r>
            <a:r>
              <a:rPr lang="en-US" baseline="-25000" dirty="0"/>
              <a:t>(16)</a:t>
            </a:r>
            <a:r>
              <a:rPr lang="en-US" dirty="0"/>
              <a:t> x 23</a:t>
            </a:r>
            <a:r>
              <a:rPr lang="en-US" baseline="-25000" dirty="0"/>
              <a:t>(16)</a:t>
            </a:r>
            <a:r>
              <a:rPr lang="en-US" dirty="0"/>
              <a:t>, 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số</a:t>
            </a:r>
            <a:r>
              <a:rPr lang="en-US" dirty="0"/>
              <a:t> 8 bit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dấu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1905000"/>
          <a:ext cx="7924800" cy="4953006"/>
        </p:xfrm>
        <a:graphic>
          <a:graphicData uri="http://schemas.openxmlformats.org/drawingml/2006/table">
            <a:tbl>
              <a:tblPr/>
              <a:tblGrid>
                <a:gridCol w="1974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7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7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1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Iteration</a:t>
                      </a: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Step</a:t>
                      </a: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Multiplicand</a:t>
                      </a: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Product/ Multiplier</a:t>
                      </a: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1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Initial values</a:t>
                      </a: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0101 0000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0000 0000 0010 0011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167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Prod = Prod + Mcand</a:t>
                      </a: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0101 0000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0101 0000 0010 0011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1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Shift right Product</a:t>
                      </a: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0101 0000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0010 1000 0001 0001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167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Prod = Prod + Mcand</a:t>
                      </a: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0101 0000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0111 1000 0001 0001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1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Shift right Product</a:t>
                      </a: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0101 0000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0011 1100 0000 1000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167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lsb = 0, no op</a:t>
                      </a: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0101 0000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0011 1100 0000 1000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1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Shift right Product</a:t>
                      </a: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0101 0000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0001 1110 0000 0100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167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lsb = 0, no op</a:t>
                      </a: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0101 0000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0001 1110 0000 0100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1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Shift right Product</a:t>
                      </a: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0101 0000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0000 1111 0000 0010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5167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lsb = 0, no op</a:t>
                      </a: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0101 0000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0000 1111 0000 0010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51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Shift right Product</a:t>
                      </a: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0101 0000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0000 0111 1000 0001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5167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lsb = 0, no op</a:t>
                      </a: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0101 0000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0101 0111 1000 0001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51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Shift right Product</a:t>
                      </a: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0101 0000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0010 1011 1100 0000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5167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7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lsb = 0, no op</a:t>
                      </a: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0101 0000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0010 1011 1100 0000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51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Shift right Product</a:t>
                      </a: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0101 0000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0001 0101 1110 0000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5167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lsb = 0, no op</a:t>
                      </a: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0101 0000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0001 0101 1110 0000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51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Shift right Product</a:t>
                      </a: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0101 0000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0000 1010 1111 0000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7789" marR="677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Phép</a:t>
            </a:r>
            <a:r>
              <a:rPr lang="en-US" dirty="0"/>
              <a:t> Nhân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2A2891-1E70-4292-A84C-77A022CFE42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1000" y="1295400"/>
            <a:ext cx="8382000" cy="4857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en-US" sz="2400" b="1" dirty="0" err="1"/>
              <a:t>Phép</a:t>
            </a:r>
            <a:r>
              <a:rPr lang="en-US" sz="2400" b="1" dirty="0"/>
              <a:t> nhân </a:t>
            </a:r>
            <a:r>
              <a:rPr lang="en-US" sz="2400" b="1" dirty="0" err="1"/>
              <a:t>có</a:t>
            </a:r>
            <a:r>
              <a:rPr lang="en-US" sz="2400" b="1" dirty="0"/>
              <a:t> </a:t>
            </a:r>
            <a:r>
              <a:rPr lang="en-US" sz="2400" b="1" dirty="0" err="1"/>
              <a:t>dấu</a:t>
            </a:r>
            <a:endParaRPr lang="en-US" sz="2300" dirty="0"/>
          </a:p>
          <a:p>
            <a:pPr algn="just">
              <a:lnSpc>
                <a:spcPct val="150000"/>
              </a:lnSpc>
              <a:spcAft>
                <a:spcPts val="3000"/>
              </a:spcAft>
              <a:buFont typeface="Wingdings" pitchFamily="2" charset="2"/>
              <a:buChar char="v"/>
            </a:pPr>
            <a:r>
              <a:rPr lang="en-US" sz="2300" dirty="0">
                <a:latin typeface="+mn-lt"/>
              </a:rPr>
              <a:t> </a:t>
            </a:r>
            <a:r>
              <a:rPr lang="en-US" sz="2300" dirty="0" err="1">
                <a:latin typeface="+mn-lt"/>
              </a:rPr>
              <a:t>Cách</a:t>
            </a:r>
            <a:r>
              <a:rPr lang="en-US" sz="2300" dirty="0">
                <a:latin typeface="+mn-lt"/>
              </a:rPr>
              <a:t> </a:t>
            </a:r>
            <a:r>
              <a:rPr lang="en-US" sz="2300" dirty="0" err="1"/>
              <a:t>đơn</a:t>
            </a:r>
            <a:r>
              <a:rPr lang="en-US" sz="2300" dirty="0"/>
              <a:t> </a:t>
            </a:r>
            <a:r>
              <a:rPr lang="en-US" sz="2300" dirty="0" err="1"/>
              <a:t>giản</a:t>
            </a:r>
            <a:r>
              <a:rPr lang="en-US" sz="2300" dirty="0"/>
              <a:t> </a:t>
            </a:r>
            <a:r>
              <a:rPr lang="en-US" sz="2300" dirty="0" err="1"/>
              <a:t>để</a:t>
            </a:r>
            <a:r>
              <a:rPr lang="en-US" sz="2300" dirty="0"/>
              <a:t>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hiện</a:t>
            </a:r>
            <a:r>
              <a:rPr lang="en-US" sz="2300" dirty="0"/>
              <a:t> </a:t>
            </a:r>
            <a:r>
              <a:rPr lang="en-US" sz="2300" dirty="0" err="1"/>
              <a:t>phép</a:t>
            </a:r>
            <a:r>
              <a:rPr lang="en-US" sz="2300" dirty="0"/>
              <a:t> nhân </a:t>
            </a:r>
            <a:r>
              <a:rPr lang="en-US" sz="2300" dirty="0" err="1"/>
              <a:t>có</a:t>
            </a:r>
            <a:r>
              <a:rPr lang="en-US" sz="2300" dirty="0"/>
              <a:t> </a:t>
            </a:r>
            <a:r>
              <a:rPr lang="en-US" sz="2300" dirty="0" err="1"/>
              <a:t>dấu</a:t>
            </a:r>
            <a:r>
              <a:rPr lang="en-US" sz="2300" dirty="0"/>
              <a:t> </a:t>
            </a:r>
            <a:r>
              <a:rPr lang="en-US" sz="2300" dirty="0" err="1"/>
              <a:t>là</a:t>
            </a:r>
            <a:r>
              <a:rPr lang="en-US" sz="2300" dirty="0"/>
              <a:t> </a:t>
            </a:r>
            <a:r>
              <a:rPr lang="en-US" sz="2300" dirty="0" err="1"/>
              <a:t>tách</a:t>
            </a:r>
            <a:r>
              <a:rPr lang="en-US" sz="2300" dirty="0"/>
              <a:t> phần </a:t>
            </a:r>
            <a:r>
              <a:rPr lang="en-US" sz="2300" dirty="0" err="1"/>
              <a:t>trị</a:t>
            </a:r>
            <a:r>
              <a:rPr lang="en-US" sz="2300" dirty="0"/>
              <a:t> </a:t>
            </a:r>
            <a:r>
              <a:rPr lang="en-US" sz="2300" dirty="0" err="1"/>
              <a:t>tuyệt</a:t>
            </a:r>
            <a:r>
              <a:rPr lang="en-US" sz="2300" dirty="0"/>
              <a:t> </a:t>
            </a:r>
            <a:r>
              <a:rPr lang="en-US" sz="2300" dirty="0" err="1"/>
              <a:t>đối</a:t>
            </a:r>
            <a:r>
              <a:rPr lang="en-US" sz="2300" dirty="0"/>
              <a:t>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dấu</a:t>
            </a:r>
            <a:r>
              <a:rPr lang="en-US" sz="2300" dirty="0"/>
              <a:t> </a:t>
            </a:r>
            <a:r>
              <a:rPr lang="en-US" sz="2300" dirty="0" err="1"/>
              <a:t>của</a:t>
            </a:r>
            <a:r>
              <a:rPr lang="en-US" sz="2300" dirty="0"/>
              <a:t> </a:t>
            </a:r>
            <a:r>
              <a:rPr lang="en-US" sz="2300" dirty="0" err="1"/>
              <a:t>số</a:t>
            </a:r>
            <a:r>
              <a:rPr lang="en-US" sz="2300" dirty="0"/>
              <a:t> </a:t>
            </a:r>
            <a:r>
              <a:rPr lang="en-US" sz="2300" dirty="0" err="1"/>
              <a:t>bị</a:t>
            </a:r>
            <a:r>
              <a:rPr lang="en-US" sz="2300" dirty="0"/>
              <a:t> nhân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số</a:t>
            </a:r>
            <a:r>
              <a:rPr lang="en-US" sz="2300" dirty="0"/>
              <a:t> nhân </a:t>
            </a:r>
            <a:r>
              <a:rPr lang="en-US" sz="2300" dirty="0" err="1"/>
              <a:t>ra.</a:t>
            </a:r>
            <a:endParaRPr lang="en-US" sz="2300" dirty="0"/>
          </a:p>
          <a:p>
            <a:pPr marL="800100" lvl="1" indent="-342900" algn="just">
              <a:lnSpc>
                <a:spcPct val="150000"/>
              </a:lnSpc>
              <a:spcAft>
                <a:spcPts val="3000"/>
              </a:spcAft>
              <a:buFont typeface="Wingdings" pitchFamily="2" charset="2"/>
              <a:buChar char="Ø"/>
            </a:pPr>
            <a:r>
              <a:rPr lang="en-US" sz="2300" dirty="0" err="1">
                <a:latin typeface="+mn-lt"/>
              </a:rPr>
              <a:t>Lấy</a:t>
            </a:r>
            <a:r>
              <a:rPr lang="en-US" sz="2300" dirty="0">
                <a:latin typeface="+mn-lt"/>
              </a:rPr>
              <a:t> phần </a:t>
            </a:r>
            <a:r>
              <a:rPr lang="en-US" sz="2300" dirty="0" err="1">
                <a:latin typeface="+mn-lt"/>
              </a:rPr>
              <a:t>trị</a:t>
            </a:r>
            <a:r>
              <a:rPr lang="en-US" sz="2300" dirty="0">
                <a:latin typeface="+mn-lt"/>
              </a:rPr>
              <a:t> </a:t>
            </a:r>
            <a:r>
              <a:rPr lang="en-US" sz="2300" dirty="0" err="1">
                <a:latin typeface="+mn-lt"/>
              </a:rPr>
              <a:t>tuyệt</a:t>
            </a:r>
            <a:r>
              <a:rPr lang="en-US" sz="2300" dirty="0">
                <a:latin typeface="+mn-lt"/>
              </a:rPr>
              <a:t> </a:t>
            </a:r>
            <a:r>
              <a:rPr lang="en-US" sz="2300" dirty="0" err="1">
                <a:latin typeface="+mn-lt"/>
              </a:rPr>
              <a:t>đối</a:t>
            </a:r>
            <a:r>
              <a:rPr lang="en-US" sz="2300" dirty="0">
                <a:latin typeface="+mn-lt"/>
              </a:rPr>
              <a:t> </a:t>
            </a:r>
            <a:r>
              <a:rPr lang="en-US" sz="2300" dirty="0" err="1">
                <a:latin typeface="+mn-lt"/>
              </a:rPr>
              <a:t>dương</a:t>
            </a:r>
            <a:r>
              <a:rPr lang="en-US" sz="2300" dirty="0">
                <a:latin typeface="+mn-lt"/>
              </a:rPr>
              <a:t> </a:t>
            </a:r>
            <a:r>
              <a:rPr lang="en-US" sz="2300" dirty="0" err="1">
                <a:latin typeface="+mn-lt"/>
              </a:rPr>
              <a:t>tương</a:t>
            </a:r>
            <a:r>
              <a:rPr lang="en-US" sz="2300" dirty="0">
                <a:latin typeface="+mn-lt"/>
              </a:rPr>
              <a:t> </a:t>
            </a:r>
            <a:r>
              <a:rPr lang="en-US" sz="2300" dirty="0" err="1">
                <a:latin typeface="+mn-lt"/>
              </a:rPr>
              <a:t>ứng</a:t>
            </a:r>
            <a:r>
              <a:rPr lang="en-US" sz="2300" dirty="0">
                <a:latin typeface="+mn-lt"/>
              </a:rPr>
              <a:t> </a:t>
            </a:r>
            <a:r>
              <a:rPr lang="en-US" sz="2300" dirty="0" err="1">
                <a:latin typeface="+mn-lt"/>
              </a:rPr>
              <a:t>của</a:t>
            </a:r>
            <a:r>
              <a:rPr lang="en-US" sz="2300" dirty="0">
                <a:latin typeface="+mn-lt"/>
              </a:rPr>
              <a:t> </a:t>
            </a:r>
            <a:r>
              <a:rPr lang="en-US" sz="2300" dirty="0" err="1">
                <a:latin typeface="+mn-lt"/>
              </a:rPr>
              <a:t>số</a:t>
            </a:r>
            <a:r>
              <a:rPr lang="en-US" sz="2300" dirty="0">
                <a:latin typeface="+mn-lt"/>
              </a:rPr>
              <a:t> nhân </a:t>
            </a:r>
            <a:r>
              <a:rPr lang="en-US" sz="2300" dirty="0" err="1">
                <a:latin typeface="+mn-lt"/>
              </a:rPr>
              <a:t>và</a:t>
            </a:r>
            <a:r>
              <a:rPr lang="en-US" sz="2300" dirty="0">
                <a:latin typeface="+mn-lt"/>
              </a:rPr>
              <a:t> </a:t>
            </a:r>
            <a:r>
              <a:rPr lang="en-US" sz="2300" dirty="0" err="1">
                <a:latin typeface="+mn-lt"/>
              </a:rPr>
              <a:t>số</a:t>
            </a:r>
            <a:r>
              <a:rPr lang="en-US" sz="2300" dirty="0">
                <a:latin typeface="+mn-lt"/>
              </a:rPr>
              <a:t> </a:t>
            </a:r>
            <a:r>
              <a:rPr lang="en-US" sz="2300" dirty="0" err="1">
                <a:latin typeface="+mn-lt"/>
              </a:rPr>
              <a:t>bị</a:t>
            </a:r>
            <a:r>
              <a:rPr lang="en-US" sz="2300" dirty="0">
                <a:latin typeface="+mn-lt"/>
              </a:rPr>
              <a:t> nhân </a:t>
            </a:r>
            <a:r>
              <a:rPr lang="en-US" sz="2300" dirty="0" err="1">
                <a:latin typeface="+mn-lt"/>
              </a:rPr>
              <a:t>nhân</a:t>
            </a:r>
            <a:r>
              <a:rPr lang="en-US" sz="2300" dirty="0">
                <a:latin typeface="+mn-lt"/>
              </a:rPr>
              <a:t> </a:t>
            </a:r>
            <a:r>
              <a:rPr lang="en-US" sz="2300" dirty="0" err="1">
                <a:latin typeface="+mn-lt"/>
              </a:rPr>
              <a:t>nhau</a:t>
            </a:r>
            <a:endParaRPr lang="en-US" sz="2300" dirty="0">
              <a:latin typeface="+mn-lt"/>
            </a:endParaRPr>
          </a:p>
          <a:p>
            <a:pPr marL="800100" lvl="1" indent="-342900" algn="just">
              <a:lnSpc>
                <a:spcPct val="150000"/>
              </a:lnSpc>
              <a:spcAft>
                <a:spcPts val="3000"/>
              </a:spcAft>
              <a:buFont typeface="Wingdings" pitchFamily="2" charset="2"/>
              <a:buChar char="Ø"/>
            </a:pPr>
            <a:r>
              <a:rPr lang="en-US" sz="2300" dirty="0"/>
              <a:t>Sau </a:t>
            </a:r>
            <a:r>
              <a:rPr lang="en-US" sz="2300" dirty="0" err="1"/>
              <a:t>đó</a:t>
            </a:r>
            <a:r>
              <a:rPr lang="en-US" sz="2300" dirty="0"/>
              <a:t> </a:t>
            </a:r>
            <a:r>
              <a:rPr lang="en-US" sz="2300" dirty="0" err="1"/>
              <a:t>xét</a:t>
            </a:r>
            <a:r>
              <a:rPr lang="en-US" sz="2300" dirty="0"/>
              <a:t> </a:t>
            </a:r>
            <a:r>
              <a:rPr lang="en-US" sz="2300" dirty="0" err="1"/>
              <a:t>dấu</a:t>
            </a:r>
            <a:r>
              <a:rPr lang="en-US" sz="2300" dirty="0"/>
              <a:t> </a:t>
            </a:r>
            <a:r>
              <a:rPr lang="en-US" sz="2300" dirty="0" err="1"/>
              <a:t>cho</a:t>
            </a:r>
            <a:r>
              <a:rPr lang="en-US" sz="2300" dirty="0"/>
              <a:t> </a:t>
            </a:r>
            <a:r>
              <a:rPr lang="en-US" sz="2300" dirty="0" err="1"/>
              <a:t>tích</a:t>
            </a:r>
            <a:r>
              <a:rPr lang="en-US" sz="2300" dirty="0"/>
              <a:t> </a:t>
            </a:r>
            <a:r>
              <a:rPr lang="en-US" sz="2300" dirty="0" err="1"/>
              <a:t>dựa</a:t>
            </a:r>
            <a:r>
              <a:rPr lang="en-US" sz="2300" dirty="0"/>
              <a:t> </a:t>
            </a:r>
            <a:r>
              <a:rPr lang="en-US" sz="2300" dirty="0" err="1"/>
              <a:t>vào</a:t>
            </a:r>
            <a:r>
              <a:rPr lang="en-US" sz="2300" dirty="0"/>
              <a:t> </a:t>
            </a:r>
            <a:r>
              <a:rPr lang="en-US" sz="2300" dirty="0" err="1"/>
              <a:t>dấu</a:t>
            </a:r>
            <a:r>
              <a:rPr lang="en-US" sz="2300" dirty="0"/>
              <a:t> </a:t>
            </a:r>
            <a:r>
              <a:rPr lang="en-US" sz="2300" dirty="0" err="1"/>
              <a:t>của</a:t>
            </a:r>
            <a:r>
              <a:rPr lang="en-US" sz="2300" dirty="0"/>
              <a:t> </a:t>
            </a:r>
            <a:r>
              <a:rPr lang="en-US" sz="2300" dirty="0" err="1"/>
              <a:t>số</a:t>
            </a:r>
            <a:r>
              <a:rPr lang="en-US" sz="2300" dirty="0"/>
              <a:t> nhân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số</a:t>
            </a:r>
            <a:r>
              <a:rPr lang="en-US" sz="2300" dirty="0"/>
              <a:t> </a:t>
            </a:r>
            <a:r>
              <a:rPr lang="en-US" sz="2300" dirty="0" err="1"/>
              <a:t>bị</a:t>
            </a:r>
            <a:r>
              <a:rPr lang="en-US" sz="2300" dirty="0"/>
              <a:t> nhân (</a:t>
            </a:r>
            <a:r>
              <a:rPr lang="en-US" sz="2300" dirty="0" err="1"/>
              <a:t>có</a:t>
            </a:r>
            <a:r>
              <a:rPr lang="en-US" sz="2300" dirty="0"/>
              <a:t> </a:t>
            </a:r>
            <a:r>
              <a:rPr lang="en-US" sz="2300" dirty="0" err="1"/>
              <a:t>thể</a:t>
            </a:r>
            <a:r>
              <a:rPr lang="en-US" sz="2300" dirty="0"/>
              <a:t> </a:t>
            </a:r>
            <a:r>
              <a:rPr lang="en-US" sz="2300" dirty="0" err="1"/>
              <a:t>dùng</a:t>
            </a:r>
            <a:r>
              <a:rPr lang="en-US" sz="2300" dirty="0"/>
              <a:t> </a:t>
            </a:r>
            <a:r>
              <a:rPr lang="en-US" sz="2300" dirty="0" err="1"/>
              <a:t>phép</a:t>
            </a:r>
            <a:r>
              <a:rPr lang="en-US" sz="2300" dirty="0"/>
              <a:t> XOR)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03/2017</a:t>
            </a:r>
            <a:endParaRPr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2017 CE-UIT. All Rights Reserved.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9031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Phép</a:t>
            </a:r>
            <a:r>
              <a:rPr lang="en-US" dirty="0"/>
              <a:t> Nhân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2A2891-1E70-4292-A84C-77A022CFE42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1000" y="1524000"/>
            <a:ext cx="8382000" cy="4460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en-US" sz="2400" b="1" dirty="0" err="1"/>
              <a:t>Phép</a:t>
            </a:r>
            <a:r>
              <a:rPr lang="en-US" sz="2400" b="1" dirty="0"/>
              <a:t> nhân trong MIPS </a:t>
            </a:r>
          </a:p>
          <a:p>
            <a:pPr algn="just">
              <a:lnSpc>
                <a:spcPct val="150000"/>
              </a:lnSpc>
              <a:spcAft>
                <a:spcPts val="500"/>
              </a:spcAft>
              <a:buFont typeface="Wingdings" pitchFamily="2" charset="2"/>
              <a:buChar char="v"/>
            </a:pPr>
            <a:r>
              <a:rPr lang="en-US" sz="2300" dirty="0"/>
              <a:t>MIPS </a:t>
            </a:r>
            <a:r>
              <a:rPr lang="en-US" sz="2300" dirty="0" err="1"/>
              <a:t>sử</a:t>
            </a:r>
            <a:r>
              <a:rPr lang="en-US" sz="2300" dirty="0"/>
              <a:t> </a:t>
            </a:r>
            <a:r>
              <a:rPr lang="en-US" sz="2300" dirty="0" err="1"/>
              <a:t>dụng</a:t>
            </a:r>
            <a:r>
              <a:rPr lang="en-US" sz="2300" dirty="0"/>
              <a:t> </a:t>
            </a:r>
            <a:r>
              <a:rPr lang="en-US" sz="2300" dirty="0" err="1"/>
              <a:t>hai</a:t>
            </a:r>
            <a:r>
              <a:rPr lang="en-US" sz="2300" dirty="0"/>
              <a:t> </a:t>
            </a:r>
            <a:r>
              <a:rPr lang="en-US" sz="2300" dirty="0" err="1"/>
              <a:t>thanh</a:t>
            </a:r>
            <a:r>
              <a:rPr lang="en-US" sz="2300" dirty="0"/>
              <a:t> </a:t>
            </a:r>
            <a:r>
              <a:rPr lang="en-US" sz="2300" dirty="0" err="1"/>
              <a:t>ghi</a:t>
            </a:r>
            <a:r>
              <a:rPr lang="en-US" sz="2300" dirty="0"/>
              <a:t> </a:t>
            </a:r>
            <a:r>
              <a:rPr lang="en-US" sz="2300" dirty="0" err="1"/>
              <a:t>đặc</a:t>
            </a:r>
            <a:r>
              <a:rPr lang="en-US" sz="2300" dirty="0"/>
              <a:t> </a:t>
            </a:r>
            <a:r>
              <a:rPr lang="en-US" sz="2300" dirty="0" err="1"/>
              <a:t>biệt</a:t>
            </a:r>
            <a:r>
              <a:rPr lang="en-US" sz="2300" dirty="0"/>
              <a:t> 32 bit </a:t>
            </a:r>
            <a:r>
              <a:rPr lang="en-US" sz="2300" dirty="0" err="1"/>
              <a:t>là</a:t>
            </a:r>
            <a:r>
              <a:rPr lang="en-US" sz="2300" dirty="0"/>
              <a:t> </a:t>
            </a:r>
            <a:r>
              <a:rPr lang="en-US" sz="2300" b="1" i="1" dirty="0"/>
              <a:t>Hi</a:t>
            </a:r>
            <a:r>
              <a:rPr lang="en-US" sz="2300" dirty="0"/>
              <a:t>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b="1" i="1" dirty="0"/>
              <a:t>Lo</a:t>
            </a:r>
            <a:r>
              <a:rPr lang="en-US" sz="2300" dirty="0"/>
              <a:t> </a:t>
            </a:r>
            <a:r>
              <a:rPr lang="en-US" sz="2300" dirty="0" err="1"/>
              <a:t>để</a:t>
            </a:r>
            <a:r>
              <a:rPr lang="en-US" sz="2300" dirty="0"/>
              <a:t> </a:t>
            </a:r>
            <a:r>
              <a:rPr lang="en-US" sz="2300" dirty="0" err="1"/>
              <a:t>chứa</a:t>
            </a:r>
            <a:r>
              <a:rPr lang="en-US" sz="2300" dirty="0"/>
              <a:t> 64 bit </a:t>
            </a:r>
            <a:r>
              <a:rPr lang="en-US" sz="2300" dirty="0" err="1"/>
              <a:t>kết</a:t>
            </a:r>
            <a:r>
              <a:rPr lang="en-US" sz="2300" dirty="0"/>
              <a:t> </a:t>
            </a:r>
            <a:r>
              <a:rPr lang="en-US" sz="2300" dirty="0" err="1"/>
              <a:t>quả</a:t>
            </a:r>
            <a:r>
              <a:rPr lang="en-US" sz="2300" dirty="0"/>
              <a:t> </a:t>
            </a:r>
            <a:r>
              <a:rPr lang="en-US" sz="2300" dirty="0" err="1"/>
              <a:t>của</a:t>
            </a:r>
            <a:r>
              <a:rPr lang="en-US" sz="2300" dirty="0"/>
              <a:t> </a:t>
            </a:r>
            <a:r>
              <a:rPr lang="en-US" sz="2300" dirty="0" err="1"/>
              <a:t>phép</a:t>
            </a:r>
            <a:r>
              <a:rPr lang="en-US" sz="2300" dirty="0"/>
              <a:t> nhân </a:t>
            </a:r>
          </a:p>
          <a:p>
            <a:pPr marL="914400" algn="just">
              <a:lnSpc>
                <a:spcPct val="150000"/>
              </a:lnSpc>
              <a:spcAft>
                <a:spcPts val="2400"/>
              </a:spcAft>
            </a:pPr>
            <a:r>
              <a:rPr lang="en-US" sz="2300" dirty="0"/>
              <a:t> </a:t>
            </a:r>
            <a:r>
              <a:rPr lang="en-US" sz="2300" dirty="0" err="1"/>
              <a:t>Để</a:t>
            </a:r>
            <a:r>
              <a:rPr lang="en-US" sz="2300" dirty="0"/>
              <a:t> </a:t>
            </a:r>
            <a:r>
              <a:rPr lang="en-US" sz="2300" dirty="0" err="1"/>
              <a:t>lấy</a:t>
            </a:r>
            <a:r>
              <a:rPr lang="en-US" sz="2300" dirty="0"/>
              <a:t> </a:t>
            </a:r>
            <a:r>
              <a:rPr lang="en-US" sz="2300" dirty="0" err="1"/>
              <a:t>giá</a:t>
            </a:r>
            <a:r>
              <a:rPr lang="en-US" sz="2300" dirty="0"/>
              <a:t> </a:t>
            </a:r>
            <a:r>
              <a:rPr lang="en-US" sz="2300" dirty="0" err="1"/>
              <a:t>trị</a:t>
            </a:r>
            <a:r>
              <a:rPr lang="en-US" sz="2300" dirty="0"/>
              <a:t> </a:t>
            </a:r>
            <a:r>
              <a:rPr lang="en-US" sz="2300" dirty="0" err="1"/>
              <a:t>từ</a:t>
            </a:r>
            <a:r>
              <a:rPr lang="en-US" sz="2300" dirty="0"/>
              <a:t> </a:t>
            </a:r>
            <a:r>
              <a:rPr lang="en-US" sz="2300" dirty="0" err="1"/>
              <a:t>thanh</a:t>
            </a:r>
            <a:r>
              <a:rPr lang="en-US" sz="2300" dirty="0"/>
              <a:t> </a:t>
            </a:r>
            <a:r>
              <a:rPr lang="en-US" sz="2300" dirty="0" err="1"/>
              <a:t>ghi</a:t>
            </a:r>
            <a:r>
              <a:rPr lang="en-US" sz="2300" dirty="0"/>
              <a:t> </a:t>
            </a:r>
            <a:r>
              <a:rPr lang="en-US" sz="2300" b="1" i="1" dirty="0"/>
              <a:t>Hi</a:t>
            </a:r>
            <a:r>
              <a:rPr lang="en-US" sz="2300" dirty="0"/>
              <a:t>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b="1" i="1" dirty="0"/>
              <a:t>Lo</a:t>
            </a:r>
            <a:r>
              <a:rPr lang="en-US" sz="2300" dirty="0"/>
              <a:t> </a:t>
            </a:r>
            <a:r>
              <a:rPr lang="en-US" sz="2300" dirty="0" err="1"/>
              <a:t>ra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thanh</a:t>
            </a:r>
            <a:r>
              <a:rPr lang="en-US" sz="2300" dirty="0"/>
              <a:t> </a:t>
            </a:r>
            <a:r>
              <a:rPr lang="en-US" sz="2300" dirty="0" err="1"/>
              <a:t>ghi</a:t>
            </a:r>
            <a:r>
              <a:rPr lang="en-US" sz="2300" dirty="0"/>
              <a:t> </a:t>
            </a:r>
            <a:r>
              <a:rPr lang="en-US" sz="2300" dirty="0" err="1"/>
              <a:t>khác</a:t>
            </a:r>
            <a:r>
              <a:rPr lang="en-US" sz="2300" dirty="0"/>
              <a:t>, </a:t>
            </a:r>
            <a:r>
              <a:rPr lang="en-US" sz="2300" dirty="0" err="1"/>
              <a:t>sử</a:t>
            </a:r>
            <a:r>
              <a:rPr lang="en-US" sz="2300" dirty="0"/>
              <a:t> </a:t>
            </a:r>
            <a:r>
              <a:rPr lang="en-US" sz="2300" dirty="0" err="1"/>
              <a:t>dụng</a:t>
            </a:r>
            <a:r>
              <a:rPr lang="en-US" sz="2300" dirty="0"/>
              <a:t> </a:t>
            </a:r>
            <a:r>
              <a:rPr lang="en-US" sz="2300" dirty="0" err="1"/>
              <a:t>hai</a:t>
            </a:r>
            <a:r>
              <a:rPr lang="en-US" sz="2300" dirty="0"/>
              <a:t> </a:t>
            </a:r>
            <a:r>
              <a:rPr lang="en-US" sz="2300" dirty="0" err="1"/>
              <a:t>lệnh</a:t>
            </a:r>
            <a:r>
              <a:rPr lang="en-US" sz="2300" dirty="0"/>
              <a:t> </a:t>
            </a:r>
            <a:r>
              <a:rPr lang="en-US" sz="2300" dirty="0" err="1"/>
              <a:t>dành</a:t>
            </a:r>
            <a:r>
              <a:rPr lang="en-US" sz="2300" dirty="0"/>
              <a:t> </a:t>
            </a:r>
            <a:r>
              <a:rPr lang="en-US" sz="2300" dirty="0" err="1"/>
              <a:t>riêng</a:t>
            </a:r>
            <a:r>
              <a:rPr lang="en-US" sz="2300" dirty="0"/>
              <a:t> </a:t>
            </a:r>
            <a:r>
              <a:rPr lang="en-US" sz="2300" dirty="0" err="1"/>
              <a:t>là</a:t>
            </a:r>
            <a:r>
              <a:rPr lang="en-US" sz="2300" dirty="0"/>
              <a:t> </a:t>
            </a:r>
            <a:r>
              <a:rPr lang="en-US" sz="2300" b="1" i="1" dirty="0" err="1"/>
              <a:t>mfhi</a:t>
            </a:r>
            <a:r>
              <a:rPr lang="en-US" sz="2300" dirty="0"/>
              <a:t> </a:t>
            </a:r>
            <a:r>
              <a:rPr lang="en-US" sz="2300" dirty="0" err="1"/>
              <a:t>mà</a:t>
            </a:r>
            <a:r>
              <a:rPr lang="en-US" sz="2300" dirty="0"/>
              <a:t> </a:t>
            </a:r>
            <a:r>
              <a:rPr lang="en-US" sz="2300" b="1" i="1" dirty="0" err="1"/>
              <a:t>mflo</a:t>
            </a:r>
            <a:endParaRPr lang="en-US" sz="2300" dirty="0"/>
          </a:p>
          <a:p>
            <a:pPr algn="just">
              <a:lnSpc>
                <a:spcPct val="150000"/>
              </a:lnSpc>
              <a:spcAft>
                <a:spcPts val="2400"/>
              </a:spcAft>
              <a:buFont typeface="Wingdings" pitchFamily="2" charset="2"/>
              <a:buChar char="v"/>
            </a:pPr>
            <a:r>
              <a:rPr lang="en-US" sz="2300" dirty="0"/>
              <a:t> Nhân </a:t>
            </a:r>
            <a:r>
              <a:rPr lang="en-US" sz="2300" dirty="0" err="1"/>
              <a:t>hai</a:t>
            </a:r>
            <a:r>
              <a:rPr lang="en-US" sz="2300" dirty="0"/>
              <a:t> </a:t>
            </a:r>
            <a:r>
              <a:rPr lang="en-US" sz="2300" dirty="0" err="1"/>
              <a:t>số</a:t>
            </a:r>
            <a:r>
              <a:rPr lang="en-US" sz="2300" dirty="0"/>
              <a:t> </a:t>
            </a:r>
            <a:r>
              <a:rPr lang="en-US" sz="2300" dirty="0" err="1"/>
              <a:t>không</a:t>
            </a:r>
            <a:r>
              <a:rPr lang="en-US" sz="2300" dirty="0"/>
              <a:t> </a:t>
            </a:r>
            <a:r>
              <a:rPr lang="en-US" sz="2300" dirty="0" err="1"/>
              <a:t>dấu</a:t>
            </a:r>
            <a:r>
              <a:rPr lang="en-US" sz="2300" dirty="0"/>
              <a:t>, MIPS </a:t>
            </a:r>
            <a:r>
              <a:rPr lang="en-US" sz="2300" dirty="0" err="1"/>
              <a:t>cung</a:t>
            </a:r>
            <a:r>
              <a:rPr lang="en-US" sz="2300" dirty="0"/>
              <a:t> </a:t>
            </a:r>
            <a:r>
              <a:rPr lang="en-US" sz="2300" dirty="0" err="1"/>
              <a:t>cấp</a:t>
            </a:r>
            <a:r>
              <a:rPr lang="en-US" sz="2300" dirty="0"/>
              <a:t> </a:t>
            </a:r>
            <a:r>
              <a:rPr lang="en-US" sz="2300" dirty="0" err="1"/>
              <a:t>lệnh</a:t>
            </a:r>
            <a:r>
              <a:rPr lang="en-US" sz="2300" dirty="0"/>
              <a:t> </a:t>
            </a:r>
            <a:r>
              <a:rPr lang="en-US" sz="2300" b="1" i="1" dirty="0" err="1"/>
              <a:t>multu</a:t>
            </a:r>
            <a:r>
              <a:rPr lang="en-US" sz="2300" dirty="0"/>
              <a:t>. Nhân </a:t>
            </a:r>
            <a:r>
              <a:rPr lang="en-US" sz="2300" dirty="0" err="1"/>
              <a:t>hai</a:t>
            </a:r>
            <a:r>
              <a:rPr lang="en-US" sz="2300" dirty="0"/>
              <a:t> </a:t>
            </a:r>
            <a:r>
              <a:rPr lang="en-US" sz="2300" dirty="0" err="1"/>
              <a:t>số</a:t>
            </a:r>
            <a:r>
              <a:rPr lang="en-US" sz="2300" dirty="0"/>
              <a:t> </a:t>
            </a:r>
            <a:r>
              <a:rPr lang="en-US" sz="2300" dirty="0" err="1"/>
              <a:t>có</a:t>
            </a:r>
            <a:r>
              <a:rPr lang="en-US" sz="2300" dirty="0"/>
              <a:t> </a:t>
            </a:r>
            <a:r>
              <a:rPr lang="en-US" sz="2300" dirty="0" err="1"/>
              <a:t>dấu</a:t>
            </a:r>
            <a:r>
              <a:rPr lang="en-US" sz="2300" dirty="0"/>
              <a:t>, MIPS </a:t>
            </a:r>
            <a:r>
              <a:rPr lang="en-US" sz="2300" dirty="0" err="1"/>
              <a:t>cung</a:t>
            </a:r>
            <a:r>
              <a:rPr lang="en-US" sz="2300" dirty="0"/>
              <a:t> </a:t>
            </a:r>
            <a:r>
              <a:rPr lang="en-US" sz="2300" dirty="0" err="1"/>
              <a:t>cấp</a:t>
            </a:r>
            <a:r>
              <a:rPr lang="en-US" sz="2300" dirty="0"/>
              <a:t> </a:t>
            </a:r>
            <a:r>
              <a:rPr lang="en-US" sz="2300" dirty="0" err="1"/>
              <a:t>lệnh</a:t>
            </a:r>
            <a:r>
              <a:rPr lang="en-US" sz="2300" dirty="0"/>
              <a:t> </a:t>
            </a:r>
            <a:r>
              <a:rPr lang="en-US" sz="2300" b="1" i="1" dirty="0" err="1"/>
              <a:t>mult</a:t>
            </a:r>
            <a:endParaRPr lang="en-US" sz="2300" b="1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03/2017</a:t>
            </a:r>
            <a:endParaRPr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2017 CE-UIT. All Rights Reserved.</a:t>
            </a:r>
            <a:endParaRPr lang="ja-JP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400" dirty="0"/>
              <a:t>PHÉP TOÁN SỐ HỌC TRÊN MÁY TÍNH</a:t>
            </a:r>
          </a:p>
        </p:txBody>
      </p:sp>
      <p:sp>
        <p:nvSpPr>
          <p:cNvPr id="3686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p"/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1E67370-52F5-436E-80BB-2A228E471BB2}" type="slidenum">
              <a:rPr kumimoji="0" lang="en-US" alt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kumimoji="0" lang="en-US" alt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5334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400">
                <a:solidFill>
                  <a:srgbClr val="0033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altLang="en-US" sz="2800" b="1" u="sng" kern="0" dirty="0" err="1">
                <a:solidFill>
                  <a:prstClr val="black"/>
                </a:solidFill>
              </a:rPr>
              <a:t>Tổng</a:t>
            </a:r>
            <a:r>
              <a:rPr lang="en-US" altLang="en-US" sz="2800" b="1" u="sng" kern="0" dirty="0">
                <a:solidFill>
                  <a:prstClr val="black"/>
                </a:solidFill>
              </a:rPr>
              <a:t> </a:t>
            </a:r>
            <a:r>
              <a:rPr lang="en-US" altLang="en-US" sz="2800" b="1" u="sng" kern="0" dirty="0" err="1">
                <a:solidFill>
                  <a:prstClr val="black"/>
                </a:solidFill>
              </a:rPr>
              <a:t>kết</a:t>
            </a:r>
            <a:r>
              <a:rPr lang="en-US" altLang="en-US" sz="2800" b="1" u="sng" kern="0" dirty="0">
                <a:solidFill>
                  <a:prstClr val="black"/>
                </a:solidFill>
              </a:rPr>
              <a:t>:</a:t>
            </a:r>
          </a:p>
          <a:p>
            <a:pPr marL="808037" algn="just" eaLnBrk="1" hangingPunct="1">
              <a:lnSpc>
                <a:spcPct val="90000"/>
              </a:lnSpc>
              <a:spcAft>
                <a:spcPts val="1200"/>
              </a:spcAft>
              <a:buClr>
                <a:srgbClr val="0033CC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300" kern="0" dirty="0" err="1">
                <a:solidFill>
                  <a:prstClr val="black"/>
                </a:solidFill>
              </a:rPr>
              <a:t>Hiểu</a:t>
            </a:r>
            <a:r>
              <a:rPr lang="en-US" altLang="en-US" sz="2300" kern="0" dirty="0">
                <a:solidFill>
                  <a:prstClr val="black"/>
                </a:solidFill>
              </a:rPr>
              <a:t> </a:t>
            </a:r>
            <a:r>
              <a:rPr lang="en-US" altLang="en-US" sz="2300" kern="0" dirty="0" err="1">
                <a:solidFill>
                  <a:prstClr val="black"/>
                </a:solidFill>
              </a:rPr>
              <a:t>quy</a:t>
            </a:r>
            <a:r>
              <a:rPr lang="en-US" altLang="en-US" sz="2300" kern="0" dirty="0">
                <a:solidFill>
                  <a:prstClr val="black"/>
                </a:solidFill>
              </a:rPr>
              <a:t> </a:t>
            </a:r>
            <a:r>
              <a:rPr lang="en-US" altLang="en-US" sz="2300" kern="0" dirty="0" err="1">
                <a:solidFill>
                  <a:prstClr val="black"/>
                </a:solidFill>
              </a:rPr>
              <a:t>tắc</a:t>
            </a:r>
            <a:r>
              <a:rPr lang="en-US" altLang="en-US" sz="2300" kern="0" dirty="0">
                <a:solidFill>
                  <a:prstClr val="black"/>
                </a:solidFill>
              </a:rPr>
              <a:t> </a:t>
            </a:r>
            <a:r>
              <a:rPr lang="en-US" altLang="en-US" sz="2300" kern="0" dirty="0" err="1">
                <a:solidFill>
                  <a:prstClr val="black"/>
                </a:solidFill>
              </a:rPr>
              <a:t>thực</a:t>
            </a:r>
            <a:r>
              <a:rPr lang="en-US" altLang="en-US" sz="2300" kern="0" dirty="0">
                <a:solidFill>
                  <a:prstClr val="black"/>
                </a:solidFill>
              </a:rPr>
              <a:t> </a:t>
            </a:r>
            <a:r>
              <a:rPr lang="en-US" altLang="en-US" sz="2300" kern="0" dirty="0" err="1">
                <a:solidFill>
                  <a:prstClr val="black"/>
                </a:solidFill>
              </a:rPr>
              <a:t>hiện</a:t>
            </a:r>
            <a:r>
              <a:rPr lang="en-US" altLang="en-US" sz="2300" kern="0" dirty="0">
                <a:solidFill>
                  <a:prstClr val="black"/>
                </a:solidFill>
              </a:rPr>
              <a:t> </a:t>
            </a:r>
            <a:r>
              <a:rPr lang="en-US" altLang="en-US" sz="2300" kern="0" dirty="0" err="1">
                <a:solidFill>
                  <a:prstClr val="black"/>
                </a:solidFill>
              </a:rPr>
              <a:t>các</a:t>
            </a:r>
            <a:r>
              <a:rPr lang="en-US" altLang="en-US" sz="2300" kern="0" dirty="0">
                <a:solidFill>
                  <a:prstClr val="black"/>
                </a:solidFill>
              </a:rPr>
              <a:t> </a:t>
            </a:r>
            <a:r>
              <a:rPr lang="en-US" altLang="en-US" sz="2300" kern="0" dirty="0" err="1">
                <a:solidFill>
                  <a:prstClr val="black"/>
                </a:solidFill>
              </a:rPr>
              <a:t>phép</a:t>
            </a:r>
            <a:r>
              <a:rPr lang="en-US" altLang="en-US" sz="2300" kern="0" dirty="0">
                <a:solidFill>
                  <a:prstClr val="black"/>
                </a:solidFill>
              </a:rPr>
              <a:t> </a:t>
            </a:r>
            <a:r>
              <a:rPr lang="en-US" altLang="en-US" sz="2300" kern="0" dirty="0" err="1">
                <a:solidFill>
                  <a:prstClr val="black"/>
                </a:solidFill>
              </a:rPr>
              <a:t>toán</a:t>
            </a:r>
            <a:r>
              <a:rPr lang="en-US" altLang="en-US" sz="2300" kern="0" dirty="0">
                <a:solidFill>
                  <a:prstClr val="black"/>
                </a:solidFill>
              </a:rPr>
              <a:t> </a:t>
            </a:r>
            <a:r>
              <a:rPr lang="en-US" altLang="en-US" sz="2300" kern="0" dirty="0" err="1">
                <a:solidFill>
                  <a:prstClr val="black"/>
                </a:solidFill>
              </a:rPr>
              <a:t>số</a:t>
            </a:r>
            <a:r>
              <a:rPr lang="en-US" altLang="en-US" sz="2300" kern="0" dirty="0">
                <a:solidFill>
                  <a:prstClr val="black"/>
                </a:solidFill>
              </a:rPr>
              <a:t> </a:t>
            </a:r>
            <a:r>
              <a:rPr lang="en-US" altLang="en-US" sz="2300" kern="0" dirty="0" err="1">
                <a:solidFill>
                  <a:prstClr val="black"/>
                </a:solidFill>
              </a:rPr>
              <a:t>học</a:t>
            </a:r>
            <a:r>
              <a:rPr lang="en-US" altLang="en-US" sz="2300" kern="0" dirty="0">
                <a:solidFill>
                  <a:prstClr val="black"/>
                </a:solidFill>
              </a:rPr>
              <a:t> (</a:t>
            </a:r>
            <a:r>
              <a:rPr lang="en-US" altLang="en-US" sz="2300" kern="0" dirty="0" err="1">
                <a:solidFill>
                  <a:prstClr val="black"/>
                </a:solidFill>
              </a:rPr>
              <a:t>cộng</a:t>
            </a:r>
            <a:r>
              <a:rPr lang="en-US" altLang="en-US" sz="2300" kern="0" dirty="0">
                <a:solidFill>
                  <a:prstClr val="black"/>
                </a:solidFill>
              </a:rPr>
              <a:t>, </a:t>
            </a:r>
            <a:r>
              <a:rPr lang="en-US" altLang="en-US" sz="2300" kern="0" dirty="0" err="1">
                <a:solidFill>
                  <a:prstClr val="black"/>
                </a:solidFill>
              </a:rPr>
              <a:t>trừ</a:t>
            </a:r>
            <a:r>
              <a:rPr lang="en-US" altLang="en-US" sz="2300" kern="0" dirty="0">
                <a:solidFill>
                  <a:prstClr val="black"/>
                </a:solidFill>
              </a:rPr>
              <a:t>, </a:t>
            </a:r>
            <a:r>
              <a:rPr lang="en-US" altLang="en-US" sz="2300" kern="0" dirty="0" err="1">
                <a:solidFill>
                  <a:prstClr val="black"/>
                </a:solidFill>
              </a:rPr>
              <a:t>nhân</a:t>
            </a:r>
            <a:r>
              <a:rPr lang="en-US" altLang="en-US" sz="2300" kern="0" dirty="0">
                <a:solidFill>
                  <a:prstClr val="black"/>
                </a:solidFill>
              </a:rPr>
              <a:t>) </a:t>
            </a:r>
            <a:r>
              <a:rPr lang="en-US" altLang="en-US" sz="2300" kern="0" dirty="0" err="1">
                <a:solidFill>
                  <a:prstClr val="black"/>
                </a:solidFill>
              </a:rPr>
              <a:t>trên</a:t>
            </a:r>
            <a:r>
              <a:rPr lang="en-US" altLang="en-US" sz="2300" kern="0" dirty="0">
                <a:solidFill>
                  <a:prstClr val="black"/>
                </a:solidFill>
              </a:rPr>
              <a:t> </a:t>
            </a:r>
            <a:r>
              <a:rPr lang="en-US" altLang="en-US" sz="2300" kern="0" dirty="0" err="1">
                <a:solidFill>
                  <a:prstClr val="black"/>
                </a:solidFill>
              </a:rPr>
              <a:t>số</a:t>
            </a:r>
            <a:r>
              <a:rPr lang="en-US" altLang="en-US" sz="2300" kern="0" dirty="0">
                <a:solidFill>
                  <a:prstClr val="black"/>
                </a:solidFill>
              </a:rPr>
              <a:t> </a:t>
            </a:r>
            <a:r>
              <a:rPr lang="en-US" altLang="en-US" sz="2300" kern="0" dirty="0" err="1">
                <a:solidFill>
                  <a:prstClr val="black"/>
                </a:solidFill>
              </a:rPr>
              <a:t>nguyên</a:t>
            </a:r>
            <a:r>
              <a:rPr lang="en-US" altLang="en-US" sz="2300" kern="0" dirty="0">
                <a:solidFill>
                  <a:prstClr val="black"/>
                </a:solidFill>
              </a:rPr>
              <a:t> </a:t>
            </a:r>
            <a:r>
              <a:rPr lang="en-US" altLang="en-US" sz="2300" kern="0" dirty="0" err="1">
                <a:solidFill>
                  <a:prstClr val="black"/>
                </a:solidFill>
              </a:rPr>
              <a:t>trong</a:t>
            </a:r>
            <a:r>
              <a:rPr lang="en-US" altLang="en-US" sz="2300" kern="0" dirty="0">
                <a:solidFill>
                  <a:prstClr val="black"/>
                </a:solidFill>
              </a:rPr>
              <a:t> </a:t>
            </a:r>
            <a:r>
              <a:rPr lang="en-US" altLang="en-US" sz="2300" kern="0" dirty="0" err="1">
                <a:solidFill>
                  <a:prstClr val="black"/>
                </a:solidFill>
              </a:rPr>
              <a:t>máy</a:t>
            </a:r>
            <a:r>
              <a:rPr lang="en-US" altLang="en-US" sz="2300" kern="0" dirty="0">
                <a:solidFill>
                  <a:prstClr val="black"/>
                </a:solidFill>
              </a:rPr>
              <a:t> </a:t>
            </a:r>
            <a:r>
              <a:rPr lang="en-US" altLang="en-US" sz="2300" kern="0" dirty="0" err="1">
                <a:solidFill>
                  <a:prstClr val="black"/>
                </a:solidFill>
              </a:rPr>
              <a:t>tính</a:t>
            </a:r>
            <a:endParaRPr lang="en-US" altLang="en-US" sz="2300" kern="0" dirty="0">
              <a:solidFill>
                <a:prstClr val="black"/>
              </a:solidFill>
            </a:endParaRPr>
          </a:p>
          <a:p>
            <a:pPr marL="808037" algn="just" eaLnBrk="1" hangingPunct="1">
              <a:lnSpc>
                <a:spcPct val="90000"/>
              </a:lnSpc>
              <a:spcAft>
                <a:spcPts val="1200"/>
              </a:spcAft>
              <a:buClr>
                <a:srgbClr val="0033CC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300" kern="0" dirty="0" err="1">
                <a:solidFill>
                  <a:prstClr val="black"/>
                </a:solidFill>
              </a:rPr>
              <a:t>Hiểu</a:t>
            </a:r>
            <a:r>
              <a:rPr lang="en-US" altLang="en-US" sz="2300" kern="0" dirty="0">
                <a:solidFill>
                  <a:prstClr val="black"/>
                </a:solidFill>
              </a:rPr>
              <a:t> </a:t>
            </a:r>
            <a:r>
              <a:rPr lang="en-US" altLang="en-US" sz="2300" kern="0" dirty="0" err="1">
                <a:solidFill>
                  <a:prstClr val="black"/>
                </a:solidFill>
              </a:rPr>
              <a:t>cách</a:t>
            </a:r>
            <a:r>
              <a:rPr lang="en-US" altLang="en-US" sz="2300" kern="0" dirty="0">
                <a:solidFill>
                  <a:prstClr val="black"/>
                </a:solidFill>
              </a:rPr>
              <a:t> </a:t>
            </a:r>
            <a:r>
              <a:rPr lang="en-US" altLang="en-US" sz="2300" kern="0" dirty="0" err="1">
                <a:solidFill>
                  <a:prstClr val="black"/>
                </a:solidFill>
              </a:rPr>
              <a:t>thiết</a:t>
            </a:r>
            <a:r>
              <a:rPr lang="en-US" altLang="en-US" sz="2300" kern="0" dirty="0">
                <a:solidFill>
                  <a:prstClr val="black"/>
                </a:solidFill>
              </a:rPr>
              <a:t> </a:t>
            </a:r>
            <a:r>
              <a:rPr lang="en-US" altLang="en-US" sz="2300" kern="0" dirty="0" err="1">
                <a:solidFill>
                  <a:prstClr val="black"/>
                </a:solidFill>
              </a:rPr>
              <a:t>kế</a:t>
            </a:r>
            <a:r>
              <a:rPr lang="en-US" altLang="en-US" sz="2300" kern="0" dirty="0">
                <a:solidFill>
                  <a:prstClr val="black"/>
                </a:solidFill>
              </a:rPr>
              <a:t> </a:t>
            </a:r>
            <a:r>
              <a:rPr lang="en-US" altLang="en-US" sz="2300" kern="0" dirty="0" err="1">
                <a:solidFill>
                  <a:prstClr val="black"/>
                </a:solidFill>
              </a:rPr>
              <a:t>mạch</a:t>
            </a:r>
            <a:r>
              <a:rPr lang="en-US" altLang="en-US" sz="2300" kern="0" dirty="0">
                <a:solidFill>
                  <a:prstClr val="black"/>
                </a:solidFill>
              </a:rPr>
              <a:t> </a:t>
            </a:r>
            <a:r>
              <a:rPr lang="en-US" altLang="en-US" sz="2300" kern="0" dirty="0" err="1">
                <a:solidFill>
                  <a:prstClr val="black"/>
                </a:solidFill>
              </a:rPr>
              <a:t>nhân</a:t>
            </a:r>
            <a:r>
              <a:rPr lang="en-US" altLang="en-US" sz="2300" kern="0" dirty="0">
                <a:solidFill>
                  <a:prstClr val="black"/>
                </a:solidFill>
              </a:rPr>
              <a:t> </a:t>
            </a:r>
            <a:r>
              <a:rPr lang="en-US" altLang="en-US" sz="2300" kern="0" dirty="0" err="1">
                <a:solidFill>
                  <a:prstClr val="black"/>
                </a:solidFill>
              </a:rPr>
              <a:t>cơ</a:t>
            </a:r>
            <a:r>
              <a:rPr lang="en-US" altLang="en-US" sz="2300" kern="0" dirty="0">
                <a:solidFill>
                  <a:prstClr val="black"/>
                </a:solidFill>
              </a:rPr>
              <a:t> </a:t>
            </a:r>
            <a:r>
              <a:rPr lang="en-US" altLang="en-US" sz="2300" kern="0" dirty="0" err="1">
                <a:solidFill>
                  <a:prstClr val="black"/>
                </a:solidFill>
              </a:rPr>
              <a:t>bản</a:t>
            </a:r>
            <a:r>
              <a:rPr lang="en-US" altLang="en-US" sz="2300" kern="0" dirty="0">
                <a:solidFill>
                  <a:prstClr val="black"/>
                </a:solidFill>
              </a:rPr>
              <a:t> </a:t>
            </a:r>
            <a:r>
              <a:rPr lang="en-US" altLang="en-US" sz="2300" kern="0" dirty="0" err="1">
                <a:solidFill>
                  <a:prstClr val="black"/>
                </a:solidFill>
              </a:rPr>
              <a:t>cho</a:t>
            </a:r>
            <a:r>
              <a:rPr lang="en-US" altLang="en-US" sz="2300" kern="0" dirty="0">
                <a:solidFill>
                  <a:prstClr val="black"/>
                </a:solidFill>
              </a:rPr>
              <a:t> </a:t>
            </a:r>
            <a:r>
              <a:rPr lang="en-US" altLang="en-US" sz="2300" kern="0" dirty="0" err="1">
                <a:solidFill>
                  <a:prstClr val="black"/>
                </a:solidFill>
              </a:rPr>
              <a:t>số</a:t>
            </a:r>
            <a:r>
              <a:rPr lang="en-US" altLang="en-US" sz="2300" kern="0" dirty="0">
                <a:solidFill>
                  <a:prstClr val="black"/>
                </a:solidFill>
              </a:rPr>
              <a:t> </a:t>
            </a:r>
            <a:r>
              <a:rPr lang="en-US" altLang="en-US" sz="2300" kern="0" dirty="0" err="1">
                <a:solidFill>
                  <a:prstClr val="black"/>
                </a:solidFill>
              </a:rPr>
              <a:t>nguyên</a:t>
            </a:r>
            <a:r>
              <a:rPr lang="en-US" altLang="en-US" sz="2300" kern="0" dirty="0">
                <a:solidFill>
                  <a:prstClr val="black"/>
                </a:solidFill>
              </a:rPr>
              <a:t> </a:t>
            </a:r>
            <a:r>
              <a:rPr lang="en-US" altLang="en-US" sz="2300" kern="0" dirty="0" err="1">
                <a:solidFill>
                  <a:prstClr val="black"/>
                </a:solidFill>
              </a:rPr>
              <a:t>trong</a:t>
            </a:r>
            <a:r>
              <a:rPr lang="en-US" altLang="en-US" sz="2300" kern="0" dirty="0">
                <a:solidFill>
                  <a:prstClr val="black"/>
                </a:solidFill>
              </a:rPr>
              <a:t> </a:t>
            </a:r>
            <a:r>
              <a:rPr lang="en-US" altLang="en-US" sz="2300" kern="0" dirty="0" err="1">
                <a:solidFill>
                  <a:prstClr val="black"/>
                </a:solidFill>
              </a:rPr>
              <a:t>máy</a:t>
            </a:r>
            <a:r>
              <a:rPr lang="en-US" altLang="en-US" sz="2300" kern="0" dirty="0">
                <a:solidFill>
                  <a:prstClr val="black"/>
                </a:solidFill>
              </a:rPr>
              <a:t> </a:t>
            </a:r>
            <a:r>
              <a:rPr lang="en-US" altLang="en-US" sz="2300" kern="0" dirty="0" err="1">
                <a:solidFill>
                  <a:prstClr val="black"/>
                </a:solidFill>
              </a:rPr>
              <a:t>tính</a:t>
            </a:r>
            <a:endParaRPr lang="en-US" altLang="en-US" sz="2300" kern="0" dirty="0">
              <a:solidFill>
                <a:prstClr val="black"/>
              </a:solidFill>
            </a:endParaRPr>
          </a:p>
          <a:p>
            <a:pPr marL="0" indent="0" algn="just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None/>
              <a:defRPr/>
            </a:pPr>
            <a:endParaRPr lang="en-US" altLang="en-US" sz="2000" b="1" kern="0" dirty="0"/>
          </a:p>
          <a:p>
            <a:pPr marL="0" indent="0" algn="just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None/>
              <a:defRPr/>
            </a:pPr>
            <a:endParaRPr lang="en-US" altLang="en-US" sz="2000" b="1" kern="0" dirty="0"/>
          </a:p>
          <a:p>
            <a:pPr marL="0" indent="0" algn="just" eaLnBrk="1" hangingPunct="1">
              <a:lnSpc>
                <a:spcPct val="90000"/>
              </a:lnSpc>
              <a:spcAft>
                <a:spcPts val="1200"/>
              </a:spcAft>
              <a:buFont typeface="Wingdings" pitchFamily="2" charset="2"/>
              <a:buNone/>
              <a:defRPr/>
            </a:pPr>
            <a:endParaRPr lang="en-US" altLang="en-US" sz="2000" b="1" kern="0" dirty="0"/>
          </a:p>
          <a:p>
            <a:pPr marL="457200" indent="-457200" algn="just" eaLnBrk="1" hangingPunct="1">
              <a:lnSpc>
                <a:spcPct val="90000"/>
              </a:lnSpc>
              <a:spcAft>
                <a:spcPts val="1200"/>
              </a:spcAft>
              <a:buFont typeface="Arial" charset="0"/>
              <a:buAutoNum type="arabicPeriod"/>
              <a:defRPr/>
            </a:pPr>
            <a:endParaRPr lang="en-US" altLang="en-US" sz="2000" b="1" kern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03/2017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341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Copyrights 2017 CE-UIT.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9222302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PHÉP TOÁN SỐ HỌC TRÊN MÁY TÍNH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Char char="v"/>
              <a:defRPr/>
            </a:pPr>
            <a:r>
              <a:rPr lang="en-US" sz="3000" b="1" dirty="0" err="1"/>
              <a:t>Lý</a:t>
            </a:r>
            <a:r>
              <a:rPr lang="en-US" sz="3000" b="1" dirty="0"/>
              <a:t> </a:t>
            </a:r>
            <a:r>
              <a:rPr lang="en-US" sz="3000" b="1" dirty="0" err="1"/>
              <a:t>thuyết</a:t>
            </a:r>
            <a:r>
              <a:rPr lang="en-US" sz="3000" b="1" dirty="0"/>
              <a:t>: </a:t>
            </a:r>
            <a:r>
              <a:rPr lang="en-US" sz="3000" b="1" dirty="0" err="1"/>
              <a:t>Đọc</a:t>
            </a:r>
            <a:r>
              <a:rPr lang="en-US" sz="3000" b="1" dirty="0"/>
              <a:t> </a:t>
            </a:r>
            <a:r>
              <a:rPr lang="en-US" sz="3000" b="1" dirty="0" err="1"/>
              <a:t>sách</a:t>
            </a:r>
            <a:r>
              <a:rPr lang="en-US" sz="3000" b="1" dirty="0"/>
              <a:t> </a:t>
            </a:r>
            <a:r>
              <a:rPr lang="en-US" sz="3000" b="1" dirty="0" err="1"/>
              <a:t>tham</a:t>
            </a:r>
            <a:r>
              <a:rPr lang="en-US" sz="3000" b="1" dirty="0"/>
              <a:t> </a:t>
            </a:r>
            <a:r>
              <a:rPr lang="en-US" sz="3000" b="1" dirty="0" err="1"/>
              <a:t>khảo</a:t>
            </a:r>
            <a:endParaRPr lang="en-US" sz="3000" b="1" dirty="0"/>
          </a:p>
          <a:p>
            <a:pPr marL="1149350" indent="-287338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3000" dirty="0" err="1"/>
              <a:t>Mục</a:t>
            </a:r>
            <a:r>
              <a:rPr lang="en-US" sz="3000"/>
              <a:t>: 3.1, 3.2, 3.3, 3.4</a:t>
            </a:r>
            <a:endParaRPr lang="en-US" sz="3000" dirty="0"/>
          </a:p>
          <a:p>
            <a:pPr marL="1149350" indent="-287338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3000" dirty="0"/>
              <a:t> </a:t>
            </a:r>
            <a:r>
              <a:rPr lang="en-US" sz="3000" dirty="0" err="1"/>
              <a:t>Sách</a:t>
            </a:r>
            <a:r>
              <a:rPr lang="en-US" sz="3000" dirty="0"/>
              <a:t>: </a:t>
            </a:r>
            <a:r>
              <a:rPr lang="en-US" sz="3200" i="1" dirty="0"/>
              <a:t>Computer Organization and Design: The Hardware/Software Interface</a:t>
            </a:r>
            <a:r>
              <a:rPr lang="en-US" sz="3200" dirty="0"/>
              <a:t>, Patterson, D. A., and J. L. Hennessy, Morgan Kaufman,  Revised Fourth Edition, 2011.</a:t>
            </a:r>
            <a:endParaRPr lang="vi-VN" sz="3200" dirty="0"/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3000" dirty="0"/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Char char="v"/>
              <a:defRPr/>
            </a:pPr>
            <a:r>
              <a:rPr lang="en-US" sz="3000" b="1" dirty="0" err="1"/>
              <a:t>Bài</a:t>
            </a:r>
            <a:r>
              <a:rPr lang="en-US" sz="3000" b="1" dirty="0"/>
              <a:t> </a:t>
            </a:r>
            <a:r>
              <a:rPr lang="en-US" sz="3000" b="1" dirty="0" err="1"/>
              <a:t>tập</a:t>
            </a:r>
            <a:r>
              <a:rPr lang="en-US" sz="3000" b="1" dirty="0"/>
              <a:t>: </a:t>
            </a:r>
            <a:r>
              <a:rPr lang="en-US" sz="3000" dirty="0"/>
              <a:t>file </a:t>
            </a:r>
            <a:r>
              <a:rPr lang="en-US" sz="3000" dirty="0" err="1"/>
              <a:t>đính</a:t>
            </a:r>
            <a:r>
              <a:rPr lang="en-US" sz="3000" dirty="0"/>
              <a:t> </a:t>
            </a:r>
            <a:r>
              <a:rPr lang="en-US" sz="3000" dirty="0" err="1"/>
              <a:t>kèm</a:t>
            </a:r>
            <a:endParaRPr lang="en-US" sz="3000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p"/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37C336F-075A-4740-A4D4-945B2804A30A}" type="slidenum">
              <a:rPr kumimoji="0" lang="en-US" altLang="en-US" sz="10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kumimoji="0" lang="en-US" altLang="en-US" sz="1000">
              <a:solidFill>
                <a:srgbClr val="000000"/>
              </a:solidFill>
            </a:endParaRPr>
          </a:p>
        </p:txBody>
      </p:sp>
      <p:sp>
        <p:nvSpPr>
          <p:cNvPr id="37893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p"/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ja-JP" sz="1000">
                <a:solidFill>
                  <a:srgbClr val="000000"/>
                </a:solidFill>
              </a:rPr>
              <a:t>03/2017</a:t>
            </a:r>
            <a:endParaRPr lang="ja-JP" altLang="en-US" sz="1000">
              <a:solidFill>
                <a:srgbClr val="000000"/>
              </a:solidFill>
            </a:endParaRPr>
          </a:p>
        </p:txBody>
      </p:sp>
      <p:sp>
        <p:nvSpPr>
          <p:cNvPr id="37894" name="Footer Placeholder 2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p"/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ja-JP" sz="1000">
                <a:solidFill>
                  <a:srgbClr val="000000"/>
                </a:solidFill>
              </a:rPr>
              <a:t>Copyrights 2017 CE-UIT. All Rights Reserved.</a:t>
            </a:r>
            <a:endParaRPr lang="ja-JP" alt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04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EBB6D-B375-4D55-A537-B533E4FC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641D9-6E81-49E7-8E8E-241774117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Bài</a:t>
            </a:r>
            <a:r>
              <a:rPr lang="en-US" dirty="0"/>
              <a:t> 1:</a:t>
            </a:r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dồn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A -&gt; B (A &lt; B)</a:t>
            </a:r>
          </a:p>
          <a:p>
            <a:pPr algn="ctr"/>
            <a:r>
              <a:rPr lang="en-US" dirty="0"/>
              <a:t>F = A + (A+1) + …+ B</a:t>
            </a:r>
          </a:p>
          <a:p>
            <a:r>
              <a:rPr lang="en-US" dirty="0"/>
              <a:t>A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trong</a:t>
            </a:r>
            <a:r>
              <a:rPr lang="en-US" dirty="0"/>
              <a:t> S0, B </a:t>
            </a:r>
            <a:r>
              <a:rPr lang="en-US" dirty="0" err="1"/>
              <a:t>trong</a:t>
            </a:r>
            <a:r>
              <a:rPr lang="en-US" dirty="0"/>
              <a:t> S1, F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trong</a:t>
            </a:r>
            <a:r>
              <a:rPr lang="en-US" dirty="0"/>
              <a:t> S2</a:t>
            </a:r>
          </a:p>
          <a:p>
            <a:pPr marL="0" indent="0">
              <a:buNone/>
            </a:pPr>
            <a:r>
              <a:rPr lang="en-US" dirty="0" err="1"/>
              <a:t>Bài</a:t>
            </a:r>
            <a:r>
              <a:rPr lang="en-US" dirty="0"/>
              <a:t> 2: </a:t>
            </a:r>
          </a:p>
          <a:p>
            <a:pPr marL="0" indent="0">
              <a:buNone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A </a:t>
            </a:r>
            <a:r>
              <a:rPr lang="en-US" dirty="0" err="1"/>
              <a:t>có</a:t>
            </a:r>
            <a:r>
              <a:rPr lang="en-US" dirty="0"/>
              <a:t> 10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. Base </a:t>
            </a:r>
            <a:r>
              <a:rPr lang="en-US" dirty="0" err="1"/>
              <a:t>addr</a:t>
            </a:r>
            <a:r>
              <a:rPr lang="en-US" dirty="0"/>
              <a:t> A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S0.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S1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FF0000"/>
                </a:solidFill>
              </a:rPr>
              <a:t>Sinh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viên</a:t>
            </a:r>
            <a:r>
              <a:rPr lang="en-US" i="1" dirty="0">
                <a:solidFill>
                  <a:srgbClr val="FF0000"/>
                </a:solidFill>
              </a:rPr>
              <a:t> l</a:t>
            </a:r>
            <a:r>
              <a:rPr lang="vi-VN" i="1" dirty="0">
                <a:solidFill>
                  <a:srgbClr val="FF0000"/>
                </a:solidFill>
              </a:rPr>
              <a:t>ư</a:t>
            </a:r>
            <a:r>
              <a:rPr lang="en-US" i="1" dirty="0">
                <a:solidFill>
                  <a:srgbClr val="FF0000"/>
                </a:solidFill>
              </a:rPr>
              <a:t>u </a:t>
            </a:r>
            <a:r>
              <a:rPr lang="en-US" i="1" dirty="0" err="1">
                <a:solidFill>
                  <a:srgbClr val="FF0000"/>
                </a:solidFill>
              </a:rPr>
              <a:t>tên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>
                <a:solidFill>
                  <a:srgbClr val="FF0000"/>
                </a:solidFill>
              </a:rPr>
              <a:t>file .zip </a:t>
            </a:r>
            <a:r>
              <a:rPr lang="en-US" i="1" dirty="0" err="1">
                <a:solidFill>
                  <a:srgbClr val="FF0000"/>
                </a:solidFill>
              </a:rPr>
              <a:t>theo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dạng</a:t>
            </a:r>
            <a:r>
              <a:rPr lang="en-US" i="1" dirty="0">
                <a:solidFill>
                  <a:srgbClr val="FF0000"/>
                </a:solidFill>
              </a:rPr>
              <a:t>: STT_TEN_HO</a:t>
            </a:r>
          </a:p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756DD-10F3-4B5A-AFDB-DC586B8E8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03/2017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1FCE6-F595-40BC-808F-5A7656B03E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ADD778-1684-4EEC-B9D6-455375CE3A0C}" type="slidenum">
              <a:rPr lang="ja-JP" altLang="en-US" smtClean="0"/>
              <a:pPr>
                <a:defRPr/>
              </a:pPr>
              <a:t>27</a:t>
            </a:fld>
            <a:endParaRPr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10219-A5C2-42A8-9132-D5B2B65553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2017 CE-UIT. All Rights Reserved.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011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PHÉP TOÁN SỐ HỌC TRÊN MÁY TÍNH</a:t>
            </a:r>
            <a:endParaRPr lang="en-US" sz="27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229600" cy="43434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spcAft>
                <a:spcPts val="3000"/>
              </a:spcAft>
              <a:buClrTx/>
              <a:buFont typeface="Arial" charset="0"/>
              <a:buAutoNum type="arabicPeriod"/>
            </a:pPr>
            <a:r>
              <a:rPr lang="en-US" sz="2200" b="1" dirty="0" err="1"/>
              <a:t>Giới</a:t>
            </a:r>
            <a:r>
              <a:rPr lang="en-US" sz="2200" b="1" dirty="0"/>
              <a:t> </a:t>
            </a:r>
            <a:r>
              <a:rPr lang="en-US" sz="2200" b="1" dirty="0" err="1"/>
              <a:t>thiệu</a:t>
            </a:r>
            <a:endParaRPr lang="en-US" sz="2200" b="1" dirty="0"/>
          </a:p>
          <a:p>
            <a:pPr marL="457200" indent="-457200" eaLnBrk="1" hangingPunct="1">
              <a:lnSpc>
                <a:spcPct val="90000"/>
              </a:lnSpc>
              <a:spcAft>
                <a:spcPts val="3000"/>
              </a:spcAft>
              <a:buClrTx/>
              <a:buFont typeface="Arial" charset="0"/>
              <a:buAutoNum type="arabicPeriod"/>
            </a:pPr>
            <a:r>
              <a:rPr lang="en-US" sz="2200" b="1" dirty="0" err="1">
                <a:solidFill>
                  <a:schemeClr val="bg1">
                    <a:lumMod val="50000"/>
                  </a:schemeClr>
                </a:solidFill>
              </a:rPr>
              <a:t>Phép</a:t>
            </a:r>
            <a:r>
              <a:rPr lang="en-US" sz="2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bg1">
                    <a:lumMod val="50000"/>
                  </a:schemeClr>
                </a:solidFill>
              </a:rPr>
              <a:t>cộng</a:t>
            </a:r>
            <a:r>
              <a:rPr lang="en-US" sz="2200" b="1" dirty="0">
                <a:solidFill>
                  <a:schemeClr val="bg1">
                    <a:lumMod val="50000"/>
                  </a:schemeClr>
                </a:solidFill>
              </a:rPr>
              <a:t> &amp; </a:t>
            </a:r>
            <a:r>
              <a:rPr lang="en-US" sz="2200" b="1" dirty="0" err="1">
                <a:solidFill>
                  <a:schemeClr val="bg1">
                    <a:lumMod val="50000"/>
                  </a:schemeClr>
                </a:solidFill>
              </a:rPr>
              <a:t>Phép</a:t>
            </a:r>
            <a:r>
              <a:rPr lang="en-US" sz="2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bg1">
                    <a:lumMod val="50000"/>
                  </a:schemeClr>
                </a:solidFill>
              </a:rPr>
              <a:t>trừ</a:t>
            </a:r>
            <a:endParaRPr lang="en-US" sz="2200" b="1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eaLnBrk="1" hangingPunct="1">
              <a:lnSpc>
                <a:spcPct val="90000"/>
              </a:lnSpc>
              <a:spcAft>
                <a:spcPts val="3000"/>
              </a:spcAft>
              <a:buClrTx/>
              <a:buFont typeface="Arial" charset="0"/>
              <a:buAutoNum type="arabicPeriod"/>
            </a:pPr>
            <a:r>
              <a:rPr lang="en-US" sz="2200" b="1" dirty="0" err="1">
                <a:solidFill>
                  <a:schemeClr val="bg1">
                    <a:lumMod val="50000"/>
                  </a:schemeClr>
                </a:solidFill>
              </a:rPr>
              <a:t>Phép</a:t>
            </a:r>
            <a:r>
              <a:rPr lang="en-US" sz="2200" b="1" dirty="0">
                <a:solidFill>
                  <a:schemeClr val="bg1">
                    <a:lumMod val="50000"/>
                  </a:schemeClr>
                </a:solidFill>
              </a:rPr>
              <a:t> Nhân</a:t>
            </a:r>
          </a:p>
          <a:p>
            <a:pPr marL="457200" indent="-457200" eaLnBrk="1" hangingPunct="1">
              <a:lnSpc>
                <a:spcPct val="90000"/>
              </a:lnSpc>
              <a:spcAft>
                <a:spcPts val="3000"/>
              </a:spcAft>
              <a:buClrTx/>
              <a:buFont typeface="Arial" charset="0"/>
              <a:buAutoNum type="arabicPeriod"/>
            </a:pPr>
            <a:r>
              <a:rPr lang="en-US" sz="2200" b="1" dirty="0" err="1">
                <a:solidFill>
                  <a:schemeClr val="bg1">
                    <a:lumMod val="50000"/>
                  </a:schemeClr>
                </a:solidFill>
              </a:rPr>
              <a:t>Phép</a:t>
            </a:r>
            <a:r>
              <a:rPr lang="en-US" sz="2200" b="1" dirty="0">
                <a:solidFill>
                  <a:schemeClr val="bg1">
                    <a:lumMod val="50000"/>
                  </a:schemeClr>
                </a:solidFill>
              </a:rPr>
              <a:t> chia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7472C97-DB6C-4068-863A-B49A7A83354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03/2017</a:t>
            </a:r>
            <a:endParaRPr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2017 CE-UIT. All Rights Reserved.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23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763000" cy="525780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  <a:tabLst>
                <a:tab pos="228600" algn="l"/>
              </a:tabLst>
              <a:defRPr/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nội</a:t>
            </a:r>
            <a:r>
              <a:rPr lang="en-US" sz="2400" dirty="0"/>
              <a:t> dung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trữ</a:t>
            </a:r>
            <a:r>
              <a:rPr lang="en-US" sz="2400" dirty="0"/>
              <a:t> trong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đều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ở </a:t>
            </a:r>
            <a:r>
              <a:rPr lang="en-US" sz="2400" dirty="0" err="1"/>
              <a:t>dạng</a:t>
            </a:r>
            <a:r>
              <a:rPr lang="en-US" sz="2400" dirty="0"/>
              <a:t> bit (hay </a:t>
            </a:r>
            <a:r>
              <a:rPr lang="en-US" sz="2400" dirty="0" err="1"/>
              <a:t>dưới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nhị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,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0, 1). </a:t>
            </a:r>
          </a:p>
          <a:p>
            <a:pPr marL="0" indent="0" algn="just" eaLnBrk="1" hangingPunct="1">
              <a:lnSpc>
                <a:spcPct val="90000"/>
              </a:lnSpc>
              <a:spcAft>
                <a:spcPts val="1000"/>
              </a:spcAft>
              <a:buNone/>
              <a:tabLst>
                <a:tab pos="228600" algn="l"/>
              </a:tabLst>
              <a:defRPr/>
            </a:pPr>
            <a:r>
              <a:rPr lang="en-US" sz="2400" dirty="0"/>
              <a:t>Trong </a:t>
            </a:r>
            <a:r>
              <a:rPr lang="en-US" sz="2400" dirty="0" err="1"/>
              <a:t>chương</a:t>
            </a:r>
            <a:r>
              <a:rPr lang="en-US" sz="2400" dirty="0"/>
              <a:t> 2,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trữ</a:t>
            </a:r>
            <a:r>
              <a:rPr lang="en-US" sz="2400" dirty="0"/>
              <a:t> trong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đều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r>
              <a:rPr lang="en-US" sz="2400" dirty="0"/>
              <a:t> </a:t>
            </a:r>
            <a:r>
              <a:rPr lang="en-US" sz="2400" dirty="0" err="1"/>
              <a:t>nhị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, hay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dưới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nhị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. </a:t>
            </a:r>
            <a:r>
              <a:rPr lang="en-US" sz="2400" dirty="0" err="1"/>
              <a:t>Vậy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?</a:t>
            </a:r>
          </a:p>
          <a:p>
            <a:pPr marL="0" indent="0" algn="just" eaLnBrk="1" hangingPunct="1">
              <a:lnSpc>
                <a:spcPct val="150000"/>
              </a:lnSpc>
              <a:buNone/>
              <a:tabLst>
                <a:tab pos="228600" algn="l"/>
              </a:tabLst>
              <a:defRPr/>
            </a:pP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:</a:t>
            </a:r>
          </a:p>
          <a:p>
            <a:pPr marL="682625" indent="-334963"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000" dirty="0"/>
              <a:t>Phân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diễn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trữ</a:t>
            </a:r>
            <a:r>
              <a:rPr lang="en-US" sz="2000" dirty="0"/>
              <a:t> </a:t>
            </a:r>
            <a:r>
              <a:rPr lang="en-US" sz="2000" dirty="0" err="1"/>
              <a:t>thế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trong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?</a:t>
            </a:r>
          </a:p>
          <a:p>
            <a:pPr marL="682625" indent="-334963"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gì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xảy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phép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diễn</a:t>
            </a:r>
            <a:r>
              <a:rPr lang="en-US" sz="2000" dirty="0"/>
              <a:t>, hay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trữ</a:t>
            </a:r>
            <a:r>
              <a:rPr lang="en-US" sz="2000" dirty="0"/>
              <a:t> ?</a:t>
            </a:r>
          </a:p>
          <a:p>
            <a:pPr marL="682625" indent="-334963"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câu</a:t>
            </a:r>
            <a:r>
              <a:rPr lang="en-US" sz="2000" dirty="0"/>
              <a:t> </a:t>
            </a:r>
            <a:r>
              <a:rPr lang="en-US" sz="2000" dirty="0" err="1"/>
              <a:t>hỏi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phép</a:t>
            </a:r>
            <a:r>
              <a:rPr lang="en-US" sz="2000" dirty="0"/>
              <a:t> nhân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phép</a:t>
            </a:r>
            <a:r>
              <a:rPr lang="en-US" sz="2000" dirty="0"/>
              <a:t> chia </a:t>
            </a:r>
            <a:r>
              <a:rPr lang="en-US" sz="2000" dirty="0" err="1"/>
              <a:t>được</a:t>
            </a:r>
            <a:r>
              <a:rPr lang="en-US" sz="2000" dirty="0"/>
              <a:t> phần </a:t>
            </a:r>
            <a:r>
              <a:rPr lang="en-US" sz="2000" dirty="0" err="1"/>
              <a:t>cứng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thế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?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2A2891-1E70-4292-A84C-77A022CFE42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03/2017</a:t>
            </a:r>
            <a:endParaRPr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2017 CE-UIT. All Rights Reserved.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4416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PHÉP TOÁN SỐ HỌC TRÊN MÁY TÍNH</a:t>
            </a:r>
            <a:endParaRPr lang="en-US" sz="27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229600" cy="43434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spcAft>
                <a:spcPts val="3000"/>
              </a:spcAft>
              <a:buClrTx/>
              <a:buFont typeface="Arial" charset="0"/>
              <a:buAutoNum type="arabicPeriod"/>
            </a:pPr>
            <a:r>
              <a:rPr lang="en-US" sz="2200" b="1" dirty="0" err="1">
                <a:solidFill>
                  <a:schemeClr val="bg1">
                    <a:lumMod val="50000"/>
                  </a:schemeClr>
                </a:solidFill>
              </a:rPr>
              <a:t>Giới</a:t>
            </a:r>
            <a:r>
              <a:rPr lang="en-US" sz="2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bg1">
                    <a:lumMod val="50000"/>
                  </a:schemeClr>
                </a:solidFill>
              </a:rPr>
              <a:t>thiệu</a:t>
            </a:r>
            <a:endParaRPr lang="en-US" sz="2200" b="1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eaLnBrk="1" hangingPunct="1">
              <a:lnSpc>
                <a:spcPct val="90000"/>
              </a:lnSpc>
              <a:spcAft>
                <a:spcPts val="3000"/>
              </a:spcAft>
              <a:buClrTx/>
              <a:buFont typeface="Arial" charset="0"/>
              <a:buAutoNum type="arabicPeriod"/>
            </a:pPr>
            <a:r>
              <a:rPr lang="en-US" sz="2200" b="1" dirty="0" err="1"/>
              <a:t>Phép</a:t>
            </a:r>
            <a:r>
              <a:rPr lang="en-US" sz="2200" b="1" dirty="0"/>
              <a:t> </a:t>
            </a:r>
            <a:r>
              <a:rPr lang="en-US" sz="2200" b="1" dirty="0" err="1"/>
              <a:t>cộng</a:t>
            </a:r>
            <a:r>
              <a:rPr lang="en-US" sz="2200" b="1" dirty="0"/>
              <a:t> &amp; </a:t>
            </a:r>
            <a:r>
              <a:rPr lang="en-US" sz="2200" b="1" dirty="0" err="1"/>
              <a:t>Phép</a:t>
            </a:r>
            <a:r>
              <a:rPr lang="en-US" sz="2200" b="1" dirty="0"/>
              <a:t> </a:t>
            </a:r>
            <a:r>
              <a:rPr lang="en-US" sz="2200" b="1" dirty="0" err="1"/>
              <a:t>trừ</a:t>
            </a:r>
            <a:endParaRPr lang="en-US" sz="2200" b="1" dirty="0"/>
          </a:p>
          <a:p>
            <a:pPr marL="457200" indent="-457200" eaLnBrk="1" hangingPunct="1">
              <a:lnSpc>
                <a:spcPct val="90000"/>
              </a:lnSpc>
              <a:spcAft>
                <a:spcPts val="3000"/>
              </a:spcAft>
              <a:buClrTx/>
              <a:buFont typeface="Arial" charset="0"/>
              <a:buAutoNum type="arabicPeriod"/>
            </a:pPr>
            <a:r>
              <a:rPr lang="en-US" sz="2200" b="1" dirty="0" err="1">
                <a:solidFill>
                  <a:schemeClr val="bg1">
                    <a:lumMod val="50000"/>
                  </a:schemeClr>
                </a:solidFill>
              </a:rPr>
              <a:t>Phép</a:t>
            </a:r>
            <a:r>
              <a:rPr lang="en-US" sz="2200" b="1" dirty="0">
                <a:solidFill>
                  <a:schemeClr val="bg1">
                    <a:lumMod val="50000"/>
                  </a:schemeClr>
                </a:solidFill>
              </a:rPr>
              <a:t> Nhân</a:t>
            </a:r>
          </a:p>
          <a:p>
            <a:pPr marL="457200" indent="-457200" eaLnBrk="1" hangingPunct="1">
              <a:lnSpc>
                <a:spcPct val="90000"/>
              </a:lnSpc>
              <a:spcAft>
                <a:spcPts val="3000"/>
              </a:spcAft>
              <a:buClrTx/>
              <a:buFont typeface="Arial" charset="0"/>
              <a:buAutoNum type="arabicPeriod"/>
            </a:pPr>
            <a:r>
              <a:rPr lang="en-US" sz="2200" b="1" dirty="0" err="1">
                <a:solidFill>
                  <a:schemeClr val="bg1">
                    <a:lumMod val="50000"/>
                  </a:schemeClr>
                </a:solidFill>
              </a:rPr>
              <a:t>Phép</a:t>
            </a:r>
            <a:r>
              <a:rPr lang="en-US" sz="2200" b="1" dirty="0">
                <a:solidFill>
                  <a:schemeClr val="bg1">
                    <a:lumMod val="50000"/>
                  </a:schemeClr>
                </a:solidFill>
              </a:rPr>
              <a:t> chia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7472C97-DB6C-4068-863A-B49A7A83354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03/2017</a:t>
            </a:r>
            <a:endParaRPr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2017 CE-UIT. All Rights Reserved.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23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&amp;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Trừ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  <a:tabLst>
                <a:tab pos="228600" algn="l"/>
              </a:tabLst>
              <a:defRPr/>
            </a:pPr>
            <a:r>
              <a:rPr lang="en-US" sz="2000" b="1" dirty="0" err="1"/>
              <a:t>Phép</a:t>
            </a:r>
            <a:r>
              <a:rPr lang="en-US" sz="2000" b="1" dirty="0"/>
              <a:t> </a:t>
            </a:r>
            <a:r>
              <a:rPr lang="en-US" sz="2000" b="1" dirty="0" err="1"/>
              <a:t>cộng</a:t>
            </a:r>
            <a:r>
              <a:rPr lang="en-US" sz="2000" b="1" dirty="0"/>
              <a:t>:</a:t>
            </a:r>
          </a:p>
          <a:p>
            <a:pPr marL="0" indent="0" algn="just" eaLnBrk="1" hangingPunct="1">
              <a:lnSpc>
                <a:spcPct val="90000"/>
              </a:lnSpc>
              <a:buNone/>
              <a:tabLst>
                <a:tab pos="228600" algn="l"/>
              </a:tabLst>
              <a:defRPr/>
            </a:pPr>
            <a:r>
              <a:rPr lang="en-US" sz="2000" b="1" dirty="0"/>
              <a:t>	</a:t>
            </a:r>
            <a:r>
              <a:rPr lang="en-US" sz="2000" b="1" dirty="0" err="1"/>
              <a:t>Ví</a:t>
            </a:r>
            <a:r>
              <a:rPr lang="en-US" sz="2000" b="1" dirty="0"/>
              <a:t> </a:t>
            </a:r>
            <a:r>
              <a:rPr lang="en-US" sz="2000" b="1" dirty="0" err="1"/>
              <a:t>dụ</a:t>
            </a:r>
            <a:r>
              <a:rPr lang="en-US" sz="2000" b="1" dirty="0"/>
              <a:t>: 6</a:t>
            </a:r>
            <a:r>
              <a:rPr lang="en-US" sz="2000" b="1" baseline="-25000" dirty="0"/>
              <a:t>10 </a:t>
            </a:r>
            <a:r>
              <a:rPr lang="en-US" sz="2000" b="1" dirty="0"/>
              <a:t>+ 7</a:t>
            </a:r>
            <a:r>
              <a:rPr lang="en-US" sz="2000" b="1" baseline="-25000" dirty="0"/>
              <a:t>10</a:t>
            </a:r>
            <a:r>
              <a:rPr lang="en-US" sz="2000" b="1" dirty="0"/>
              <a:t> </a:t>
            </a:r>
            <a:r>
              <a:rPr lang="en-US" sz="2000" b="1" dirty="0" err="1"/>
              <a:t>và</a:t>
            </a:r>
            <a:r>
              <a:rPr lang="en-US" sz="2000" b="1" dirty="0"/>
              <a:t>  6</a:t>
            </a:r>
            <a:r>
              <a:rPr lang="en-US" sz="2000" b="1" baseline="-25000" dirty="0"/>
              <a:t>10</a:t>
            </a:r>
            <a:r>
              <a:rPr lang="en-US" sz="2000" b="1" dirty="0"/>
              <a:t> – 7</a:t>
            </a:r>
            <a:r>
              <a:rPr lang="en-US" sz="2000" b="1" baseline="-25000" dirty="0"/>
              <a:t>10</a:t>
            </a:r>
            <a:r>
              <a:rPr lang="en-US" sz="2000" b="1" dirty="0"/>
              <a:t> 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2A2891-1E70-4292-A84C-77A022CFE42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35216"/>
          <a:stretch/>
        </p:blipFill>
        <p:spPr bwMode="auto">
          <a:xfrm>
            <a:off x="685800" y="2163726"/>
            <a:ext cx="7148434" cy="103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495800"/>
            <a:ext cx="52451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327660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228600" algn="l"/>
              </a:tabLst>
              <a:defRPr/>
            </a:pPr>
            <a:r>
              <a:rPr lang="en-US" sz="2000" kern="0" baseline="0" dirty="0">
                <a:solidFill>
                  <a:srgbClr val="0033CC"/>
                </a:solidFill>
              </a:rPr>
              <a:t>Các</a:t>
            </a:r>
            <a:r>
              <a:rPr lang="en-US" sz="2000" kern="0" dirty="0">
                <a:solidFill>
                  <a:srgbClr val="0033CC"/>
                </a:solidFill>
              </a:rPr>
              <a:t> </a:t>
            </a:r>
            <a:r>
              <a:rPr lang="en-US" sz="2000" kern="0" dirty="0" err="1">
                <a:solidFill>
                  <a:srgbClr val="0033CC"/>
                </a:solidFill>
              </a:rPr>
              <a:t>bước</a:t>
            </a:r>
            <a:r>
              <a:rPr lang="en-US" sz="2000" kern="0" dirty="0">
                <a:solidFill>
                  <a:srgbClr val="0033CC"/>
                </a:solidFill>
              </a:rPr>
              <a:t> </a:t>
            </a:r>
            <a:r>
              <a:rPr lang="en-US" sz="2000" kern="0" dirty="0" err="1">
                <a:solidFill>
                  <a:srgbClr val="0033CC"/>
                </a:solidFill>
              </a:rPr>
              <a:t>thực</a:t>
            </a:r>
            <a:r>
              <a:rPr lang="en-US" sz="2000" kern="0" dirty="0">
                <a:solidFill>
                  <a:srgbClr val="0033CC"/>
                </a:solidFill>
              </a:rPr>
              <a:t> </a:t>
            </a:r>
            <a:r>
              <a:rPr lang="en-US" sz="2000" kern="0" dirty="0" err="1">
                <a:solidFill>
                  <a:srgbClr val="0033CC"/>
                </a:solidFill>
              </a:rPr>
              <a:t>hiện</a:t>
            </a:r>
            <a:r>
              <a:rPr lang="en-US" sz="2000" kern="0" dirty="0">
                <a:solidFill>
                  <a:srgbClr val="0033CC"/>
                </a:solidFill>
              </a:rPr>
              <a:t> </a:t>
            </a:r>
            <a:r>
              <a:rPr lang="en-US" sz="2000" kern="0" dirty="0" err="1">
                <a:solidFill>
                  <a:srgbClr val="0033CC"/>
                </a:solidFill>
              </a:rPr>
              <a:t>phép</a:t>
            </a:r>
            <a:r>
              <a:rPr lang="en-US" sz="2000" kern="0" dirty="0">
                <a:solidFill>
                  <a:srgbClr val="0033CC"/>
                </a:solidFill>
              </a:rPr>
              <a:t> </a:t>
            </a:r>
            <a:r>
              <a:rPr lang="en-US" sz="2000" kern="0" dirty="0" err="1">
                <a:solidFill>
                  <a:srgbClr val="0033CC"/>
                </a:solidFill>
              </a:rPr>
              <a:t>cộng</a:t>
            </a:r>
            <a:r>
              <a:rPr lang="en-US" sz="2000" kern="0" dirty="0">
                <a:solidFill>
                  <a:srgbClr val="0033CC"/>
                </a:solidFill>
              </a:rPr>
              <a:t> trong </a:t>
            </a:r>
            <a:r>
              <a:rPr lang="en-US" sz="2000" kern="0" dirty="0" err="1">
                <a:solidFill>
                  <a:srgbClr val="0033CC"/>
                </a:solidFill>
              </a:rPr>
              <a:t>số</a:t>
            </a:r>
            <a:r>
              <a:rPr lang="en-US" sz="2000" kern="0" dirty="0">
                <a:solidFill>
                  <a:srgbClr val="0033CC"/>
                </a:solidFill>
              </a:rPr>
              <a:t> </a:t>
            </a:r>
            <a:r>
              <a:rPr lang="en-US" sz="2000" kern="0" dirty="0" err="1">
                <a:solidFill>
                  <a:srgbClr val="0033CC"/>
                </a:solidFill>
              </a:rPr>
              <a:t>nhị</a:t>
            </a:r>
            <a:r>
              <a:rPr lang="en-US" sz="2000" kern="0" dirty="0">
                <a:solidFill>
                  <a:srgbClr val="0033CC"/>
                </a:solidFill>
              </a:rPr>
              <a:t> </a:t>
            </a:r>
            <a:r>
              <a:rPr lang="en-US" sz="2000" kern="0" dirty="0" err="1">
                <a:solidFill>
                  <a:srgbClr val="0033CC"/>
                </a:solidFill>
              </a:rPr>
              <a:t>phân</a:t>
            </a:r>
            <a:r>
              <a:rPr lang="en-US" sz="2000" kern="0" dirty="0">
                <a:solidFill>
                  <a:srgbClr val="0033CC"/>
                </a:solidFill>
              </a:rPr>
              <a:t>: a</a:t>
            </a:r>
            <a:r>
              <a:rPr lang="en-US" sz="2000" kern="0" baseline="-25000" dirty="0">
                <a:solidFill>
                  <a:srgbClr val="0033CC"/>
                </a:solidFill>
              </a:rPr>
              <a:t>n</a:t>
            </a:r>
            <a:r>
              <a:rPr lang="en-US" sz="2000" kern="0" dirty="0">
                <a:solidFill>
                  <a:srgbClr val="0033CC"/>
                </a:solidFill>
              </a:rPr>
              <a:t>a</a:t>
            </a:r>
            <a:r>
              <a:rPr lang="en-US" sz="2000" kern="0" baseline="-25000" dirty="0">
                <a:solidFill>
                  <a:srgbClr val="0033CC"/>
                </a:solidFill>
              </a:rPr>
              <a:t>n-1</a:t>
            </a:r>
            <a:r>
              <a:rPr lang="en-US" sz="2000" kern="0" dirty="0">
                <a:solidFill>
                  <a:srgbClr val="0033CC"/>
                </a:solidFill>
              </a:rPr>
              <a:t>…a</a:t>
            </a:r>
            <a:r>
              <a:rPr lang="en-US" sz="2000" kern="0" baseline="-25000" dirty="0">
                <a:solidFill>
                  <a:srgbClr val="0033CC"/>
                </a:solidFill>
              </a:rPr>
              <a:t>1</a:t>
            </a:r>
            <a:r>
              <a:rPr lang="en-US" sz="2000" kern="0" dirty="0">
                <a:solidFill>
                  <a:srgbClr val="0033CC"/>
                </a:solidFill>
              </a:rPr>
              <a:t>a</a:t>
            </a:r>
            <a:r>
              <a:rPr lang="en-US" sz="2000" kern="0" baseline="-25000" dirty="0">
                <a:solidFill>
                  <a:srgbClr val="0033CC"/>
                </a:solidFill>
              </a:rPr>
              <a:t>0</a:t>
            </a:r>
            <a:r>
              <a:rPr lang="en-US" sz="2000" kern="0" dirty="0">
                <a:solidFill>
                  <a:srgbClr val="0033CC"/>
                </a:solidFill>
              </a:rPr>
              <a:t> + b</a:t>
            </a:r>
            <a:r>
              <a:rPr lang="en-US" sz="2000" kern="0" baseline="-25000" dirty="0">
                <a:solidFill>
                  <a:srgbClr val="0033CC"/>
                </a:solidFill>
              </a:rPr>
              <a:t>n</a:t>
            </a:r>
            <a:r>
              <a:rPr lang="en-US" sz="2000" kern="0" dirty="0">
                <a:solidFill>
                  <a:srgbClr val="0033CC"/>
                </a:solidFill>
              </a:rPr>
              <a:t>b</a:t>
            </a:r>
            <a:r>
              <a:rPr lang="en-US" sz="2000" kern="0" baseline="-25000" dirty="0">
                <a:solidFill>
                  <a:srgbClr val="0033CC"/>
                </a:solidFill>
              </a:rPr>
              <a:t>n-1</a:t>
            </a:r>
            <a:r>
              <a:rPr lang="en-US" sz="2000" kern="0" dirty="0">
                <a:solidFill>
                  <a:srgbClr val="0033CC"/>
                </a:solidFill>
              </a:rPr>
              <a:t>…b</a:t>
            </a:r>
            <a:r>
              <a:rPr lang="en-US" sz="2000" kern="0" baseline="-25000" dirty="0">
                <a:solidFill>
                  <a:srgbClr val="0033CC"/>
                </a:solidFill>
              </a:rPr>
              <a:t>1</a:t>
            </a:r>
            <a:r>
              <a:rPr lang="en-US" sz="2000" kern="0" dirty="0">
                <a:solidFill>
                  <a:srgbClr val="0033CC"/>
                </a:solidFill>
              </a:rPr>
              <a:t>b</a:t>
            </a:r>
            <a:r>
              <a:rPr lang="en-US" sz="2000" kern="0" baseline="-25000" dirty="0">
                <a:solidFill>
                  <a:srgbClr val="0033CC"/>
                </a:solidFill>
              </a:rPr>
              <a:t>0</a:t>
            </a:r>
          </a:p>
          <a:p>
            <a:pPr marL="914400" lvl="1" indent="-45720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en-US" sz="2000" kern="0" dirty="0" err="1">
                <a:solidFill>
                  <a:srgbClr val="0033CC"/>
                </a:solidFill>
              </a:rPr>
              <a:t>Thực</a:t>
            </a:r>
            <a:r>
              <a:rPr lang="en-US" sz="2000" kern="0" dirty="0">
                <a:solidFill>
                  <a:srgbClr val="0033CC"/>
                </a:solidFill>
              </a:rPr>
              <a:t> </a:t>
            </a:r>
            <a:r>
              <a:rPr lang="en-US" sz="2000" kern="0" dirty="0" err="1">
                <a:solidFill>
                  <a:srgbClr val="0033CC"/>
                </a:solidFill>
              </a:rPr>
              <a:t>hiện</a:t>
            </a:r>
            <a:r>
              <a:rPr lang="en-US" sz="2000" kern="0" dirty="0">
                <a:solidFill>
                  <a:srgbClr val="0033CC"/>
                </a:solidFill>
              </a:rPr>
              <a:t> </a:t>
            </a:r>
            <a:r>
              <a:rPr lang="en-US" sz="2000" kern="0" dirty="0" err="1">
                <a:solidFill>
                  <a:srgbClr val="0033CC"/>
                </a:solidFill>
              </a:rPr>
              <a:t>phép</a:t>
            </a:r>
            <a:r>
              <a:rPr lang="en-US" sz="2000" kern="0" dirty="0">
                <a:solidFill>
                  <a:srgbClr val="0033CC"/>
                </a:solidFill>
              </a:rPr>
              <a:t> </a:t>
            </a:r>
            <a:r>
              <a:rPr lang="en-US" sz="2000" kern="0" dirty="0" err="1">
                <a:solidFill>
                  <a:srgbClr val="0033CC"/>
                </a:solidFill>
              </a:rPr>
              <a:t>cộng</a:t>
            </a:r>
            <a:r>
              <a:rPr lang="en-US" sz="2000" kern="0" dirty="0">
                <a:solidFill>
                  <a:srgbClr val="0033CC"/>
                </a:solidFill>
              </a:rPr>
              <a:t> </a:t>
            </a:r>
            <a:r>
              <a:rPr lang="en-US" sz="2000" kern="0" dirty="0" err="1">
                <a:solidFill>
                  <a:srgbClr val="0033CC"/>
                </a:solidFill>
              </a:rPr>
              <a:t>từ</a:t>
            </a:r>
            <a:r>
              <a:rPr lang="en-US" sz="2000" kern="0" dirty="0">
                <a:solidFill>
                  <a:srgbClr val="0033CC"/>
                </a:solidFill>
              </a:rPr>
              <a:t> </a:t>
            </a:r>
            <a:r>
              <a:rPr lang="en-US" sz="2000" kern="0" dirty="0" err="1">
                <a:solidFill>
                  <a:srgbClr val="0033CC"/>
                </a:solidFill>
              </a:rPr>
              <a:t>phải</a:t>
            </a:r>
            <a:r>
              <a:rPr lang="en-US" sz="2000" kern="0" dirty="0">
                <a:solidFill>
                  <a:srgbClr val="0033CC"/>
                </a:solidFill>
              </a:rPr>
              <a:t> sang </a:t>
            </a:r>
            <a:r>
              <a:rPr lang="en-US" sz="2000" kern="0" dirty="0" err="1">
                <a:solidFill>
                  <a:srgbClr val="0033CC"/>
                </a:solidFill>
              </a:rPr>
              <a:t>trái</a:t>
            </a:r>
            <a:r>
              <a:rPr lang="en-US" sz="2000" kern="0" dirty="0">
                <a:solidFill>
                  <a:srgbClr val="0033CC"/>
                </a:solidFill>
              </a:rPr>
              <a:t> (</a:t>
            </a:r>
            <a:r>
              <a:rPr lang="en-US" sz="2000" kern="0" dirty="0" err="1">
                <a:solidFill>
                  <a:srgbClr val="0033CC"/>
                </a:solidFill>
              </a:rPr>
              <a:t>hàng</a:t>
            </a:r>
            <a:r>
              <a:rPr lang="en-US" sz="2000" kern="0" dirty="0">
                <a:solidFill>
                  <a:srgbClr val="0033CC"/>
                </a:solidFill>
              </a:rPr>
              <a:t> </a:t>
            </a:r>
            <a:r>
              <a:rPr lang="en-US" sz="2000" kern="0" dirty="0" err="1">
                <a:solidFill>
                  <a:srgbClr val="0033CC"/>
                </a:solidFill>
              </a:rPr>
              <a:t>thứ</a:t>
            </a:r>
            <a:r>
              <a:rPr lang="en-US" sz="2000" kern="0" dirty="0">
                <a:solidFill>
                  <a:srgbClr val="0033CC"/>
                </a:solidFill>
              </a:rPr>
              <a:t> 0 </a:t>
            </a:r>
            <a:r>
              <a:rPr lang="en-US" sz="2000" kern="0" dirty="0" err="1">
                <a:solidFill>
                  <a:srgbClr val="0033CC"/>
                </a:solidFill>
              </a:rPr>
              <a:t>cho</a:t>
            </a:r>
            <a:r>
              <a:rPr lang="en-US" sz="2000" kern="0" dirty="0">
                <a:solidFill>
                  <a:srgbClr val="0033CC"/>
                </a:solidFill>
              </a:rPr>
              <a:t> </a:t>
            </a:r>
            <a:r>
              <a:rPr lang="en-US" sz="2000" kern="0" dirty="0" err="1">
                <a:solidFill>
                  <a:srgbClr val="0033CC"/>
                </a:solidFill>
              </a:rPr>
              <a:t>đến</a:t>
            </a:r>
            <a:r>
              <a:rPr lang="en-US" sz="2000" kern="0" dirty="0">
                <a:solidFill>
                  <a:srgbClr val="0033CC"/>
                </a:solidFill>
              </a:rPr>
              <a:t> </a:t>
            </a:r>
            <a:r>
              <a:rPr lang="en-US" sz="2000" kern="0" dirty="0" err="1">
                <a:solidFill>
                  <a:srgbClr val="0033CC"/>
                </a:solidFill>
              </a:rPr>
              <a:t>hàng</a:t>
            </a:r>
            <a:r>
              <a:rPr lang="en-US" sz="2000" kern="0" dirty="0">
                <a:solidFill>
                  <a:srgbClr val="0033CC"/>
                </a:solidFill>
              </a:rPr>
              <a:t> n).</a:t>
            </a:r>
          </a:p>
          <a:p>
            <a:pPr marL="914400" lvl="1" indent="-45720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en-US" sz="2000" kern="0" dirty="0">
                <a:solidFill>
                  <a:srgbClr val="0033CC"/>
                </a:solidFill>
              </a:rPr>
              <a:t> </a:t>
            </a:r>
            <a:r>
              <a:rPr lang="en-US" sz="2000" kern="0" dirty="0" err="1">
                <a:solidFill>
                  <a:srgbClr val="0033CC"/>
                </a:solidFill>
              </a:rPr>
              <a:t>Số</a:t>
            </a:r>
            <a:r>
              <a:rPr lang="en-US" sz="2000" kern="0" dirty="0">
                <a:solidFill>
                  <a:srgbClr val="0033CC"/>
                </a:solidFill>
              </a:rPr>
              <a:t> </a:t>
            </a:r>
            <a:r>
              <a:rPr lang="en-US" sz="2000" kern="0" dirty="0" err="1">
                <a:solidFill>
                  <a:srgbClr val="0033CC"/>
                </a:solidFill>
              </a:rPr>
              <a:t>nhớ</a:t>
            </a:r>
            <a:r>
              <a:rPr lang="en-US" sz="2000" kern="0" dirty="0">
                <a:solidFill>
                  <a:srgbClr val="0033CC"/>
                </a:solidFill>
              </a:rPr>
              <a:t> ở </a:t>
            </a:r>
            <a:r>
              <a:rPr lang="en-US" sz="2000" kern="0" dirty="0" err="1">
                <a:solidFill>
                  <a:srgbClr val="0033CC"/>
                </a:solidFill>
              </a:rPr>
              <a:t>hàng</a:t>
            </a:r>
            <a:r>
              <a:rPr lang="en-US" sz="2000" kern="0" dirty="0">
                <a:solidFill>
                  <a:srgbClr val="0033CC"/>
                </a:solidFill>
              </a:rPr>
              <a:t> </a:t>
            </a:r>
            <a:r>
              <a:rPr lang="en-US" sz="2000" kern="0" dirty="0" err="1">
                <a:solidFill>
                  <a:srgbClr val="0033CC"/>
                </a:solidFill>
              </a:rPr>
              <a:t>cộng</a:t>
            </a:r>
            <a:r>
              <a:rPr lang="en-US" sz="2000" kern="0" dirty="0">
                <a:solidFill>
                  <a:srgbClr val="0033CC"/>
                </a:solidFill>
              </a:rPr>
              <a:t> </a:t>
            </a:r>
            <a:r>
              <a:rPr lang="en-US" sz="2000" kern="0" dirty="0" err="1">
                <a:solidFill>
                  <a:srgbClr val="0033CC"/>
                </a:solidFill>
              </a:rPr>
              <a:t>thứ</a:t>
            </a:r>
            <a:r>
              <a:rPr lang="en-US" sz="2000" kern="0" dirty="0">
                <a:solidFill>
                  <a:srgbClr val="0033CC"/>
                </a:solidFill>
              </a:rPr>
              <a:t> i </a:t>
            </a:r>
            <a:r>
              <a:rPr lang="en-US" sz="2000" kern="0" dirty="0" err="1">
                <a:solidFill>
                  <a:srgbClr val="0033CC"/>
                </a:solidFill>
              </a:rPr>
              <a:t>sẽ</a:t>
            </a:r>
            <a:r>
              <a:rPr lang="en-US" sz="2000" kern="0" dirty="0">
                <a:solidFill>
                  <a:srgbClr val="0033CC"/>
                </a:solidFill>
              </a:rPr>
              <a:t> </a:t>
            </a:r>
            <a:r>
              <a:rPr lang="en-US" sz="2000" kern="0" dirty="0" err="1">
                <a:solidFill>
                  <a:srgbClr val="0033CC"/>
                </a:solidFill>
              </a:rPr>
              <a:t>được</a:t>
            </a:r>
            <a:r>
              <a:rPr lang="en-US" sz="2000" kern="0" dirty="0">
                <a:solidFill>
                  <a:srgbClr val="0033CC"/>
                </a:solidFill>
              </a:rPr>
              <a:t> </a:t>
            </a:r>
            <a:r>
              <a:rPr lang="en-US" sz="2000" kern="0" dirty="0" err="1">
                <a:solidFill>
                  <a:srgbClr val="0033CC"/>
                </a:solidFill>
              </a:rPr>
              <a:t>cộng</a:t>
            </a:r>
            <a:r>
              <a:rPr lang="en-US" sz="2000" kern="0" dirty="0">
                <a:solidFill>
                  <a:srgbClr val="0033CC"/>
                </a:solidFill>
              </a:rPr>
              <a:t> </a:t>
            </a:r>
            <a:r>
              <a:rPr lang="en-US" sz="2000" kern="0" dirty="0" err="1">
                <a:solidFill>
                  <a:srgbClr val="0033CC"/>
                </a:solidFill>
              </a:rPr>
              <a:t>vào</a:t>
            </a:r>
            <a:r>
              <a:rPr lang="en-US" sz="2000" kern="0" dirty="0">
                <a:solidFill>
                  <a:srgbClr val="0033CC"/>
                </a:solidFill>
              </a:rPr>
              <a:t> </a:t>
            </a:r>
            <a:r>
              <a:rPr lang="en-US" sz="2000" kern="0" dirty="0" err="1">
                <a:solidFill>
                  <a:srgbClr val="0033CC"/>
                </a:solidFill>
              </a:rPr>
              <a:t>cho</a:t>
            </a:r>
            <a:r>
              <a:rPr lang="en-US" sz="2000" kern="0" dirty="0">
                <a:solidFill>
                  <a:srgbClr val="0033CC"/>
                </a:solidFill>
              </a:rPr>
              <a:t> </a:t>
            </a:r>
            <a:r>
              <a:rPr lang="en-US" sz="2000" kern="0" dirty="0" err="1">
                <a:solidFill>
                  <a:srgbClr val="0033CC"/>
                </a:solidFill>
              </a:rPr>
              <a:t>hàng</a:t>
            </a:r>
            <a:r>
              <a:rPr lang="en-US" sz="2000" kern="0" dirty="0">
                <a:solidFill>
                  <a:srgbClr val="0033CC"/>
                </a:solidFill>
              </a:rPr>
              <a:t> </a:t>
            </a:r>
            <a:r>
              <a:rPr lang="en-US" sz="2000" kern="0" dirty="0" err="1">
                <a:solidFill>
                  <a:srgbClr val="0033CC"/>
                </a:solidFill>
              </a:rPr>
              <a:t>cộng</a:t>
            </a:r>
            <a:r>
              <a:rPr lang="en-US" sz="2000" kern="0" dirty="0">
                <a:solidFill>
                  <a:srgbClr val="0033CC"/>
                </a:solidFill>
              </a:rPr>
              <a:t> </a:t>
            </a:r>
            <a:r>
              <a:rPr lang="en-US" sz="2000" kern="0" dirty="0" err="1">
                <a:solidFill>
                  <a:srgbClr val="0033CC"/>
                </a:solidFill>
              </a:rPr>
              <a:t>thứ</a:t>
            </a:r>
            <a:r>
              <a:rPr lang="en-US" sz="2000" kern="0" dirty="0">
                <a:solidFill>
                  <a:srgbClr val="0033CC"/>
                </a:solidFill>
              </a:rPr>
              <a:t> i + 1.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03/2017</a:t>
            </a:r>
            <a:endParaRPr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2017 CE-UIT. All Rights Reserved.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4059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&amp;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Trừ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10600" cy="121920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  <a:tabLst>
                <a:tab pos="228600" algn="l"/>
              </a:tabLst>
              <a:defRPr/>
            </a:pPr>
            <a:r>
              <a:rPr lang="en-US" sz="2000" b="1" dirty="0" err="1"/>
              <a:t>Phép</a:t>
            </a:r>
            <a:r>
              <a:rPr lang="en-US" sz="2000" b="1" dirty="0"/>
              <a:t> </a:t>
            </a:r>
            <a:r>
              <a:rPr lang="en-US" sz="2000" b="1" dirty="0" err="1"/>
              <a:t>trừ</a:t>
            </a:r>
            <a:r>
              <a:rPr lang="en-US" sz="2000" b="1" dirty="0"/>
              <a:t>: </a:t>
            </a:r>
          </a:p>
          <a:p>
            <a:pPr marL="0" indent="0" algn="just" eaLnBrk="1" hangingPunct="1">
              <a:lnSpc>
                <a:spcPct val="90000"/>
              </a:lnSpc>
              <a:buNone/>
              <a:tabLst>
                <a:tab pos="228600" algn="l"/>
              </a:tabLst>
              <a:defRPr/>
            </a:pPr>
            <a:r>
              <a:rPr lang="en-US" sz="2000" b="1" dirty="0" err="1"/>
              <a:t>Thực</a:t>
            </a:r>
            <a:r>
              <a:rPr lang="en-US" sz="2000" b="1" dirty="0"/>
              <a:t> </a:t>
            </a:r>
            <a:r>
              <a:rPr lang="en-US" sz="2000" b="1" dirty="0" err="1"/>
              <a:t>hiện</a:t>
            </a:r>
            <a:r>
              <a:rPr lang="en-US" sz="2000" b="1" dirty="0"/>
              <a:t> </a:t>
            </a:r>
            <a:r>
              <a:rPr lang="en-US" sz="2000" b="1" dirty="0" err="1"/>
              <a:t>phép</a:t>
            </a:r>
            <a:r>
              <a:rPr lang="en-US" sz="2000" b="1" dirty="0"/>
              <a:t> </a:t>
            </a:r>
            <a:r>
              <a:rPr lang="en-US" sz="2000" b="1" dirty="0" err="1"/>
              <a:t>trừ</a:t>
            </a:r>
            <a:r>
              <a:rPr lang="en-US" sz="2000" b="1" dirty="0"/>
              <a:t> </a:t>
            </a:r>
            <a:r>
              <a:rPr lang="en-US" sz="2000" b="1" dirty="0" err="1"/>
              <a:t>cho</a:t>
            </a:r>
            <a:r>
              <a:rPr lang="en-US" sz="2000" b="1" dirty="0"/>
              <a:t> 2 </a:t>
            </a:r>
            <a:r>
              <a:rPr lang="en-US" sz="2000" b="1" dirty="0" err="1"/>
              <a:t>số</a:t>
            </a:r>
            <a:r>
              <a:rPr lang="en-US" sz="2000" b="1" dirty="0"/>
              <a:t> a</a:t>
            </a:r>
            <a:r>
              <a:rPr lang="en-US" sz="2000" b="1" baseline="-25000" dirty="0"/>
              <a:t>n</a:t>
            </a:r>
            <a:r>
              <a:rPr lang="en-US" sz="2000" b="1" dirty="0"/>
              <a:t>a</a:t>
            </a:r>
            <a:r>
              <a:rPr lang="en-US" sz="2000" b="1" baseline="-25000" dirty="0"/>
              <a:t>n-1</a:t>
            </a:r>
            <a:r>
              <a:rPr lang="en-US" sz="2000" b="1" dirty="0"/>
              <a:t>…a</a:t>
            </a:r>
            <a:r>
              <a:rPr lang="en-US" sz="2000" b="1" baseline="-25000" dirty="0"/>
              <a:t>1</a:t>
            </a:r>
            <a:r>
              <a:rPr lang="en-US" sz="2000" b="1" dirty="0"/>
              <a:t>a</a:t>
            </a:r>
            <a:r>
              <a:rPr lang="en-US" sz="2000" b="1" baseline="-25000" dirty="0"/>
              <a:t>0</a:t>
            </a:r>
            <a:r>
              <a:rPr lang="en-US" sz="2000" b="1" dirty="0"/>
              <a:t> – b</a:t>
            </a:r>
            <a:r>
              <a:rPr lang="en-US" sz="2000" b="1" baseline="-25000" dirty="0"/>
              <a:t>n</a:t>
            </a:r>
            <a:r>
              <a:rPr lang="en-US" sz="2000" b="1" dirty="0"/>
              <a:t>b</a:t>
            </a:r>
            <a:r>
              <a:rPr lang="en-US" sz="2000" b="1" baseline="-25000" dirty="0"/>
              <a:t>n-1</a:t>
            </a:r>
            <a:r>
              <a:rPr lang="en-US" sz="2000" b="1" dirty="0"/>
              <a:t> … b</a:t>
            </a:r>
            <a:r>
              <a:rPr lang="en-US" sz="2000" b="1" baseline="-25000" dirty="0"/>
              <a:t>1</a:t>
            </a:r>
            <a:r>
              <a:rPr lang="en-US" sz="2000" b="1" dirty="0"/>
              <a:t>b</a:t>
            </a:r>
            <a:r>
              <a:rPr lang="en-US" sz="2000" b="1" baseline="-25000" dirty="0"/>
              <a:t>0</a:t>
            </a:r>
          </a:p>
          <a:p>
            <a:pPr marL="914400" lvl="1" indent="-457200" algn="just">
              <a:lnSpc>
                <a:spcPct val="90000"/>
              </a:lnSpc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en-US" dirty="0" err="1">
                <a:solidFill>
                  <a:srgbClr val="0033CC"/>
                </a:solidFill>
              </a:rPr>
              <a:t>Thực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hiện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phép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trừ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từ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phải</a:t>
            </a:r>
            <a:r>
              <a:rPr lang="en-US" dirty="0">
                <a:solidFill>
                  <a:srgbClr val="0033CC"/>
                </a:solidFill>
              </a:rPr>
              <a:t> sang </a:t>
            </a:r>
            <a:r>
              <a:rPr lang="en-US" dirty="0" err="1">
                <a:solidFill>
                  <a:srgbClr val="0033CC"/>
                </a:solidFill>
              </a:rPr>
              <a:t>trái</a:t>
            </a:r>
            <a:r>
              <a:rPr lang="en-US" dirty="0">
                <a:solidFill>
                  <a:srgbClr val="0033CC"/>
                </a:solidFill>
              </a:rPr>
              <a:t> (</a:t>
            </a:r>
            <a:r>
              <a:rPr lang="en-US" dirty="0" err="1">
                <a:solidFill>
                  <a:srgbClr val="0033CC"/>
                </a:solidFill>
              </a:rPr>
              <a:t>hàng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thứ</a:t>
            </a:r>
            <a:r>
              <a:rPr lang="en-US" dirty="0">
                <a:solidFill>
                  <a:srgbClr val="0033CC"/>
                </a:solidFill>
              </a:rPr>
              <a:t> 0 </a:t>
            </a:r>
            <a:r>
              <a:rPr lang="en-US" dirty="0" err="1">
                <a:solidFill>
                  <a:srgbClr val="0033CC"/>
                </a:solidFill>
              </a:rPr>
              <a:t>cho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đến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hàng</a:t>
            </a:r>
            <a:r>
              <a:rPr lang="en-US" dirty="0">
                <a:solidFill>
                  <a:srgbClr val="0033CC"/>
                </a:solidFill>
              </a:rPr>
              <a:t> n).</a:t>
            </a:r>
          </a:p>
          <a:p>
            <a:pPr marL="914400" lvl="1" indent="-457200" algn="just">
              <a:lnSpc>
                <a:spcPct val="90000"/>
              </a:lnSpc>
              <a:buFont typeface="+mj-lt"/>
              <a:buAutoNum type="arabicPeriod"/>
              <a:tabLst>
                <a:tab pos="228600" algn="l"/>
              </a:tabLst>
              <a:defRPr/>
            </a:pP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Số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mượn</a:t>
            </a:r>
            <a:r>
              <a:rPr lang="en-US" dirty="0">
                <a:solidFill>
                  <a:srgbClr val="0033CC"/>
                </a:solidFill>
              </a:rPr>
              <a:t> ở </a:t>
            </a:r>
            <a:r>
              <a:rPr lang="en-US" dirty="0" err="1">
                <a:solidFill>
                  <a:srgbClr val="0033CC"/>
                </a:solidFill>
              </a:rPr>
              <a:t>hàng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thứ</a:t>
            </a:r>
            <a:r>
              <a:rPr lang="en-US" dirty="0">
                <a:solidFill>
                  <a:srgbClr val="0033CC"/>
                </a:solidFill>
              </a:rPr>
              <a:t> i </a:t>
            </a:r>
            <a:r>
              <a:rPr lang="en-US" dirty="0" err="1">
                <a:solidFill>
                  <a:srgbClr val="0033CC"/>
                </a:solidFill>
              </a:rPr>
              <a:t>sẽ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được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cộng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vào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cho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số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trừ</a:t>
            </a:r>
            <a:r>
              <a:rPr lang="en-US" dirty="0">
                <a:solidFill>
                  <a:srgbClr val="0033CC"/>
                </a:solidFill>
              </a:rPr>
              <a:t> ở </a:t>
            </a:r>
            <a:r>
              <a:rPr lang="en-US" dirty="0" err="1">
                <a:solidFill>
                  <a:srgbClr val="0033CC"/>
                </a:solidFill>
              </a:rPr>
              <a:t>hàng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từ</a:t>
            </a:r>
            <a:r>
              <a:rPr lang="en-US" dirty="0">
                <a:solidFill>
                  <a:srgbClr val="0033CC"/>
                </a:solidFill>
              </a:rPr>
              <a:t> i + 1.</a:t>
            </a:r>
            <a:endParaRPr lang="en-US" sz="2000" b="1" baseline="-25000" dirty="0"/>
          </a:p>
          <a:p>
            <a:pPr marL="0" indent="0" algn="just" eaLnBrk="1" hangingPunct="1">
              <a:lnSpc>
                <a:spcPct val="90000"/>
              </a:lnSpc>
              <a:buNone/>
              <a:tabLst>
                <a:tab pos="228600" algn="l"/>
              </a:tabLst>
              <a:defRPr/>
            </a:pPr>
            <a:r>
              <a:rPr lang="en-US" sz="2000" b="1" dirty="0" err="1"/>
              <a:t>Ví</a:t>
            </a:r>
            <a:r>
              <a:rPr lang="en-US" sz="2000" b="1" dirty="0"/>
              <a:t> </a:t>
            </a:r>
            <a:r>
              <a:rPr lang="en-US" sz="2000" b="1" dirty="0" err="1"/>
              <a:t>dụ</a:t>
            </a:r>
            <a:r>
              <a:rPr lang="en-US" sz="2000" b="1" dirty="0"/>
              <a:t>: </a:t>
            </a:r>
            <a:r>
              <a:rPr lang="en-US" sz="2000" b="1" dirty="0" err="1"/>
              <a:t>thực</a:t>
            </a:r>
            <a:r>
              <a:rPr lang="en-US" sz="2000" b="1" dirty="0"/>
              <a:t> </a:t>
            </a:r>
            <a:r>
              <a:rPr lang="en-US" sz="2000" b="1" dirty="0" err="1"/>
              <a:t>hiện</a:t>
            </a:r>
            <a:r>
              <a:rPr lang="en-US" sz="2000" b="1" dirty="0"/>
              <a:t> </a:t>
            </a:r>
            <a:r>
              <a:rPr lang="en-US" sz="2000" b="1" dirty="0" err="1"/>
              <a:t>phép</a:t>
            </a:r>
            <a:r>
              <a:rPr lang="en-US" sz="2000" b="1" dirty="0"/>
              <a:t> </a:t>
            </a:r>
            <a:r>
              <a:rPr lang="en-US" sz="2000" b="1" dirty="0" err="1"/>
              <a:t>toán</a:t>
            </a:r>
            <a:r>
              <a:rPr lang="en-US" sz="2000" b="1" dirty="0"/>
              <a:t>:  7 – 6</a:t>
            </a:r>
          </a:p>
          <a:p>
            <a:pPr marL="0" indent="0" algn="just" eaLnBrk="1" hangingPunct="1">
              <a:lnSpc>
                <a:spcPct val="90000"/>
              </a:lnSpc>
              <a:buNone/>
              <a:tabLst>
                <a:tab pos="228600" algn="l"/>
              </a:tabLst>
              <a:defRPr/>
            </a:pPr>
            <a:r>
              <a:rPr lang="en-US" sz="2000" b="1" dirty="0"/>
              <a:t>	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2A2891-1E70-4292-A84C-77A022CFE42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733800"/>
            <a:ext cx="657032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03/2017</a:t>
            </a:r>
            <a:endParaRPr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2017 CE-UIT. All Rights Reserved.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274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&amp;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Trừ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304800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  <a:tabLst>
                <a:tab pos="228600" algn="l"/>
              </a:tabLst>
              <a:defRPr/>
            </a:pPr>
            <a:r>
              <a:rPr lang="en-US" sz="2500" b="1" dirty="0"/>
              <a:t>Overflow (</a:t>
            </a:r>
            <a:r>
              <a:rPr lang="en-US" sz="2500" b="1" dirty="0" err="1"/>
              <a:t>Tràn</a:t>
            </a:r>
            <a:r>
              <a:rPr lang="en-US" sz="2500" b="1" dirty="0"/>
              <a:t> </a:t>
            </a:r>
            <a:r>
              <a:rPr lang="en-US" sz="2500" b="1" dirty="0" err="1"/>
              <a:t>số</a:t>
            </a:r>
            <a:r>
              <a:rPr lang="en-US" sz="2500" b="1" dirty="0"/>
              <a:t>)</a:t>
            </a:r>
          </a:p>
          <a:p>
            <a:pPr marL="0" indent="0" algn="just" eaLnBrk="1" hangingPunct="1">
              <a:lnSpc>
                <a:spcPct val="90000"/>
              </a:lnSpc>
              <a:buNone/>
              <a:tabLst>
                <a:tab pos="228600" algn="l"/>
              </a:tabLst>
              <a:defRPr/>
            </a:pPr>
            <a:r>
              <a:rPr lang="en-US" sz="2300" dirty="0"/>
              <a:t>Trong </a:t>
            </a:r>
            <a:r>
              <a:rPr lang="en-US" sz="2300" dirty="0" err="1"/>
              <a:t>phép</a:t>
            </a:r>
            <a:r>
              <a:rPr lang="en-US" sz="2300" dirty="0"/>
              <a:t> </a:t>
            </a:r>
            <a:r>
              <a:rPr lang="en-US" sz="2300" dirty="0" err="1"/>
              <a:t>cộng</a:t>
            </a:r>
            <a:r>
              <a:rPr lang="en-US" sz="2300" dirty="0"/>
              <a:t>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trừ</a:t>
            </a:r>
            <a:r>
              <a:rPr lang="en-US" sz="2300" dirty="0"/>
              <a:t>, </a:t>
            </a:r>
            <a:r>
              <a:rPr lang="en-US" sz="2300" dirty="0" err="1"/>
              <a:t>điều</a:t>
            </a:r>
            <a:r>
              <a:rPr lang="en-US" sz="2300" dirty="0"/>
              <a:t> </a:t>
            </a:r>
            <a:r>
              <a:rPr lang="en-US" sz="2300" dirty="0" err="1"/>
              <a:t>quan</a:t>
            </a:r>
            <a:r>
              <a:rPr lang="en-US" sz="2300" dirty="0"/>
              <a:t> </a:t>
            </a:r>
            <a:r>
              <a:rPr lang="en-US" sz="2300" dirty="0" err="1"/>
              <a:t>trọng</a:t>
            </a:r>
            <a:r>
              <a:rPr lang="en-US" sz="2300" dirty="0"/>
              <a:t> </a:t>
            </a:r>
            <a:r>
              <a:rPr lang="en-US" sz="2300" dirty="0" err="1"/>
              <a:t>cần</a:t>
            </a:r>
            <a:r>
              <a:rPr lang="en-US" sz="2300" dirty="0"/>
              <a:t> </a:t>
            </a:r>
            <a:r>
              <a:rPr lang="en-US" sz="2300" dirty="0" err="1"/>
              <a:t>lưu</a:t>
            </a:r>
            <a:r>
              <a:rPr lang="en-US" sz="2300" dirty="0"/>
              <a:t> ý </a:t>
            </a:r>
            <a:r>
              <a:rPr lang="en-US" sz="2300" dirty="0" err="1"/>
              <a:t>là</a:t>
            </a:r>
            <a:r>
              <a:rPr lang="en-US" sz="2300" dirty="0"/>
              <a:t> </a:t>
            </a:r>
            <a:r>
              <a:rPr lang="en-US" sz="2300" dirty="0" err="1"/>
              <a:t>phép</a:t>
            </a:r>
            <a:r>
              <a:rPr lang="en-US" sz="2300" dirty="0"/>
              <a:t> </a:t>
            </a:r>
            <a:r>
              <a:rPr lang="en-US" sz="2300" dirty="0" err="1"/>
              <a:t>toán</a:t>
            </a:r>
            <a:r>
              <a:rPr lang="en-US" sz="2300" dirty="0"/>
              <a:t> </a:t>
            </a:r>
            <a:r>
              <a:rPr lang="en-US" sz="2300" dirty="0" err="1"/>
              <a:t>có</a:t>
            </a:r>
            <a:r>
              <a:rPr lang="en-US" sz="2300" dirty="0"/>
              <a:t> </a:t>
            </a:r>
            <a:r>
              <a:rPr lang="en-US" sz="2300" dirty="0" err="1"/>
              <a:t>bị</a:t>
            </a:r>
            <a:r>
              <a:rPr lang="en-US" sz="2300" dirty="0"/>
              <a:t> </a:t>
            </a:r>
            <a:r>
              <a:rPr lang="en-US" sz="2300" dirty="0" err="1"/>
              <a:t>tràn</a:t>
            </a:r>
            <a:r>
              <a:rPr lang="en-US" sz="2300" dirty="0"/>
              <a:t> hay </a:t>
            </a:r>
            <a:r>
              <a:rPr lang="en-US" sz="2300" dirty="0" err="1"/>
              <a:t>không</a:t>
            </a:r>
            <a:r>
              <a:rPr lang="en-US" sz="2300" dirty="0"/>
              <a:t>. </a:t>
            </a:r>
          </a:p>
          <a:p>
            <a:pPr marL="0" indent="0" algn="just" eaLnBrk="1" hangingPunct="1">
              <a:lnSpc>
                <a:spcPct val="90000"/>
              </a:lnSpc>
              <a:buNone/>
              <a:tabLst>
                <a:tab pos="228600" algn="l"/>
              </a:tabLst>
              <a:defRPr/>
            </a:pPr>
            <a:r>
              <a:rPr lang="en-US" sz="2300" dirty="0" err="1"/>
              <a:t>Hai</a:t>
            </a:r>
            <a:r>
              <a:rPr lang="en-US" sz="2300" dirty="0"/>
              <a:t> </a:t>
            </a:r>
            <a:r>
              <a:rPr lang="en-US" sz="2300" dirty="0" err="1"/>
              <a:t>trường</a:t>
            </a:r>
            <a:r>
              <a:rPr lang="en-US" sz="2300" dirty="0"/>
              <a:t> </a:t>
            </a:r>
            <a:r>
              <a:rPr lang="en-US" sz="2300" dirty="0" err="1"/>
              <a:t>hợp</a:t>
            </a:r>
            <a:r>
              <a:rPr lang="en-US" sz="2300" dirty="0"/>
              <a:t> </a:t>
            </a:r>
            <a:r>
              <a:rPr lang="en-US" sz="2300" dirty="0" err="1"/>
              <a:t>liên</a:t>
            </a:r>
            <a:r>
              <a:rPr lang="en-US" sz="2300" dirty="0"/>
              <a:t> </a:t>
            </a:r>
            <a:r>
              <a:rPr lang="en-US" sz="2300" dirty="0" err="1"/>
              <a:t>quan</a:t>
            </a:r>
            <a:r>
              <a:rPr lang="en-US" sz="2300" dirty="0"/>
              <a:t>:</a:t>
            </a:r>
          </a:p>
          <a:p>
            <a:pPr marL="855663" indent="-398463" algn="just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300" dirty="0"/>
              <a:t>Đối </a:t>
            </a:r>
            <a:r>
              <a:rPr lang="en-US" sz="2300" dirty="0" err="1"/>
              <a:t>với</a:t>
            </a:r>
            <a:r>
              <a:rPr lang="en-US" sz="2300" dirty="0"/>
              <a:t> </a:t>
            </a:r>
            <a:r>
              <a:rPr lang="en-US" sz="2300" dirty="0" err="1"/>
              <a:t>số</a:t>
            </a:r>
            <a:r>
              <a:rPr lang="en-US" sz="2300" dirty="0"/>
              <a:t> </a:t>
            </a:r>
            <a:r>
              <a:rPr lang="en-US" sz="2300" dirty="0" err="1"/>
              <a:t>không</a:t>
            </a:r>
            <a:r>
              <a:rPr lang="en-US" sz="2300" dirty="0"/>
              <a:t> </a:t>
            </a:r>
            <a:r>
              <a:rPr lang="en-US" sz="2300" dirty="0" err="1"/>
              <a:t>dấu</a:t>
            </a:r>
            <a:r>
              <a:rPr lang="en-US" sz="2300" dirty="0"/>
              <a:t> (Unsigned number) </a:t>
            </a:r>
          </a:p>
          <a:p>
            <a:pPr marL="855663" indent="-398463" algn="just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300" dirty="0"/>
              <a:t>Đối </a:t>
            </a:r>
            <a:r>
              <a:rPr lang="en-US" sz="2300" dirty="0" err="1"/>
              <a:t>với</a:t>
            </a:r>
            <a:r>
              <a:rPr lang="en-US" sz="2300" dirty="0"/>
              <a:t> </a:t>
            </a:r>
            <a:r>
              <a:rPr lang="en-US" sz="2300" dirty="0" err="1"/>
              <a:t>số</a:t>
            </a:r>
            <a:r>
              <a:rPr lang="en-US" sz="2300" dirty="0"/>
              <a:t> </a:t>
            </a:r>
            <a:r>
              <a:rPr lang="en-US" sz="2300" dirty="0" err="1"/>
              <a:t>có</a:t>
            </a:r>
            <a:r>
              <a:rPr lang="en-US" sz="2300" dirty="0"/>
              <a:t> </a:t>
            </a:r>
            <a:r>
              <a:rPr lang="en-US" sz="2300" dirty="0" err="1"/>
              <a:t>dấu</a:t>
            </a:r>
            <a:r>
              <a:rPr lang="en-US" sz="2300" dirty="0"/>
              <a:t> (Signed number) </a:t>
            </a:r>
          </a:p>
          <a:p>
            <a:pPr marL="855663" indent="-398463" algn="just" eaLnBrk="1" hangingPunct="1">
              <a:lnSpc>
                <a:spcPct val="90000"/>
              </a:lnSpc>
              <a:buNone/>
              <a:defRPr/>
            </a:pPr>
            <a:endParaRPr lang="en-US" sz="2500" dirty="0"/>
          </a:p>
          <a:p>
            <a:pPr marL="0" indent="0" algn="just" eaLnBrk="1" hangingPunct="1">
              <a:lnSpc>
                <a:spcPct val="90000"/>
              </a:lnSpc>
              <a:buNone/>
              <a:tabLst>
                <a:tab pos="228600" algn="l"/>
              </a:tabLst>
              <a:defRPr/>
            </a:pPr>
            <a:endParaRPr lang="en-US" sz="2500" b="1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2A2891-1E70-4292-A84C-77A022CFE42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03/2017</a:t>
            </a:r>
            <a:endParaRPr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2017 CE-UIT. All Rights Reserved.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579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&amp;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Trừ</a:t>
            </a:r>
            <a:endParaRPr lang="en-US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2A2891-1E70-4292-A84C-77A022CFE42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" y="990600"/>
            <a:ext cx="8839200" cy="5496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err="1"/>
              <a:t>Xử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tràn</a:t>
            </a:r>
            <a:r>
              <a:rPr lang="en-US" dirty="0">
                <a:latin typeface="+mn-lt"/>
              </a:rPr>
              <a:t>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C</a:t>
            </a:r>
            <a:r>
              <a:rPr lang="en-US" dirty="0" err="1">
                <a:latin typeface="+mn-lt"/>
              </a:rPr>
              <a:t>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thiết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kế</a:t>
            </a:r>
            <a:r>
              <a:rPr lang="en-US" dirty="0">
                <a:latin typeface="+mn-lt"/>
              </a:rPr>
              <a:t> phần </a:t>
            </a:r>
            <a:r>
              <a:rPr lang="en-US" dirty="0" err="1">
                <a:latin typeface="+mn-lt"/>
              </a:rPr>
              <a:t>cứng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phải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cung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cấp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một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để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bỏ</a:t>
            </a:r>
            <a:r>
              <a:rPr lang="en-US" dirty="0">
                <a:latin typeface="+mn-lt"/>
              </a:rPr>
              <a:t> qua </a:t>
            </a:r>
            <a:r>
              <a:rPr lang="en-US" dirty="0" err="1">
                <a:latin typeface="+mn-lt"/>
              </a:rPr>
              <a:t>tràn</a:t>
            </a:r>
            <a:r>
              <a:rPr lang="en-US" dirty="0">
                <a:latin typeface="+mn-lt"/>
              </a:rPr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>
                <a:latin typeface="+mn-lt"/>
              </a:rPr>
              <a:t>phát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hiện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tràn</a:t>
            </a:r>
            <a:r>
              <a:rPr lang="en-US" dirty="0">
                <a:latin typeface="+mn-lt"/>
              </a:rPr>
              <a:t> trong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trường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hợp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cần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thiết</a:t>
            </a:r>
            <a:r>
              <a:rPr lang="en-US" dirty="0">
                <a:latin typeface="+mn-lt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latin typeface="+mn-lt"/>
              </a:rPr>
              <a:t> Trong </a:t>
            </a:r>
            <a:r>
              <a:rPr lang="en-US" dirty="0" err="1">
                <a:latin typeface="+mn-lt"/>
              </a:rPr>
              <a:t>kiến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trúc</a:t>
            </a:r>
            <a:r>
              <a:rPr lang="en-US" dirty="0">
                <a:latin typeface="+mn-lt"/>
              </a:rPr>
              <a:t> MIPS, </a:t>
            </a:r>
            <a:r>
              <a:rPr lang="en-US" dirty="0" err="1">
                <a:latin typeface="+mn-lt"/>
              </a:rPr>
              <a:t>mỗi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lệnh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thường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có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hai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dạng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lệnh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tương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ứng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với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xét</a:t>
            </a:r>
            <a:r>
              <a:rPr lang="en-US" dirty="0">
                <a:latin typeface="+mn-lt"/>
              </a:rPr>
              <a:t> overflow hay </a:t>
            </a:r>
            <a:r>
              <a:rPr lang="en-US" dirty="0" err="1">
                <a:latin typeface="+mn-lt"/>
              </a:rPr>
              <a:t>bỏ</a:t>
            </a:r>
            <a:r>
              <a:rPr lang="en-US" dirty="0">
                <a:latin typeface="+mn-lt"/>
              </a:rPr>
              <a:t> qua overflow:</a:t>
            </a:r>
          </a:p>
          <a:p>
            <a:pPr marL="688975" indent="-285750" algn="just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i="1" dirty="0">
                <a:latin typeface="+mn-lt"/>
              </a:rPr>
              <a:t>Lệnh </a:t>
            </a:r>
            <a:r>
              <a:rPr lang="en-US" i="1" dirty="0" err="1">
                <a:latin typeface="+mn-lt"/>
              </a:rPr>
              <a:t>cộng</a:t>
            </a:r>
            <a:r>
              <a:rPr lang="en-US" i="1" dirty="0">
                <a:latin typeface="+mn-lt"/>
              </a:rPr>
              <a:t> (add), </a:t>
            </a:r>
            <a:r>
              <a:rPr lang="en-US" i="1" dirty="0" err="1">
                <a:latin typeface="+mn-lt"/>
              </a:rPr>
              <a:t>cộng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số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tức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thời</a:t>
            </a:r>
            <a:r>
              <a:rPr lang="en-US" i="1" dirty="0">
                <a:latin typeface="+mn-lt"/>
              </a:rPr>
              <a:t> (</a:t>
            </a:r>
            <a:r>
              <a:rPr lang="en-US" i="1" dirty="0" err="1">
                <a:latin typeface="+mn-lt"/>
              </a:rPr>
              <a:t>addi</a:t>
            </a:r>
            <a:r>
              <a:rPr lang="en-US" i="1" dirty="0">
                <a:latin typeface="+mn-lt"/>
              </a:rPr>
              <a:t>), </a:t>
            </a:r>
            <a:r>
              <a:rPr lang="en-US" i="1" dirty="0" err="1"/>
              <a:t>trừ</a:t>
            </a:r>
            <a:r>
              <a:rPr lang="en-US" i="1" dirty="0"/>
              <a:t> (sub) </a:t>
            </a:r>
            <a:r>
              <a:rPr lang="en-US" i="1" dirty="0" err="1"/>
              <a:t>là</a:t>
            </a:r>
            <a:r>
              <a:rPr lang="en-US" i="1" dirty="0"/>
              <a:t> </a:t>
            </a:r>
            <a:r>
              <a:rPr lang="en-US" i="1" dirty="0" err="1"/>
              <a:t>các</a:t>
            </a:r>
            <a:r>
              <a:rPr lang="en-US" i="1" dirty="0"/>
              <a:t> </a:t>
            </a:r>
            <a:r>
              <a:rPr lang="en-US" i="1" dirty="0" err="1"/>
              <a:t>lệnh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xét</a:t>
            </a:r>
            <a:r>
              <a:rPr lang="en-US" i="1" dirty="0"/>
              <a:t> overflow, </a:t>
            </a:r>
            <a:r>
              <a:rPr lang="en-US" i="1" dirty="0" err="1"/>
              <a:t>tức</a:t>
            </a:r>
            <a:r>
              <a:rPr lang="en-US" i="1" dirty="0"/>
              <a:t> </a:t>
            </a:r>
            <a:r>
              <a:rPr lang="en-US" i="1" dirty="0" err="1"/>
              <a:t>sẽ</a:t>
            </a:r>
            <a:r>
              <a:rPr lang="en-US" i="1" dirty="0"/>
              <a:t> </a:t>
            </a:r>
            <a:r>
              <a:rPr lang="en-US" i="1" dirty="0" err="1"/>
              <a:t>báo</a:t>
            </a:r>
            <a:r>
              <a:rPr lang="en-US" i="1" dirty="0"/>
              <a:t> </a:t>
            </a:r>
            <a:r>
              <a:rPr lang="en-US" i="1" dirty="0" err="1"/>
              <a:t>lỗi</a:t>
            </a:r>
            <a:r>
              <a:rPr lang="en-US" i="1" dirty="0"/>
              <a:t> </a:t>
            </a:r>
            <a:r>
              <a:rPr lang="en-US" i="1" dirty="0" err="1"/>
              <a:t>và</a:t>
            </a:r>
            <a:r>
              <a:rPr lang="en-US" i="1" dirty="0"/>
              <a:t> </a:t>
            </a:r>
            <a:r>
              <a:rPr lang="en-US" i="1" dirty="0" err="1"/>
              <a:t>phát</a:t>
            </a:r>
            <a:r>
              <a:rPr lang="en-US" i="1" dirty="0"/>
              <a:t> </a:t>
            </a:r>
            <a:r>
              <a:rPr lang="en-US" i="1" dirty="0" err="1"/>
              <a:t>ra</a:t>
            </a:r>
            <a:r>
              <a:rPr lang="en-US" i="1" dirty="0"/>
              <a:t> </a:t>
            </a:r>
            <a:r>
              <a:rPr lang="en-US" i="1" dirty="0" err="1"/>
              <a:t>một</a:t>
            </a:r>
            <a:r>
              <a:rPr lang="en-US" i="1" dirty="0"/>
              <a:t> </a:t>
            </a:r>
            <a:r>
              <a:rPr lang="en-US" i="1" dirty="0" err="1"/>
              <a:t>ngoại</a:t>
            </a:r>
            <a:r>
              <a:rPr lang="en-US" i="1" dirty="0"/>
              <a:t> </a:t>
            </a:r>
            <a:r>
              <a:rPr lang="en-US" i="1" dirty="0" err="1"/>
              <a:t>lệ</a:t>
            </a:r>
            <a:r>
              <a:rPr lang="en-US" i="1" dirty="0"/>
              <a:t> (exception) </a:t>
            </a:r>
            <a:r>
              <a:rPr lang="en-US" i="1" dirty="0" err="1"/>
              <a:t>nếu</a:t>
            </a:r>
            <a:r>
              <a:rPr lang="en-US" i="1" dirty="0"/>
              <a:t> </a:t>
            </a:r>
            <a:r>
              <a:rPr lang="en-US" i="1" dirty="0" err="1"/>
              <a:t>kết</a:t>
            </a:r>
            <a:r>
              <a:rPr lang="en-US" i="1" dirty="0"/>
              <a:t> </a:t>
            </a:r>
            <a:r>
              <a:rPr lang="en-US" i="1" dirty="0" err="1"/>
              <a:t>quả</a:t>
            </a:r>
            <a:r>
              <a:rPr lang="en-US" i="1" dirty="0"/>
              <a:t> </a:t>
            </a:r>
            <a:r>
              <a:rPr lang="en-US" i="1" dirty="0" err="1"/>
              <a:t>bị</a:t>
            </a:r>
            <a:r>
              <a:rPr lang="en-US" i="1" dirty="0"/>
              <a:t> </a:t>
            </a:r>
            <a:r>
              <a:rPr lang="en-US" i="1" dirty="0" err="1"/>
              <a:t>tràn</a:t>
            </a:r>
            <a:r>
              <a:rPr lang="en-US" i="1" dirty="0"/>
              <a:t>. </a:t>
            </a:r>
          </a:p>
          <a:p>
            <a:pPr marL="688975" indent="-285750" algn="just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i="1" dirty="0">
                <a:latin typeface="+mn-lt"/>
              </a:rPr>
              <a:t>Lệnh </a:t>
            </a:r>
            <a:r>
              <a:rPr lang="en-US" i="1" dirty="0" err="1">
                <a:latin typeface="+mn-lt"/>
              </a:rPr>
              <a:t>cộng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không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dấu</a:t>
            </a:r>
            <a:r>
              <a:rPr lang="en-US" i="1" dirty="0">
                <a:latin typeface="+mn-lt"/>
              </a:rPr>
              <a:t> (</a:t>
            </a:r>
            <a:r>
              <a:rPr lang="en-US" i="1" dirty="0" err="1">
                <a:latin typeface="+mn-lt"/>
              </a:rPr>
              <a:t>addu</a:t>
            </a:r>
            <a:r>
              <a:rPr lang="en-US" i="1" dirty="0">
                <a:latin typeface="+mn-lt"/>
              </a:rPr>
              <a:t>),  </a:t>
            </a:r>
            <a:r>
              <a:rPr lang="en-US" i="1" dirty="0" err="1">
                <a:latin typeface="+mn-lt"/>
              </a:rPr>
              <a:t>cộng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số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tức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thời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/>
              <a:t>không</a:t>
            </a:r>
            <a:r>
              <a:rPr lang="en-US" i="1" dirty="0"/>
              <a:t> </a:t>
            </a:r>
            <a:r>
              <a:rPr lang="en-US" i="1" dirty="0" err="1"/>
              <a:t>dấu</a:t>
            </a:r>
            <a:r>
              <a:rPr lang="en-US" i="1" dirty="0"/>
              <a:t> (</a:t>
            </a:r>
            <a:r>
              <a:rPr lang="en-US" i="1" dirty="0" err="1">
                <a:latin typeface="+mn-lt"/>
              </a:rPr>
              <a:t>addiu</a:t>
            </a:r>
            <a:r>
              <a:rPr lang="en-US" i="1" dirty="0">
                <a:latin typeface="+mn-lt"/>
              </a:rPr>
              <a:t>),  </a:t>
            </a:r>
            <a:r>
              <a:rPr lang="en-US" i="1" dirty="0" err="1">
                <a:latin typeface="+mn-lt"/>
              </a:rPr>
              <a:t>và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trừ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/>
              <a:t>không</a:t>
            </a:r>
            <a:r>
              <a:rPr lang="en-US" i="1" dirty="0"/>
              <a:t> </a:t>
            </a:r>
            <a:r>
              <a:rPr lang="en-US" i="1" dirty="0" err="1"/>
              <a:t>dấu</a:t>
            </a:r>
            <a:r>
              <a:rPr lang="en-US" i="1" dirty="0"/>
              <a:t> (</a:t>
            </a:r>
            <a:r>
              <a:rPr lang="en-US" i="1" dirty="0" err="1">
                <a:latin typeface="+mn-lt"/>
              </a:rPr>
              <a:t>subu</a:t>
            </a:r>
            <a:r>
              <a:rPr lang="en-US" i="1" dirty="0">
                <a:latin typeface="+mn-lt"/>
              </a:rPr>
              <a:t>) </a:t>
            </a:r>
            <a:r>
              <a:rPr lang="en-US" i="1" dirty="0" err="1">
                <a:latin typeface="+mn-lt"/>
              </a:rPr>
              <a:t>không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gây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ra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ngoại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lệ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tràn</a:t>
            </a:r>
            <a:r>
              <a:rPr lang="en-US" i="1" dirty="0"/>
              <a:t>.</a:t>
            </a:r>
            <a:endParaRPr lang="en-US" sz="1600" i="1" dirty="0"/>
          </a:p>
          <a:p>
            <a:pPr algn="just">
              <a:lnSpc>
                <a:spcPct val="150000"/>
              </a:lnSpc>
            </a:pPr>
            <a:r>
              <a:rPr lang="en-US" sz="1700" i="1" dirty="0"/>
              <a:t>Khi </a:t>
            </a:r>
            <a:r>
              <a:rPr lang="en-US" sz="1700" i="1" dirty="0" err="1"/>
              <a:t>một</a:t>
            </a:r>
            <a:r>
              <a:rPr lang="en-US" sz="1700" i="1" dirty="0"/>
              <a:t> </a:t>
            </a:r>
            <a:r>
              <a:rPr lang="en-US" sz="1700" i="1" dirty="0" err="1"/>
              <a:t>chương</a:t>
            </a:r>
            <a:r>
              <a:rPr lang="en-US" sz="1700" i="1" dirty="0"/>
              <a:t> </a:t>
            </a:r>
            <a:r>
              <a:rPr lang="en-US" sz="1700" i="1" dirty="0" err="1"/>
              <a:t>trình</a:t>
            </a:r>
            <a:r>
              <a:rPr lang="en-US" sz="1700" i="1" dirty="0"/>
              <a:t> </a:t>
            </a:r>
            <a:r>
              <a:rPr lang="en-US" sz="1700" i="1" dirty="0" err="1"/>
              <a:t>đang</a:t>
            </a:r>
            <a:r>
              <a:rPr lang="en-US" sz="1700" i="1" dirty="0"/>
              <a:t> </a:t>
            </a:r>
            <a:r>
              <a:rPr lang="en-US" sz="1700" i="1" dirty="0" err="1"/>
              <a:t>thực</a:t>
            </a:r>
            <a:r>
              <a:rPr lang="en-US" sz="1700" i="1" dirty="0"/>
              <a:t> </a:t>
            </a:r>
            <a:r>
              <a:rPr lang="en-US" sz="1700" i="1" dirty="0" err="1"/>
              <a:t>thi</a:t>
            </a:r>
            <a:r>
              <a:rPr lang="en-US" sz="1700" i="1" dirty="0"/>
              <a:t>, </a:t>
            </a:r>
            <a:r>
              <a:rPr lang="en-US" sz="1700" i="1" dirty="0" err="1"/>
              <a:t>nếu</a:t>
            </a:r>
            <a:r>
              <a:rPr lang="en-US" sz="1700" i="1" dirty="0"/>
              <a:t> </a:t>
            </a:r>
            <a:r>
              <a:rPr lang="en-US" sz="1700" i="1" dirty="0" err="1"/>
              <a:t>bị</a:t>
            </a:r>
            <a:r>
              <a:rPr lang="en-US" sz="1700" i="1" dirty="0"/>
              <a:t> </a:t>
            </a:r>
            <a:r>
              <a:rPr lang="en-US" sz="1700" i="1" dirty="0" err="1"/>
              <a:t>tác</a:t>
            </a:r>
            <a:r>
              <a:rPr lang="en-US" sz="1700" i="1" dirty="0"/>
              <a:t> </a:t>
            </a:r>
            <a:r>
              <a:rPr lang="en-US" sz="1700" i="1" dirty="0" err="1"/>
              <a:t>động</a:t>
            </a:r>
            <a:r>
              <a:rPr lang="en-US" sz="1700" i="1" dirty="0"/>
              <a:t> </a:t>
            </a:r>
            <a:r>
              <a:rPr lang="en-US" sz="1700" i="1" dirty="0" err="1"/>
              <a:t>đột</a:t>
            </a:r>
            <a:r>
              <a:rPr lang="en-US" sz="1700" i="1" dirty="0"/>
              <a:t> </a:t>
            </a:r>
            <a:r>
              <a:rPr lang="en-US" sz="1700" i="1" dirty="0" err="1"/>
              <a:t>ngột</a:t>
            </a:r>
            <a:r>
              <a:rPr lang="en-US" sz="1700" i="1" dirty="0"/>
              <a:t> (</a:t>
            </a:r>
            <a:r>
              <a:rPr lang="en-US" sz="1700" i="1" dirty="0" err="1"/>
              <a:t>lỗi</a:t>
            </a:r>
            <a:r>
              <a:rPr lang="en-US" sz="1700" i="1" dirty="0"/>
              <a:t> </a:t>
            </a:r>
            <a:r>
              <a:rPr lang="en-US" sz="1700" i="1" dirty="0" err="1"/>
              <a:t>hoặc</a:t>
            </a:r>
            <a:r>
              <a:rPr lang="en-US" sz="1700" i="1" dirty="0"/>
              <a:t> </a:t>
            </a:r>
            <a:r>
              <a:rPr lang="en-US" sz="1700" i="1" dirty="0" err="1"/>
              <a:t>phải</a:t>
            </a:r>
            <a:r>
              <a:rPr lang="en-US" sz="1700" i="1" dirty="0"/>
              <a:t> </a:t>
            </a:r>
            <a:r>
              <a:rPr lang="en-US" sz="1700" i="1" dirty="0" err="1"/>
              <a:t>thi</a:t>
            </a:r>
            <a:r>
              <a:rPr lang="en-US" sz="1700" i="1" dirty="0"/>
              <a:t> </a:t>
            </a:r>
            <a:r>
              <a:rPr lang="en-US" sz="1700" i="1" dirty="0" err="1"/>
              <a:t>hành</a:t>
            </a:r>
            <a:r>
              <a:rPr lang="en-US" sz="1700" i="1" dirty="0"/>
              <a:t> </a:t>
            </a:r>
            <a:r>
              <a:rPr lang="en-US" sz="1700" i="1" dirty="0" err="1"/>
              <a:t>một</a:t>
            </a:r>
            <a:r>
              <a:rPr lang="en-US" sz="1700" i="1" dirty="0"/>
              <a:t> </a:t>
            </a:r>
            <a:r>
              <a:rPr lang="en-US" sz="1700" i="1" dirty="0" err="1"/>
              <a:t>tác</a:t>
            </a:r>
            <a:r>
              <a:rPr lang="en-US" sz="1700" i="1" dirty="0"/>
              <a:t> </a:t>
            </a:r>
            <a:r>
              <a:rPr lang="en-US" sz="1700" i="1" dirty="0" err="1"/>
              <a:t>vụ</a:t>
            </a:r>
            <a:r>
              <a:rPr lang="en-US" sz="1700" i="1" dirty="0"/>
              <a:t> </a:t>
            </a:r>
            <a:r>
              <a:rPr lang="en-US" sz="1700" i="1" dirty="0" err="1"/>
              <a:t>khác</a:t>
            </a:r>
            <a:r>
              <a:rPr lang="en-US" sz="1700" i="1" dirty="0"/>
              <a:t>, …), </a:t>
            </a:r>
            <a:r>
              <a:rPr lang="en-US" sz="1700" i="1" dirty="0" err="1"/>
              <a:t>buộc</a:t>
            </a:r>
            <a:r>
              <a:rPr lang="en-US" sz="1700" i="1" dirty="0"/>
              <a:t> </a:t>
            </a:r>
            <a:r>
              <a:rPr lang="en-US" sz="1700" i="1" dirty="0" err="1"/>
              <a:t>phải</a:t>
            </a:r>
            <a:r>
              <a:rPr lang="en-US" sz="1700" i="1" dirty="0"/>
              <a:t> </a:t>
            </a:r>
            <a:r>
              <a:rPr lang="en-US" sz="1700" i="1" dirty="0" err="1"/>
              <a:t>dừng</a:t>
            </a:r>
            <a:r>
              <a:rPr lang="en-US" sz="1700" i="1" dirty="0"/>
              <a:t> </a:t>
            </a:r>
            <a:r>
              <a:rPr lang="en-US" sz="1700" i="1" dirty="0" err="1"/>
              <a:t>luồng</a:t>
            </a:r>
            <a:r>
              <a:rPr lang="en-US" sz="1700" i="1" dirty="0"/>
              <a:t> </a:t>
            </a:r>
            <a:r>
              <a:rPr lang="en-US" sz="1700" i="1" dirty="0" err="1"/>
              <a:t>chương</a:t>
            </a:r>
            <a:r>
              <a:rPr lang="en-US" sz="1700" i="1" dirty="0"/>
              <a:t> </a:t>
            </a:r>
            <a:r>
              <a:rPr lang="en-US" sz="1700" i="1" dirty="0" err="1"/>
              <a:t>trình</a:t>
            </a:r>
            <a:r>
              <a:rPr lang="en-US" sz="1700" i="1" dirty="0"/>
              <a:t> </a:t>
            </a:r>
            <a:r>
              <a:rPr lang="en-US" sz="1700" i="1" dirty="0" err="1"/>
              <a:t>đang</a:t>
            </a:r>
            <a:r>
              <a:rPr lang="en-US" sz="1700" i="1" dirty="0"/>
              <a:t> </a:t>
            </a:r>
            <a:r>
              <a:rPr lang="en-US" sz="1700" i="1" dirty="0" err="1"/>
              <a:t>chạy</a:t>
            </a:r>
            <a:r>
              <a:rPr lang="en-US" sz="1700" i="1" dirty="0"/>
              <a:t> </a:t>
            </a:r>
            <a:r>
              <a:rPr lang="en-US" sz="1700" i="1" dirty="0" err="1"/>
              <a:t>này</a:t>
            </a:r>
            <a:r>
              <a:rPr lang="en-US" sz="1700" i="1" dirty="0"/>
              <a:t> </a:t>
            </a:r>
            <a:r>
              <a:rPr lang="en-US" sz="1700" i="1" dirty="0" err="1"/>
              <a:t>và</a:t>
            </a:r>
            <a:r>
              <a:rPr lang="en-US" sz="1700" i="1" dirty="0"/>
              <a:t> </a:t>
            </a:r>
            <a:r>
              <a:rPr lang="en-US" sz="1700" i="1" dirty="0" err="1"/>
              <a:t>gọi</a:t>
            </a:r>
            <a:r>
              <a:rPr lang="en-US" sz="1700" i="1" dirty="0"/>
              <a:t> </a:t>
            </a:r>
            <a:r>
              <a:rPr lang="en-US" sz="1700" i="1" dirty="0" err="1"/>
              <a:t>đến</a:t>
            </a:r>
            <a:r>
              <a:rPr lang="en-US" sz="1700" i="1" dirty="0"/>
              <a:t> </a:t>
            </a:r>
            <a:r>
              <a:rPr lang="en-US" sz="1700" i="1" dirty="0" err="1"/>
              <a:t>một</a:t>
            </a:r>
            <a:r>
              <a:rPr lang="en-US" sz="1700" i="1" dirty="0"/>
              <a:t> </a:t>
            </a:r>
            <a:r>
              <a:rPr lang="en-US" sz="1700" i="1" dirty="0" err="1"/>
              <a:t>chương</a:t>
            </a:r>
            <a:r>
              <a:rPr lang="en-US" sz="1700" i="1" dirty="0"/>
              <a:t> </a:t>
            </a:r>
            <a:r>
              <a:rPr lang="en-US" sz="1700" i="1" dirty="0" err="1"/>
              <a:t>trình</a:t>
            </a:r>
            <a:r>
              <a:rPr lang="en-US" sz="1700" i="1" dirty="0"/>
              <a:t> </a:t>
            </a:r>
            <a:r>
              <a:rPr lang="en-US" sz="1700" i="1" dirty="0" err="1"/>
              <a:t>không</a:t>
            </a:r>
            <a:r>
              <a:rPr lang="en-US" sz="1700" i="1" dirty="0"/>
              <a:t> </a:t>
            </a:r>
            <a:r>
              <a:rPr lang="en-US" sz="1700" i="1" dirty="0" err="1"/>
              <a:t>định</a:t>
            </a:r>
            <a:r>
              <a:rPr lang="en-US" sz="1700" i="1" dirty="0"/>
              <a:t> </a:t>
            </a:r>
            <a:r>
              <a:rPr lang="en-US" sz="1700" i="1" dirty="0" err="1"/>
              <a:t>thời</a:t>
            </a:r>
            <a:r>
              <a:rPr lang="en-US" sz="1700" i="1" dirty="0"/>
              <a:t> </a:t>
            </a:r>
            <a:r>
              <a:rPr lang="en-US" sz="1700" i="1" dirty="0" err="1"/>
              <a:t>trước</a:t>
            </a:r>
            <a:r>
              <a:rPr lang="en-US" sz="1700" i="1" dirty="0"/>
              <a:t> </a:t>
            </a:r>
            <a:r>
              <a:rPr lang="en-US" sz="1700" i="1" dirty="0" err="1"/>
              <a:t>đó</a:t>
            </a:r>
            <a:r>
              <a:rPr lang="en-US" sz="1700" i="1" dirty="0"/>
              <a:t> </a:t>
            </a:r>
            <a:r>
              <a:rPr lang="en-US" sz="1700" i="1" dirty="0" err="1"/>
              <a:t>thì</a:t>
            </a:r>
            <a:r>
              <a:rPr lang="en-US" sz="1700" i="1" dirty="0"/>
              <a:t> </a:t>
            </a:r>
            <a:r>
              <a:rPr lang="en-US" sz="1700" i="1" dirty="0" err="1"/>
              <a:t>được</a:t>
            </a:r>
            <a:r>
              <a:rPr lang="en-US" sz="1700" i="1" dirty="0"/>
              <a:t> </a:t>
            </a:r>
            <a:r>
              <a:rPr lang="en-US" sz="1700" i="1" dirty="0" err="1"/>
              <a:t>gọi</a:t>
            </a:r>
            <a:r>
              <a:rPr lang="en-US" sz="1700" i="1" dirty="0"/>
              <a:t> </a:t>
            </a:r>
            <a:r>
              <a:rPr lang="en-US" sz="1700" i="1" dirty="0" err="1"/>
              <a:t>là</a:t>
            </a:r>
            <a:r>
              <a:rPr lang="en-US" sz="1700" i="1" dirty="0"/>
              <a:t> </a:t>
            </a:r>
            <a:r>
              <a:rPr lang="en-US" sz="1700" i="1" dirty="0" err="1"/>
              <a:t>một</a:t>
            </a:r>
            <a:r>
              <a:rPr lang="en-US" sz="1700" i="1" dirty="0"/>
              <a:t> </a:t>
            </a:r>
            <a:r>
              <a:rPr lang="en-US" sz="1700" b="1" i="1" dirty="0"/>
              <a:t>“interrupt” </a:t>
            </a:r>
            <a:r>
              <a:rPr lang="en-US" sz="1700" i="1" dirty="0"/>
              <a:t>hay  </a:t>
            </a:r>
            <a:r>
              <a:rPr lang="en-US" sz="1700" i="1" dirty="0" err="1"/>
              <a:t>một</a:t>
            </a:r>
            <a:r>
              <a:rPr lang="en-US" sz="1700" i="1" dirty="0"/>
              <a:t> </a:t>
            </a:r>
            <a:r>
              <a:rPr lang="en-US" sz="1700" b="1" i="1" dirty="0"/>
              <a:t>“exception”.</a:t>
            </a:r>
          </a:p>
          <a:p>
            <a:pPr algn="just">
              <a:lnSpc>
                <a:spcPct val="150000"/>
              </a:lnSpc>
            </a:pPr>
            <a:r>
              <a:rPr lang="en-US" sz="1700" i="1" dirty="0" err="1"/>
              <a:t>Lưu</a:t>
            </a:r>
            <a:r>
              <a:rPr lang="en-US" sz="1700" i="1" dirty="0"/>
              <a:t> ý: Trong </a:t>
            </a:r>
            <a:r>
              <a:rPr lang="en-US" sz="1700" i="1" dirty="0" err="1"/>
              <a:t>một</a:t>
            </a:r>
            <a:r>
              <a:rPr lang="en-US" sz="1700" i="1" dirty="0"/>
              <a:t> </a:t>
            </a:r>
            <a:r>
              <a:rPr lang="en-US" sz="1700" i="1" dirty="0" err="1"/>
              <a:t>số</a:t>
            </a:r>
            <a:r>
              <a:rPr lang="en-US" sz="1700" i="1" dirty="0"/>
              <a:t> </a:t>
            </a:r>
            <a:r>
              <a:rPr lang="en-US" sz="1700" i="1" dirty="0" err="1"/>
              <a:t>hệ</a:t>
            </a:r>
            <a:r>
              <a:rPr lang="en-US" sz="1700" i="1" dirty="0"/>
              <a:t> </a:t>
            </a:r>
            <a:r>
              <a:rPr lang="en-US" sz="1700" i="1" dirty="0" err="1"/>
              <a:t>thống</a:t>
            </a:r>
            <a:r>
              <a:rPr lang="en-US" sz="1700" i="1" dirty="0"/>
              <a:t> </a:t>
            </a:r>
            <a:r>
              <a:rPr lang="en-US" sz="1700" i="1" dirty="0" err="1"/>
              <a:t>máy</a:t>
            </a:r>
            <a:r>
              <a:rPr lang="en-US" sz="1700" i="1" dirty="0"/>
              <a:t> </a:t>
            </a:r>
            <a:r>
              <a:rPr lang="en-US" sz="1700" i="1" dirty="0" err="1"/>
              <a:t>tính</a:t>
            </a:r>
            <a:r>
              <a:rPr lang="en-US" sz="1700" i="1" dirty="0"/>
              <a:t>, </a:t>
            </a:r>
            <a:r>
              <a:rPr lang="en-US" sz="1700" i="1" dirty="0" err="1"/>
              <a:t>thuật</a:t>
            </a:r>
            <a:r>
              <a:rPr lang="en-US" sz="1700" i="1" dirty="0"/>
              <a:t> </a:t>
            </a:r>
            <a:r>
              <a:rPr lang="en-US" sz="1700" i="1" dirty="0" err="1"/>
              <a:t>ngữ</a:t>
            </a:r>
            <a:r>
              <a:rPr lang="en-US" sz="1700" i="1" dirty="0"/>
              <a:t> ‘interrupt’ </a:t>
            </a:r>
            <a:r>
              <a:rPr lang="en-US" sz="1700" i="1" dirty="0" err="1"/>
              <a:t>được</a:t>
            </a:r>
            <a:r>
              <a:rPr lang="en-US" sz="1700" i="1" dirty="0"/>
              <a:t> </a:t>
            </a:r>
            <a:r>
              <a:rPr lang="en-US" sz="1700" i="1" dirty="0" err="1"/>
              <a:t>sử</a:t>
            </a:r>
            <a:r>
              <a:rPr lang="en-US" sz="1700" i="1" dirty="0"/>
              <a:t> </a:t>
            </a:r>
            <a:r>
              <a:rPr lang="en-US" sz="1700" i="1" dirty="0" err="1"/>
              <a:t>dụng</a:t>
            </a:r>
            <a:r>
              <a:rPr lang="en-US" sz="1700" i="1" dirty="0"/>
              <a:t> </a:t>
            </a:r>
            <a:r>
              <a:rPr lang="en-US" sz="1700" i="1" dirty="0" err="1"/>
              <a:t>như</a:t>
            </a:r>
            <a:r>
              <a:rPr lang="en-US" sz="1700" i="1" dirty="0"/>
              <a:t> exception, </a:t>
            </a:r>
            <a:r>
              <a:rPr lang="en-US" sz="1700" i="1" dirty="0" err="1"/>
              <a:t>nhưng</a:t>
            </a:r>
            <a:r>
              <a:rPr lang="en-US" sz="1700" i="1" dirty="0"/>
              <a:t> ở </a:t>
            </a:r>
            <a:r>
              <a:rPr lang="en-US" sz="1700" i="1" dirty="0" err="1"/>
              <a:t>một</a:t>
            </a:r>
            <a:r>
              <a:rPr lang="en-US" sz="1700" i="1" dirty="0"/>
              <a:t> </a:t>
            </a:r>
            <a:r>
              <a:rPr lang="en-US" sz="1700" i="1" dirty="0" err="1"/>
              <a:t>số</a:t>
            </a:r>
            <a:r>
              <a:rPr lang="en-US" sz="1700" i="1" dirty="0"/>
              <a:t> </a:t>
            </a:r>
            <a:r>
              <a:rPr lang="en-US" sz="1700" i="1" dirty="0" err="1"/>
              <a:t>hệ</a:t>
            </a:r>
            <a:r>
              <a:rPr lang="en-US" sz="1700" i="1" dirty="0"/>
              <a:t> </a:t>
            </a:r>
            <a:r>
              <a:rPr lang="en-US" sz="1700" i="1" dirty="0" err="1"/>
              <a:t>thống</a:t>
            </a:r>
            <a:r>
              <a:rPr lang="en-US" sz="1700" i="1" dirty="0"/>
              <a:t> </a:t>
            </a:r>
            <a:r>
              <a:rPr lang="en-US" sz="1700" i="1" dirty="0" err="1"/>
              <a:t>thì</a:t>
            </a:r>
            <a:r>
              <a:rPr lang="en-US" sz="1700" i="1" dirty="0"/>
              <a:t> </a:t>
            </a:r>
            <a:r>
              <a:rPr lang="en-US" sz="1700" i="1" dirty="0" err="1"/>
              <a:t>có</a:t>
            </a:r>
            <a:r>
              <a:rPr lang="en-US" sz="1700" i="1" dirty="0"/>
              <a:t> </a:t>
            </a:r>
            <a:r>
              <a:rPr lang="en-US" sz="1700" i="1" dirty="0" err="1"/>
              <a:t>sự</a:t>
            </a:r>
            <a:r>
              <a:rPr lang="en-US" sz="1700" i="1" dirty="0"/>
              <a:t> </a:t>
            </a:r>
            <a:r>
              <a:rPr lang="en-US" sz="1700" i="1" dirty="0" err="1"/>
              <a:t>phân</a:t>
            </a:r>
            <a:r>
              <a:rPr lang="en-US" sz="1700" i="1" dirty="0"/>
              <a:t> </a:t>
            </a:r>
            <a:r>
              <a:rPr lang="en-US" sz="1700" i="1" dirty="0" err="1"/>
              <a:t>biệt</a:t>
            </a:r>
            <a:r>
              <a:rPr lang="en-US" sz="1700" i="1" dirty="0"/>
              <a:t> </a:t>
            </a:r>
            <a:r>
              <a:rPr lang="en-US" sz="1700" i="1" dirty="0" err="1"/>
              <a:t>hai</a:t>
            </a:r>
            <a:r>
              <a:rPr lang="en-US" sz="1700" i="1" dirty="0"/>
              <a:t> </a:t>
            </a:r>
            <a:r>
              <a:rPr lang="en-US" sz="1700" i="1" dirty="0" err="1"/>
              <a:t>thuật</a:t>
            </a:r>
            <a:r>
              <a:rPr lang="en-US" sz="1700" i="1" dirty="0"/>
              <a:t> </a:t>
            </a:r>
            <a:r>
              <a:rPr lang="en-US" sz="1700" i="1" dirty="0" err="1"/>
              <a:t>ngữ</a:t>
            </a:r>
            <a:r>
              <a:rPr lang="en-US" sz="1700" i="1" dirty="0"/>
              <a:t> </a:t>
            </a:r>
            <a:r>
              <a:rPr lang="en-US" sz="1700" i="1" dirty="0" err="1"/>
              <a:t>này</a:t>
            </a:r>
            <a:endParaRPr lang="en-US" sz="1700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03/2017</a:t>
            </a:r>
            <a:endParaRPr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Copyrights 2017 CE-UIT. All Rights Reserved.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4462661"/>
      </p:ext>
    </p:extLst>
  </p:cSld>
  <p:clrMapOvr>
    <a:masterClrMapping/>
  </p:clrMapOvr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_BaoCao_LVTN_Trinhbay" id="{D3A5B2E4-E217-49C4-B24C-606B452C3C9B}" vid="{C6AF31C0-6432-4428-A701-01B0A15D6F6F}"/>
    </a:ext>
  </a:extLst>
</a:theme>
</file>

<file path=ppt/theme/theme2.xml><?xml version="1.0" encoding="utf-8"?>
<a:theme xmlns:a="http://schemas.openxmlformats.org/drawingml/2006/main" name="1_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_BaoCao_LVTN_Trinhbay" id="{D3A5B2E4-E217-49C4-B24C-606B452C3C9B}" vid="{C6AF31C0-6432-4428-A701-01B0A15D6F6F}"/>
    </a:ext>
  </a:extLst>
</a:theme>
</file>

<file path=ppt/theme/theme3.xml><?xml version="1.0" encoding="utf-8"?>
<a:theme xmlns:a="http://schemas.openxmlformats.org/drawingml/2006/main" name="2_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_BaoCao_LVTN_Trinhbay" id="{D3A5B2E4-E217-49C4-B24C-606B452C3C9B}" vid="{C6AF31C0-6432-4428-A701-01B0A15D6F6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2592</TotalTime>
  <Words>2936</Words>
  <Application>Microsoft Office PowerPoint</Application>
  <PresentationFormat>On-screen Show (4:3)</PresentationFormat>
  <Paragraphs>434</Paragraphs>
  <Slides>27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ＭＳ Ｐゴシック</vt:lpstr>
      <vt:lpstr>Arial</vt:lpstr>
      <vt:lpstr>Calibri</vt:lpstr>
      <vt:lpstr>Symbol</vt:lpstr>
      <vt:lpstr>Times New Roman</vt:lpstr>
      <vt:lpstr>Wingdings</vt:lpstr>
      <vt:lpstr>dsp</vt:lpstr>
      <vt:lpstr>1_dsp</vt:lpstr>
      <vt:lpstr>2_dsp</vt:lpstr>
      <vt:lpstr>Tuần 7</vt:lpstr>
      <vt:lpstr>PHÉP TOÁN SỐ HỌC TRÊN MÁY TÍNH</vt:lpstr>
      <vt:lpstr>PHÉP TOÁN SỐ HỌC TRÊN MÁY TÍNH</vt:lpstr>
      <vt:lpstr>Giới thiệu</vt:lpstr>
      <vt:lpstr>PHÉP TOÁN SỐ HỌC TRÊN MÁY TÍNH</vt:lpstr>
      <vt:lpstr>Phép Cộng &amp; Phép Trừ</vt:lpstr>
      <vt:lpstr>Phép Cộng &amp; Phép Trừ</vt:lpstr>
      <vt:lpstr>Phép Cộng &amp; Phép Trừ</vt:lpstr>
      <vt:lpstr>Phép Cộng &amp; Phép Trừ</vt:lpstr>
      <vt:lpstr>PHÉP TOÁN SỐ HỌC TRÊN MÁY TÍNH</vt:lpstr>
      <vt:lpstr>Phép nhân</vt:lpstr>
      <vt:lpstr>Phép nhân</vt:lpstr>
      <vt:lpstr>Ví dụ cho phép nhân (3 ví dụ)</vt:lpstr>
      <vt:lpstr>PowerPoint Presentation</vt:lpstr>
      <vt:lpstr>PowerPoint Presentation</vt:lpstr>
      <vt:lpstr>Phép Nhân</vt:lpstr>
      <vt:lpstr>Phép Nhân</vt:lpstr>
      <vt:lpstr>Phép Nhân</vt:lpstr>
      <vt:lpstr>PowerPoint Presentation</vt:lpstr>
      <vt:lpstr>PowerPoint Presentation</vt:lpstr>
      <vt:lpstr>PowerPoint Presentation</vt:lpstr>
      <vt:lpstr>PowerPoint Presentation</vt:lpstr>
      <vt:lpstr>Phép Nhân</vt:lpstr>
      <vt:lpstr>Phép Nhân</vt:lpstr>
      <vt:lpstr>PHÉP TOÁN SỐ HỌC TRÊN MÁY TÍNH</vt:lpstr>
      <vt:lpstr>PHÉP TOÁN SỐ HỌC TRÊN MÁY TÍNH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Sang_NGUYEN</dc:creator>
  <cp:lastModifiedBy>kupro</cp:lastModifiedBy>
  <cp:revision>462</cp:revision>
  <dcterms:created xsi:type="dcterms:W3CDTF">2006-08-16T00:00:00Z</dcterms:created>
  <dcterms:modified xsi:type="dcterms:W3CDTF">2017-10-23T07:47:05Z</dcterms:modified>
</cp:coreProperties>
</file>