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494" r:id="rId2"/>
    <p:sldId id="332" r:id="rId3"/>
    <p:sldId id="504" r:id="rId4"/>
    <p:sldId id="507" r:id="rId5"/>
    <p:sldId id="508" r:id="rId6"/>
    <p:sldId id="509" r:id="rId7"/>
    <p:sldId id="505" r:id="rId8"/>
    <p:sldId id="511" r:id="rId9"/>
    <p:sldId id="512" r:id="rId10"/>
    <p:sldId id="513" r:id="rId11"/>
    <p:sldId id="514" r:id="rId12"/>
    <p:sldId id="515" r:id="rId13"/>
    <p:sldId id="516" r:id="rId14"/>
    <p:sldId id="517" r:id="rId15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00"/>
    <a:srgbClr val="006666"/>
    <a:srgbClr val="339966"/>
    <a:srgbClr val="97FFE4"/>
    <a:srgbClr val="FF00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58" d="100"/>
          <a:sy n="58" d="100"/>
        </p:scale>
        <p:origin x="17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266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472C5-B161-4F3F-B13F-3B339EC98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6E667-B082-4A76-BBD2-FD9832812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A0404-5266-42C3-809A-7547418BC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5B2A2-AD1C-479C-B941-00AAEAEDEE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69095-E336-425C-895E-8CEABC0FE0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FE1F7-9EAD-4A5D-9EC8-2828C0EF2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DDB8A-0C73-45AA-AEFA-06243121E5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EFD43-6163-4520-AE02-8113BE08B3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FFA47-C9A7-45C4-ABD1-C2B47DD13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10C8A-E524-4A40-81FF-08FFF60D8E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187" y="50725"/>
            <a:ext cx="1310477" cy="1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124744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Chapter 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02-2022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3419525" y="6503214"/>
            <a:ext cx="3312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 –Cryptography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msys2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s.ubuntu.com/18.04/" TargetMode="External"/><Relationship Id="rId4" Type="http://schemas.openxmlformats.org/officeDocument/2006/relationships/hyperlink" Target="https://www.kali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NT219- 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227677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3" y="913191"/>
            <a:ext cx="7200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dirty="0"/>
              <a:t>     Introduction to </a:t>
            </a:r>
            <a:r>
              <a:rPr lang="en-US" sz="3600" dirty="0"/>
              <a:t>Cryptology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664" y="260648"/>
            <a:ext cx="691276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4311-01D4-486F-924A-8E74A590B86D}"/>
              </a:ext>
            </a:extLst>
          </p:cNvPr>
          <p:cNvSpPr/>
          <p:nvPr/>
        </p:nvSpPr>
        <p:spPr>
          <a:xfrm>
            <a:off x="0" y="1474619"/>
            <a:ext cx="9036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Textbooks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</a:p>
          <a:p>
            <a:pPr marL="8001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Labs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[3]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References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[4] Katz, J., &amp; Lindell, Y. (2020).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69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539552" y="1268760"/>
            <a:ext cx="8064896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CrypTool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2: 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https://www.cryptool.org/en/ct2/</a:t>
            </a:r>
            <a:endParaRPr lang="en-US" sz="2400" spc="-5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805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Crypto++ </a:t>
            </a: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Library 8.6: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https://www.cryptopp.com/</a:t>
            </a:r>
            <a:endParaRPr lang="en-US" sz="2400" spc="-5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C++ Programing Language: Visual Studio Code &amp; MSYS2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https://www.msys2.org/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Windows and Linux OS:</a:t>
            </a:r>
          </a:p>
          <a:p>
            <a:pPr lvl="0"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Windows 7, 10; </a:t>
            </a: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Ubuntu 20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Kali Linux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https://www.kali.org/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https://releases.ubuntu.</a:t>
            </a:r>
            <a:r>
              <a:rPr lang="en-US" u="sng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com/20.04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1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664" y="260648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Policy and course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539552" y="1268760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Attendants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&gt;= 80%;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Assignments</a:t>
            </a: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complete (plus points); 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complete (home and </a:t>
            </a: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classroom);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CTF: </a:t>
            </a: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Bonus points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Assessments: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Process assessment (Project) 30%: 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 (First present)+ 10 (Final present) + </a:t>
            </a:r>
            <a:r>
              <a:rPr lang="en-US" spc="-5">
                <a:latin typeface="Times New Roman" panose="02020603050405020304" pitchFamily="18" charset="0"/>
                <a:ea typeface="Times New Roman" panose="02020603050405020304" pitchFamily="18" charset="0"/>
              </a:rPr>
              <a:t>10 (final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report);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Lab assessment</a:t>
            </a:r>
            <a:r>
              <a:rPr lang="en-US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: 30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%;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Final assessment</a:t>
            </a:r>
            <a:r>
              <a:rPr lang="en-US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: 40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% 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Closed-book wiring exam or oral exam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0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8136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539552" y="126876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titles: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Chosen your-self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References and literature survey: 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Management papers (Endnote)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Search and download papers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Some other guides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2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8136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Class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539552" y="1268760"/>
            <a:ext cx="8604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Google classroom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https://classroom.google.com/</a:t>
            </a:r>
          </a:p>
          <a:p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code: </a:t>
            </a:r>
            <a:r>
              <a:rPr lang="en-US" dirty="0"/>
              <a:t>check your email (studentID@gm.uit.edu.vn)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 email: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Room: E8.6 (Thursday)</a:t>
            </a:r>
          </a:p>
          <a:p>
            <a:pPr lvl="0"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2587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Introduction to cryptography courses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    </a:t>
            </a:r>
            <a:r>
              <a:rPr lang="en-US" altLang="en-US" sz="2800" dirty="0"/>
              <a:t>Why cryptology?</a:t>
            </a:r>
            <a:endParaRPr lang="en-GB" altLang="en-US" sz="2800" dirty="0"/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Syllabus;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Guide for reading </a:t>
            </a:r>
            <a:r>
              <a:rPr lang="en-GB" altLang="en-US" dirty="0"/>
              <a:t>textbooks and library;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Policy and course assessment;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Projects;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Labs and guides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Why cryptology?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192158"/>
            <a:ext cx="820668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Cryptology= Cryptography + Cryptanalysis</a:t>
            </a:r>
            <a:endParaRPr lang="en-GB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A9E4D4-1680-4771-9D8C-653CB41D2EF1}"/>
              </a:ext>
            </a:extLst>
          </p:cNvPr>
          <p:cNvCxnSpPr/>
          <p:nvPr/>
        </p:nvCxnSpPr>
        <p:spPr bwMode="auto">
          <a:xfrm flipH="1">
            <a:off x="3563888" y="1844824"/>
            <a:ext cx="720080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CB2648-288D-4250-8A85-8AFBE31FED7E}"/>
              </a:ext>
            </a:extLst>
          </p:cNvPr>
          <p:cNvSpPr txBox="1"/>
          <p:nvPr/>
        </p:nvSpPr>
        <p:spPr>
          <a:xfrm>
            <a:off x="2364344" y="3383415"/>
            <a:ext cx="2497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Secret writing</a:t>
            </a:r>
          </a:p>
          <a:p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1034A0-570C-4E77-943D-8E40D21BB066}"/>
              </a:ext>
            </a:extLst>
          </p:cNvPr>
          <p:cNvCxnSpPr>
            <a:cxnSpLocks/>
          </p:cNvCxnSpPr>
          <p:nvPr/>
        </p:nvCxnSpPr>
        <p:spPr bwMode="auto">
          <a:xfrm>
            <a:off x="7054602" y="1844824"/>
            <a:ext cx="685750" cy="1407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E386AE-D47C-46BA-A0C5-8DA612617616}"/>
              </a:ext>
            </a:extLst>
          </p:cNvPr>
          <p:cNvSpPr txBox="1"/>
          <p:nvPr/>
        </p:nvSpPr>
        <p:spPr>
          <a:xfrm>
            <a:off x="4928058" y="338341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Try to analysis the codes</a:t>
            </a:r>
          </a:p>
          <a:p>
            <a:r>
              <a:rPr lang="en-US" sz="3200" dirty="0"/>
              <a:t>to reveal secrets </a:t>
            </a:r>
          </a:p>
        </p:txBody>
      </p:sp>
    </p:spTree>
    <p:extLst>
      <p:ext uri="{BB962C8B-B14F-4D97-AF65-F5344CB8AC3E}">
        <p14:creationId xmlns:p14="http://schemas.microsoft.com/office/powerpoint/2010/main" val="20277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186338" y="5211701"/>
            <a:ext cx="4385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4302224" y="514560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1354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36" y="1629624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Reference books for labs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84BB8-F3AF-47C6-A937-BD6FA0F5C478}"/>
              </a:ext>
            </a:extLst>
          </p:cNvPr>
          <p:cNvSpPr/>
          <p:nvPr/>
        </p:nvSpPr>
        <p:spPr>
          <a:xfrm>
            <a:off x="439708" y="566004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[3]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2050" name="Picture 2" descr="cover">
            <a:extLst>
              <a:ext uri="{FF2B5EF4-FFF2-40B4-BE49-F238E27FC236}">
                <a16:creationId xmlns:a16="http://schemas.microsoft.com/office/drawing/2014/main" id="{1E342FE1-9A08-4C63-A2EA-B9E25817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36" y="1748836"/>
            <a:ext cx="2736304" cy="38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8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Other references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BAD00-9663-4199-BF41-C72FBC67240A}"/>
              </a:ext>
            </a:extLst>
          </p:cNvPr>
          <p:cNvSpPr/>
          <p:nvPr/>
        </p:nvSpPr>
        <p:spPr>
          <a:xfrm>
            <a:off x="251520" y="559726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[4] Katz, J., &amp; Lindell, Y. (2020).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200" dirty="0"/>
          </a:p>
        </p:txBody>
      </p:sp>
      <p:pic>
        <p:nvPicPr>
          <p:cNvPr id="3074" name="Picture 2" descr="Introduction to Modern Cryptography  book cover">
            <a:extLst>
              <a:ext uri="{FF2B5EF4-FFF2-40B4-BE49-F238E27FC236}">
                <a16:creationId xmlns:a16="http://schemas.microsoft.com/office/drawing/2014/main" id="{1EDB03E8-FF83-4B73-B41E-5E305CE9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70577"/>
            <a:ext cx="2656029" cy="41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7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467544" y="1340768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1. Introduction to the course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A636-CD99-49C5-821E-01DAA13D9128}"/>
              </a:ext>
            </a:extLst>
          </p:cNvPr>
          <p:cNvSpPr/>
          <p:nvPr/>
        </p:nvSpPr>
        <p:spPr>
          <a:xfrm>
            <a:off x="503040" y="1988840"/>
            <a:ext cx="66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2. Introduction to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Cryptography 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terminologies;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Classical cryptography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539552" y="3929574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3,4. 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Stream cipher (chaotic maps)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Block cipher (DES, AES and mode of operations)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Introduction to some other modern cipher systems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395536" y="1340768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5. Project reports (first time)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395536" y="1844824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6,7,8. Asymmetric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factoring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discrete logarithm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Elliptic curve cryptosystems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421432" y="4581128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9,10.  Hash function and data authentication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Hash functions;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HMAC;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integrity;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90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392912" y="2521059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12,13. Applied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Authentication (Kerberos);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Network security (IPSec; SSL/TLS; SSH);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Database security;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361648" y="4497189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14.  Post-quantum Cryptography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71504-9F05-4FF8-8118-DFF66EE225A9}"/>
              </a:ext>
            </a:extLst>
          </p:cNvPr>
          <p:cNvSpPr/>
          <p:nvPr/>
        </p:nvSpPr>
        <p:spPr>
          <a:xfrm>
            <a:off x="299552" y="545129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15.  Final project report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A96F8-77B4-4ABC-B855-5FBEF3B5005C}"/>
              </a:ext>
            </a:extLst>
          </p:cNvPr>
          <p:cNvSpPr/>
          <p:nvPr/>
        </p:nvSpPr>
        <p:spPr>
          <a:xfrm>
            <a:off x="392912" y="1026718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11.  Digital signature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Digital signature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428006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A7B284CAB6E4B9B2460C9BAA446DE" ma:contentTypeVersion="0" ma:contentTypeDescription="Create a new document." ma:contentTypeScope="" ma:versionID="48c70bb5bbcf6d01a10f3a6848417e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74B835-173C-46D5-893E-C8BB2D17220D}"/>
</file>

<file path=customXml/itemProps2.xml><?xml version="1.0" encoding="utf-8"?>
<ds:datastoreItem xmlns:ds="http://schemas.openxmlformats.org/officeDocument/2006/customXml" ds:itemID="{48B71721-AFFF-486E-9926-488A827DD924}"/>
</file>

<file path=customXml/itemProps3.xml><?xml version="1.0" encoding="utf-8"?>
<ds:datastoreItem xmlns:ds="http://schemas.openxmlformats.org/officeDocument/2006/customXml" ds:itemID="{F2804B2F-A4E4-462B-9DF0-E692AE0A59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723</Words>
  <Application>Microsoft Office PowerPoint</Application>
  <PresentationFormat>Overhead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</vt:lpstr>
      <vt:lpstr>Times New Roman</vt:lpstr>
      <vt:lpstr>Wingdings</vt:lpstr>
      <vt:lpstr>2_Standarddesign</vt:lpstr>
      <vt:lpstr>  NT219- Cryptography    </vt:lpstr>
      <vt:lpstr>Outline</vt:lpstr>
      <vt:lpstr>Why cryptology?</vt:lpstr>
      <vt:lpstr>Textbooks and References</vt:lpstr>
      <vt:lpstr>Textbooks and References</vt:lpstr>
      <vt:lpstr>Textbooks and References</vt:lpstr>
      <vt:lpstr>Syllabus</vt:lpstr>
      <vt:lpstr>Syllabus</vt:lpstr>
      <vt:lpstr>Syllabus</vt:lpstr>
      <vt:lpstr>Guide for reading textbooks and libraries</vt:lpstr>
      <vt:lpstr>Guide for reading textbooks and libraries</vt:lpstr>
      <vt:lpstr>Policy and course assessment</vt:lpstr>
      <vt:lpstr>Projects</vt:lpstr>
      <vt:lpstr>Class communication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512</cp:revision>
  <cp:lastPrinted>1999-07-26T11:07:16Z</cp:lastPrinted>
  <dcterms:created xsi:type="dcterms:W3CDTF">1999-06-21T09:15:32Z</dcterms:created>
  <dcterms:modified xsi:type="dcterms:W3CDTF">2022-02-22T14:02:16Z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0x010100D52A7B284CAB6E4B9B2460C9BAA446DE</vt:lpwstr>
  </property>
</Properties>
</file>