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53"/>
  </p:handoutMasterIdLst>
  <p:sldIdLst>
    <p:sldId id="494" r:id="rId3"/>
    <p:sldId id="332" r:id="rId4"/>
    <p:sldId id="507" r:id="rId6"/>
    <p:sldId id="519" r:id="rId7"/>
    <p:sldId id="504" r:id="rId8"/>
    <p:sldId id="520" r:id="rId9"/>
    <p:sldId id="521" r:id="rId10"/>
    <p:sldId id="522" r:id="rId11"/>
    <p:sldId id="524" r:id="rId12"/>
    <p:sldId id="525" r:id="rId13"/>
    <p:sldId id="437" r:id="rId14"/>
    <p:sldId id="1489" r:id="rId15"/>
    <p:sldId id="1490" r:id="rId16"/>
    <p:sldId id="1410" r:id="rId17"/>
    <p:sldId id="1491" r:id="rId18"/>
    <p:sldId id="1492" r:id="rId19"/>
    <p:sldId id="1493" r:id="rId20"/>
    <p:sldId id="1469" r:id="rId21"/>
    <p:sldId id="1470" r:id="rId22"/>
    <p:sldId id="1471" r:id="rId23"/>
    <p:sldId id="1484" r:id="rId24"/>
    <p:sldId id="1473" r:id="rId25"/>
    <p:sldId id="1445" r:id="rId26"/>
    <p:sldId id="1446" r:id="rId27"/>
    <p:sldId id="1474" r:id="rId28"/>
    <p:sldId id="1449" r:id="rId29"/>
    <p:sldId id="1485" r:id="rId30"/>
    <p:sldId id="1476" r:id="rId31"/>
    <p:sldId id="1494" r:id="rId32"/>
    <p:sldId id="1477" r:id="rId33"/>
    <p:sldId id="1487" r:id="rId34"/>
    <p:sldId id="1456" r:id="rId35"/>
    <p:sldId id="1452" r:id="rId36"/>
    <p:sldId id="1453" r:id="rId37"/>
    <p:sldId id="1483" r:id="rId38"/>
    <p:sldId id="1486" r:id="rId39"/>
    <p:sldId id="1478" r:id="rId40"/>
    <p:sldId id="1454" r:id="rId41"/>
    <p:sldId id="1457" r:id="rId42"/>
    <p:sldId id="1458" r:id="rId43"/>
    <p:sldId id="1488" r:id="rId44"/>
    <p:sldId id="1459" r:id="rId45"/>
    <p:sldId id="1479" r:id="rId46"/>
    <p:sldId id="1480" r:id="rId47"/>
    <p:sldId id="1462" r:id="rId48"/>
    <p:sldId id="1481" r:id="rId49"/>
    <p:sldId id="1466" r:id="rId50"/>
    <p:sldId id="1482" r:id="rId51"/>
    <p:sldId id="1495" r:id="rId52"/>
  </p:sldIdLst>
  <p:sldSz cx="9144000" cy="6858000" type="overhead"/>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cmAuthor id="2" name="HP" initials="H" lastIdx="2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66"/>
    <a:srgbClr val="003366"/>
    <a:srgbClr val="990000"/>
    <a:srgbClr val="0066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691" autoAdjust="0"/>
  </p:normalViewPr>
  <p:slideViewPr>
    <p:cSldViewPr>
      <p:cViewPr varScale="1">
        <p:scale>
          <a:sx n="51" d="100"/>
          <a:sy n="51" d="100"/>
        </p:scale>
        <p:origin x="1938" y="72"/>
      </p:cViewPr>
      <p:guideLst>
        <p:guide orient="horz" pos="2160"/>
        <p:guide pos="288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3-02T23:22:52.628" idx="1">
    <p:pos x="3128" y="746"/>
    <p:text>Mật mã</p:text>
  </p:cm>
  <p:cm authorId="2" dt="2022-03-02T23:24:09.640" idx="2">
    <p:pos x="3300" y="1095"/>
    <p:text>hệ thống mật mã</p:text>
  </p:cm>
  <p:cm authorId="2" dt="2022-03-02T23:24:48.260" idx="3">
    <p:pos x="5203" y="1143"/>
    <p:text>Thuật nữa</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22-03-03T16:23:19.407" idx="20">
    <p:pos x="10" y="10"/>
    <p:text>Substitution: thay thế
Polyalphabetic: mã hóa thay thế
Monoalphabetic: Mật mã một bảng thế là thuật toán dựa trên phép hoán vị trong một bảng chữ cái alphabet 
</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22-03-03T16:49:51.074" idx="22">
    <p:pos x="10" y="10"/>
    <p:text>This is 10 orders of magnitude greater than the key space for DES: lớn hơn gấp 10 so với không gian khó cho DES
- DES (viết tắt của Data Encryption Standard, hay Tiêu chuẩn Mã hóa Dữ liệu) là một phương pháp mật mã hóa được FIPS (Tiêu chuẩn Xử lý Thông tin Liên bang Hoa Kỳ) chọn làm chuẩn chính thức vào năm 1976. Sau đó chuẩn này được sử dụng rộng rãi trên phạm vi thế giới.
- DES được xem là không đủ an toàn cho nhiều ứng dụng. Nguyên nhân chủ yếu là độ dài 56 bit của khóa là quá nhỏ. Khóa DES đã từng bị phá trong vòng chưa đầy 24 giờ. Gần đây DES đã được thay thế bằng AES
</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22-03-03T16:25:09.199" idx="21">
    <p:pos x="16" y="4"/>
    <p:text>https://codelearn.io/sharing/cryptography-co-dien-ma-thay-the-2
</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22-03-03T23:00:25.201" idx="23">
    <p:pos x="10" y="10"/>
    <p:text>- Cải thiện kỹ thuật đơn pha đơn giản bằng cách sử dụng các thay thế đơn khác nhau khi một người tiến hành thông qua bản dữ liệu gốc
Proceed: cư xử, tiến hành, tiếp diễn
A set of: một tập hợp
Relate: liên quan
Particular: cụ thể</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2-03-03T23:04:08.915" idx="24">
    <p:pos x="5482" y="1171"/>
    <p:text>Best-known: nổi tiếng, phổ biến nhất
Treats: đãi ngộ, xử lý</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22-03-03T23:18:36.585" idx="25">
    <p:pos x="3382" y="2004"/>
    <p:text>Điền vào các chữ cái của từ khóa (trừ các chữ cái trùng lặp) từ trái sang phải và từ trên xuống dưới, sau đó điền vào phần còn lại của ma trận với các chữ cái còn lại theo thứ tự bảng chữ cái</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22-03-03T23:33:38.058" idx="26">
    <p:pos x="10" y="10"/>
    <p:text>shifts of .. through ..: thay đổi từ.. đến...
Denote: biểu thị, chúng tỏ</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2-03-02T23:41:59.828" idx="4">
    <p:pos x="5565" y="761"/>
    <p:text>Phân tích</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2-03-02T23:45:20.567" idx="5">
    <p:pos x="2031" y="1788"/>
    <p:text>Bảo mật</p:text>
  </p:cm>
  <p:cm authorId="2" dt="2022-03-02T23:46:12.235" idx="6">
    <p:pos x="5770" y="1774"/>
    <p:text>Chống thoái thác là khái niệm nhằm đảm bảo một hợp đồng, đặc biệt là cái đã được thỏa thuận và đồng ý trên Internet, sau này không thể bị các bên tham gia từ chối được.</p:text>
  </p:cm>
  <p:cm authorId="2" dt="2022-03-03T00:44:35.021" idx="7">
    <p:pos x="1386" y="2323"/>
    <p:text>minh bạch, chính xác</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2-03-03T00:49:14.748" idx="8">
    <p:pos x="10" y="10"/>
    <p:text>Plaintext: văn bản thô
Cipertext: bảng mã
Compute: tính toán</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2-03-03T00:51:33.600" idx="10">
    <p:pos x="10" y="10"/>
    <p:text>Encryption: mã hoá
Decrytion: giải mã</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22-03-03T00:56:20.162" idx="12">
    <p:pos x="10" y="10"/>
    <p:text>Mutual authentication: Chứng thực lẫn nhau
PKI: hạ tầng khóa công khai là một cơ chế để cho một bên thứ 3 cung cấp và xác thực định danh các bên tham gia vào quá trình trao đổi thông tin</p:text>
  </p:cm>
  <p:cm authorId="2" dt="2022-03-03T00:57:53.102" idx="13">
    <p:pos x="166" y="160"/>
    <p:text>Attestation services: Dịch vụ chứng thực
PSE: Pre-Shared Key là phương thức sử dụng cho việc xác thực kênh IPSec</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22-03-03T01:04:23.610" idx="14">
    <p:pos x="5748" y="576"/>
    <p:text>Cryptanalyst: nhà phân tích mật mã
Một hoặc nhiều cặp plain-cripher được hình thành
Known: Người tấn công có một tập các ciphertext mà anh ta biết để đáp ứng các plaintext.
</p:text>
  </p:cm>
  <p:cm authorId="2" dt="2022-03-03T01:06:36.694" idx="15">
    <p:pos x="10" y="4"/>
    <p:text>Chosen-plaintext: giống như là tấn công một khối plaintext được chọn
Ciphertext only: người giải mã chỉ truy cập đến một tập các ciphertext hoặc codetext</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22-03-03T01:11:48.227" idx="16">
    <p:pos x="10" y="10"/>
    <p:text>Unconditionally secure: an toàn tuyệt đối
Decrypt: giải mã
Exceed: vượt quá
</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22-03-03T16:02:52.290" idx="17">
    <p:pos x="-12" y="-4"/>
    <p:text>The term: thuật ngữ
Scheme: lược đồ, kế hoạch
Unauthorized: không được phép
impractically: không thực tế
Propertie: tính chất
make it impractically difficult for unauthorized : ngăn chăn, gây khó khăn cho vc đăng nhập trái phép</p:text>
  </p:cm>
  <p:cm authorId="2" dt="2022-03-03T16:09:13.984" idx="18">
    <p:pos x="5469" y="667"/>
    <p:text>Suficiently: đủ
implementation: thực hiện
deliberately: xem xét kỷ lưỡng, thong thả, đắn đo</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4:55: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727 383,'1'-3,"1"0,2-4,0 3,0-1,0-2,0 2,-2 0,1 0,-2 2,2 8,-1 0,-2-2,0 1,0-1,1 1,0-1,0 0,-1 0,0 0,0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4:55: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782 343,'-2'-4,"0"0,0 0,-2 0,2 0,-2 0,-2 1,3 1,0 1,-4 0,4 1,-2-1,-3 1,2 0,2 0,-2 0,-3 0,3 0,2 0,-4 0,2 0,3 1,-1 2,-1-1,1 4,-2-1,3-1,1-1,0 0,-1 1,-2 4,4-2,1-3,0 0,-1 2,1-2,0 0,0 0,0 2,2-2,-1 0,3 2,-2-2,1 0,3 2,-1-1,4 4,-2-2,-1-2,1 1,-2-2,-2-1,2 1,0-1,1-1,-2 0,0 0,-1-1,0 0,0 0,2 0,-1 0,3-1,-2-2,1 2,10-6,-9 4,-2-2,2 1,-3 0,1-1,2-3,-3 5,-2-2,2 1,-3 0,1 0,-1-2,1 0,1-5,-3 5,1-2,-1 3,0-1,0 1,-3-3,0 4,0 1,0 0,-2 0,2 1,-4-1,-3 0,2 3</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4:55: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1137 621,'-2'3,"-3"-3,2 0,-2 0,0 0,2-1,-1-1,1 0,-4-3,3 1,3 1,-2 0,2-1,0-2,0 3,1 0,0-1,0-1,0 2,2-1,0 1,1 2,0 1,1 2,1 4,0 2,-2-3,-2-1,0 0,-1-1,0 3,0-3,0 2,0 0,-3 0,1 0,0-2,-2 1,0 1,0 2,-1-3,1 1,-1-1,0 0,-1 0,3-2,-2 0,-2 1,1 0,2-2,1 0,-2 0,1 0,0-1,1 0,0 0,-2-2,2 0,-3-4,2 1,2 1,0-1,1 2,1 0,0-2,0 2,1-1,5-1,-2 3,-1 2,1 0,0 0,2 1,-2 1,0 0,1 1,-3 0,2 1,0 2,0-3,-2 2,0-2,2 2,-3-1,2 0,0-1,0 0,0-1,1 1,-1-1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3-04T14:55: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1203 611,'0'-4,"0"1,0-1,0 1,0 0,0 0,0-2,-2 2,-1-1,0-2,-1 1,1 3,0-1,-2 0,0 0,0 1,2 1,-3-2,-9-2,6 2,1 2,-2-2,-1 1,5 1,-8 0,5-1,5 2,-6-1,-2-1,6 2,3 0,-1 0,1 0,-3 1,3 1,0-1,-2 1,2 0,-2 1,1-1,1 1,-2 1,1 1,0-1,2 1,0-2,-2 8,1-6,1 4,-1-4,3 1,-1 0,1-1,0 1,0-3,0 3,0-1,0 2,1-2,0 0,1-2,0 2,1 2,-2-4,1 2,0-2,1 2,1 0,0 2,0 0,1-2,-1-1,1 1,-1 0,1-1,1 2,1-2,-2 0,4 2,0-2,2 1,-3-2,-1-2,1 1,7-2,-7 0,2 0,-2-2,7-2,-5 1,5 0,-3 0,-3 0,5-3,-3 3,-6 0,9-5,-10 4,-1-1,-3 2,1-2,-1-3,0 4,0-4,-2 1,1-3,-2-2,1-1,-1-1,3 4,-1 5,-2-5,-2-3,1 4,1 4,-3-4,1 2,-9-6,1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810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de-DE"/>
          </a:p>
        </p:txBody>
      </p:sp>
      <p:sp>
        <p:nvSpPr>
          <p:cNvPr id="3075" name="Rectangle 3"/>
          <p:cNvSpPr>
            <a:spLocks noGrp="1" noChangeArrowheads="1"/>
          </p:cNvSpPr>
          <p:nvPr>
            <p:ph type="dt" idx="1"/>
          </p:nvPr>
        </p:nvSpPr>
        <p:spPr bwMode="auto">
          <a:xfrm>
            <a:off x="5181600" y="0"/>
            <a:ext cx="3962400" cy="3810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de-DE"/>
          </a:p>
        </p:txBody>
      </p:sp>
      <p:sp>
        <p:nvSpPr>
          <p:cNvPr id="5124" name="Rectangle 4"/>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219200" y="3276600"/>
            <a:ext cx="6705600" cy="3048000"/>
          </a:xfrm>
          <a:prstGeom prst="rect">
            <a:avLst/>
          </a:prstGeom>
          <a:noFill/>
          <a:ln w="9525">
            <a:noFill/>
            <a:miter lim="800000"/>
          </a:ln>
          <a:effectLst/>
        </p:spPr>
        <p:txBody>
          <a:bodyPr vert="horz" wrap="square" lIns="91440" tIns="45720" rIns="91440" bIns="45720" numCol="1" anchor="t" anchorCtr="0" compatLnSpc="1"/>
          <a:lstStyle/>
          <a:p>
            <a:pPr lvl="0"/>
            <a:r>
              <a:rPr lang="de-DE" noProof="0"/>
              <a:t>Click to edit Master text styles</a:t>
            </a:r>
            <a:endParaRPr lang="de-DE" noProof="0"/>
          </a:p>
          <a:p>
            <a:pPr lvl="1"/>
            <a:r>
              <a:rPr lang="de-DE" noProof="0"/>
              <a:t>Second level</a:t>
            </a:r>
            <a:endParaRPr lang="de-DE" noProof="0"/>
          </a:p>
          <a:p>
            <a:pPr lvl="2"/>
            <a:r>
              <a:rPr lang="de-DE" noProof="0"/>
              <a:t>Third level</a:t>
            </a:r>
            <a:endParaRPr lang="de-DE" noProof="0"/>
          </a:p>
          <a:p>
            <a:pPr lvl="3"/>
            <a:r>
              <a:rPr lang="de-DE" noProof="0"/>
              <a:t>Fourth level</a:t>
            </a:r>
            <a:endParaRPr lang="de-DE" noProof="0"/>
          </a:p>
          <a:p>
            <a:pPr lvl="4"/>
            <a:r>
              <a:rPr lang="de-DE" noProof="0"/>
              <a:t>Fifth level</a:t>
            </a:r>
            <a:endParaRPr lang="de-DE" noProof="0"/>
          </a:p>
        </p:txBody>
      </p:sp>
      <p:sp>
        <p:nvSpPr>
          <p:cNvPr id="3078" name="Rectangle 6"/>
          <p:cNvSpPr>
            <a:spLocks noGrp="1" noChangeArrowheads="1"/>
          </p:cNvSpPr>
          <p:nvPr>
            <p:ph type="ftr" sz="quarter" idx="4"/>
          </p:nvPr>
        </p:nvSpPr>
        <p:spPr bwMode="auto">
          <a:xfrm>
            <a:off x="0" y="6477000"/>
            <a:ext cx="3962400" cy="3810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5181600" y="6477000"/>
            <a:ext cx="3962400" cy="381000"/>
          </a:xfrm>
          <a:prstGeom prst="rect">
            <a:avLst/>
          </a:prstGeom>
          <a:noFill/>
          <a:ln w="9525">
            <a:noFill/>
            <a:miter lim="800000"/>
          </a:ln>
          <a:effectLst/>
        </p:spPr>
        <p:txBody>
          <a:bodyPr vert="horz" wrap="square" lIns="91440" tIns="45720" rIns="91440" bIns="45720" numCol="1" anchor="b" anchorCtr="0" compatLnSpc="1"/>
          <a:lstStyle>
            <a:lvl1pPr algn="r">
              <a:defRPr sz="1200" smtClean="0"/>
            </a:lvl1pPr>
          </a:lstStyle>
          <a:p>
            <a:pPr>
              <a:defRPr/>
            </a:pPr>
            <a:fld id="{643114AD-DAFD-41DA-863F-8D7ADE8A126D}" type="slidenum">
              <a:rPr lang="de-DE" altLang="en-US"/>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anose="02020603050405020304" pitchFamily="18" charset="0"/>
                <a:ea typeface="+mn-ea"/>
                <a:cs typeface="+mn-cs"/>
              </a:rPr>
              <a:t>Cipher=</a:t>
            </a:r>
            <a:r>
              <a:rPr lang="en-US" sz="1200" kern="1200" dirty="0">
                <a:solidFill>
                  <a:schemeClr val="tx1"/>
                </a:solidFill>
                <a:effectLst/>
                <a:latin typeface="Times" panose="02020603050405020304"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fld>
            <a:endParaRPr lang="de-D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two basic building blocks of all encryption techniques are substitution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transposition. We examine these in the next two sections. Finally, we discuss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system that combines both substitution and transposition.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substitution technique is one in which the letters of plaintext are replaced by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other letters or by numbers or </a:t>
            </a:r>
            <a:r>
              <a:rPr lang="en-US" sz="1200" kern="1200" baseline="0">
                <a:solidFill>
                  <a:schemeClr val="tx1"/>
                </a:solidFill>
                <a:latin typeface="Arial" panose="020B0604020202020204" pitchFamily="34" charset="0"/>
                <a:ea typeface="MS PGothic" panose="020B0600070205080204" pitchFamily="-107" charset="-128"/>
                <a:cs typeface="MS PGothic" panose="020B0600070205080204" pitchFamily="-107" charset="-128"/>
              </a:rPr>
              <a:t>symbols.  If </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plaintext is viewed as a sequence of bits,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then substitution involves replacing plaintext bit patterns with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bit patterns.</a:t>
            </a:r>
            <a:endParaRPr lang="en-AU"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two basic building blocks of all encryption techniques are substitution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transposition. We examine these in the next two sections. Finally, we discuss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system that combines both substitution and transposition.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substitution technique is one in which the letters of plaintext are replaced by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other letters or by numbers or </a:t>
            </a:r>
            <a:r>
              <a:rPr lang="en-US" sz="1200" kern="1200" baseline="0">
                <a:solidFill>
                  <a:schemeClr val="tx1"/>
                </a:solidFill>
                <a:latin typeface="Arial" panose="020B0604020202020204" pitchFamily="34" charset="0"/>
                <a:ea typeface="MS PGothic" panose="020B0600070205080204" pitchFamily="-107" charset="-128"/>
                <a:cs typeface="MS PGothic" panose="020B0600070205080204" pitchFamily="-107" charset="-128"/>
              </a:rPr>
              <a:t>symbols.  If </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plaintext is viewed as a sequence of bits,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then substitution involves replacing plaintext bit patterns with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bit patterns.</a:t>
            </a:r>
            <a:endParaRPr lang="en-AU"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earliest known, and the simplest, use of a substitution cipher was by Julius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Caesar. The Caesar cipher involves replacing each letter of the alphabet with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standing three places further down the alphabet.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Note that the alphabet is wrapped around, so that the letter following Z is A.</a:t>
            </a:r>
            <a:endParaRPr lang="en-AU" dirty="0">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 algorithm can be expressed as follows. For each plaintext letter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 , substitute</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letter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a:t>
            </a:r>
            <a:endParaRPr lang="en-AU" b="0"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If it is known that a given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 Caesar cipher, then a brute-force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cryptanalysis is easily performed: simply try all the 25 possible keys. Figure 3.3</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shows the results of applying this strategy to the example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this case,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 leaps out as occupying the third line.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Three important characteristics of this problem enabled us to use a brute-force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cryptanalysis: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 The encryption and decryption algorithms are known.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 There are only 25 keys to try.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3. The language of the plaintext is known and easily recognizable.</a:t>
            </a:r>
            <a:endParaRPr lang="en-AU"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With only 25 possible keys, the Caesar cipher is far from secure. A dramatic increase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the key space can be achieved by allowing an arbitrary substitution. Before proceeding,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we define the term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permutation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permutation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of a finite set of elements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endPar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an ordered sequence of all the elements of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with each element appearing exactly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For example, if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 b, c}, there are six permutations of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abc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acb</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bac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bca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cab,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cba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general, there are n ! permutations of a set of n  elements, because the first</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element can be chosen in one of n  ways, the second in n -  1 ways, the third in n -  2</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ways, and so on.</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If, instead, the “cipher” line can be any permutation of the 26 alphabetic characters,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then there are 26! or greater than 4 *  10</a:t>
            </a:r>
            <a:r>
              <a:rPr lang="en-US" sz="1200" kern="1200" baseline="3000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26</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possible keys. This is 10 orders of magnitude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greater than the key space for DES and would seem to eliminate brute-force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techniques for cryptanalysis. Such an approach is referred to as a </a:t>
            </a:r>
            <a:r>
              <a:rPr lang="en-US" sz="1200" b="1"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endPar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substitution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because a single cipher alphabet (mapping from plain alphabet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cipher alphabet) is used per message.</a:t>
            </a:r>
            <a:endParaRPr lang="en-US" b="0"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With only 25 possible keys, the Caesar cipher is far from secure. A dramatic increase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the key space can be achieved by allowing an arbitrary substitution. Before proceeding,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we define the term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permutation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permutation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of a finite set of elements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endPar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an ordered sequence of all the elements of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with each element appearing exactly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For example, if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 b, c}, there are six permutations of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abc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acb</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bac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bca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cab,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cba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general, there are n ! permutations of a set of n  elements, because the first</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element can be chosen in one of n  ways, the second in n -  1 ways, the third in n -  2</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ways, and so on.</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If, instead, the “cipher” line can be any permutation of the 26 alphabetic characters,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then there are 26! or greater than 4 *  10</a:t>
            </a:r>
            <a:r>
              <a:rPr lang="en-US" sz="1200" kern="1200" baseline="3000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26</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possible keys. This is 10 orders of magnitude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greater than the key space for DES and would seem to eliminate brute-force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techniques for cryptanalysis. Such an approach is referred to as a </a:t>
            </a:r>
            <a:r>
              <a:rPr lang="en-US" sz="1200" b="1"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endPar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substitution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because a single cipher alphabet (mapping from plain alphabet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cipher alphabet) is used per message.</a:t>
            </a:r>
            <a:endParaRPr lang="en-US" b="0"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There is, however, another line of attack. If the cryptanalyst knows the nature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the plaintext (e.g.,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noncompressed</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English text), then the analyst can exploit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regularities of the language. To see how such a cryptanalysis might proceed, we give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partial example here that is adapted from one in [SINK09].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to be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solved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UZQSOVUOHXMOPVGPOZPEVSGZWSZOPFPESXUDBMETSXAIZ</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VUEPHZHMDZSHZOWSFPAPPDTSVPQUZWYMXUZUHSX</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EPYEPOPDZSZUFPOMBZWPFUPZHMDJUDTMOHMQ</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As a first step, the relative frequency of the letters can be determined and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compared to a standard frequency distribution for English, such as is shown in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Figure 3.5 (based on [LEWA00]). If the message were long enough, this technique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alone might be sufficient, but because this is a relatively short message, we cannot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expect an exact match. In any case, the relative frequencies of the letters in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percentages) are as follows: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 13.33 	H 5.83 	F 3.33 	B 1.67 	C 0.00</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Z 11.67 	D 5.00 	W 3.33 	G 1.67 	K 0.00</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 8.33 	E 5.00 	Q 2.50 	Y 1.67 	L 0.00</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U 8.33 	V 4.17 	T 2.50 	I 0.83 	N 0.00</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 7.50 	X 4.17 	A 1.67 	J 0.83 	R 0.00</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 6.67</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Comparing this breakdown with Figure 3.5, it seems likely that cipher letters P</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Z are the equivalents of plain letters e and t, but it is not certain which is which.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letters S, U, O, M, and H are all of relatively high frequency and probably correspond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plain letters from the set {a, 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i</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n, o, r, s}. The letters with the lowest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frequencies (namely, A, B, G, Y, I, J) are likely included in the set {b, j, k, q, v, x, z}.</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There are a number of ways to proceed at this point. We could make some tentative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assignments and start to fill in the plaintext to see if it looks like a reasonable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“skeleton” of a message. A more systematic approach is to look for other regularities.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example, certain words may be known to be in the text. Or we could look for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repeating sequences of cipher letters and try to deduce their plaintext equivalents.</a:t>
            </a:r>
            <a:endParaRPr lang="en-US"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powerful tool is to look at the frequency of two-letter combinations, known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as </a:t>
            </a:r>
            <a:r>
              <a:rPr lang="en-US" sz="1200" b="1"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 table similar to Figure 3.5 could be drawn up showing the relative frequency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most common such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th.</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our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most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common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ZW, which appears three times. So we make the correspondence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Z with t and W with h. Then, by our earlier hypothesis, we can equate P with 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Now notice that the sequence ZWP appears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we can translate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sequence as “the.” This is the most frequent trigram (three-letter combination)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English, which seems to indicate that we are on the right track.</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Next, notice the sequence ZWSZ in the first line. We do not know that these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four letters form a complete word, but if they do, it is of the form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th_t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If so, 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equates with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So far, then, we have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UZQSOVUOHXMOPVGPOZPEVSGZWSZOPFPESXUDBMETSXAIZ</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    a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that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VUEPHZHMDZSHZOWSFPAPPDTSVPQUZWYMXUZUHSX</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   t          ta    t    ha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th</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EPYEPOPDZSZUFPOMBZWPFUPZHMDJUDTMOHMQ</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tat      e           the         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Only four letters have been identified, but already we have quite a bit of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message. Continued analysis of frequencies plus trial and error should easily yield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solution from this point. The complete plaintext, with spaces added between words,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follows: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it was disclosed yesterday that several informal but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direct contacts have been made with political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representatives of the Viet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cong</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Moscow</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ciphers are easy to break because they reflect the frequency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data of the original alphabet. A countermeasure is to provide multiple substitutes,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known as homophones, for a single letter. For example, the letter e could be assigned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number of different cipher symbols, such as 16, 74, 35, and 21, with each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homophone assigned to a letter in rotation or randomly. If the number of symbols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assigned to each letter is proportional to the relative frequency of that letter, then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single-letter frequency information is completely obliterated. The great mathematician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Carl Friedrich Gauss believed that he had devised an unbreakable cipher using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homophones. However, even with homophones, each element of plaintext affects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only one element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multiple-letter patterns (e.g.,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frequencies)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still survive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making cryptanalysis relatively straightforward.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Two principal methods are used in substitution ciphers to lessen the extent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which the structure of the plaintext survives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One approach is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encrypt multiple letters of plaintext, and the other is to use multiple cipher alphabets.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We briefly examine each.</a:t>
            </a:r>
            <a:endParaRPr lang="en-AU"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authentication factors= </a:t>
            </a:r>
            <a:r>
              <a:rPr lang="en-US" sz="1200" dirty="0" err="1">
                <a:solidFill>
                  <a:srgbClr val="000000"/>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000000"/>
                </a:solidFill>
                <a:latin typeface="Tahoma" panose="020B0604030504040204" pitchFamily="34" charset="0"/>
                <a:ea typeface="Tahoma" panose="020B0604030504040204" pitchFamily="34" charset="0"/>
                <a:cs typeface="Tahoma" panose="020B0604030504040204" pitchFamily="34" charset="0"/>
              </a:rPr>
              <a:t>yếu</a:t>
            </a:r>
            <a:endParaRPr lang="en-US" dirty="0"/>
          </a:p>
        </p:txBody>
      </p:sp>
      <p:sp>
        <p:nvSpPr>
          <p:cNvPr id="4" name="Slide Number Placeholder 3"/>
          <p:cNvSpPr>
            <a:spLocks noGrp="1"/>
          </p:cNvSpPr>
          <p:nvPr>
            <p:ph type="sldNum" sz="quarter" idx="10"/>
          </p:nvPr>
        </p:nvSpPr>
        <p:spPr/>
        <p:txBody>
          <a:bodyPr/>
          <a:lstStyle/>
          <a:p>
            <a:fld id="{7B27BF64-F7CD-4FBE-82E1-2B4DD256561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Another way to improve on the simple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technique is to use different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substitutions as one proceeds through the plaintext message.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general name for this approach is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polyalphabetic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substitution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All these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techniques have the following features in common: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  A set of related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substitution rules is used.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  A key determines which particular rule is chosen for a given transformation.</a:t>
            </a:r>
            <a:endParaRPr lang="en-AU" dirty="0">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Digram</a:t>
            </a:r>
            <a:r>
              <a:rPr lang="en-US" sz="1200" dirty="0"/>
              <a:t>= </a:t>
            </a:r>
            <a:r>
              <a:rPr lang="en-US" sz="1200" kern="1200" dirty="0">
                <a:solidFill>
                  <a:schemeClr val="tx1"/>
                </a:solidFill>
                <a:effectLst/>
                <a:latin typeface="Times" panose="02020603050405020304" pitchFamily="18" charset="0"/>
                <a:ea typeface="+mn-ea"/>
                <a:cs typeface="+mn-cs"/>
              </a:rPr>
              <a:t>two successive letters; </a:t>
            </a:r>
            <a:br>
              <a:rPr lang="en-US" sz="1200" dirty="0"/>
            </a:b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best-known multiple-letter encryption cipher is the Playfair, which treats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the plaintext as single units and translates these units into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algorithm is based on the use of a 5 *  5 matrix of letters constructed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using a keyword.</a:t>
            </a:r>
            <a:endParaRPr lang="en-AU"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this case, the keyword is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monarch</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y . The matrix is constructed by filling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the letters of the keyword (minus duplicates) from left to right and from top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bottom, and then filling in the remainder of the matrix with the remaining letters in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alphabetic order. The letters I and J count as one letter. Plaintext is encrypted two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letters at a time, according to the following rules: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  Repeating plaintext letters that are in the same pair are separated with a filler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such as x, so that balloon would be treated as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ba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lx lo 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  Two plaintext letters that fall in the same row of the matrix are each replaced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the letter to the right, with the first element of the row circularly following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last. For example,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encrypted as RM.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3.  Two plaintext letters that fall in the same column are each replaced by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beneath, with the top element of the column circularly following the last.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example, mu is encrypted as CM.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4. Otherwise, each plaintext letter in a pair is replaced by the letter that lies in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its own row and the column occupied by the other plaintext letter. Thus,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hs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becomes BP and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becomes IM (or JM, as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encipherer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wishes).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is a great advance over simple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one thing, whereas there are only 26 letters, there are 26 *  26 =  676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identification of individual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more difficult. Furthermore, the relative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frequencies of individual letters exhibit a much greater range than that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making frequency analysis much more difficult. For these reasons,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 was for a long time considered unbreakable. It was used as the standard field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system by the British Army in World War I and still enjoyed considerable use by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U.S. Army and other Allied forces during World War II.</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Despite this level of confidence in its security,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is relatively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easy to break, because it still leaves much of the structure of the plaintext language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intact. A few hundred letters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are generally sufficient.</a:t>
            </a:r>
            <a:endParaRPr lang="en-AU"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this case, the keyword is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monarch</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y . The matrix is constructed by filling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the letters of the keyword (minus duplicates) from left to right and from top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bottom, and then filling in the remainder of the matrix with the remaining letters in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alphabetic order. The letters I and J count as one letter. Plaintext is encrypted two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letters at a time, according to the following rules: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  Repeating plaintext letters that are in the same pair are separated with a filler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such as x, so that balloon would be treated as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ba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lx lo 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  Two plaintext letters that fall in the same row of the matrix are each replaced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the letter to the right, with the first element of the row circularly following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last. For example,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encrypted as RM.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3.  Two plaintext letters that fall in the same column are each replaced by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beneath, with the top element of the column circularly following the last.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example, mu is encrypted as CM.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4. Otherwise, each plaintext letter in a pair is replaced by the letter that lies in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its own row and the column occupied by the other plaintext letter. Thus,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hs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becomes BP and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becomes IM (or JM, as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encipherer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wishes).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is a great advance over simple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one thing, whereas there are only 26 letters, there are 26 *  26 =  676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identification of individual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more difficult. Furthermore, the relative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frequencies of individual letters exhibit a much greater range than that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making frequency analysis much more difficult. For these reasons,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 was for a long time considered unbreakable. It was used as the standard field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system by the British Army in World War I and still enjoyed considerable use by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U.S. Army and other Allied forces during World War II.</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Despite this level of confidence in its security,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is relatively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easy to break, because it still leaves much of the structure of the plaintext language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intact. A few hundred letters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are generally sufficient.</a:t>
            </a:r>
            <a:endParaRPr lang="en-AU"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powerful tool is to look at the frequency of two-letter combinations, known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as </a:t>
            </a:r>
            <a:r>
              <a:rPr lang="en-US" sz="1200" b="1"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A table similar to Figure 3.5 could be drawn up showing the relative frequency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most common such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th.</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our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most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common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ZW, which appears three times. So we make the correspondence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Z with t and W with h. Then, by our earlier hypothesis, we can equate P with 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Now notice that the sequence ZWP appears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we can translate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sequence as “the.” This is the most frequent trigram (three-letter combination)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English, which seems to indicate that we are on the right track.</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Next, notice the sequence ZWSZ in the first line. We do not know that these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four letters form a complete word, but if they do, it is of the form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th_t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If so, 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equates with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So far, then, we have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UZQSOVUOHXMOPVGPOZPEVSGZWSZOPFPESXUDBMETSXAIZ</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    a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that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VUEPHZHMDZSHZOWSFPAPPDTSVPQUZWYMXUZUHSX</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   t          ta    t    ha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th</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EPYEPOPDZSZUFPOMBZWPFUPZHMDJUDTMOHMQ</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tat      e           the         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Only four letters have been identified, but already we have quite a bit of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message. Continued analysis of frequencies plus trial and error should easily yield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solution from this point. The complete plaintext, with spaces added between words,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follows: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it was disclosed yesterday that several informal but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direct contacts have been made with political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representatives of the Viet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cong</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Moscow</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ciphers are easy to break because they reflect the frequency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data of the original alphabet. A countermeasure is to provide multiple substitutes,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known as homophones, for a single letter. For example, the letter e could be assigned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number of different cipher symbols, such as 16, 74, 35, and 21, with each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homophone assigned to a letter in rotation or randomly. If the number of symbols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assigned to each letter is proportional to the relative frequency of that letter, then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single-letter frequency information is completely obliterated. The great mathematician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Carl Friedrich Gauss believed that he had devised an unbreakable cipher using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homophones. However, even with homophones, each element of plaintext affects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only one element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multiple-letter patterns (e.g.,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frequencies)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still survive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making cryptanalysis relatively straightforward.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Two principal methods are used in substitution ciphers to lessen the extent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which the structure of the plaintext survives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One approach is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encrypt multiple letters of plaintext, and the other is to use multiple cipher alphabets.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We briefly examine each.</a:t>
            </a:r>
            <a:endParaRPr lang="en-AU"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One way of revealing the effectiveness of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other ciphers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shown in Figure 3.6. The line labeled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plots a typical frequency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distribution of the 26 alphabetic characters (no distinction between upper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lower case) in ordinary text. This is also the frequency distribution of any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substitution cipher, because the frequency values for individual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letters are the same, just with different letters substituted for the original letters.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plot is developed in the following way: The number of occurrences of each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in the text is counted and divided by the number of occurrences of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most frequently used letter. Using the results of Figure 3.5, we see that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 is the most frequently used letter. As a result, e has a relative frequency of 1, t of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9.056/12.702   0.72, and so on. The points on the horizontal axis correspond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the letters in order of decreasing frequency.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Figure 3.6 also shows the frequency distribution that results when the 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encrypted using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To normalize the plot, the number of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occurrences of each letter in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was again divided by the number of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occurrences of e in the plaintext. The resulting plot therefore shows the extent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which the frequency distribution of letters, which makes it trivial to solve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substitution ciphers, is masked by encryption. If the frequency distribution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information were totally concealed in the encryption process,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plot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frequencies would be flat, and cryptanalysis using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only would be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effectively impossible. As the figure shows,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has a flatter distribution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than does plaintext, but nevertheless, it reveals plenty of structure for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cryptanalyst to work with. The plot also shows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Vigenère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discussed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subsequently. The Hill  and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Vigenère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curves on the plot are based on results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reported in [SIMM93].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Another interesting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multiletter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is the Hill cipher, developed by the mathematician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Lester Hill in 1929.</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Before describing the Hill cipher, let us briefly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review some terminology from linear algebra. In this discussion, we are concerned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with matrix arithmetic modulo 26. For the reader who needs a refresher on matrix</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multiplication and inversion, see Appendix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We define the inverse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a:t>
            </a:r>
            <a:r>
              <a:rPr lang="en-US" sz="1200" b="0" kern="1200" baseline="3000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a square matrix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the equation</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 (M</a:t>
            </a:r>
            <a:r>
              <a:rPr lang="en-US" sz="1200" b="0" kern="1200" baseline="3000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 M</a:t>
            </a:r>
            <a:r>
              <a:rPr lang="en-US" sz="1200" b="1" kern="1200" baseline="3000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 = I ,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wher</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 I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the identity matrix</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a square matrix that is all</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zeros except for ones along the main diagonal from upper left to lower right.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inverse of a matrix does not always exist, but when it does, it satisfies the preceding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equation.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To explain how the inverse of a matrix is computed, we begin with the concept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of determinant. For any square matrix (m * m ), the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determinant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equals the sum of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all the products that can be formed by taking exactly one element from each row</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exactly one element from each column, with certain of the product terms preceded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a minus sign.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This encryption algorithm takes m  successive plaintext letters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substitutes for them m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letters. The substitution is determined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m  linear equations in which each character is assigned a numerical value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  0, b =  1, …. , z =  25).</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As with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strength of the Hill cipher is that it completely hides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single-letter frequencies. Indeed, with Hill, the use of a larger matrix hides more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frequency information. Thus, a 3 *  3 Hill cipher hides not only single-letter but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also two-letter frequency information.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Although the Hill cipher is strong against a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-only attack, it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easily broken with a known plaintext attack.</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best known, and one of the simplest, polyalphabetic ciphers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Vigenère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In this scheme, the set of related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substitution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rules consists of the 26 Caesar ciphers with shifts of 0 through 25. Each cipher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denoted by a key letter, which is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letter that substitutes for the plaintext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a. Thus, a Caesar cipher with a shift of 3 is denoted by the key value 3.</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To encrypt a message, a key is needed that is as long as the message. Usually,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key is a repeating keyword. For example, if the keyword is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deceptive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message “we are discovered save yourself” is encrypted as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deceptivedeceptivedeceptive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wearediscoveredsaveyourself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ZICVTWQNGRZGVTWAVZHCQYGLMGJ</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strength of this cipher is that there are multiple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letters for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each plaintext letter, one for each unique letter of the keyword. Thus, the letter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frequency information is obscured. However, not all knowledge of the plaintext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structure is lost. For example, Figure 3.6 shows the frequency distribution for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Vigenère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with a keyword of length 9. An improvement is achieved over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Playfair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but considerable frequency information remains.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Before beginning, we define some terms. An original message is known as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while the coded message is called the </a:t>
            </a:r>
            <a:r>
              <a:rPr lang="en-US" sz="1200" b="1"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process of converting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from plaintext to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known as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enciphering</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or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encryption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restoring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 from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deciphering</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or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decryption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many schemes used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encryption constitute the area of study known as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cryptography</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Such a scheme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known as a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cryptographic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system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or a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Techniques used for deciphering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message without any knowledge of the enciphering details fall into the area of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cryptanalysis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Cryptanalysis is what the layperson calls “breaking the code.” The areas of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cryptography and cryptanalysis together are called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cryptology</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dirty="0">
              <a:latin typeface="Arial" panose="020B0604020202020204" pitchFamily="34" charset="0"/>
              <a:ea typeface="MS PGothic" panose="020B0600070205080204" pitchFamily="-107" charset="-128"/>
              <a:cs typeface="MS PGothic" panose="020B0600070205080204" pitchFamily="-107" charset="-128"/>
            </a:endParaRPr>
          </a:p>
          <a:p>
            <a:endParaRPr lang="en-US" dirty="0">
              <a:latin typeface="Arial" panose="020B0604020202020204" pitchFamily="34" charset="0"/>
              <a:ea typeface="MS PGothic" panose="020B0600070205080204" pitchFamily="-107" charset="-128"/>
              <a:cs typeface="MS PGothic" panose="020B0600070205080204"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best known, and one of the simplest, polyalphabetic ciphers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Vigenère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In this scheme, the set of related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monoalphabetic</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substitution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rules consists of the 26 Caesar ciphers with shifts of 0 through 25. Each cipher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denoted by a key letter, which is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letter that substitutes for the plaintext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letter a. Thus, a Caesar cipher with a shift of 3 is denoted by the key value 3.</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periodic nature of the keyword can be eliminated by using a nonrepeating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keyword that is as long as the message itself.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Vigenère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proposed what is referred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as an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autokey</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system , in which a keyword is concatenated with the plaintext itself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provide a running key. For our example,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deceptivewearediscoveredsav</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wearediscoveredsaveyourself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6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ZICVTWQNGKZEIIGASXSTSLVVWLA</a:t>
            </a:r>
            <a:endParaRPr lang="en-US" sz="10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Even this scheme is vulnerable to cryptanalysis. Because the key and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 share the same frequency distribution of letters, a statistical technique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can be applied. For example, e enciphered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a:t>
            </a:r>
            <a:r>
              <a:rPr lang="en-US" sz="1200" b="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by Figure 3.5, can be expected to</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occur with a frequency of (0.127</a:t>
            </a:r>
            <a:r>
              <a:rPr lang="en-US" sz="1200" b="0" kern="1200" baseline="3000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0.016, whereas</a:t>
            </a:r>
            <a:r>
              <a:rPr lang="en-US" sz="1200" b="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enciphered by </a:t>
            </a:r>
            <a:r>
              <a:rPr lang="en-US" sz="1200" b="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would occur</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only about half as often. These regularities can be exploited to achieve successful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cryptanalysis.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ultimate defense against such a cryptanalysis is to choose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keyword that is as long as the plaintext and has no statistical relationship to it. Such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system was introduced by an AT&amp;T engineer named Gilbert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Vernam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1918.</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His system works on binary data (bits) rather than letters.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essence of this technique is the means of construction of the key.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Vernam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proposed the use of a running loop of tape that eventually repeated the key, so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in fact the system worked with a very long but repeating keyword. Although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such a scheme, with a long key, presents formidable cryptanalytic difficulties, it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can be broken with sufficient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use of known or probable plaintext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sequences, or both.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dirty="0">
              <a:latin typeface="Arial" panose="020B0604020202020204" pitchFamily="34" charset="0"/>
              <a:ea typeface="MS PGothic" panose="020B0600070205080204" pitchFamily="-107" charset="-128"/>
              <a:cs typeface="MS PGothic" panose="020B0600070205080204" pitchFamily="-107" charset="-128"/>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 Army Signal Corp officer, Joseph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Mauborgne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proposed an improvement to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Vernam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cipher that yields the ultimate in security.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Mauborgne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suggested using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random key that is as long as the message, so that the key need not be repeated. In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addition, the key is to be used to encrypt and decrypt a single message, and then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discarded. Each new message requires a new key of the same length as the new message.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Such a scheme, known as a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one-time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pad</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is unbreakable. It produces random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output that bears no statistical relationship to the plaintext. Because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contains no information whatsoever about the plaintext, there is simply no way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break the code.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In fact, given any plaintext of equal length to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there is a key that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produces that plaintext. Therefore, if you did an exhaustive search of all possible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keys, you would end up with many legible plaintexts, with no way of knowing which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was the intended plaintext. Therefore, the code is unbreakable.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security of the one-time pad is entirely due to the randomness of</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key. If the stream of characters that constitute the key is truly random, then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stream of characters that constitute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will be truly random. Thus, there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are no patterns or regularities that a cryptanalyst can use to attack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AU" dirty="0">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theory, we need look no further for a cipher. The one-time pad offers complete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security but, in practice, has two fundamental difficulties: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  There is the practical problem of making large quantities of random keys.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Any heavily used system might require millions of random characters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 a regular basis. Supplying truly random characters in this volume is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significant task.</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  Even more daunting is the problem of key distribution and protection. For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every message to be sent, a key of equal length is needed by both sender and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receiver. Thus, a mammoth key distribution problem exists.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Because of these difficulties, the one-time pad is of limited utility and is useful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primarily for low-bandwidth channels requiring very high security.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one-time pad is the only cryptosystem that exhibits what is referred to as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perfect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i="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secrecy</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 This concept is explored in Appendix B.</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All the techniques examined so far involve the substitution of a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symbol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a plaintext symbol. A very different kind of mapping is achieved by performing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some sort of permutation on the plaintext letters. This technique is referred to as a</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transposition</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cipher</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simplest such cipher is the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rail</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fence</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technique, in which the plaintext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written down as a sequence of diagonals and then read off as a sequence of rows.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For example, to encipher the message “meet me after the toga party” with a rail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fence of depth 2, we write the following: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 e m a t r h t g p r y</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 t e f e t e o a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a</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encrypted message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MEMATRHTGPRYETEFETEOAAT</a:t>
            </a:r>
            <a:endParaRPr lang="en-AU" dirty="0">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more complex scheme is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write the message in a rectangle, row by row, and read the message off, column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by column, but permute the order of the columns. The order of the columns then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becomes the key to the algorithm. For example,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 	4 3 1 2 5 6 7</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 	a 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c k p</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 s t p o n 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d u n 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i</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 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 o a m x y z</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TTNAAPTMTSUOAODWCOIXKNLYPETZ</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Thus, in this example, the key is 4312567. To encrypt, start with the column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is labeled 1, in this case column 3. Write down all the letters in that column.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Proceed to column 4, which is labeled 2, then column 2, then column 1, then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columns 5, 6, and 7.</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pure transposition cipher is easily recognized because it has the same letter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frequencies as the original plaintext. For the type of columnar transposition just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shown, cryptanalysis is fairly straightforward and involves laying out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in a matrix and playing around with column positions.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Digram</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trigram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frequency tables can be useful.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transposition cipher can be made significantly more secure by performing</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more than one stage of transposition. The result is a more complex permutation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that is not easily reconstructed.</a:t>
            </a:r>
            <a:endParaRPr lang="en-US" dirty="0">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latin typeface="Arial" panose="020B0604020202020204" pitchFamily="34" charset="0"/>
                <a:ea typeface="MS PGothic" panose="020B0600070205080204" pitchFamily="-107" charset="-128"/>
                <a:cs typeface="MS PGothic" panose="020B0600070205080204" pitchFamily="-107" charset="-128"/>
              </a:rPr>
              <a:t>Chapter 3 summary.</a:t>
            </a:r>
            <a:endParaRPr lang="en-US" dirty="0">
              <a:latin typeface="Arial" panose="020B0604020202020204" pitchFamily="34" charset="0"/>
              <a:ea typeface="MS PGothic" panose="020B0600070205080204" pitchFamily="-107" charset="-128"/>
              <a:cs typeface="MS PGothic" panose="020B0600070205080204" pitchFamily="-107" charset="-128"/>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 symmetric encryption scheme has five ingredients (Figure 3.1)</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This is the original intelligible message or data that is fed into the</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algorithm as input.</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Encryption</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algorithm</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encryption algorithm performs various substitutions</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transformations on the plaintext.</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Secret</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key</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secret key is also input to the encryption algorithm. The key is</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 value independent of the plaintext and of the algorithm. The algorithm will</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produce a different output depending on the specific key being used at the</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time. The exact substitutions and transformations performed by the algorithm</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depend on the key.</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1"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t>
            </a:r>
            <a:r>
              <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This is the scrambled message produced as output. It depends on</a:t>
            </a:r>
            <a:endParaRPr lang="en-US" sz="1200" b="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plaintext and the secret key. For a given message, two different keys will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produce two different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is an apparently random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stream of data and, as it stands, is unintelligible.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Decryption algorithm: This is essentially the encryption algorithm run in</a:t>
            </a:r>
            <a:endParaRPr lang="en-US" sz="1200" b="1"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reverse. It takes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and the secret key and produces the original</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plaintext.</a:t>
            </a:r>
            <a:endParaRPr lang="en-US" b="0" dirty="0"/>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There are two requirements for secure use of conventional encryption: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1. We need a strong encryption algorithm. At a minimum, we would like the algorithm</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to be such that an opponent who knows the algorithm and has access to</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one or more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would be unable to decipher the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or figure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out the key. This requirement is usually stated in a stronger form: The opponent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should be unable to decrypt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or discover the key even if he or</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she is in possession of a number of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ciphertexts</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together with the plaintext that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produced each </a:t>
            </a:r>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2. Sender and receiver must have obtained copies of the secret key in a secure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fashion and must keep the key secure. If someone can discover the key and</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knows the algorithm, all communication using this key is readable.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We assume that it is impractical to decrypt a message on the basis of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err="1">
                <a:solidFill>
                  <a:schemeClr val="tx1"/>
                </a:solidFill>
                <a:latin typeface="Arial" panose="020B0604020202020204" pitchFamily="34" charset="0"/>
                <a:ea typeface="MS PGothic" panose="020B0600070205080204" pitchFamily="-107" charset="-128"/>
                <a:cs typeface="MS PGothic" panose="020B0600070205080204" pitchFamily="-107" charset="-128"/>
              </a:rPr>
              <a:t>ciphertext</a:t>
            </a:r>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plus knowledge of the encryption/decryption algorithm. In other words,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we do not need to keep the algorithm secret; we need to keep only the key secret.</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This feature of symmetric encryption is what makes it feasible for widespread use.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fact that the algorithm need not be kept secret means that manufacturers can</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and have developed low-cost chip implementations of data encryption algorithms.</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These chips are widely available and incorporated into a number of products. With</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the use of symmetric encryption, the principal security problem is maintaining the</a:t>
            </a:r>
            <a:endPar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endParaRPr>
          </a:p>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secrecy of the key.</a:t>
            </a:r>
            <a:endParaRPr lang="en-AU" dirty="0">
              <a:latin typeface="Arial" panose="020B0604020202020204" pitchFamily="34" charset="0"/>
              <a:ea typeface="Arial" panose="020B0604020202020204" pitchFamily="34" charset="0"/>
              <a:cs typeface="Arial" panose="020B0604020202020204" pitchFamily="34" charset="0"/>
            </a:endParaRPr>
          </a:p>
          <a:p>
            <a:endParaRPr lang="en-AU" dirty="0">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anose="020B0604020202020204" pitchFamily="34" charset="0"/>
                <a:ea typeface="MS PGothic" panose="020B0600070205080204" pitchFamily="-107" charset="-128"/>
                <a:cs typeface="MS PGothic" panose="020B0600070205080204" pitchFamily="-107" charset="-128"/>
              </a:rPr>
              <a:t> Let us take a closer look at the essential elements of a symmetric encryption scheme, using Figure 3.2.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31640" y="281884"/>
            <a:ext cx="6984776"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60350"/>
            <a:ext cx="19431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60350"/>
            <a:ext cx="5676900" cy="60483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6696744"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685800" y="1341438"/>
            <a:ext cx="3810000" cy="49672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quarter" idx="2"/>
          </p:nvPr>
        </p:nvSpPr>
        <p:spPr>
          <a:xfrm>
            <a:off x="4648200" y="1341438"/>
            <a:ext cx="3810000" cy="2406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Content Placeholder 4"/>
          <p:cNvSpPr>
            <a:spLocks noGrp="1"/>
          </p:cNvSpPr>
          <p:nvPr>
            <p:ph sz="quarter" idx="3"/>
          </p:nvPr>
        </p:nvSpPr>
        <p:spPr>
          <a:xfrm>
            <a:off x="4648200" y="3900488"/>
            <a:ext cx="3810000" cy="24082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259632" y="253046"/>
            <a:ext cx="6751822" cy="799411"/>
          </a:xfrm>
        </p:spPr>
        <p:txBody>
          <a:bodyPr/>
          <a:lstStyle/>
          <a:p>
            <a:r>
              <a:rPr lang="en-US" dirty="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fld>
            <a:endParaRPr lang="en-US" dirty="0"/>
          </a:p>
        </p:txBody>
      </p:sp>
      <p:sp>
        <p:nvSpPr>
          <p:cNvPr id="4" name="Picture Placeholder 3"/>
          <p:cNvSpPr>
            <a:spLocks noGrp="1"/>
          </p:cNvSpPr>
          <p:nvPr>
            <p:ph type="pic" sz="quarter" idx="13"/>
          </p:nvPr>
        </p:nvSpPr>
        <p:spPr>
          <a:xfrm>
            <a:off x="457200" y="1600200"/>
            <a:ext cx="8229600" cy="1066800"/>
          </a:xfrm>
        </p:spPr>
        <p:txBody>
          <a:bodyPr/>
          <a:lstStyle/>
          <a:p>
            <a:endParaRPr lang="en-IN"/>
          </a:p>
        </p:txBody>
      </p:sp>
      <p:sp>
        <p:nvSpPr>
          <p:cNvPr id="8" name="Picture Placeholder 7"/>
          <p:cNvSpPr>
            <a:spLocks noGrp="1"/>
          </p:cNvSpPr>
          <p:nvPr>
            <p:ph type="pic" sz="quarter" idx="14"/>
          </p:nvPr>
        </p:nvSpPr>
        <p:spPr>
          <a:xfrm>
            <a:off x="457200" y="2895600"/>
            <a:ext cx="8229600" cy="1524000"/>
          </a:xfrm>
        </p:spPr>
        <p:txBody>
          <a:bodyPr/>
          <a:lstStyle/>
          <a:p>
            <a:endParaRPr lang="en-IN"/>
          </a:p>
        </p:txBody>
      </p:sp>
      <p:sp>
        <p:nvSpPr>
          <p:cNvPr id="11" name="Picture Placeholder 10"/>
          <p:cNvSpPr>
            <a:spLocks noGrp="1"/>
          </p:cNvSpPr>
          <p:nvPr>
            <p:ph type="pic" sz="quarter" idx="15"/>
          </p:nvPr>
        </p:nvSpPr>
        <p:spPr>
          <a:xfrm>
            <a:off x="457200" y="4724400"/>
            <a:ext cx="8229600" cy="914400"/>
          </a:xfrm>
        </p:spPr>
        <p:txBody>
          <a:bodyPr/>
          <a:lstStyle/>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3-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259632" y="253046"/>
            <a:ext cx="6751822" cy="799411"/>
          </a:xfrm>
        </p:spPr>
        <p:txBody>
          <a:bodyPr/>
          <a:lstStyle/>
          <a:p>
            <a:r>
              <a:rPr lang="en-US" dirty="0"/>
              <a:t>Click to edit Master title style</a:t>
            </a:r>
            <a:endParaRPr lang="en-US" dirty="0"/>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2"/>
          <p:cNvSpPr>
            <a:spLocks noGrp="1"/>
          </p:cNvSpPr>
          <p:nvPr>
            <p:ph idx="13"/>
          </p:nvPr>
        </p:nvSpPr>
        <p:spPr>
          <a:xfrm>
            <a:off x="457200" y="3962401"/>
            <a:ext cx="82296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9" name="Content Placeholder 2"/>
          <p:cNvSpPr>
            <a:spLocks noGrp="1"/>
          </p:cNvSpPr>
          <p:nvPr>
            <p:ph idx="14"/>
          </p:nvPr>
        </p:nvSpPr>
        <p:spPr>
          <a:xfrm>
            <a:off x="609600" y="5562600"/>
            <a:ext cx="8229600" cy="7159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icture Placeholder 4"/>
          <p:cNvSpPr>
            <a:spLocks noGrp="1"/>
          </p:cNvSpPr>
          <p:nvPr>
            <p:ph type="pic" sz="quarter" idx="15"/>
          </p:nvPr>
        </p:nvSpPr>
        <p:spPr>
          <a:xfrm>
            <a:off x="457200" y="2895600"/>
            <a:ext cx="8229600" cy="685800"/>
          </a:xfrm>
        </p:spPr>
        <p:txBody>
          <a:bodyPr/>
          <a:lstStyle/>
          <a:p>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fld>
            <a:endParaRPr lang="en-US" dirty="0"/>
          </a:p>
        </p:txBody>
      </p:sp>
      <p:sp>
        <p:nvSpPr>
          <p:cNvPr id="4" name="Picture Placeholder 3"/>
          <p:cNvSpPr>
            <a:spLocks noGrp="1"/>
          </p:cNvSpPr>
          <p:nvPr>
            <p:ph type="pic" sz="quarter" idx="13"/>
          </p:nvPr>
        </p:nvSpPr>
        <p:spPr>
          <a:xfrm>
            <a:off x="457200" y="2590800"/>
            <a:ext cx="8229600" cy="1066800"/>
          </a:xfrm>
        </p:spPr>
        <p:txBody>
          <a:bodyPr/>
          <a:lstStyle/>
          <a:p>
            <a:endParaRPr lang="en-IN"/>
          </a:p>
        </p:txBody>
      </p:sp>
      <p:sp>
        <p:nvSpPr>
          <p:cNvPr id="8" name="Picture Placeholder 7"/>
          <p:cNvSpPr>
            <a:spLocks noGrp="1"/>
          </p:cNvSpPr>
          <p:nvPr>
            <p:ph type="pic" sz="quarter" idx="14"/>
          </p:nvPr>
        </p:nvSpPr>
        <p:spPr>
          <a:xfrm>
            <a:off x="457200" y="3657600"/>
            <a:ext cx="8229600" cy="609600"/>
          </a:xfrm>
        </p:spPr>
        <p:txBody>
          <a:bodyPr/>
          <a:lstStyle/>
          <a:p>
            <a:endParaRPr lang="en-IN"/>
          </a:p>
        </p:txBody>
      </p:sp>
      <p:sp>
        <p:nvSpPr>
          <p:cNvPr id="11" name="Picture Placeholder 10"/>
          <p:cNvSpPr>
            <a:spLocks noGrp="1"/>
          </p:cNvSpPr>
          <p:nvPr>
            <p:ph type="pic" sz="quarter" idx="15"/>
          </p:nvPr>
        </p:nvSpPr>
        <p:spPr>
          <a:xfrm>
            <a:off x="457200" y="4343400"/>
            <a:ext cx="8229600" cy="457200"/>
          </a:xfrm>
        </p:spPr>
        <p:txBody>
          <a:bodyPr/>
          <a:lstStyle/>
          <a:p>
            <a:endParaRPr lang="en-IN"/>
          </a:p>
        </p:txBody>
      </p:sp>
      <p:sp>
        <p:nvSpPr>
          <p:cNvPr id="6" name="Content Placeholder 5"/>
          <p:cNvSpPr>
            <a:spLocks noGrp="1"/>
          </p:cNvSpPr>
          <p:nvPr>
            <p:ph sz="quarter" idx="16"/>
          </p:nvPr>
        </p:nvSpPr>
        <p:spPr>
          <a:xfrm>
            <a:off x="473676" y="1447800"/>
            <a:ext cx="8229600" cy="914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 name="Picture Placeholder 9"/>
          <p:cNvSpPr>
            <a:spLocks noGrp="1"/>
          </p:cNvSpPr>
          <p:nvPr>
            <p:ph type="pic" sz="quarter" idx="17"/>
          </p:nvPr>
        </p:nvSpPr>
        <p:spPr>
          <a:xfrm>
            <a:off x="457200" y="5638800"/>
            <a:ext cx="8229600" cy="457200"/>
          </a:xfrm>
        </p:spPr>
        <p:txBody>
          <a:bodyPr/>
          <a:lstStyle/>
          <a:p>
            <a:endParaRPr lang="en-IN"/>
          </a:p>
        </p:txBody>
      </p:sp>
      <p:sp>
        <p:nvSpPr>
          <p:cNvPr id="13" name="Picture Placeholder 12"/>
          <p:cNvSpPr>
            <a:spLocks noGrp="1"/>
          </p:cNvSpPr>
          <p:nvPr>
            <p:ph type="pic" sz="quarter" idx="18"/>
          </p:nvPr>
        </p:nvSpPr>
        <p:spPr>
          <a:xfrm>
            <a:off x="463378" y="4953000"/>
            <a:ext cx="8223422" cy="609600"/>
          </a:xfrm>
        </p:spPr>
        <p:txBody>
          <a:bodyPr/>
          <a:lstStyle/>
          <a:p>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wo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457200" y="1600201"/>
            <a:ext cx="82296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2"/>
          <p:cNvSpPr>
            <a:spLocks noGrp="1"/>
          </p:cNvSpPr>
          <p:nvPr>
            <p:ph idx="13"/>
          </p:nvPr>
        </p:nvSpPr>
        <p:spPr>
          <a:xfrm>
            <a:off x="457200" y="4724400"/>
            <a:ext cx="8229600" cy="1401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
        <p:nvSpPr>
          <p:cNvPr id="5" name="Picture Placeholder 4"/>
          <p:cNvSpPr>
            <a:spLocks noGrp="1"/>
          </p:cNvSpPr>
          <p:nvPr>
            <p:ph type="pic" sz="quarter" idx="14"/>
          </p:nvPr>
        </p:nvSpPr>
        <p:spPr>
          <a:xfrm>
            <a:off x="457200" y="3276600"/>
            <a:ext cx="8229600" cy="1143000"/>
          </a:xfrm>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573"/>
            <a:ext cx="7344816"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9632" y="265296"/>
            <a:ext cx="6840760"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6858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87624" y="140494"/>
            <a:ext cx="6624736"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9632" y="265112"/>
            <a:ext cx="6696029" cy="792163"/>
          </a:xfrm>
        </p:spPr>
        <p:txBody>
          <a:bodyPr/>
          <a:lstStyle>
            <a:lvl1pPr>
              <a:defRPr sz="4000"/>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31640" y="116632"/>
            <a:ext cx="6751822"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p>
            <a:pPr lvl="0"/>
            <a:r>
              <a:rPr lang="de-DE" altLang="en-US" dirty="0"/>
              <a:t>Click to edit Master title style</a:t>
            </a:r>
            <a:endParaRPr lang="de-DE" altLang="en-US" dirty="0"/>
          </a:p>
        </p:txBody>
      </p:sp>
      <p:sp>
        <p:nvSpPr>
          <p:cNvPr id="1027" name="Rectangle 3"/>
          <p:cNvSpPr>
            <a:spLocks noGrp="1" noChangeArrowheads="1"/>
          </p:cNvSpPr>
          <p:nvPr>
            <p:ph type="body" idx="1"/>
          </p:nvPr>
        </p:nvSpPr>
        <p:spPr bwMode="auto">
          <a:xfrm>
            <a:off x="685800" y="1341438"/>
            <a:ext cx="77724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lstStyle/>
          <a:p>
            <a:pPr lvl="0"/>
            <a:r>
              <a:rPr lang="de-DE" altLang="en-US" dirty="0"/>
              <a:t>Click to edit Master text styles</a:t>
            </a:r>
            <a:endParaRPr lang="de-DE" altLang="en-US" dirty="0"/>
          </a:p>
          <a:p>
            <a:pPr lvl="1"/>
            <a:r>
              <a:rPr lang="de-DE" altLang="en-US" dirty="0"/>
              <a:t>Second level</a:t>
            </a:r>
            <a:endParaRPr lang="de-DE" altLang="en-US" dirty="0"/>
          </a:p>
          <a:p>
            <a:pPr lvl="2"/>
            <a:r>
              <a:rPr lang="de-DE" altLang="en-US" dirty="0"/>
              <a:t>Third level</a:t>
            </a:r>
            <a:endParaRPr lang="de-DE" altLang="en-US" dirty="0"/>
          </a:p>
          <a:p>
            <a:pPr lvl="3"/>
            <a:r>
              <a:rPr lang="de-DE" altLang="en-US" dirty="0"/>
              <a:t>Fourth level</a:t>
            </a:r>
            <a:endParaRPr lang="de-DE" altLang="en-US" dirty="0"/>
          </a:p>
          <a:p>
            <a:pPr lvl="4"/>
            <a:r>
              <a:rPr lang="de-DE" altLang="en-US" dirty="0"/>
              <a:t>Fifth level</a:t>
            </a:r>
            <a:endParaRPr lang="de-DE" altLang="en-US" dirty="0"/>
          </a:p>
        </p:txBody>
      </p:sp>
      <p:sp>
        <p:nvSpPr>
          <p:cNvPr id="1028" name="Line 4"/>
          <p:cNvSpPr>
            <a:spLocks noChangeShapeType="1"/>
          </p:cNvSpPr>
          <p:nvPr userDrawn="1"/>
        </p:nvSpPr>
        <p:spPr bwMode="auto">
          <a:xfrm>
            <a:off x="323850" y="980728"/>
            <a:ext cx="8382000" cy="0"/>
          </a:xfrm>
          <a:prstGeom prst="line">
            <a:avLst/>
          </a:prstGeom>
          <a:noFill/>
          <a:ln w="38100">
            <a:solidFill>
              <a:srgbClr val="16AFC2"/>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45093" name="Text Box 5"/>
          <p:cNvSpPr txBox="1">
            <a:spLocks noChangeArrowheads="1"/>
          </p:cNvSpPr>
          <p:nvPr userDrawn="1"/>
        </p:nvSpPr>
        <p:spPr bwMode="auto">
          <a:xfrm>
            <a:off x="6732588" y="6508750"/>
            <a:ext cx="2016125" cy="336550"/>
          </a:xfrm>
          <a:prstGeom prst="rect">
            <a:avLst/>
          </a:prstGeom>
          <a:noFill/>
          <a:ln w="9525">
            <a:noFill/>
            <a:miter lim="800000"/>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US" altLang="en-US" sz="1600">
                <a:latin typeface="Arial" panose="020B0604020202020204" pitchFamily="34" charset="0"/>
              </a:rPr>
              <a:t>Week</a:t>
            </a:r>
            <a:r>
              <a:rPr lang="en-GB" altLang="en-US" sz="1600">
                <a:latin typeface="Arial" panose="020B0604020202020204" pitchFamily="34" charset="0"/>
              </a:rPr>
              <a:t> </a:t>
            </a:r>
            <a:r>
              <a:rPr lang="en-GB" altLang="en-US" sz="1600" dirty="0">
                <a:latin typeface="Arial" panose="020B0604020202020204" pitchFamily="34" charset="0"/>
              </a:rPr>
              <a:t>2: </a:t>
            </a:r>
            <a:fld id="{F82382A3-3314-49A0-B193-00795800CFEF}" type="slidenum">
              <a:rPr lang="de-DE" altLang="en-US" sz="1600" smtClean="0">
                <a:latin typeface="Arial" panose="020B0604020202020204" pitchFamily="34" charset="0"/>
              </a:rPr>
            </a:fld>
            <a:r>
              <a:rPr lang="en-GB" altLang="en-US" sz="1600" dirty="0">
                <a:latin typeface="Arial" panose="020B0604020202020204" pitchFamily="34" charset="0"/>
              </a:rPr>
              <a:t> </a:t>
            </a:r>
            <a:endParaRPr lang="en-GB" altLang="en-US" sz="1600" dirty="0">
              <a:latin typeface="Arial" panose="020B0604020202020204" pitchFamily="34" charset="0"/>
            </a:endParaRPr>
          </a:p>
        </p:txBody>
      </p:sp>
      <p:sp>
        <p:nvSpPr>
          <p:cNvPr id="1030" name="Line 6"/>
          <p:cNvSpPr>
            <a:spLocks noChangeShapeType="1"/>
          </p:cNvSpPr>
          <p:nvPr userDrawn="1"/>
        </p:nvSpPr>
        <p:spPr bwMode="auto">
          <a:xfrm>
            <a:off x="323850" y="6453188"/>
            <a:ext cx="8382000" cy="0"/>
          </a:xfrm>
          <a:prstGeom prst="line">
            <a:avLst/>
          </a:prstGeom>
          <a:noFill/>
          <a:ln w="38100">
            <a:solidFill>
              <a:srgbClr val="16AFC2"/>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9" name="TextBox 8"/>
          <p:cNvSpPr txBox="1"/>
          <p:nvPr userDrawn="1"/>
        </p:nvSpPr>
        <p:spPr>
          <a:xfrm>
            <a:off x="304800" y="6503214"/>
            <a:ext cx="1219200" cy="338554"/>
          </a:xfrm>
          <a:prstGeom prst="rect">
            <a:avLst/>
          </a:prstGeom>
          <a:noFill/>
        </p:spPr>
        <p:txBody>
          <a:bodyPr wrap="square" rtlCol="0">
            <a:spAutoFit/>
          </a:bodyPr>
          <a:lstStyle/>
          <a:p>
            <a:r>
              <a:rPr lang="en-US" sz="1600" b="1"/>
              <a:t>02-2022</a:t>
            </a:r>
            <a:endParaRPr lang="en-US" sz="1600" b="1" dirty="0"/>
          </a:p>
        </p:txBody>
      </p:sp>
      <p:sp>
        <p:nvSpPr>
          <p:cNvPr id="10" name="TextBox 9"/>
          <p:cNvSpPr txBox="1"/>
          <p:nvPr userDrawn="1"/>
        </p:nvSpPr>
        <p:spPr>
          <a:xfrm>
            <a:off x="3419872" y="6503214"/>
            <a:ext cx="3312715"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NT219–Cryptography</a:t>
            </a:r>
            <a:endParaRPr lang="en-US" sz="1600" b="1" dirty="0">
              <a:latin typeface="+mn-lt"/>
            </a:endParaRPr>
          </a:p>
        </p:txBody>
      </p:sp>
      <p:pic>
        <p:nvPicPr>
          <p:cNvPr id="11" name="Picture 10"/>
          <p:cNvPicPr>
            <a:picLocks noChangeAspect="1"/>
          </p:cNvPicPr>
          <p:nvPr userDrawn="1"/>
        </p:nvPicPr>
        <p:blipFill>
          <a:blip r:embed="rId18"/>
          <a:stretch>
            <a:fillRect/>
          </a:stretch>
        </p:blipFill>
        <p:spPr>
          <a:xfrm>
            <a:off x="0" y="-21506"/>
            <a:ext cx="1134211" cy="9295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tunn@uit.edu.vn"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3" Type="http://schemas.openxmlformats.org/officeDocument/2006/relationships/comments" Target="../comments/comment6.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image" Target="../media/image16.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4" Type="http://schemas.openxmlformats.org/officeDocument/2006/relationships/comments" Target="../comments/comment8.xml"/><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4.png"/><Relationship Id="rId7" Type="http://schemas.openxmlformats.org/officeDocument/2006/relationships/customXml" Target="../ink/ink4.xml"/><Relationship Id="rId6" Type="http://schemas.openxmlformats.org/officeDocument/2006/relationships/image" Target="../media/image23.png"/><Relationship Id="rId5" Type="http://schemas.openxmlformats.org/officeDocument/2006/relationships/customXml" Target="../ink/ink3.xml"/><Relationship Id="rId4" Type="http://schemas.openxmlformats.org/officeDocument/2006/relationships/image" Target="../media/image22.png"/><Relationship Id="rId3" Type="http://schemas.openxmlformats.org/officeDocument/2006/relationships/customXml" Target="../ink/ink2.xml"/><Relationship Id="rId2" Type="http://schemas.openxmlformats.org/officeDocument/2006/relationships/image" Target="../media/image21.png"/><Relationship Id="rId11" Type="http://schemas.openxmlformats.org/officeDocument/2006/relationships/comments" Target="../comments/comment9.xml"/><Relationship Id="rId10" Type="http://schemas.openxmlformats.org/officeDocument/2006/relationships/notesSlide" Target="../notesSlides/notesSlide6.xml"/><Relationship Id="rId1"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27.jpeg"/></Relationships>
</file>

<file path=ppt/slides/_rels/slide21.xml.rels><?xml version="1.0" encoding="UTF-8" standalone="yes"?>
<Relationships xmlns="http://schemas.openxmlformats.org/package/2006/relationships"><Relationship Id="rId4" Type="http://schemas.openxmlformats.org/officeDocument/2006/relationships/comments" Target="../comments/comment10.xml"/><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3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3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4" Type="http://schemas.openxmlformats.org/officeDocument/2006/relationships/comments" Target="../comments/comment12.xml"/><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6.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image" Target="../media/image36.jpe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38.wmf"/><Relationship Id="rId3" Type="http://schemas.openxmlformats.org/officeDocument/2006/relationships/oleObject" Target="../embeddings/oleObject2.bin"/><Relationship Id="rId2" Type="http://schemas.openxmlformats.org/officeDocument/2006/relationships/image" Target="../media/image37.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39.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image" Target="../media/image40.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image" Target="../media/image42.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image" Target="../media/image43.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1568468" y="304949"/>
            <a:ext cx="6984775" cy="792162"/>
          </a:xfrm>
        </p:spPr>
        <p:txBody>
          <a:bodyPr/>
          <a:lstStyle/>
          <a:p>
            <a:pPr algn="ctr"/>
            <a:br>
              <a:rPr lang="en-US" dirty="0"/>
            </a:br>
            <a:r>
              <a:rPr lang="en-US" dirty="0"/>
              <a:t> NT219- Cryptography  	</a:t>
            </a:r>
            <a:br>
              <a:rPr lang="en-US" dirty="0"/>
            </a:br>
            <a:endParaRPr lang="en-GB" altLang="en-US" dirty="0"/>
          </a:p>
        </p:txBody>
      </p:sp>
      <p:sp>
        <p:nvSpPr>
          <p:cNvPr id="13315" name="Content Placeholder 2"/>
          <p:cNvSpPr>
            <a:spLocks noGrp="1" noChangeArrowheads="1"/>
          </p:cNvSpPr>
          <p:nvPr>
            <p:ph idx="1"/>
          </p:nvPr>
        </p:nvSpPr>
        <p:spPr>
          <a:xfrm>
            <a:off x="179512" y="2276774"/>
            <a:ext cx="8496513" cy="1783655"/>
          </a:xfrm>
        </p:spPr>
        <p:txBody>
          <a:bodyPr/>
          <a:lstStyle/>
          <a:p>
            <a:pPr algn="ctr" eaLnBrk="1" hangingPunct="1">
              <a:buNone/>
            </a:pPr>
            <a:r>
              <a:rPr lang="en-GB" altLang="en-US" dirty="0"/>
              <a:t>PhD. Ngoc-Tu Nguyen</a:t>
            </a:r>
            <a:endParaRPr lang="en-GB" altLang="en-US" dirty="0"/>
          </a:p>
          <a:p>
            <a:pPr algn="ctr" eaLnBrk="1" hangingPunct="1">
              <a:buNone/>
            </a:pPr>
            <a:r>
              <a:rPr lang="en-GB" altLang="en-US" sz="2200" dirty="0">
                <a:solidFill>
                  <a:srgbClr val="FF0000"/>
                </a:solidFill>
                <a:hlinkClick r:id="rId1"/>
              </a:rPr>
              <a:t>tunn@uit.edu.vn</a:t>
            </a:r>
            <a:endParaRPr lang="en-GB" altLang="en-US" sz="2200" dirty="0">
              <a:solidFill>
                <a:srgbClr val="FF0000"/>
              </a:solidFill>
            </a:endParaRPr>
          </a:p>
        </p:txBody>
      </p:sp>
      <p:sp>
        <p:nvSpPr>
          <p:cNvPr id="5" name="Rectangle 2"/>
          <p:cNvSpPr txBox="1">
            <a:spLocks noChangeArrowheads="1"/>
          </p:cNvSpPr>
          <p:nvPr/>
        </p:nvSpPr>
        <p:spPr bwMode="auto">
          <a:xfrm>
            <a:off x="740374" y="764704"/>
            <a:ext cx="8640961"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US" altLang="en-US" sz="3600" kern="0"/>
              <a:t>Week2</a:t>
            </a:r>
            <a:r>
              <a:rPr lang="en-GB" altLang="en-US" sz="3600" kern="0"/>
              <a:t>: </a:t>
            </a:r>
            <a:r>
              <a:rPr lang="en-US" sz="3600" dirty="0"/>
              <a:t>Cryptology overviews</a:t>
            </a:r>
            <a:endParaRPr lang="de-DE" altLang="en-US" sz="3600" kern="0" dirty="0"/>
          </a:p>
        </p:txBody>
      </p:sp>
      <p:cxnSp>
        <p:nvCxnSpPr>
          <p:cNvPr id="3" name="Straight Connector 2"/>
          <p:cNvCxnSpPr/>
          <p:nvPr/>
        </p:nvCxnSpPr>
        <p:spPr bwMode="auto">
          <a:xfrm>
            <a:off x="2051720"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8835" y="82776"/>
            <a:ext cx="6661248" cy="792163"/>
          </a:xfrm>
        </p:spPr>
        <p:txBody>
          <a:bodyPr/>
          <a:lstStyle/>
          <a:p>
            <a:pPr eaLnBrk="1" hangingPunct="1"/>
            <a:r>
              <a:rPr lang="en-GB" altLang="en-US" dirty="0"/>
              <a:t>What is cryptograph</a:t>
            </a:r>
            <a:r>
              <a:rPr lang="en-US" altLang="en-US" dirty="0"/>
              <a:t>?</a:t>
            </a:r>
            <a:endParaRPr lang="en-GB" altLang="en-US" dirty="0"/>
          </a:p>
        </p:txBody>
      </p:sp>
      <p:sp>
        <p:nvSpPr>
          <p:cNvPr id="2" name="Rectangle 1"/>
          <p:cNvSpPr/>
          <p:nvPr/>
        </p:nvSpPr>
        <p:spPr>
          <a:xfrm>
            <a:off x="271556" y="1019912"/>
            <a:ext cx="4928088" cy="523220"/>
          </a:xfrm>
          <a:prstGeom prst="rect">
            <a:avLst/>
          </a:prstGeom>
        </p:spPr>
        <p:txBody>
          <a:bodyPr wrap="square">
            <a:spAutoFit/>
          </a:bodyPr>
          <a:lstStyle/>
          <a:p>
            <a:r>
              <a:rPr lang="en-US" b="1" dirty="0"/>
              <a:t>4. Some application scenarios</a:t>
            </a:r>
            <a:endParaRPr lang="en-US" b="1" dirty="0"/>
          </a:p>
        </p:txBody>
      </p:sp>
      <p:pic>
        <p:nvPicPr>
          <p:cNvPr id="22" name="Picture 2" descr="Defining Multi-Factor Authentication: What It Is and Why You Need It Now -  Avati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9955" y="2776482"/>
            <a:ext cx="4082489" cy="30616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96136" y="1636587"/>
            <a:ext cx="2943434" cy="523220"/>
          </a:xfrm>
          <a:prstGeom prst="rect">
            <a:avLst/>
          </a:prstGeom>
        </p:spPr>
        <p:txBody>
          <a:bodyPr wrap="none">
            <a:spAutoFit/>
          </a:bodyPr>
          <a:lstStyle/>
          <a:p>
            <a:pPr marL="457200" indent="-457200">
              <a:buFont typeface="Arial" panose="020B0604020202020204" pitchFamily="34" charset="0"/>
              <a:buChar char="•"/>
            </a:pPr>
            <a:r>
              <a:rPr lang="en-US" b="1" dirty="0"/>
              <a:t>Authentication</a:t>
            </a:r>
            <a:endParaRPr lang="en-US" dirty="0"/>
          </a:p>
        </p:txBody>
      </p:sp>
      <p:sp>
        <p:nvSpPr>
          <p:cNvPr id="13" name="Rectangle 12"/>
          <p:cNvSpPr/>
          <p:nvPr/>
        </p:nvSpPr>
        <p:spPr>
          <a:xfrm>
            <a:off x="537920" y="1601960"/>
            <a:ext cx="3445174" cy="523220"/>
          </a:xfrm>
          <a:prstGeom prst="rect">
            <a:avLst/>
          </a:prstGeom>
        </p:spPr>
        <p:txBody>
          <a:bodyPr wrap="square">
            <a:spAutoFit/>
          </a:bodyPr>
          <a:lstStyle/>
          <a:p>
            <a:pPr marL="457200" indent="-457200">
              <a:buFont typeface="Arial" panose="020B0604020202020204" pitchFamily="34" charset="0"/>
              <a:buChar char="•"/>
            </a:pPr>
            <a:r>
              <a:rPr lang="en-US" b="1" dirty="0"/>
              <a:t>Digital certificates</a:t>
            </a:r>
            <a:endParaRPr lang="en-US" dirty="0"/>
          </a:p>
        </p:txBody>
      </p:sp>
      <p:pic>
        <p:nvPicPr>
          <p:cNvPr id="4" name="Picture 3"/>
          <p:cNvPicPr>
            <a:picLocks noChangeAspect="1"/>
          </p:cNvPicPr>
          <p:nvPr/>
        </p:nvPicPr>
        <p:blipFill>
          <a:blip r:embed="rId2"/>
          <a:stretch>
            <a:fillRect/>
          </a:stretch>
        </p:blipFill>
        <p:spPr>
          <a:xfrm>
            <a:off x="271556" y="2270153"/>
            <a:ext cx="3977903" cy="39679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7025489" y="2825882"/>
            <a:ext cx="1972487" cy="430887"/>
          </a:xfrm>
          <a:prstGeom prst="rect">
            <a:avLst/>
          </a:prstGeom>
        </p:spPr>
        <p:txBody>
          <a:bodyPr wrap="square">
            <a:spAutoFit/>
          </a:bodyPr>
          <a:lstStyle/>
          <a:p>
            <a:r>
              <a:rPr lang="en-US" sz="2200" dirty="0">
                <a:solidFill>
                  <a:srgbClr val="000000"/>
                </a:solidFill>
                <a:latin typeface="Tahoma" panose="020B0604030504040204" pitchFamily="34" charset="0"/>
                <a:ea typeface="Tahoma" panose="020B0604030504040204" pitchFamily="34" charset="0"/>
                <a:cs typeface="Tahoma" panose="020B0604030504040204" pitchFamily="34" charset="0"/>
              </a:rPr>
              <a:t>Local system</a:t>
            </a:r>
            <a:endParaRPr lang="en-US" sz="2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31" name="Picture 30"/>
          <p:cNvPicPr>
            <a:picLocks noChangeAspect="1"/>
          </p:cNvPicPr>
          <p:nvPr/>
        </p:nvPicPr>
        <p:blipFill>
          <a:blip r:embed="rId1"/>
          <a:stretch>
            <a:fillRect/>
          </a:stretch>
        </p:blipFill>
        <p:spPr>
          <a:xfrm>
            <a:off x="7588977" y="1290296"/>
            <a:ext cx="933580" cy="692558"/>
          </a:xfrm>
          <a:prstGeom prst="rect">
            <a:avLst/>
          </a:prstGeom>
        </p:spPr>
      </p:pic>
      <p:pic>
        <p:nvPicPr>
          <p:cNvPr id="33" name="Picture 32"/>
          <p:cNvPicPr>
            <a:picLocks noChangeAspect="1"/>
          </p:cNvPicPr>
          <p:nvPr/>
        </p:nvPicPr>
        <p:blipFill>
          <a:blip r:embed="rId2"/>
          <a:stretch>
            <a:fillRect/>
          </a:stretch>
        </p:blipFill>
        <p:spPr>
          <a:xfrm>
            <a:off x="8204021" y="2135991"/>
            <a:ext cx="793955" cy="724242"/>
          </a:xfrm>
          <a:prstGeom prst="rect">
            <a:avLst/>
          </a:prstGeom>
        </p:spPr>
      </p:pic>
      <p:pic>
        <p:nvPicPr>
          <p:cNvPr id="36" name="Picture 35"/>
          <p:cNvPicPr>
            <a:picLocks noChangeAspect="1"/>
          </p:cNvPicPr>
          <p:nvPr/>
        </p:nvPicPr>
        <p:blipFill>
          <a:blip r:embed="rId3"/>
          <a:stretch>
            <a:fillRect/>
          </a:stretch>
        </p:blipFill>
        <p:spPr>
          <a:xfrm>
            <a:off x="7270450" y="2173620"/>
            <a:ext cx="818629" cy="595225"/>
          </a:xfrm>
          <a:prstGeom prst="rect">
            <a:avLst/>
          </a:prstGeom>
        </p:spPr>
      </p:pic>
      <p:pic>
        <p:nvPicPr>
          <p:cNvPr id="38" name="Picture 37"/>
          <p:cNvPicPr>
            <a:picLocks noChangeAspect="1"/>
          </p:cNvPicPr>
          <p:nvPr/>
        </p:nvPicPr>
        <p:blipFill>
          <a:blip r:embed="rId4"/>
          <a:stretch>
            <a:fillRect/>
          </a:stretch>
        </p:blipFill>
        <p:spPr>
          <a:xfrm>
            <a:off x="3846931" y="3879016"/>
            <a:ext cx="628679" cy="776148"/>
          </a:xfrm>
          <a:prstGeom prst="rect">
            <a:avLst/>
          </a:prstGeom>
        </p:spPr>
      </p:pic>
      <p:pic>
        <p:nvPicPr>
          <p:cNvPr id="39" name="Picture 38"/>
          <p:cNvPicPr>
            <a:picLocks noChangeAspect="1"/>
          </p:cNvPicPr>
          <p:nvPr/>
        </p:nvPicPr>
        <p:blipFill>
          <a:blip r:embed="rId5"/>
          <a:stretch>
            <a:fillRect/>
          </a:stretch>
        </p:blipFill>
        <p:spPr>
          <a:xfrm>
            <a:off x="431269" y="3897922"/>
            <a:ext cx="1021246" cy="941669"/>
          </a:xfrm>
          <a:prstGeom prst="rect">
            <a:avLst/>
          </a:prstGeom>
        </p:spPr>
      </p:pic>
      <p:sp>
        <p:nvSpPr>
          <p:cNvPr id="42" name="TextBox 41"/>
          <p:cNvSpPr txBox="1"/>
          <p:nvPr/>
        </p:nvSpPr>
        <p:spPr>
          <a:xfrm>
            <a:off x="3697312" y="3884138"/>
            <a:ext cx="2399170" cy="769441"/>
          </a:xfrm>
          <a:prstGeom prst="rect">
            <a:avLst/>
          </a:prstGeom>
          <a:noFill/>
        </p:spPr>
        <p:txBody>
          <a:bodyPr wrap="square" rtlCol="0">
            <a:spAutoFit/>
          </a:bodyPr>
          <a:lstStyle/>
          <a:p>
            <a:pPr algn="ctr"/>
            <a:r>
              <a:rPr lang="en-US" sz="2200" dirty="0">
                <a:latin typeface="Tahoma" panose="020B0604030504040204" pitchFamily="34" charset="0"/>
                <a:ea typeface="Tahoma" panose="020B0604030504040204" pitchFamily="34" charset="0"/>
                <a:cs typeface="Tahoma" panose="020B0604030504040204" pitchFamily="34" charset="0"/>
              </a:rPr>
              <a:t>Remote </a:t>
            </a:r>
            <a:endParaRPr lang="en-US" sz="2200" dirty="0">
              <a:latin typeface="Tahoma" panose="020B0604030504040204" pitchFamily="34" charset="0"/>
              <a:ea typeface="Tahoma" panose="020B0604030504040204" pitchFamily="34" charset="0"/>
              <a:cs typeface="Tahoma" panose="020B0604030504040204" pitchFamily="34" charset="0"/>
            </a:endParaRPr>
          </a:p>
          <a:p>
            <a:pPr algn="ctr"/>
            <a:r>
              <a:rPr lang="en-US" sz="2200" dirty="0">
                <a:latin typeface="Tahoma" panose="020B0604030504040204" pitchFamily="34" charset="0"/>
                <a:ea typeface="Tahoma" panose="020B0604030504040204" pitchFamily="34" charset="0"/>
                <a:cs typeface="Tahoma" panose="020B0604030504040204" pitchFamily="34" charset="0"/>
              </a:rPr>
              <a:t>server</a:t>
            </a:r>
            <a:endParaRPr lang="en-US" sz="2200" dirty="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p:cNvCxnSpPr/>
          <p:nvPr/>
        </p:nvCxnSpPr>
        <p:spPr>
          <a:xfrm>
            <a:off x="1644912" y="4106658"/>
            <a:ext cx="2171030"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97749" y="3310419"/>
            <a:ext cx="3536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5"/>
          <a:stretch>
            <a:fillRect/>
          </a:stretch>
        </p:blipFill>
        <p:spPr>
          <a:xfrm>
            <a:off x="767404" y="5032050"/>
            <a:ext cx="877509" cy="948412"/>
          </a:xfrm>
          <a:prstGeom prst="rect">
            <a:avLst/>
          </a:prstGeom>
        </p:spPr>
      </p:pic>
      <p:cxnSp>
        <p:nvCxnSpPr>
          <p:cNvPr id="46" name="Straight Connector 45"/>
          <p:cNvCxnSpPr/>
          <p:nvPr/>
        </p:nvCxnSpPr>
        <p:spPr>
          <a:xfrm>
            <a:off x="1635081" y="5545584"/>
            <a:ext cx="228799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0" y="4071892"/>
            <a:ext cx="745717" cy="430887"/>
          </a:xfrm>
          <a:prstGeom prst="rect">
            <a:avLst/>
          </a:prstGeom>
          <a:noFill/>
        </p:spPr>
        <p:txBody>
          <a:bodyPr wrap="non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User</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8" name="TextBox 47"/>
          <p:cNvSpPr txBox="1"/>
          <p:nvPr/>
        </p:nvSpPr>
        <p:spPr>
          <a:xfrm>
            <a:off x="3348841" y="5068815"/>
            <a:ext cx="745717" cy="430887"/>
          </a:xfrm>
          <a:prstGeom prst="rect">
            <a:avLst/>
          </a:prstGeom>
          <a:noFill/>
        </p:spPr>
        <p:txBody>
          <a:bodyPr wrap="non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User</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52" name="TextBox 51"/>
          <p:cNvSpPr txBox="1"/>
          <p:nvPr/>
        </p:nvSpPr>
        <p:spPr>
          <a:xfrm>
            <a:off x="262028" y="1419919"/>
            <a:ext cx="5146040" cy="1107996"/>
          </a:xfrm>
          <a:prstGeom prst="rect">
            <a:avLst/>
          </a:prstGeom>
          <a:noFill/>
        </p:spPr>
        <p:txBody>
          <a:bodyPr wrap="square" rtlCol="0">
            <a:spAutoFit/>
          </a:bodyPr>
          <a:lstStyle/>
          <a:p>
            <a:pPr marL="342900" indent="-342900">
              <a:buFont typeface="Courier New" panose="02070309020205020404" pitchFamily="49" charset="0"/>
              <a:buChar char="o"/>
            </a:pPr>
            <a:r>
              <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rPr>
              <a:t>Identification information?</a:t>
            </a:r>
            <a:endPar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Courier New" panose="02070309020205020404" pitchFamily="49" charset="0"/>
              <a:buChar char="o"/>
            </a:pPr>
            <a:r>
              <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rPr>
              <a:t>Verification?</a:t>
            </a:r>
            <a:endPar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Courier New" panose="02070309020205020404" pitchFamily="49" charset="0"/>
              <a:buChar char="o"/>
            </a:pPr>
            <a:r>
              <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rPr>
              <a:t>Exchange authentication factors?</a:t>
            </a:r>
            <a:endParaRPr lang="en-US" sz="22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59" name="Picture 58"/>
          <p:cNvPicPr>
            <a:picLocks noChangeAspect="1"/>
          </p:cNvPicPr>
          <p:nvPr/>
        </p:nvPicPr>
        <p:blipFill>
          <a:blip r:embed="rId6"/>
          <a:stretch>
            <a:fillRect/>
          </a:stretch>
        </p:blipFill>
        <p:spPr>
          <a:xfrm>
            <a:off x="1275092" y="4244576"/>
            <a:ext cx="660220" cy="608447"/>
          </a:xfrm>
          <a:prstGeom prst="rect">
            <a:avLst/>
          </a:prstGeom>
        </p:spPr>
      </p:pic>
      <p:pic>
        <p:nvPicPr>
          <p:cNvPr id="66" name="Picture 65"/>
          <p:cNvPicPr>
            <a:picLocks noChangeAspect="1"/>
          </p:cNvPicPr>
          <p:nvPr/>
        </p:nvPicPr>
        <p:blipFill>
          <a:blip r:embed="rId6"/>
          <a:stretch>
            <a:fillRect/>
          </a:stretch>
        </p:blipFill>
        <p:spPr>
          <a:xfrm>
            <a:off x="933742" y="5666700"/>
            <a:ext cx="655019" cy="603654"/>
          </a:xfrm>
          <a:prstGeom prst="rect">
            <a:avLst/>
          </a:prstGeom>
        </p:spPr>
      </p:pic>
      <p:sp>
        <p:nvSpPr>
          <p:cNvPr id="40" name="Rectangle 39"/>
          <p:cNvSpPr/>
          <p:nvPr/>
        </p:nvSpPr>
        <p:spPr>
          <a:xfrm>
            <a:off x="364219" y="911493"/>
            <a:ext cx="4170060" cy="523220"/>
          </a:xfrm>
          <a:prstGeom prst="rect">
            <a:avLst/>
          </a:prstGeom>
        </p:spPr>
        <p:txBody>
          <a:bodyPr wrap="square">
            <a:spAutoFit/>
          </a:bodyPr>
          <a:lstStyle/>
          <a:p>
            <a:pPr marL="457200" indent="-457200">
              <a:buFont typeface="Arial" panose="020B0604020202020204" pitchFamily="34" charset="0"/>
              <a:buChar char="•"/>
            </a:pPr>
            <a:r>
              <a:rPr lang="en-US" b="1" dirty="0">
                <a:latin typeface="Times New Roman" panose="02020603050405020304" charset="0"/>
                <a:cs typeface="Times New Roman" panose="02020603050405020304" charset="0"/>
              </a:rPr>
              <a:t>Mutual authentication</a:t>
            </a:r>
            <a:endParaRPr lang="en-US" b="1" dirty="0">
              <a:latin typeface="Times New Roman" panose="02020603050405020304" charset="0"/>
              <a:cs typeface="Times New Roman" panose="02020603050405020304" charset="0"/>
            </a:endParaRPr>
          </a:p>
        </p:txBody>
      </p:sp>
      <p:pic>
        <p:nvPicPr>
          <p:cNvPr id="53" name="Picture 52"/>
          <p:cNvPicPr>
            <a:picLocks noChangeAspect="1"/>
          </p:cNvPicPr>
          <p:nvPr/>
        </p:nvPicPr>
        <p:blipFill>
          <a:blip r:embed="rId7"/>
          <a:stretch>
            <a:fillRect/>
          </a:stretch>
        </p:blipFill>
        <p:spPr>
          <a:xfrm>
            <a:off x="4003860" y="5091219"/>
            <a:ext cx="655019" cy="748506"/>
          </a:xfrm>
          <a:prstGeom prst="rect">
            <a:avLst/>
          </a:prstGeom>
        </p:spPr>
      </p:pic>
      <p:pic>
        <p:nvPicPr>
          <p:cNvPr id="54" name="Picture 53"/>
          <p:cNvPicPr>
            <a:picLocks noChangeAspect="1"/>
          </p:cNvPicPr>
          <p:nvPr/>
        </p:nvPicPr>
        <p:blipFill>
          <a:blip r:embed="rId6"/>
          <a:stretch>
            <a:fillRect/>
          </a:stretch>
        </p:blipFill>
        <p:spPr>
          <a:xfrm>
            <a:off x="3838332" y="5637978"/>
            <a:ext cx="655019" cy="603654"/>
          </a:xfrm>
          <a:prstGeom prst="rect">
            <a:avLst/>
          </a:prstGeom>
        </p:spPr>
      </p:pic>
      <p:sp>
        <p:nvSpPr>
          <p:cNvPr id="55" name="TextBox 54"/>
          <p:cNvSpPr txBox="1"/>
          <p:nvPr/>
        </p:nvSpPr>
        <p:spPr>
          <a:xfrm>
            <a:off x="164439" y="5162895"/>
            <a:ext cx="745717" cy="430887"/>
          </a:xfrm>
          <a:prstGeom prst="rect">
            <a:avLst/>
          </a:prstGeom>
          <a:noFill/>
        </p:spPr>
        <p:txBody>
          <a:bodyPr wrap="squar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User</a:t>
            </a:r>
            <a:endParaRPr lang="en-US" sz="2200"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p:cNvPicPr>
            <a:picLocks noChangeAspect="1"/>
          </p:cNvPicPr>
          <p:nvPr/>
        </p:nvPicPr>
        <p:blipFill>
          <a:blip r:embed="rId8"/>
          <a:stretch>
            <a:fillRect/>
          </a:stretch>
        </p:blipFill>
        <p:spPr>
          <a:xfrm>
            <a:off x="7946886" y="5205475"/>
            <a:ext cx="847725" cy="1143000"/>
          </a:xfrm>
          <a:prstGeom prst="rect">
            <a:avLst/>
          </a:prstGeom>
        </p:spPr>
      </p:pic>
      <p:cxnSp>
        <p:nvCxnSpPr>
          <p:cNvPr id="56" name="Straight Connector 55"/>
          <p:cNvCxnSpPr/>
          <p:nvPr/>
        </p:nvCxnSpPr>
        <p:spPr>
          <a:xfrm>
            <a:off x="19664" y="5061713"/>
            <a:ext cx="5462076" cy="29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061584" y="5218266"/>
            <a:ext cx="1173719" cy="430887"/>
          </a:xfrm>
          <a:prstGeom prst="rect">
            <a:avLst/>
          </a:prstGeom>
        </p:spPr>
        <p:txBody>
          <a:bodyPr wrap="none">
            <a:spAutoFit/>
          </a:bodyPr>
          <a:lstStyle/>
          <a:p>
            <a:r>
              <a:rPr lang="en-US" sz="2200" b="1" dirty="0">
                <a:latin typeface="Tahoma" panose="020B0604030504040204" pitchFamily="34" charset="0"/>
                <a:ea typeface="Tahoma" panose="020B0604030504040204" pitchFamily="34" charset="0"/>
                <a:cs typeface="Tahoma" panose="020B0604030504040204" pitchFamily="34" charset="0"/>
              </a:rPr>
              <a:t>AI/ML </a:t>
            </a:r>
            <a:endParaRPr lang="en-US" sz="2200" dirty="0"/>
          </a:p>
        </p:txBody>
      </p:sp>
      <p:pic>
        <p:nvPicPr>
          <p:cNvPr id="229381" name="Picture 5" descr="Cloud Computing – Network Encyclopedi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0450" y="3668029"/>
            <a:ext cx="1502224" cy="1153094"/>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a:off x="5652120" y="3388930"/>
            <a:ext cx="3433793" cy="400110"/>
          </a:xfrm>
          <a:prstGeom prst="rect">
            <a:avLst/>
          </a:prstGeom>
        </p:spPr>
        <p:txBody>
          <a:bodyPr wrap="square">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Cloud/edge/computing</a:t>
            </a:r>
            <a:endParaRPr lang="en-US" sz="2000" dirty="0"/>
          </a:p>
        </p:txBody>
      </p:sp>
      <p:cxnSp>
        <p:nvCxnSpPr>
          <p:cNvPr id="60" name="Straight Connector 59"/>
          <p:cNvCxnSpPr/>
          <p:nvPr/>
        </p:nvCxnSpPr>
        <p:spPr>
          <a:xfrm>
            <a:off x="5597749" y="5094163"/>
            <a:ext cx="35560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832" y="3879016"/>
            <a:ext cx="5481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87916" y="2667078"/>
            <a:ext cx="2678733" cy="430887"/>
          </a:xfrm>
          <a:prstGeom prst="rect">
            <a:avLst/>
          </a:prstGeom>
        </p:spPr>
        <p:txBody>
          <a:bodyPr wrap="square">
            <a:spAutoFit/>
          </a:bodyPr>
          <a:lstStyle/>
          <a:p>
            <a:r>
              <a:rPr lang="en-US" sz="2200" b="1" dirty="0">
                <a:latin typeface="Times New Roman" panose="02020603050405020304" charset="0"/>
                <a:cs typeface="Times New Roman" panose="02020603050405020304" charset="0"/>
              </a:rPr>
              <a:t>Solutions?</a:t>
            </a:r>
            <a:endParaRPr lang="en-US" sz="2200" b="1" dirty="0">
              <a:latin typeface="Times New Roman" panose="02020603050405020304" charset="0"/>
              <a:cs typeface="Times New Roman" panose="02020603050405020304" charset="0"/>
            </a:endParaRPr>
          </a:p>
        </p:txBody>
      </p:sp>
      <p:sp>
        <p:nvSpPr>
          <p:cNvPr id="61" name="Rectangle 60"/>
          <p:cNvSpPr/>
          <p:nvPr/>
        </p:nvSpPr>
        <p:spPr>
          <a:xfrm>
            <a:off x="348688" y="3058019"/>
            <a:ext cx="4201123" cy="769441"/>
          </a:xfrm>
          <a:prstGeom prst="rect">
            <a:avLst/>
          </a:prstGeom>
        </p:spPr>
        <p:txBody>
          <a:bodyPr wrap="square">
            <a:spAutoFit/>
          </a:bodyPr>
          <a:lstStyle/>
          <a:p>
            <a:r>
              <a:rPr lang="en-US" sz="2200" b="1" dirty="0">
                <a:solidFill>
                  <a:srgbClr val="0033CC"/>
                </a:solidFill>
                <a:latin typeface="Times New Roman" panose="02020603050405020304" charset="0"/>
                <a:cs typeface="Times New Roman" panose="02020603050405020304" charset="0"/>
              </a:rPr>
              <a:t>(A) Pre-shared secrets</a:t>
            </a:r>
            <a:endParaRPr lang="en-US" sz="2200" b="1" dirty="0">
              <a:solidFill>
                <a:srgbClr val="0033CC"/>
              </a:solidFill>
              <a:latin typeface="Times New Roman" panose="02020603050405020304" charset="0"/>
              <a:cs typeface="Times New Roman" panose="02020603050405020304" charset="0"/>
            </a:endParaRPr>
          </a:p>
          <a:p>
            <a:r>
              <a:rPr lang="en-US" sz="2200" b="1" dirty="0">
                <a:solidFill>
                  <a:srgbClr val="0033CC"/>
                </a:solidFill>
                <a:latin typeface="Times New Roman" panose="02020603050405020304" charset="0"/>
                <a:cs typeface="Times New Roman" panose="02020603050405020304" charset="0"/>
              </a:rPr>
              <a:t>(B) Certificates (PKI)</a:t>
            </a:r>
            <a:endParaRPr lang="en-US" sz="2200" b="1" dirty="0">
              <a:solidFill>
                <a:srgbClr val="0033CC"/>
              </a:solidFill>
              <a:latin typeface="Times New Roman" panose="02020603050405020304" charset="0"/>
              <a:cs typeface="Times New Roman" panose="02020603050405020304" charset="0"/>
            </a:endParaRPr>
          </a:p>
        </p:txBody>
      </p:sp>
      <p:sp>
        <p:nvSpPr>
          <p:cNvPr id="14" name="TextBox 13"/>
          <p:cNvSpPr txBox="1"/>
          <p:nvPr/>
        </p:nvSpPr>
        <p:spPr>
          <a:xfrm>
            <a:off x="6326321" y="1007658"/>
            <a:ext cx="514885" cy="430887"/>
          </a:xfrm>
          <a:prstGeom prst="rect">
            <a:avLst/>
          </a:prstGeom>
          <a:noFill/>
        </p:spPr>
        <p:txBody>
          <a:bodyPr wrap="none" rtlCol="0">
            <a:spAutoFit/>
          </a:bodyPr>
          <a:lstStyle/>
          <a:p>
            <a:r>
              <a:rPr lang="en-US" sz="2200" b="1" dirty="0"/>
              <a:t>(1)</a:t>
            </a:r>
            <a:endParaRPr lang="en-US" sz="2200" b="1" dirty="0"/>
          </a:p>
        </p:txBody>
      </p:sp>
      <p:sp>
        <p:nvSpPr>
          <p:cNvPr id="62" name="TextBox 61"/>
          <p:cNvSpPr txBox="1"/>
          <p:nvPr/>
        </p:nvSpPr>
        <p:spPr>
          <a:xfrm>
            <a:off x="2403426" y="4196823"/>
            <a:ext cx="514885" cy="430887"/>
          </a:xfrm>
          <a:prstGeom prst="rect">
            <a:avLst/>
          </a:prstGeom>
          <a:noFill/>
        </p:spPr>
        <p:txBody>
          <a:bodyPr wrap="none" rtlCol="0">
            <a:spAutoFit/>
          </a:bodyPr>
          <a:lstStyle/>
          <a:p>
            <a:r>
              <a:rPr lang="en-US" sz="2200" b="1" dirty="0"/>
              <a:t>(2)</a:t>
            </a:r>
            <a:endParaRPr lang="en-US" sz="2200" b="1" dirty="0"/>
          </a:p>
        </p:txBody>
      </p:sp>
      <p:sp>
        <p:nvSpPr>
          <p:cNvPr id="63" name="TextBox 62"/>
          <p:cNvSpPr txBox="1"/>
          <p:nvPr/>
        </p:nvSpPr>
        <p:spPr>
          <a:xfrm>
            <a:off x="2331473" y="5139111"/>
            <a:ext cx="514885" cy="430887"/>
          </a:xfrm>
          <a:prstGeom prst="rect">
            <a:avLst/>
          </a:prstGeom>
          <a:noFill/>
        </p:spPr>
        <p:txBody>
          <a:bodyPr wrap="none" rtlCol="0">
            <a:spAutoFit/>
          </a:bodyPr>
          <a:lstStyle/>
          <a:p>
            <a:r>
              <a:rPr lang="en-US" sz="2200" b="1" dirty="0"/>
              <a:t>(3)</a:t>
            </a:r>
            <a:endParaRPr lang="en-US" sz="2200" b="1" dirty="0"/>
          </a:p>
        </p:txBody>
      </p:sp>
      <p:pic>
        <p:nvPicPr>
          <p:cNvPr id="64" name="Picture 63"/>
          <p:cNvPicPr>
            <a:picLocks noChangeAspect="1"/>
          </p:cNvPicPr>
          <p:nvPr/>
        </p:nvPicPr>
        <p:blipFill>
          <a:blip r:embed="rId10"/>
          <a:stretch>
            <a:fillRect/>
          </a:stretch>
        </p:blipFill>
        <p:spPr>
          <a:xfrm>
            <a:off x="2324977" y="5601494"/>
            <a:ext cx="694043" cy="578369"/>
          </a:xfrm>
          <a:prstGeom prst="rect">
            <a:avLst/>
          </a:prstGeom>
        </p:spPr>
      </p:pic>
      <p:cxnSp>
        <p:nvCxnSpPr>
          <p:cNvPr id="65" name="Straight Arrow Connector 64"/>
          <p:cNvCxnSpPr/>
          <p:nvPr/>
        </p:nvCxnSpPr>
        <p:spPr>
          <a:xfrm>
            <a:off x="1607555" y="5725542"/>
            <a:ext cx="618498" cy="301827"/>
          </a:xfrm>
          <a:prstGeom prst="straightConnector1">
            <a:avLst/>
          </a:prstGeom>
          <a:ln w="28575">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V="1">
            <a:off x="2984279" y="5876456"/>
            <a:ext cx="831663" cy="169817"/>
          </a:xfrm>
          <a:prstGeom prst="straightConnector1">
            <a:avLst/>
          </a:prstGeom>
          <a:ln w="28575">
            <a:solidFill>
              <a:schemeClr val="tx1"/>
            </a:solidFill>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67460" y="4492884"/>
            <a:ext cx="57740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a:t>
            </a:r>
            <a:endParaRPr lang="en-US" sz="2200" dirty="0"/>
          </a:p>
        </p:txBody>
      </p:sp>
      <p:sp>
        <p:nvSpPr>
          <p:cNvPr id="27" name="Rectangle 26"/>
          <p:cNvSpPr/>
          <p:nvPr/>
        </p:nvSpPr>
        <p:spPr>
          <a:xfrm>
            <a:off x="3759157" y="4692381"/>
            <a:ext cx="726481"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 /</a:t>
            </a:r>
            <a:endParaRPr lang="en-US" sz="2200" dirty="0"/>
          </a:p>
        </p:txBody>
      </p:sp>
      <p:sp>
        <p:nvSpPr>
          <p:cNvPr id="28" name="Rectangle 27"/>
          <p:cNvSpPr/>
          <p:nvPr/>
        </p:nvSpPr>
        <p:spPr>
          <a:xfrm>
            <a:off x="4229018" y="4690996"/>
            <a:ext cx="56137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(B)</a:t>
            </a:r>
            <a:endParaRPr lang="en-US" sz="2200" dirty="0"/>
          </a:p>
        </p:txBody>
      </p:sp>
      <p:sp>
        <p:nvSpPr>
          <p:cNvPr id="68" name="Rectangle 67"/>
          <p:cNvSpPr/>
          <p:nvPr/>
        </p:nvSpPr>
        <p:spPr>
          <a:xfrm>
            <a:off x="1525590" y="5863044"/>
            <a:ext cx="57740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a:t>
            </a:r>
            <a:endParaRPr lang="en-US" sz="2200" dirty="0"/>
          </a:p>
        </p:txBody>
      </p:sp>
      <p:sp>
        <p:nvSpPr>
          <p:cNvPr id="69" name="Rectangle 68"/>
          <p:cNvSpPr/>
          <p:nvPr/>
        </p:nvSpPr>
        <p:spPr>
          <a:xfrm>
            <a:off x="3258806" y="5903851"/>
            <a:ext cx="57740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a:t>
            </a:r>
            <a:endParaRPr lang="en-US" sz="2200" dirty="0"/>
          </a:p>
        </p:txBody>
      </p:sp>
      <p:sp>
        <p:nvSpPr>
          <p:cNvPr id="70" name="Rectangle 69"/>
          <p:cNvSpPr/>
          <p:nvPr/>
        </p:nvSpPr>
        <p:spPr>
          <a:xfrm>
            <a:off x="4549811" y="5755139"/>
            <a:ext cx="56137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(B)</a:t>
            </a:r>
            <a:endParaRPr lang="en-US" sz="2200" dirty="0"/>
          </a:p>
        </p:txBody>
      </p:sp>
      <p:sp>
        <p:nvSpPr>
          <p:cNvPr id="71" name="Rectangle 70"/>
          <p:cNvSpPr/>
          <p:nvPr/>
        </p:nvSpPr>
        <p:spPr>
          <a:xfrm>
            <a:off x="297244" y="5640793"/>
            <a:ext cx="56137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(B)</a:t>
            </a:r>
            <a:endParaRPr lang="en-US" sz="2200" dirty="0"/>
          </a:p>
        </p:txBody>
      </p:sp>
      <p:sp>
        <p:nvSpPr>
          <p:cNvPr id="72" name="TextBox 71"/>
          <p:cNvSpPr txBox="1"/>
          <p:nvPr/>
        </p:nvSpPr>
        <p:spPr>
          <a:xfrm>
            <a:off x="6876725" y="3798344"/>
            <a:ext cx="514885" cy="430887"/>
          </a:xfrm>
          <a:prstGeom prst="rect">
            <a:avLst/>
          </a:prstGeom>
          <a:noFill/>
        </p:spPr>
        <p:txBody>
          <a:bodyPr wrap="none" rtlCol="0">
            <a:spAutoFit/>
          </a:bodyPr>
          <a:lstStyle/>
          <a:p>
            <a:r>
              <a:rPr lang="en-US" sz="2200" b="1" dirty="0"/>
              <a:t>(4)</a:t>
            </a:r>
            <a:endParaRPr lang="en-US" sz="2200" b="1" dirty="0"/>
          </a:p>
        </p:txBody>
      </p:sp>
      <p:pic>
        <p:nvPicPr>
          <p:cNvPr id="73" name="Picture 72"/>
          <p:cNvPicPr>
            <a:picLocks noChangeAspect="1"/>
          </p:cNvPicPr>
          <p:nvPr/>
        </p:nvPicPr>
        <p:blipFill>
          <a:blip r:embed="rId5"/>
          <a:stretch>
            <a:fillRect/>
          </a:stretch>
        </p:blipFill>
        <p:spPr>
          <a:xfrm>
            <a:off x="5530142" y="3879016"/>
            <a:ext cx="1021246" cy="941669"/>
          </a:xfrm>
          <a:prstGeom prst="rect">
            <a:avLst/>
          </a:prstGeom>
        </p:spPr>
      </p:pic>
      <p:pic>
        <p:nvPicPr>
          <p:cNvPr id="74" name="Picture 73"/>
          <p:cNvPicPr>
            <a:picLocks noChangeAspect="1"/>
          </p:cNvPicPr>
          <p:nvPr/>
        </p:nvPicPr>
        <p:blipFill>
          <a:blip r:embed="rId6"/>
          <a:stretch>
            <a:fillRect/>
          </a:stretch>
        </p:blipFill>
        <p:spPr>
          <a:xfrm>
            <a:off x="6326321" y="4231144"/>
            <a:ext cx="660220" cy="608447"/>
          </a:xfrm>
          <a:prstGeom prst="rect">
            <a:avLst/>
          </a:prstGeom>
        </p:spPr>
      </p:pic>
      <p:cxnSp>
        <p:nvCxnSpPr>
          <p:cNvPr id="75" name="Straight Connector 74"/>
          <p:cNvCxnSpPr/>
          <p:nvPr/>
        </p:nvCxnSpPr>
        <p:spPr>
          <a:xfrm>
            <a:off x="6760808" y="4280314"/>
            <a:ext cx="761448"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696714" y="4745511"/>
            <a:ext cx="57740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a:t>
            </a:r>
            <a:endParaRPr lang="en-US" sz="2200" dirty="0"/>
          </a:p>
        </p:txBody>
      </p:sp>
      <p:sp>
        <p:nvSpPr>
          <p:cNvPr id="78" name="Rectangle 77"/>
          <p:cNvSpPr/>
          <p:nvPr/>
        </p:nvSpPr>
        <p:spPr>
          <a:xfrm>
            <a:off x="7529001" y="4720121"/>
            <a:ext cx="726481"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 /</a:t>
            </a:r>
            <a:endParaRPr lang="en-US" sz="2200" dirty="0"/>
          </a:p>
        </p:txBody>
      </p:sp>
      <p:sp>
        <p:nvSpPr>
          <p:cNvPr id="79" name="Rectangle 78"/>
          <p:cNvSpPr/>
          <p:nvPr/>
        </p:nvSpPr>
        <p:spPr>
          <a:xfrm>
            <a:off x="7989008" y="4720121"/>
            <a:ext cx="56137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(B)</a:t>
            </a:r>
            <a:endParaRPr lang="en-US" sz="2200" dirty="0"/>
          </a:p>
        </p:txBody>
      </p:sp>
      <p:cxnSp>
        <p:nvCxnSpPr>
          <p:cNvPr id="80" name="Straight Connector 79"/>
          <p:cNvCxnSpPr/>
          <p:nvPr/>
        </p:nvCxnSpPr>
        <p:spPr>
          <a:xfrm>
            <a:off x="5425925" y="1022982"/>
            <a:ext cx="0" cy="518150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497126" y="5507123"/>
            <a:ext cx="1322798"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 / (B) /</a:t>
            </a:r>
            <a:endParaRPr lang="en-US" sz="2200" dirty="0"/>
          </a:p>
        </p:txBody>
      </p:sp>
      <p:pic>
        <p:nvPicPr>
          <p:cNvPr id="82" name="Picture 81"/>
          <p:cNvPicPr>
            <a:picLocks noChangeAspect="1"/>
          </p:cNvPicPr>
          <p:nvPr/>
        </p:nvPicPr>
        <p:blipFill>
          <a:blip r:embed="rId5"/>
          <a:stretch>
            <a:fillRect/>
          </a:stretch>
        </p:blipFill>
        <p:spPr>
          <a:xfrm>
            <a:off x="5465539" y="1686224"/>
            <a:ext cx="1021246" cy="941669"/>
          </a:xfrm>
          <a:prstGeom prst="rect">
            <a:avLst/>
          </a:prstGeom>
        </p:spPr>
      </p:pic>
      <p:sp>
        <p:nvSpPr>
          <p:cNvPr id="43" name="Rectangle 42"/>
          <p:cNvSpPr/>
          <p:nvPr/>
        </p:nvSpPr>
        <p:spPr>
          <a:xfrm>
            <a:off x="7020883" y="1158997"/>
            <a:ext cx="2041789" cy="2106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cxnSp>
        <p:nvCxnSpPr>
          <p:cNvPr id="84" name="Straight Connector 83"/>
          <p:cNvCxnSpPr/>
          <p:nvPr/>
        </p:nvCxnSpPr>
        <p:spPr>
          <a:xfrm>
            <a:off x="6211813" y="2212210"/>
            <a:ext cx="816291"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718137" y="2678099"/>
            <a:ext cx="577402"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a:t>
            </a:r>
            <a:endParaRPr lang="en-US" sz="2200" dirty="0"/>
          </a:p>
        </p:txBody>
      </p:sp>
      <p:sp>
        <p:nvSpPr>
          <p:cNvPr id="229379" name="Rectangle 229378"/>
          <p:cNvSpPr/>
          <p:nvPr/>
        </p:nvSpPr>
        <p:spPr>
          <a:xfrm>
            <a:off x="5478191" y="5810726"/>
            <a:ext cx="2526654" cy="430887"/>
          </a:xfrm>
          <a:prstGeom prst="rect">
            <a:avLst/>
          </a:prstGeom>
        </p:spPr>
        <p:txBody>
          <a:bodyPr wrap="none">
            <a:spAutoFit/>
          </a:bodyPr>
          <a:lstStyle/>
          <a:p>
            <a:r>
              <a:rPr lang="en-US" sz="2200" b="1" dirty="0">
                <a:solidFill>
                  <a:srgbClr val="0033CC"/>
                </a:solidFill>
                <a:latin typeface="Times New Roman" panose="02020603050405020304" charset="0"/>
                <a:cs typeface="Times New Roman" panose="02020603050405020304" charset="0"/>
              </a:rPr>
              <a:t>Attestation services</a:t>
            </a:r>
            <a:endParaRPr lang="en-US" sz="2200" dirty="0">
              <a:solidFill>
                <a:srgbClr val="0033CC"/>
              </a:solidFill>
            </a:endParaRPr>
          </a:p>
        </p:txBody>
      </p:sp>
      <p:sp>
        <p:nvSpPr>
          <p:cNvPr id="90" name="TextBox 89"/>
          <p:cNvSpPr txBox="1"/>
          <p:nvPr/>
        </p:nvSpPr>
        <p:spPr>
          <a:xfrm>
            <a:off x="6144064" y="5091473"/>
            <a:ext cx="514885" cy="430887"/>
          </a:xfrm>
          <a:prstGeom prst="rect">
            <a:avLst/>
          </a:prstGeom>
          <a:noFill/>
        </p:spPr>
        <p:txBody>
          <a:bodyPr wrap="none" rtlCol="0">
            <a:spAutoFit/>
          </a:bodyPr>
          <a:lstStyle/>
          <a:p>
            <a:r>
              <a:rPr lang="en-US" sz="2200" b="1" dirty="0"/>
              <a:t>(5)</a:t>
            </a:r>
            <a:endParaRPr lang="en-US" sz="2200" b="1" dirty="0"/>
          </a:p>
        </p:txBody>
      </p:sp>
      <p:sp>
        <p:nvSpPr>
          <p:cNvPr id="76" name="Rectangle 2"/>
          <p:cNvSpPr txBox="1">
            <a:spLocks noChangeArrowheads="1"/>
          </p:cNvSpPr>
          <p:nvPr/>
        </p:nvSpPr>
        <p:spPr>
          <a:xfrm>
            <a:off x="1144986" y="124277"/>
            <a:ext cx="6661248" cy="792163"/>
          </a:xfrm>
          <a:prstGeom prst="rect">
            <a:avLst/>
          </a:prstGeom>
        </p:spPr>
        <p:txBody>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eaLnBrk="1" hangingPunct="1"/>
            <a:r>
              <a:rPr lang="en-GB" altLang="en-US" kern="0" dirty="0"/>
              <a:t>What is cryptograph</a:t>
            </a:r>
            <a:r>
              <a:rPr lang="en-US" altLang="en-US" kern="0" dirty="0"/>
              <a:t>?</a:t>
            </a:r>
            <a:endParaRPr lang="en-GB"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93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937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47" grpId="0"/>
      <p:bldP spid="48" grpId="0"/>
      <p:bldP spid="55" grpId="0"/>
      <p:bldP spid="23" grpId="0"/>
      <p:bldP spid="58" grpId="0"/>
      <p:bldP spid="14" grpId="0"/>
      <p:bldP spid="62" grpId="0"/>
      <p:bldP spid="63" grpId="0"/>
      <p:bldP spid="26" grpId="0"/>
      <p:bldP spid="27" grpId="0"/>
      <p:bldP spid="28" grpId="0"/>
      <p:bldP spid="68" grpId="0"/>
      <p:bldP spid="69" grpId="0"/>
      <p:bldP spid="70" grpId="0"/>
      <p:bldP spid="71" grpId="0"/>
      <p:bldP spid="72" grpId="0"/>
      <p:bldP spid="77" grpId="0"/>
      <p:bldP spid="78" grpId="0"/>
      <p:bldP spid="79" grpId="0"/>
      <p:bldP spid="81" grpId="0"/>
      <p:bldP spid="43" grpId="0" animBg="1"/>
      <p:bldP spid="88" grpId="0"/>
      <p:bldP spid="229379" grpId="0"/>
      <p:bldP spid="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83833" y="0"/>
            <a:ext cx="6661248" cy="792163"/>
          </a:xfrm>
        </p:spPr>
        <p:txBody>
          <a:bodyPr/>
          <a:lstStyle/>
          <a:p>
            <a:pPr eaLnBrk="1" hangingPunct="1"/>
            <a:r>
              <a:rPr lang="en-GB" altLang="en-US" dirty="0"/>
              <a:t>What is cryptograph</a:t>
            </a:r>
            <a:r>
              <a:rPr lang="en-US" altLang="en-US" dirty="0"/>
              <a:t>?</a:t>
            </a:r>
            <a:endParaRPr lang="en-GB" altLang="en-US" dirty="0"/>
          </a:p>
        </p:txBody>
      </p:sp>
      <p:pic>
        <p:nvPicPr>
          <p:cNvPr id="3" name="Picture 2"/>
          <p:cNvPicPr>
            <a:picLocks noChangeAspect="1"/>
          </p:cNvPicPr>
          <p:nvPr/>
        </p:nvPicPr>
        <p:blipFill>
          <a:blip r:embed="rId1"/>
          <a:stretch>
            <a:fillRect/>
          </a:stretch>
        </p:blipFill>
        <p:spPr>
          <a:xfrm>
            <a:off x="4316467" y="997742"/>
            <a:ext cx="4671854" cy="5095554"/>
          </a:xfrm>
          <a:prstGeom prst="rect">
            <a:avLst/>
          </a:prstGeom>
        </p:spPr>
      </p:pic>
      <p:sp>
        <p:nvSpPr>
          <p:cNvPr id="6" name="Rectangle 5"/>
          <p:cNvSpPr/>
          <p:nvPr/>
        </p:nvSpPr>
        <p:spPr>
          <a:xfrm>
            <a:off x="91414" y="997742"/>
            <a:ext cx="4480586" cy="523220"/>
          </a:xfrm>
          <a:prstGeom prst="rect">
            <a:avLst/>
          </a:prstGeom>
        </p:spPr>
        <p:txBody>
          <a:bodyPr wrap="none">
            <a:spAutoFit/>
          </a:bodyPr>
          <a:lstStyle/>
          <a:p>
            <a:pPr marL="457200" indent="-457200">
              <a:buFont typeface="Arial" panose="020B0604020202020204" pitchFamily="34" charset="0"/>
              <a:buChar char="•"/>
            </a:pPr>
            <a:r>
              <a:rPr lang="en-US" b="1" dirty="0"/>
              <a:t>Secure internet protocols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83833" y="0"/>
            <a:ext cx="6661248" cy="792163"/>
          </a:xfrm>
        </p:spPr>
        <p:txBody>
          <a:bodyPr/>
          <a:lstStyle/>
          <a:p>
            <a:pPr eaLnBrk="1" hangingPunct="1"/>
            <a:r>
              <a:rPr lang="en-GB" altLang="en-US" dirty="0"/>
              <a:t>What is cryptograph</a:t>
            </a:r>
            <a:r>
              <a:rPr lang="en-US" altLang="en-US" dirty="0"/>
              <a:t>?</a:t>
            </a:r>
            <a:endParaRPr lang="en-GB" altLang="en-US" dirty="0"/>
          </a:p>
        </p:txBody>
      </p:sp>
      <p:pic>
        <p:nvPicPr>
          <p:cNvPr id="6" name="Picture 5"/>
          <p:cNvPicPr>
            <a:picLocks noChangeAspect="1"/>
          </p:cNvPicPr>
          <p:nvPr/>
        </p:nvPicPr>
        <p:blipFill>
          <a:blip r:embed="rId1"/>
          <a:stretch>
            <a:fillRect/>
          </a:stretch>
        </p:blipFill>
        <p:spPr>
          <a:xfrm>
            <a:off x="55714" y="1520962"/>
            <a:ext cx="4516286" cy="4534922"/>
          </a:xfrm>
          <a:prstGeom prst="rect">
            <a:avLst/>
          </a:prstGeom>
        </p:spPr>
      </p:pic>
      <p:pic>
        <p:nvPicPr>
          <p:cNvPr id="7" name="Picture 6"/>
          <p:cNvPicPr>
            <a:picLocks noChangeAspect="1"/>
          </p:cNvPicPr>
          <p:nvPr/>
        </p:nvPicPr>
        <p:blipFill>
          <a:blip r:embed="rId2"/>
          <a:stretch>
            <a:fillRect/>
          </a:stretch>
        </p:blipFill>
        <p:spPr>
          <a:xfrm>
            <a:off x="4408688" y="1384271"/>
            <a:ext cx="4729543" cy="4860366"/>
          </a:xfrm>
          <a:prstGeom prst="rect">
            <a:avLst/>
          </a:prstGeom>
        </p:spPr>
      </p:pic>
      <p:sp>
        <p:nvSpPr>
          <p:cNvPr id="8" name="Rectangle 7"/>
          <p:cNvSpPr/>
          <p:nvPr/>
        </p:nvSpPr>
        <p:spPr>
          <a:xfrm>
            <a:off x="3489275" y="5858108"/>
            <a:ext cx="3668697" cy="523220"/>
          </a:xfrm>
          <a:prstGeom prst="rect">
            <a:avLst/>
          </a:prstGeom>
        </p:spPr>
        <p:txBody>
          <a:bodyPr wrap="none">
            <a:spAutoFit/>
          </a:bodyPr>
          <a:lstStyle/>
          <a:p>
            <a:r>
              <a:rPr lang="en-US" dirty="0"/>
              <a:t>https://www.kiotviet.vn/</a:t>
            </a:r>
            <a:endParaRPr lang="en-US" dirty="0"/>
          </a:p>
        </p:txBody>
      </p:sp>
      <p:sp>
        <p:nvSpPr>
          <p:cNvPr id="11" name="Rectangle 10"/>
          <p:cNvSpPr/>
          <p:nvPr/>
        </p:nvSpPr>
        <p:spPr>
          <a:xfrm>
            <a:off x="395535" y="997742"/>
            <a:ext cx="4928088" cy="523220"/>
          </a:xfrm>
          <a:prstGeom prst="rect">
            <a:avLst/>
          </a:prstGeom>
        </p:spPr>
        <p:txBody>
          <a:bodyPr wrap="square">
            <a:spAutoFit/>
          </a:bodyPr>
          <a:lstStyle/>
          <a:p>
            <a:pPr marL="457200" indent="-457200">
              <a:buFont typeface="Arial" panose="020B0604020202020204" pitchFamily="34" charset="0"/>
              <a:buChar char="•"/>
            </a:pPr>
            <a:r>
              <a:rPr lang="en-US" b="1" dirty="0"/>
              <a:t>Distributed system security</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306885"/>
            <a:ext cx="8229600" cy="4244229"/>
          </a:xfrm>
        </p:spPr>
        <p:txBody>
          <a:bodyPr>
            <a:spAutoFit/>
          </a:bodyPr>
          <a:lstStyle/>
          <a:p>
            <a:pPr lvl="0">
              <a:spcBef>
                <a:spcPts val="600"/>
              </a:spcBef>
            </a:pPr>
            <a:r>
              <a:rPr lang="en-US" sz="2600" dirty="0"/>
              <a:t>Plaintext</a:t>
            </a:r>
            <a:endParaRPr lang="en-US" sz="2600" dirty="0"/>
          </a:p>
          <a:p>
            <a:pPr lvl="1"/>
            <a:r>
              <a:rPr lang="en-US" sz="2600" dirty="0"/>
              <a:t>An original message</a:t>
            </a:r>
            <a:endParaRPr lang="en-US" sz="2600" dirty="0"/>
          </a:p>
          <a:p>
            <a:pPr lvl="0">
              <a:spcBef>
                <a:spcPts val="600"/>
              </a:spcBef>
            </a:pPr>
            <a:r>
              <a:rPr lang="en-US" sz="2600" dirty="0" err="1"/>
              <a:t>Ciphertext</a:t>
            </a:r>
            <a:endParaRPr lang="en-US" sz="2600" dirty="0"/>
          </a:p>
          <a:p>
            <a:pPr lvl="1"/>
            <a:r>
              <a:rPr lang="en-US" sz="2600" dirty="0"/>
              <a:t>The coded message</a:t>
            </a:r>
            <a:endParaRPr lang="en-US" sz="2600" dirty="0"/>
          </a:p>
          <a:p>
            <a:pPr lvl="0">
              <a:spcBef>
                <a:spcPts val="600"/>
              </a:spcBef>
            </a:pPr>
            <a:r>
              <a:rPr lang="en-US" sz="2600" dirty="0"/>
              <a:t>Enciphering/encryption</a:t>
            </a:r>
            <a:endParaRPr lang="en-US" sz="2600" dirty="0"/>
          </a:p>
          <a:p>
            <a:pPr lvl="1"/>
            <a:r>
              <a:rPr lang="en-US" sz="2600" dirty="0"/>
              <a:t>The process of converting from plaintext to </a:t>
            </a:r>
            <a:r>
              <a:rPr lang="en-US" sz="2600" dirty="0" err="1"/>
              <a:t>ciphertext</a:t>
            </a:r>
            <a:endParaRPr lang="en-US" sz="2600" dirty="0"/>
          </a:p>
          <a:p>
            <a:pPr lvl="0">
              <a:spcBef>
                <a:spcPts val="600"/>
              </a:spcBef>
            </a:pPr>
            <a:r>
              <a:rPr lang="en-US" sz="2600" dirty="0"/>
              <a:t>Deciphering/decryption</a:t>
            </a:r>
            <a:endParaRPr lang="en-US" sz="2600" dirty="0"/>
          </a:p>
          <a:p>
            <a:pPr lvl="1"/>
            <a:r>
              <a:rPr lang="en-US" sz="2600" dirty="0"/>
              <a:t>Restoring the plaintext from the ciphertext</a:t>
            </a:r>
            <a:endParaRPr lang="en-US" sz="2600" dirty="0"/>
          </a:p>
        </p:txBody>
      </p:sp>
      <p:sp>
        <p:nvSpPr>
          <p:cNvPr id="7" name="Rectangle 2"/>
          <p:cNvSpPr>
            <a:spLocks noGrp="1" noChangeArrowheads="1"/>
          </p:cNvSpPr>
          <p:nvPr>
            <p:ph type="title"/>
          </p:nvPr>
        </p:nvSpPr>
        <p:spPr>
          <a:xfrm>
            <a:off x="1331640" y="188640"/>
            <a:ext cx="7165304" cy="792163"/>
          </a:xfrm>
        </p:spPr>
        <p:txBody>
          <a:bodyPr/>
          <a:lstStyle/>
          <a:p>
            <a:pPr eaLnBrk="1" hangingPunct="1">
              <a:spcBef>
                <a:spcPct val="25000"/>
              </a:spcBef>
            </a:pPr>
            <a:r>
              <a:rPr lang="en-GB" altLang="en-US"/>
              <a:t>Terminologies</a:t>
            </a:r>
            <a:endParaRPr lang="en-GB"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ollowing information is given in the table: &#10;The table is divided into two columns; Type of Attack and Known to Cryptanalyst.&#10;1. &#10;a. Type of Attack: Ciphertext Only&#10;b. Known to Cryptanalyst: &#10;i. Encryption algorithm&#10;ii. Ciphertext&#10;2. &#10;a. Type of Attack: Known Plaintext&#10;b. Known to Cryptanalyst: &#10;i. Encryption algorithm&#10;ii. Ciphertext&#10;iii. One or more plaintext-ciphertext pairs formed with the secret key&#10;&#10;3. &#10;a. Type of Attack: Chosen Plaintext&#10;b. Known to Cryptanalyst: &#10;i. Encryption algorithm&#10;ii. Ciphertext&#10;iii. Plaintext message chosen by cryptanalyst, together with its corresponding ciphertext generated with the secret key.&#10;&#10;4. &#10;a. Type of Attack: Chosen Ciphertext&#10;b. Known to Cryptanalyst: &#10;i. Encryption algorithm&#10;ii. Ciphertext&#10;iii. Ciphertext chosen by cryptanalyst, together with its corresponding decrypted plaintext generated with the secret key&#10;5. &#10;a. Type of Attack: Chosen Text&#10;b. Known to Cryptanalyst: &#10;i. Encryption algorithm&#10;ii. Ciphertext&#10;iii. Plaintext message chosen by the cryptanalyst, together with its corresponding ciphertext generated with the secret key. &#10;iv. Ciphertext chosen by cryptanalyst, together with its corresponding decrypted plaintext generated with the secret key&#10;"/>
          <p:cNvSpPr>
            <a:spLocks noGrp="1"/>
          </p:cNvSpPr>
          <p:nvPr>
            <p:ph type="title"/>
          </p:nvPr>
        </p:nvSpPr>
        <p:spPr>
          <a:xfrm>
            <a:off x="1187624" y="14469"/>
            <a:ext cx="7416824" cy="906000"/>
          </a:xfrm>
        </p:spPr>
        <p:txBody>
          <a:bodyPr wrap="square">
            <a:noAutofit/>
          </a:bodyPr>
          <a:lstStyle/>
          <a:p>
            <a:r>
              <a:rPr lang="en-GB" altLang="en-US" sz="3600" dirty="0"/>
              <a:t>Terminologies</a:t>
            </a:r>
            <a:endParaRPr lang="en-US" sz="3600" dirty="0">
              <a:latin typeface="+mj-lt"/>
            </a:endParaRPr>
          </a:p>
        </p:txBody>
      </p:sp>
      <p:graphicFrame>
        <p:nvGraphicFramePr>
          <p:cNvPr id="3" name="Table 2"/>
          <p:cNvGraphicFramePr>
            <a:graphicFrameLocks noGrp="1"/>
          </p:cNvGraphicFramePr>
          <p:nvPr/>
        </p:nvGraphicFramePr>
        <p:xfrm>
          <a:off x="72008" y="899148"/>
          <a:ext cx="9036496" cy="5996247"/>
        </p:xfrm>
        <a:graphic>
          <a:graphicData uri="http://schemas.openxmlformats.org/drawingml/2006/table">
            <a:tbl>
              <a:tblPr firstRow="1" bandRow="1">
                <a:tableStyleId>{3B4B98B0-60AC-42C2-AFA5-B58CD77FA1E5}</a:tableStyleId>
              </a:tblPr>
              <a:tblGrid>
                <a:gridCol w="2271046"/>
                <a:gridCol w="6765450"/>
              </a:tblGrid>
              <a:tr h="395353">
                <a:tc>
                  <a:txBody>
                    <a:bodyPr/>
                    <a:lstStyle/>
                    <a:p>
                      <a:pPr algn="ctr"/>
                      <a:r>
                        <a:rPr lang="en-IN" sz="1700" b="1" i="0" u="none" strike="noStrike" kern="1200" baseline="0" dirty="0">
                          <a:solidFill>
                            <a:schemeClr val="bg1"/>
                          </a:solidFill>
                          <a:latin typeface="+mn-lt"/>
                          <a:ea typeface="+mn-ea"/>
                          <a:cs typeface="+mn-cs"/>
                        </a:rPr>
                        <a:t>Type of Attack</a:t>
                      </a:r>
                      <a:endParaRPr lang="en-IN" sz="17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700" b="1" i="0" u="none" strike="noStrike" kern="1200" baseline="0" dirty="0">
                          <a:solidFill>
                            <a:schemeClr val="bg1"/>
                          </a:solidFill>
                          <a:latin typeface="+mn-lt"/>
                          <a:ea typeface="+mn-ea"/>
                          <a:cs typeface="+mn-cs"/>
                        </a:rPr>
                        <a:t>Known to Cryptanalyst</a:t>
                      </a:r>
                      <a:endParaRPr lang="en-IN" sz="17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r>
              <a:tr h="591635">
                <a:tc>
                  <a:txBody>
                    <a:bodyPr/>
                    <a:lstStyle/>
                    <a:p>
                      <a:pPr algn="l"/>
                      <a:r>
                        <a:rPr lang="en-IN" sz="1700" b="0" i="0" u="none" strike="noStrike" kern="1200" baseline="0" dirty="0">
                          <a:solidFill>
                            <a:schemeClr val="tx1"/>
                          </a:solidFill>
                          <a:latin typeface="+mn-lt"/>
                          <a:ea typeface="+mn-ea"/>
                          <a:cs typeface="+mn-cs"/>
                        </a:rPr>
                        <a:t>Ciphertext Only</a:t>
                      </a:r>
                      <a:endParaRPr lang="en-IN" sz="17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700" b="0" i="0" u="none" strike="noStrike" kern="1200" baseline="0" dirty="0">
                          <a:solidFill>
                            <a:schemeClr val="tx1"/>
                          </a:solidFill>
                          <a:latin typeface="+mn-lt"/>
                          <a:ea typeface="+mn-ea"/>
                          <a:cs typeface="+mn-cs"/>
                        </a:rPr>
                        <a:t>Encryption algorithm</a:t>
                      </a:r>
                      <a:endParaRPr lang="en-IN" sz="1700" b="0" i="0" u="none" strike="noStrike" kern="1200" baseline="0" dirty="0">
                        <a:solidFill>
                          <a:schemeClr val="tx1"/>
                        </a:solidFill>
                        <a:latin typeface="+mn-lt"/>
                        <a:ea typeface="+mn-ea"/>
                        <a:cs typeface="+mn-cs"/>
                      </a:endParaRPr>
                    </a:p>
                    <a:p>
                      <a:pPr marL="171450" indent="-171450" algn="l">
                        <a:buFont typeface="Arial" panose="020B0604020202020204" pitchFamily="34" charset="0"/>
                        <a:buChar char="•"/>
                      </a:pPr>
                      <a:r>
                        <a:rPr lang="en-IN" sz="1700" b="0" i="0" u="none" strike="noStrike" kern="1200" baseline="0" dirty="0">
                          <a:solidFill>
                            <a:schemeClr val="tx1"/>
                          </a:solidFill>
                          <a:latin typeface="+mn-lt"/>
                          <a:ea typeface="+mn-ea"/>
                          <a:cs typeface="+mn-cs"/>
                        </a:rPr>
                        <a:t>Ciphertext</a:t>
                      </a:r>
                      <a:endParaRPr lang="en-IN" sz="17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r>
              <a:tr h="1089854">
                <a:tc>
                  <a:txBody>
                    <a:bodyPr/>
                    <a:lstStyle/>
                    <a:p>
                      <a:pPr algn="l"/>
                      <a:r>
                        <a:rPr lang="en-IN" sz="1700" b="0" i="0" u="none" strike="noStrike" kern="1200" baseline="0" dirty="0">
                          <a:solidFill>
                            <a:schemeClr val="tx1"/>
                          </a:solidFill>
                          <a:latin typeface="+mn-lt"/>
                          <a:ea typeface="+mn-ea"/>
                          <a:cs typeface="+mn-cs"/>
                        </a:rPr>
                        <a:t>Known Plaintext</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700" dirty="0"/>
                        <a:t>Encryption algorithm</a:t>
                      </a:r>
                      <a:endParaRPr lang="en-IN" sz="1700" dirty="0"/>
                    </a:p>
                    <a:p>
                      <a:pPr marL="171450" indent="-171450" algn="l">
                        <a:buFont typeface="Arial" panose="020B0604020202020204" pitchFamily="34" charset="0"/>
                        <a:buChar char="•"/>
                      </a:pPr>
                      <a:r>
                        <a:rPr lang="en-IN" sz="1700" dirty="0"/>
                        <a:t>Ciphertext</a:t>
                      </a:r>
                      <a:endParaRPr lang="en-IN" sz="1700" dirty="0"/>
                    </a:p>
                    <a:p>
                      <a:pPr marL="171450" indent="-171450" algn="l">
                        <a:buFont typeface="Arial" panose="020B0604020202020204" pitchFamily="34" charset="0"/>
                        <a:buChar char="•"/>
                      </a:pPr>
                      <a:r>
                        <a:rPr lang="en-IN" sz="1700" dirty="0"/>
                        <a:t>One or more plaintext–ciphertext pairs formed with the secret key</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r>
              <a:tr h="1089854">
                <a:tc>
                  <a:txBody>
                    <a:bodyPr/>
                    <a:lstStyle/>
                    <a:p>
                      <a:pPr algn="l"/>
                      <a:r>
                        <a:rPr lang="en-IN" sz="1700" b="0" i="0" u="none" strike="noStrike" kern="1200" baseline="0" dirty="0">
                          <a:solidFill>
                            <a:schemeClr val="tx1"/>
                          </a:solidFill>
                          <a:latin typeface="+mn-lt"/>
                          <a:ea typeface="+mn-ea"/>
                          <a:cs typeface="+mn-cs"/>
                        </a:rPr>
                        <a:t>Chosen Plaintext</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700" dirty="0"/>
                        <a:t>Encryption algorithm</a:t>
                      </a:r>
                      <a:endParaRPr lang="en-IN" sz="1700" dirty="0"/>
                    </a:p>
                    <a:p>
                      <a:pPr marL="171450" indent="-171450" algn="l">
                        <a:buFont typeface="Arial" panose="020B0604020202020204" pitchFamily="34" charset="0"/>
                        <a:buChar char="•"/>
                      </a:pPr>
                      <a:r>
                        <a:rPr lang="en-IN" sz="1700" dirty="0"/>
                        <a:t>Ciphertext</a:t>
                      </a:r>
                      <a:endParaRPr lang="en-IN" sz="1700" dirty="0"/>
                    </a:p>
                    <a:p>
                      <a:pPr marL="171450" indent="-171450" algn="l">
                        <a:buFont typeface="Arial" panose="020B0604020202020204" pitchFamily="34" charset="0"/>
                        <a:buChar char="•"/>
                      </a:pPr>
                      <a:r>
                        <a:rPr lang="en-IN" sz="1700" dirty="0"/>
                        <a:t>Plaintext message chosen by cryptanalyst, together with its corresponding </a:t>
                      </a:r>
                      <a:r>
                        <a:rPr lang="en-IN" sz="1700" dirty="0" err="1"/>
                        <a:t>ciphertext</a:t>
                      </a:r>
                      <a:r>
                        <a:rPr lang="en-IN" sz="1700" dirty="0"/>
                        <a:t> generated with the secret key</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r>
              <a:tr h="1089854">
                <a:tc>
                  <a:txBody>
                    <a:bodyPr/>
                    <a:lstStyle/>
                    <a:p>
                      <a:pPr algn="l"/>
                      <a:r>
                        <a:rPr lang="en-IN" sz="1700" b="0" i="0" u="none" strike="noStrike" kern="1200" baseline="0" dirty="0">
                          <a:solidFill>
                            <a:schemeClr val="tx1"/>
                          </a:solidFill>
                          <a:latin typeface="+mn-lt"/>
                          <a:ea typeface="+mn-ea"/>
                          <a:cs typeface="+mn-cs"/>
                        </a:rPr>
                        <a:t>Chosen Ciphertext</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700" dirty="0"/>
                        <a:t>Encryption algorithm</a:t>
                      </a:r>
                      <a:endParaRPr lang="en-IN" sz="1700" dirty="0"/>
                    </a:p>
                    <a:p>
                      <a:pPr marL="171450" indent="-171450" algn="l">
                        <a:buFont typeface="Arial" panose="020B0604020202020204" pitchFamily="34" charset="0"/>
                        <a:buChar char="•"/>
                      </a:pPr>
                      <a:r>
                        <a:rPr lang="en-IN" sz="1700" dirty="0"/>
                        <a:t>Ciphertext</a:t>
                      </a:r>
                      <a:endParaRPr lang="en-IN" sz="1700" dirty="0"/>
                    </a:p>
                    <a:p>
                      <a:pPr marL="171450" indent="-171450" algn="l">
                        <a:buFont typeface="Arial" panose="020B0604020202020204" pitchFamily="34" charset="0"/>
                        <a:buChar char="•"/>
                      </a:pPr>
                      <a:r>
                        <a:rPr lang="en-IN" sz="1700" dirty="0"/>
                        <a:t>Ciphertext chosen by cryptanalyst, together with its corresponding </a:t>
                      </a:r>
                      <a:r>
                        <a:rPr lang="en-IN" sz="1700" dirty="0">
                          <a:solidFill>
                            <a:srgbClr val="FF0000"/>
                          </a:solidFill>
                        </a:rPr>
                        <a:t>decrypted</a:t>
                      </a:r>
                      <a:r>
                        <a:rPr lang="en-IN" sz="1700" baseline="0" dirty="0">
                          <a:solidFill>
                            <a:srgbClr val="FF0000"/>
                          </a:solidFill>
                        </a:rPr>
                        <a:t> </a:t>
                      </a:r>
                      <a:r>
                        <a:rPr lang="en-IN" sz="1700" dirty="0"/>
                        <a:t>plaintext generated with the secret key</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r>
              <a:tr h="1588073">
                <a:tc>
                  <a:txBody>
                    <a:bodyPr/>
                    <a:lstStyle/>
                    <a:p>
                      <a:pPr algn="l"/>
                      <a:r>
                        <a:rPr lang="en-IN" sz="1700" b="0" i="0" u="none" strike="noStrike" kern="1200" baseline="0" dirty="0">
                          <a:solidFill>
                            <a:schemeClr val="tx1"/>
                          </a:solidFill>
                          <a:latin typeface="+mn-lt"/>
                          <a:ea typeface="+mn-ea"/>
                          <a:cs typeface="+mn-cs"/>
                        </a:rPr>
                        <a:t>Chosen Text</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buFont typeface="Arial" panose="020B0604020202020204" pitchFamily="34" charset="0"/>
                        <a:buChar char="•"/>
                      </a:pPr>
                      <a:r>
                        <a:rPr lang="en-IN" sz="1700" b="0" i="0" u="none" strike="noStrike" kern="1200" baseline="0" dirty="0">
                          <a:solidFill>
                            <a:schemeClr val="tx1"/>
                          </a:solidFill>
                          <a:latin typeface="+mn-lt"/>
                          <a:ea typeface="+mn-ea"/>
                          <a:cs typeface="+mn-cs"/>
                        </a:rPr>
                        <a:t>Encryption algorithm</a:t>
                      </a:r>
                      <a:endParaRPr lang="en-IN" sz="17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N" sz="1700" b="0" i="0" u="none" strike="noStrike" kern="1200" baseline="0" dirty="0">
                          <a:solidFill>
                            <a:schemeClr val="tx1"/>
                          </a:solidFill>
                          <a:latin typeface="+mn-lt"/>
                          <a:ea typeface="+mn-ea"/>
                          <a:cs typeface="+mn-cs"/>
                        </a:rPr>
                        <a:t>Ciphertext</a:t>
                      </a:r>
                      <a:endParaRPr lang="en-IN" sz="17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N" sz="1700" b="0" i="0" u="none" strike="noStrike" kern="1200" baseline="0" dirty="0">
                          <a:solidFill>
                            <a:schemeClr val="tx1"/>
                          </a:solidFill>
                          <a:latin typeface="+mn-lt"/>
                          <a:ea typeface="+mn-ea"/>
                          <a:cs typeface="+mn-cs"/>
                        </a:rPr>
                        <a:t>Plaintext message chosen by cryptanalyst, together with its corresponding </a:t>
                      </a:r>
                      <a:r>
                        <a:rPr lang="en-IN" sz="1700" b="0" i="0" u="none" strike="noStrike" kern="1200" baseline="0" dirty="0" err="1">
                          <a:solidFill>
                            <a:schemeClr val="tx1"/>
                          </a:solidFill>
                          <a:latin typeface="+mn-lt"/>
                          <a:ea typeface="+mn-ea"/>
                          <a:cs typeface="+mn-cs"/>
                        </a:rPr>
                        <a:t>ciphertext</a:t>
                      </a:r>
                      <a:r>
                        <a:rPr lang="en-IN" sz="1700" b="0" i="0" u="none" strike="noStrike" kern="1200" baseline="0" dirty="0">
                          <a:solidFill>
                            <a:schemeClr val="tx1"/>
                          </a:solidFill>
                          <a:latin typeface="+mn-lt"/>
                          <a:ea typeface="+mn-ea"/>
                          <a:cs typeface="+mn-cs"/>
                        </a:rPr>
                        <a:t> generated with the secret key</a:t>
                      </a:r>
                      <a:endParaRPr lang="en-IN" sz="17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N" sz="1700" b="0" i="0" u="none" strike="noStrike" kern="1200" baseline="0" dirty="0">
                          <a:solidFill>
                            <a:schemeClr val="tx1"/>
                          </a:solidFill>
                          <a:latin typeface="+mn-lt"/>
                          <a:ea typeface="+mn-ea"/>
                          <a:cs typeface="+mn-cs"/>
                        </a:rPr>
                        <a:t>Ciphertext chosen by cryptanalyst, together with its corresponding decrypted plaintext generated with the secret key</a:t>
                      </a:r>
                      <a:endParaRPr lang="en-IN" sz="1700" dirty="0"/>
                    </a:p>
                  </a:txBody>
                  <a:tcPr>
                    <a:lnL>
                      <a:noFill/>
                    </a:lnL>
                    <a:lnR>
                      <a:noFill/>
                    </a:lnR>
                    <a:lnT>
                      <a:noFill/>
                    </a:lnT>
                    <a:lnB>
                      <a:noFill/>
                    </a:lnB>
                    <a:lnTlToBr w="12700" cmpd="sng">
                      <a:noFill/>
                      <a:prstDash val="solid"/>
                    </a:lnTlToBr>
                    <a:lnBlToTr w="12700" cmpd="sng">
                      <a:noFill/>
                      <a:prstDash val="solid"/>
                    </a:lnBlToTr>
                    <a:solidFill>
                      <a:srgbClr val="D4EAE4"/>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5513" y="1074595"/>
            <a:ext cx="8229600" cy="3726559"/>
          </a:xfrm>
        </p:spPr>
        <p:txBody>
          <a:bodyPr>
            <a:spAutoFit/>
          </a:bodyPr>
          <a:lstStyle/>
          <a:p>
            <a:r>
              <a:rPr lang="en-AU" sz="2400" dirty="0"/>
              <a:t>Unconditionally secure</a:t>
            </a:r>
            <a:endParaRPr lang="en-AU" sz="2400" dirty="0"/>
          </a:p>
          <a:p>
            <a:pPr lvl="1"/>
            <a:r>
              <a:rPr lang="en-AU" sz="2400" dirty="0"/>
              <a:t>No matter how much time an opponent has, it is impossible for him or her to decrypt the </a:t>
            </a:r>
            <a:r>
              <a:rPr lang="en-AU" sz="2400" dirty="0" err="1"/>
              <a:t>ciphertext</a:t>
            </a:r>
            <a:r>
              <a:rPr lang="en-AU" sz="2400" dirty="0"/>
              <a:t> simply because the required information is not there</a:t>
            </a:r>
            <a:endParaRPr lang="en-AU" sz="2400" dirty="0"/>
          </a:p>
          <a:p>
            <a:r>
              <a:rPr lang="en-AU" sz="2400" dirty="0"/>
              <a:t>Computationally secure</a:t>
            </a:r>
            <a:endParaRPr lang="en-AU" sz="2400" dirty="0"/>
          </a:p>
          <a:p>
            <a:pPr lvl="1"/>
            <a:r>
              <a:rPr lang="en-AU" sz="2400" dirty="0"/>
              <a:t>The cost of breaking the cipher exceeds the value of the encrypted information</a:t>
            </a:r>
            <a:endParaRPr lang="en-AU" sz="2400" dirty="0"/>
          </a:p>
          <a:p>
            <a:pPr lvl="1"/>
            <a:r>
              <a:rPr lang="en-AU" sz="2400" dirty="0"/>
              <a:t>The time required to break the cipher exceeds the useful lifetime of the information</a:t>
            </a:r>
            <a:endParaRPr lang="en-AU" sz="2400" dirty="0"/>
          </a:p>
        </p:txBody>
      </p:sp>
      <p:pic>
        <p:nvPicPr>
          <p:cNvPr id="8" name="Picture Placeholder 7"/>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7148391" y="4801154"/>
            <a:ext cx="1530096" cy="1517904"/>
          </a:xfrm>
          <a:prstGeom prst="rect">
            <a:avLst/>
          </a:prstGeom>
          <a:noFill/>
          <a:ln>
            <a:noFill/>
          </a:ln>
        </p:spPr>
      </p:pic>
      <p:sp>
        <p:nvSpPr>
          <p:cNvPr id="7" name="Title 1" descr="The following information is given in the table: &#10;The table is divided into two columns; Type of Attack and Known to Cryptanalyst.&#10;1. &#10;a. Type of Attack: Ciphertext Only&#10;b. Known to Cryptanalyst: &#10;i. Encryption algorithm&#10;ii. Ciphertext&#10;2. &#10;a. Type of Attack: Known Plaintext&#10;b. Known to Cryptanalyst: &#10;i. Encryption algorithm&#10;ii. Ciphertext&#10;iii. One or more plaintext-ciphertext pairs formed with the secret key&#10;&#10;3. &#10;a. Type of Attack: Chosen Plaintext&#10;b. Known to Cryptanalyst: &#10;i. Encryption algorithm&#10;ii. Ciphertext&#10;iii. Plaintext message chosen by cryptanalyst, together with its corresponding ciphertext generated with the secret key.&#10;&#10;4. &#10;a. Type of Attack: Chosen Ciphertext&#10;b. Known to Cryptanalyst: &#10;i. Encryption algorithm&#10;ii. Ciphertext&#10;iii. Ciphertext chosen by cryptanalyst, together with its corresponding decrypted plaintext generated with the secret key&#10;5. &#10;a. Type of Attack: Chosen Text&#10;b. Known to Cryptanalyst: &#10;i. Encryption algorithm&#10;ii. Ciphertext&#10;iii. Plaintext message chosen by the cryptanalyst, together with its corresponding ciphertext generated with the secret key. &#10;iv. Ciphertext chosen by cryptanalyst, together with its corresponding decrypted plaintext generated with the secret key&#10;"/>
          <p:cNvSpPr>
            <a:spLocks noGrp="1"/>
          </p:cNvSpPr>
          <p:nvPr>
            <p:ph type="title"/>
          </p:nvPr>
        </p:nvSpPr>
        <p:spPr>
          <a:xfrm>
            <a:off x="1187624" y="14469"/>
            <a:ext cx="7416824" cy="906000"/>
          </a:xfrm>
        </p:spPr>
        <p:txBody>
          <a:bodyPr wrap="square">
            <a:noAutofit/>
          </a:bodyPr>
          <a:lstStyle/>
          <a:p>
            <a:r>
              <a:rPr lang="en-GB" altLang="en-US" sz="3600" dirty="0"/>
              <a:t>Terminologies</a:t>
            </a:r>
            <a:endParaRPr lang="en-US" sz="36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1052736"/>
            <a:ext cx="8229600" cy="4385816"/>
          </a:xfrm>
        </p:spPr>
        <p:txBody>
          <a:bodyPr>
            <a:spAutoFit/>
          </a:bodyPr>
          <a:lstStyle/>
          <a:p>
            <a:r>
              <a:rPr lang="en-IN" sz="2400" dirty="0"/>
              <a:t>The term </a:t>
            </a:r>
            <a:r>
              <a:rPr lang="en-IN" sz="2400" i="1" dirty="0"/>
              <a:t>strong</a:t>
            </a:r>
            <a:r>
              <a:rPr lang="en-IN" sz="2400" dirty="0"/>
              <a:t> </a:t>
            </a:r>
            <a:r>
              <a:rPr lang="en-IN" sz="2400" i="1" dirty="0"/>
              <a:t>encryption</a:t>
            </a:r>
            <a:r>
              <a:rPr lang="en-IN" sz="2400" dirty="0"/>
              <a:t> refers to encryption schemes that make it impractically difficult for unauthorized persons or systems to gain access to plaintext that has been encrypted</a:t>
            </a:r>
            <a:endParaRPr lang="en-IN" sz="2400" dirty="0"/>
          </a:p>
          <a:p>
            <a:r>
              <a:rPr lang="en-IN" sz="2400" dirty="0"/>
              <a:t>Properties that make an encryption algorithm strong are:</a:t>
            </a:r>
            <a:endParaRPr lang="en-IN" sz="2400" dirty="0"/>
          </a:p>
          <a:p>
            <a:pPr lvl="1"/>
            <a:r>
              <a:rPr lang="en-IN" sz="2400" dirty="0"/>
              <a:t>Appropriate choice of cryptographic algorithm</a:t>
            </a:r>
            <a:endParaRPr lang="en-IN" sz="2400" dirty="0"/>
          </a:p>
          <a:p>
            <a:pPr lvl="1"/>
            <a:r>
              <a:rPr lang="en-IN" sz="2400" dirty="0"/>
              <a:t>Use of sufficiently long key lengths</a:t>
            </a:r>
            <a:endParaRPr lang="en-IN" sz="2400" dirty="0"/>
          </a:p>
          <a:p>
            <a:pPr lvl="1"/>
            <a:r>
              <a:rPr lang="en-IN" sz="2400" dirty="0"/>
              <a:t>Appropriate choice of protocols</a:t>
            </a:r>
            <a:endParaRPr lang="en-IN" sz="2400" dirty="0"/>
          </a:p>
          <a:p>
            <a:pPr lvl="1"/>
            <a:r>
              <a:rPr lang="en-IN" sz="2400" dirty="0"/>
              <a:t>A well-engineered implementation</a:t>
            </a:r>
            <a:endParaRPr lang="en-IN" sz="2400" dirty="0"/>
          </a:p>
          <a:p>
            <a:pPr lvl="1"/>
            <a:r>
              <a:rPr lang="en-IN" sz="2400" dirty="0"/>
              <a:t>Absence of deliberately introduced hidden flaws</a:t>
            </a:r>
            <a:endParaRPr lang="en-IN" sz="2400" dirty="0"/>
          </a:p>
        </p:txBody>
      </p:sp>
      <p:sp>
        <p:nvSpPr>
          <p:cNvPr id="5" name="Title 1" descr="The following information is given in the table: &#10;The table is divided into two columns; Type of Attack and Known to Cryptanalyst.&#10;1. &#10;a. Type of Attack: Ciphertext Only&#10;b. Known to Cryptanalyst: &#10;i. Encryption algorithm&#10;ii. Ciphertext&#10;2. &#10;a. Type of Attack: Known Plaintext&#10;b. Known to Cryptanalyst: &#10;i. Encryption algorithm&#10;ii. Ciphertext&#10;iii. One or more plaintext-ciphertext pairs formed with the secret key&#10;&#10;3. &#10;a. Type of Attack: Chosen Plaintext&#10;b. Known to Cryptanalyst: &#10;i. Encryption algorithm&#10;ii. Ciphertext&#10;iii. Plaintext message chosen by cryptanalyst, together with its corresponding ciphertext generated with the secret key.&#10;&#10;4. &#10;a. Type of Attack: Chosen Ciphertext&#10;b. Known to Cryptanalyst: &#10;i. Encryption algorithm&#10;ii. Ciphertext&#10;iii. Ciphertext chosen by cryptanalyst, together with its corresponding decrypted plaintext generated with the secret key&#10;5. &#10;a. Type of Attack: Chosen Text&#10;b. Known to Cryptanalyst: &#10;i. Encryption algorithm&#10;ii. Ciphertext&#10;iii. Plaintext message chosen by the cryptanalyst, together with its corresponding ciphertext generated with the secret key. &#10;iv. Ciphertext chosen by cryptanalyst, together with its corresponding decrypted plaintext generated with the secret key&#10;"/>
          <p:cNvSpPr txBox="1"/>
          <p:nvPr/>
        </p:nvSpPr>
        <p:spPr bwMode="auto">
          <a:xfrm>
            <a:off x="1187624" y="14469"/>
            <a:ext cx="7416824" cy="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no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r>
              <a:rPr lang="en-GB" altLang="en-US" sz="3600" kern="0"/>
              <a:t>Terminologies</a:t>
            </a:r>
            <a:endParaRPr lang="en-US" sz="3600" kern="0" dirty="0"/>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4616450" y="2133600"/>
              <a:ext cx="234950" cy="298450"/>
            </p14:xfrm>
          </p:contentPart>
        </mc:Choice>
        <mc:Fallback xmlns="">
          <p:pic>
            <p:nvPicPr>
              <p:cNvPr id="2" name="Ink 1"/>
            </p:nvPicPr>
            <p:blipFill>
              <a:blip r:embed="rId2"/>
            </p:blipFill>
            <p:spPr>
              <a:xfrm>
                <a:off x="4616450" y="2133600"/>
                <a:ext cx="234950" cy="2984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4083050" y="1905000"/>
              <a:ext cx="1212850" cy="908050"/>
            </p14:xfrm>
          </p:contentPart>
        </mc:Choice>
        <mc:Fallback xmlns="">
          <p:pic>
            <p:nvPicPr>
              <p:cNvPr id="3" name="Ink 2"/>
            </p:nvPicPr>
            <p:blipFill>
              <a:blip r:embed="rId4"/>
            </p:blipFill>
            <p:spPr>
              <a:xfrm>
                <a:off x="4083050" y="1905000"/>
                <a:ext cx="1212850" cy="908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6375400" y="3606800"/>
              <a:ext cx="844550" cy="787400"/>
            </p14:xfrm>
          </p:contentPart>
        </mc:Choice>
        <mc:Fallback xmlns="">
          <p:pic>
            <p:nvPicPr>
              <p:cNvPr id="6" name="Ink 5"/>
            </p:nvPicPr>
            <p:blipFill>
              <a:blip r:embed="rId6"/>
            </p:blipFill>
            <p:spPr>
              <a:xfrm>
                <a:off x="6375400" y="3606800"/>
                <a:ext cx="844550" cy="78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6191250" y="3365500"/>
              <a:ext cx="1752600" cy="1454150"/>
            </p14:xfrm>
          </p:contentPart>
        </mc:Choice>
        <mc:Fallback xmlns="">
          <p:pic>
            <p:nvPicPr>
              <p:cNvPr id="7" name="Ink 6"/>
            </p:nvPicPr>
            <p:blipFill>
              <a:blip r:embed="rId8"/>
            </p:blipFill>
            <p:spPr>
              <a:xfrm>
                <a:off x="6191250" y="3365500"/>
                <a:ext cx="1752600" cy="145415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simplified model illustrates flow, with steps listed below&#10;• Cap X from data block open parens plaintext close parens points as input to encryption algorithm with secret key cap K, shared by sender and recipient&#10;• Transmitted cipher text cap Y equals cap E open parens cap K, cap X close parens to decryption algorithm with K as secret key.&#10;• From this an arrow pointing to the right labelled as cap X equals cap D open parens K, cap Y close to data block open parens plaintext output close parens.&#10;"/>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426368" y="1700808"/>
            <a:ext cx="8291264" cy="4536504"/>
          </a:xfrm>
          <a:prstGeom prst="rect">
            <a:avLst/>
          </a:prstGeom>
          <a:noFill/>
          <a:ln>
            <a:noFill/>
          </a:ln>
        </p:spPr>
      </p:pic>
      <p:sp>
        <p:nvSpPr>
          <p:cNvPr id="4" name="Title 3"/>
          <p:cNvSpPr>
            <a:spLocks noGrp="1"/>
          </p:cNvSpPr>
          <p:nvPr>
            <p:ph type="title"/>
          </p:nvPr>
        </p:nvSpPr>
        <p:spPr/>
        <p:txBody>
          <a:bodyPr/>
          <a:lstStyle/>
          <a:p>
            <a:r>
              <a:rPr lang="en-GB" altLang="en-US" dirty="0"/>
              <a:t>Classical cipher systems </a:t>
            </a:r>
            <a:endParaRPr lang="en-US" dirty="0"/>
          </a:p>
        </p:txBody>
      </p:sp>
      <p:sp>
        <p:nvSpPr>
          <p:cNvPr id="7" name="Rectangle 2"/>
          <p:cNvSpPr txBox="1">
            <a:spLocks noChangeArrowheads="1"/>
          </p:cNvSpPr>
          <p:nvPr/>
        </p:nvSpPr>
        <p:spPr bwMode="auto">
          <a:xfrm>
            <a:off x="755576" y="1052736"/>
            <a:ext cx="691276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457200" indent="-457200" eaLnBrk="1" hangingPunct="1">
              <a:spcBef>
                <a:spcPct val="25000"/>
              </a:spcBef>
              <a:buFont typeface="Wingdings" panose="05000000000000000000" pitchFamily="2" charset="2"/>
              <a:buChar char="Ø"/>
            </a:pPr>
            <a:r>
              <a:rPr lang="en-GB" altLang="en-US" sz="3000" kern="0" dirty="0">
                <a:latin typeface="Tahoma" panose="020B0604030504040204" pitchFamily="34" charset="0"/>
                <a:ea typeface="Tahoma" panose="020B0604030504040204" pitchFamily="34" charset="0"/>
                <a:cs typeface="Tahoma" panose="020B0604030504040204" pitchFamily="34" charset="0"/>
              </a:rPr>
              <a:t>Symmetric cipher cryptosystems </a:t>
            </a:r>
            <a:endParaRPr lang="en-GB" altLang="en-US" sz="3000" kern="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356882"/>
            <a:ext cx="8712967" cy="3108533"/>
          </a:xfrm>
        </p:spPr>
        <p:txBody>
          <a:bodyPr wrap="square">
            <a:spAutoFit/>
          </a:bodyPr>
          <a:lstStyle/>
          <a:p>
            <a:r>
              <a:rPr lang="en-US" sz="2600" dirty="0"/>
              <a:t>There are two requirements for secure use of conventional encryption:</a:t>
            </a:r>
            <a:endParaRPr lang="en-US" sz="2600" dirty="0"/>
          </a:p>
          <a:p>
            <a:pPr lvl="1">
              <a:spcBef>
                <a:spcPts val="2400"/>
              </a:spcBef>
            </a:pPr>
            <a:r>
              <a:rPr lang="en-US" sz="2600" dirty="0"/>
              <a:t>A strong encryption algorithm</a:t>
            </a:r>
            <a:endParaRPr lang="en-US" sz="2600" dirty="0"/>
          </a:p>
          <a:p>
            <a:pPr lvl="1">
              <a:spcBef>
                <a:spcPts val="2400"/>
              </a:spcBef>
            </a:pPr>
            <a:r>
              <a:rPr lang="en-US" sz="2600" dirty="0"/>
              <a:t>Sender and receiver must have obtained copies of </a:t>
            </a:r>
            <a:r>
              <a:rPr lang="en-US" sz="2600" b="1" dirty="0"/>
              <a:t>the secret key </a:t>
            </a:r>
            <a:r>
              <a:rPr lang="en-US" sz="2600" dirty="0"/>
              <a:t>in a secure </a:t>
            </a:r>
            <a:r>
              <a:rPr lang="en-US" sz="2600" dirty="0">
                <a:highlight>
                  <a:srgbClr val="FFFF00"/>
                </a:highlight>
              </a:rPr>
              <a:t>fashion</a:t>
            </a:r>
            <a:r>
              <a:rPr lang="en-US" sz="2600" dirty="0"/>
              <a:t> and must keep the key secure</a:t>
            </a:r>
            <a:endParaRPr lang="en-AU" sz="2600" dirty="0"/>
          </a:p>
        </p:txBody>
      </p:sp>
      <p:pic>
        <p:nvPicPr>
          <p:cNvPr id="11" name="Picture Placeholder 10"/>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6011487" y="4493583"/>
            <a:ext cx="2670048" cy="1822704"/>
          </a:xfrm>
          <a:prstGeom prst="rect">
            <a:avLst/>
          </a:prstGeom>
          <a:noFill/>
          <a:ln>
            <a:noFill/>
          </a:ln>
        </p:spPr>
      </p:pic>
      <p:sp>
        <p:nvSpPr>
          <p:cNvPr id="10" name="Title 3"/>
          <p:cNvSpPr>
            <a:spLocks noGrp="1"/>
          </p:cNvSpPr>
          <p:nvPr>
            <p:ph type="title"/>
          </p:nvPr>
        </p:nvSpPr>
        <p:spPr>
          <a:xfrm>
            <a:off x="1420578" y="253046"/>
            <a:ext cx="7702550" cy="792163"/>
          </a:xfrm>
        </p:spPr>
        <p:txBody>
          <a:bodyPr/>
          <a:lstStyle/>
          <a:p>
            <a:r>
              <a:rPr lang="en-GB" altLang="en-US" dirty="0"/>
              <a:t>Classical cipher systems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dirty="0"/>
              <a:t>Outline</a:t>
            </a:r>
            <a:endParaRPr lang="en-GB" altLang="en-US" dirty="0"/>
          </a:p>
        </p:txBody>
      </p:sp>
      <p:sp>
        <p:nvSpPr>
          <p:cNvPr id="9219" name="Rectangle 3"/>
          <p:cNvSpPr>
            <a:spLocks noGrp="1" noChangeArrowheads="1"/>
          </p:cNvSpPr>
          <p:nvPr>
            <p:ph idx="1"/>
          </p:nvPr>
        </p:nvSpPr>
        <p:spPr>
          <a:xfrm>
            <a:off x="685800" y="1268760"/>
            <a:ext cx="8278688" cy="4967287"/>
          </a:xfrm>
        </p:spPr>
        <p:txBody>
          <a:bodyPr/>
          <a:lstStyle/>
          <a:p>
            <a:pPr eaLnBrk="1" hangingPunct="1">
              <a:spcBef>
                <a:spcPct val="25000"/>
              </a:spcBef>
            </a:pPr>
            <a:r>
              <a:rPr lang="en-GB" altLang="en-US" dirty="0"/>
              <a:t>What is cryptograph?</a:t>
            </a:r>
            <a:endParaRPr lang="en-GB" altLang="en-US" dirty="0"/>
          </a:p>
          <a:p>
            <a:pPr marL="857250" lvl="1" indent="-457200" eaLnBrk="1" hangingPunct="1">
              <a:spcBef>
                <a:spcPct val="25000"/>
              </a:spcBef>
              <a:buFont typeface="Arial" panose="020B0604020202020204" pitchFamily="34" charset="0"/>
              <a:buChar char="•"/>
            </a:pPr>
            <a:r>
              <a:rPr lang="en-GB" altLang="en-US" dirty="0"/>
              <a:t>Existing cipher systems and terminologies</a:t>
            </a:r>
            <a:endParaRPr lang="en-GB" altLang="en-US" dirty="0"/>
          </a:p>
          <a:p>
            <a:pPr eaLnBrk="1" hangingPunct="1">
              <a:spcBef>
                <a:spcPct val="25000"/>
              </a:spcBef>
            </a:pPr>
            <a:r>
              <a:rPr lang="en-GB" altLang="en-US" dirty="0"/>
              <a:t>Some classical cipher systems </a:t>
            </a:r>
            <a:endParaRPr lang="en-GB" altLang="en-US" dirty="0"/>
          </a:p>
          <a:p>
            <a:pPr eaLnBrk="1" hangingPunct="1">
              <a:spcBef>
                <a:spcPct val="25000"/>
              </a:spcBef>
            </a:pPr>
            <a:endParaRPr lang="en-GB"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model illustrates flow with steps summarized below.&#10;&#10;• X leads from message source to encryption algorithm, which receives input from key source.&#10;• Y=E(K, X) leads to decryption algorithm, with flow also to cryptanalyst, which produces X hat and K hat.&#10;• The key source also sends K through secure channel to decryption algorithm.&#10;• Decryption algorithm sends X to destination.&#10;"/>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509081" y="1499681"/>
            <a:ext cx="8125838" cy="4824919"/>
          </a:xfrm>
          <a:prstGeom prst="rect">
            <a:avLst/>
          </a:prstGeom>
          <a:noFill/>
          <a:ln>
            <a:noFill/>
          </a:ln>
        </p:spPr>
      </p:pic>
      <p:sp>
        <p:nvSpPr>
          <p:cNvPr id="6" name="Title 3"/>
          <p:cNvSpPr>
            <a:spLocks noGrp="1"/>
          </p:cNvSpPr>
          <p:nvPr>
            <p:ph type="title"/>
          </p:nvPr>
        </p:nvSpPr>
        <p:spPr>
          <a:xfrm>
            <a:off x="1420578" y="253046"/>
            <a:ext cx="7702550" cy="792163"/>
          </a:xfrm>
        </p:spPr>
        <p:txBody>
          <a:bodyPr/>
          <a:lstStyle/>
          <a:p>
            <a:r>
              <a:rPr lang="en-GB" altLang="en-US" dirty="0"/>
              <a:t>Classical cipher systems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18552"/>
            <a:ext cx="7704856" cy="646321"/>
          </a:xfrm>
        </p:spPr>
        <p:txBody>
          <a:bodyPr wrap="square">
            <a:spAutoFit/>
          </a:bodyPr>
          <a:lstStyle/>
          <a:p>
            <a:r>
              <a:rPr lang="en-IN" altLang="en-US" sz="3600" b="1">
                <a:latin typeface="+mj-lt"/>
                <a:ea typeface="ヒラギノ角ゴ Pro W3" charset="-128"/>
              </a:rPr>
              <a:t>Clascical Ciphers</a:t>
            </a:r>
            <a:endParaRPr lang="en-US" sz="2800" dirty="0">
              <a:latin typeface="+mj-lt"/>
            </a:endParaRPr>
          </a:p>
        </p:txBody>
      </p:sp>
      <p:pic>
        <p:nvPicPr>
          <p:cNvPr id="8" name="Picture Placeholder 7"/>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7559135" y="5228466"/>
            <a:ext cx="1119352" cy="1087821"/>
          </a:xfrm>
          <a:prstGeom prst="rect">
            <a:avLst/>
          </a:prstGeom>
          <a:noFill/>
          <a:ln>
            <a:noFill/>
          </a:ln>
        </p:spPr>
      </p:pic>
      <p:sp>
        <p:nvSpPr>
          <p:cNvPr id="9" name="Content Placeholder 3"/>
          <p:cNvSpPr>
            <a:spLocks noGrp="1"/>
          </p:cNvSpPr>
          <p:nvPr>
            <p:ph idx="1"/>
          </p:nvPr>
        </p:nvSpPr>
        <p:spPr>
          <a:xfrm>
            <a:off x="457200" y="1340768"/>
            <a:ext cx="8229600" cy="2856349"/>
          </a:xfrm>
        </p:spPr>
        <p:txBody>
          <a:bodyPr>
            <a:spAutoFit/>
          </a:bodyPr>
          <a:lstStyle/>
          <a:p>
            <a:pPr>
              <a:lnSpc>
                <a:spcPct val="150000"/>
              </a:lnSpc>
            </a:pPr>
            <a:r>
              <a:rPr lang="en-IN" altLang="en-US" sz="2800" b="1">
                <a:ea typeface="ヒラギノ角ゴ Pro W3" charset="-128"/>
              </a:rPr>
              <a:t>Substitution</a:t>
            </a:r>
            <a:r>
              <a:rPr lang="en-IN" altLang="en-US" sz="2800">
                <a:ea typeface="ヒラギノ角ゴ Pro W3" charset="-128"/>
              </a:rPr>
              <a:t> Technique</a:t>
            </a:r>
            <a:endParaRPr lang="en-IN" altLang="en-US" sz="2800">
              <a:ea typeface="ヒラギノ角ゴ Pro W3" charset="-128"/>
            </a:endParaRPr>
          </a:p>
          <a:p>
            <a:pPr lvl="1">
              <a:lnSpc>
                <a:spcPct val="150000"/>
              </a:lnSpc>
            </a:pPr>
            <a:r>
              <a:rPr lang="en-IN" altLang="en-US" sz="2800">
                <a:ea typeface="ヒラギノ角ゴ Pro W3" charset="-128"/>
              </a:rPr>
              <a:t>Monoalphabetic cipher</a:t>
            </a:r>
            <a:endParaRPr lang="en-IN" altLang="en-US" sz="2800">
              <a:ea typeface="ヒラギノ角ゴ Pro W3" charset="-128"/>
            </a:endParaRPr>
          </a:p>
          <a:p>
            <a:pPr lvl="1">
              <a:lnSpc>
                <a:spcPct val="150000"/>
              </a:lnSpc>
            </a:pPr>
            <a:r>
              <a:rPr lang="en-IN" altLang="en-US" sz="2800">
                <a:ea typeface="ヒラギノ角ゴ Pro W3" charset="-128"/>
              </a:rPr>
              <a:t>Polyalphabetic cipher</a:t>
            </a:r>
            <a:endParaRPr lang="en-IN" altLang="en-US" sz="2800">
              <a:ea typeface="ヒラギノ角ゴ Pro W3" charset="-128"/>
            </a:endParaRPr>
          </a:p>
          <a:p>
            <a:pPr marL="0" indent="0">
              <a:lnSpc>
                <a:spcPct val="150000"/>
              </a:lnSpc>
              <a:buNone/>
            </a:pPr>
            <a:endParaRPr lang="en-AU"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33941"/>
            <a:ext cx="7704856" cy="615543"/>
          </a:xfrm>
        </p:spPr>
        <p:txBody>
          <a:bodyPr wrap="square">
            <a:spAutoFit/>
          </a:bodyPr>
          <a:lstStyle/>
          <a:p>
            <a:pPr lvl="1"/>
            <a:r>
              <a:rPr lang="en-IN" altLang="en-US" sz="3400" b="1">
                <a:ea typeface="ヒラギノ角ゴ Pro W3" charset="-128"/>
              </a:rPr>
              <a:t>Monoalphabetic cipher</a:t>
            </a:r>
            <a:endParaRPr lang="en-IN" altLang="en-US" sz="3400" b="1">
              <a:ea typeface="ヒラギノ角ゴ Pro W3" charset="-128"/>
            </a:endParaRPr>
          </a:p>
        </p:txBody>
      </p:sp>
      <p:pic>
        <p:nvPicPr>
          <p:cNvPr id="8" name="Picture Placeholder 7"/>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7559135" y="5228466"/>
            <a:ext cx="1119352" cy="1087821"/>
          </a:xfrm>
          <a:prstGeom prst="rect">
            <a:avLst/>
          </a:prstGeom>
          <a:noFill/>
          <a:ln>
            <a:noFill/>
          </a:ln>
        </p:spPr>
      </p:pic>
      <p:sp>
        <p:nvSpPr>
          <p:cNvPr id="5" name="Content Placeholder 3"/>
          <p:cNvSpPr txBox="1"/>
          <p:nvPr/>
        </p:nvSpPr>
        <p:spPr bwMode="auto">
          <a:xfrm>
            <a:off x="448887" y="1360054"/>
            <a:ext cx="8229600" cy="304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kern="0"/>
              <a:t>Monoalphabetic cipher: each symbol (leter, number) in plain text is mapped to a fixed symbol (letter, number or any symbol) in ciphertext;</a:t>
            </a:r>
            <a:endParaRPr lang="en-US" sz="2600" kern="0"/>
          </a:p>
          <a:p>
            <a:endParaRPr lang="en-US" sz="2600" kern="0"/>
          </a:p>
          <a:p>
            <a:r>
              <a:rPr lang="en-US" sz="2600" kern="0">
                <a:highlight>
                  <a:srgbClr val="FFFF00"/>
                </a:highlight>
              </a:rPr>
              <a:t>mỗi ký hiệu (chữ cái, số) trong văn bản thuần túy được ánh xạ tới một ký hiệu cố định (chữ cái, số hoặc bất kỳ ký hiệu nào) trong bản mã.</a:t>
            </a:r>
            <a:endParaRPr lang="en-US" sz="2600" kern="0">
              <a:highlight>
                <a:srgbClr val="FFFF00"/>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24" y="1124744"/>
            <a:ext cx="7499176" cy="584765"/>
          </a:xfrm>
        </p:spPr>
        <p:txBody>
          <a:bodyPr wrap="square">
            <a:spAutoFit/>
          </a:bodyPr>
          <a:lstStyle/>
          <a:p>
            <a:r>
              <a:rPr lang="en-IN" altLang="en-US" sz="3200" dirty="0">
                <a:latin typeface="+mj-lt"/>
                <a:ea typeface="ヒラギノ角ゴ Pro W3" charset="-128"/>
              </a:rPr>
              <a:t>(1) Caesar Cipher</a:t>
            </a:r>
            <a:endParaRPr lang="en-US" sz="3200" dirty="0">
              <a:latin typeface="+mj-lt"/>
            </a:endParaRPr>
          </a:p>
        </p:txBody>
      </p:sp>
      <p:sp>
        <p:nvSpPr>
          <p:cNvPr id="4" name="Content Placeholder 3"/>
          <p:cNvSpPr>
            <a:spLocks noGrp="1"/>
          </p:cNvSpPr>
          <p:nvPr>
            <p:ph idx="1"/>
          </p:nvPr>
        </p:nvSpPr>
        <p:spPr>
          <a:xfrm>
            <a:off x="451324" y="1772697"/>
            <a:ext cx="8153400" cy="904853"/>
          </a:xfrm>
        </p:spPr>
        <p:txBody>
          <a:bodyPr wrap="square">
            <a:spAutoFit/>
          </a:bodyPr>
          <a:lstStyle/>
          <a:p>
            <a:r>
              <a:rPr lang="en-US" sz="2400" dirty="0"/>
              <a:t>Simplest and earliest known use of a substitution cipher</a:t>
            </a:r>
            <a:endParaRPr lang="en-US" sz="2400" dirty="0"/>
          </a:p>
          <a:p>
            <a:r>
              <a:rPr lang="en-US" sz="2400" dirty="0"/>
              <a:t>Used by Julius Caesar</a:t>
            </a:r>
            <a:endParaRPr lang="en-US" sz="2400" dirty="0"/>
          </a:p>
        </p:txBody>
      </p:sp>
      <p:sp>
        <p:nvSpPr>
          <p:cNvPr id="3" name="Content Placeholder 2"/>
          <p:cNvSpPr>
            <a:spLocks noGrp="1"/>
          </p:cNvSpPr>
          <p:nvPr>
            <p:ph idx="13"/>
          </p:nvPr>
        </p:nvSpPr>
        <p:spPr>
          <a:xfrm>
            <a:off x="333792" y="4877561"/>
            <a:ext cx="8505760" cy="904853"/>
          </a:xfrm>
        </p:spPr>
        <p:txBody>
          <a:bodyPr wrap="square">
            <a:spAutoFit/>
          </a:bodyPr>
          <a:lstStyle/>
          <a:p>
            <a:pPr>
              <a:buNone/>
            </a:pPr>
            <a:r>
              <a:rPr lang="en-US" sz="2400" dirty="0"/>
              <a:t>plain:   MEET   ME    AFTER   THE     TOGA     PARTY</a:t>
            </a:r>
            <a:endParaRPr lang="en-US" sz="2400" dirty="0"/>
          </a:p>
          <a:p>
            <a:pPr>
              <a:buNone/>
            </a:pPr>
            <a:r>
              <a:rPr lang="en-US" sz="2400" dirty="0"/>
              <a:t>cipher: JBBQ   JB      XCQBO  QEB     QLDX    MXOQV</a:t>
            </a:r>
            <a:endParaRPr lang="en-US" sz="2400" dirty="0"/>
          </a:p>
        </p:txBody>
      </p:sp>
      <p:sp>
        <p:nvSpPr>
          <p:cNvPr id="5" name="Title 1"/>
          <p:cNvSpPr txBox="1"/>
          <p:nvPr/>
        </p:nvSpPr>
        <p:spPr bwMode="auto">
          <a:xfrm>
            <a:off x="1135440" y="138647"/>
            <a:ext cx="77048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r>
              <a:rPr lang="en-IN" altLang="en-US" sz="3600" b="1">
                <a:ea typeface="ヒラギノ角ゴ Pro W3" charset="-128"/>
              </a:rPr>
              <a:t>Monoalphabetic cipher</a:t>
            </a:r>
            <a:endParaRPr lang="en-US" sz="2800" kern="0" dirty="0"/>
          </a:p>
        </p:txBody>
      </p:sp>
      <p:pic>
        <p:nvPicPr>
          <p:cNvPr id="6" name="Picture 5"/>
          <p:cNvPicPr>
            <a:picLocks noChangeAspect="1"/>
          </p:cNvPicPr>
          <p:nvPr/>
        </p:nvPicPr>
        <p:blipFill>
          <a:blip r:embed="rId1"/>
          <a:stretch>
            <a:fillRect/>
          </a:stretch>
        </p:blipFill>
        <p:spPr>
          <a:xfrm>
            <a:off x="0" y="3118003"/>
            <a:ext cx="9144000" cy="1365260"/>
          </a:xfrm>
          <a:prstGeom prst="rect">
            <a:avLst/>
          </a:prstGeom>
        </p:spPr>
      </p:pic>
      <p:sp>
        <p:nvSpPr>
          <p:cNvPr id="7" name="Title 1"/>
          <p:cNvSpPr txBox="1"/>
          <p:nvPr/>
        </p:nvSpPr>
        <p:spPr bwMode="auto">
          <a:xfrm>
            <a:off x="234139" y="2631104"/>
            <a:ext cx="7499176"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r>
              <a:rPr lang="en-IN" altLang="en-US" sz="3200" kern="0" dirty="0">
                <a:ea typeface="ヒラギノ角ゴ Pro W3" charset="-128"/>
              </a:rPr>
              <a:t>Key</a:t>
            </a:r>
            <a:endParaRPr lang="en-US" sz="3200"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32656"/>
            <a:ext cx="7682056" cy="648072"/>
          </a:xfrm>
        </p:spPr>
        <p:txBody>
          <a:bodyPr wrap="square">
            <a:spAutoFit/>
          </a:bodyPr>
          <a:lstStyle/>
          <a:p>
            <a:r>
              <a:rPr lang="en-IN" altLang="en-US" sz="3600" dirty="0">
                <a:latin typeface="+mj-lt"/>
                <a:ea typeface="ヒラギノ角ゴ Pro W3" charset="-128"/>
              </a:rPr>
              <a:t>Caesar Cipher Algorithm</a:t>
            </a:r>
            <a:endParaRPr lang="en-US" sz="2800" dirty="0">
              <a:latin typeface="+mj-lt"/>
            </a:endParaRPr>
          </a:p>
        </p:txBody>
      </p:sp>
      <p:sp>
        <p:nvSpPr>
          <p:cNvPr id="4" name="Content Placeholder 3"/>
          <p:cNvSpPr>
            <a:spLocks noGrp="1"/>
          </p:cNvSpPr>
          <p:nvPr>
            <p:ph idx="13"/>
          </p:nvPr>
        </p:nvSpPr>
        <p:spPr>
          <a:xfrm>
            <a:off x="457200" y="1268760"/>
            <a:ext cx="8229600" cy="5214620"/>
          </a:xfrm>
        </p:spPr>
        <p:txBody>
          <a:bodyPr>
            <a:spAutoFit/>
          </a:bodyPr>
          <a:lstStyle/>
          <a:p>
            <a:pPr>
              <a:spcBef>
                <a:spcPts val="600"/>
              </a:spcBef>
              <a:defRPr/>
            </a:pPr>
            <a:r>
              <a:rPr lang="en-AU" sz="2000" dirty="0">
                <a:ea typeface="MS PGothic" panose="020B0600070205080204" pitchFamily="-107" charset="-128"/>
              </a:rPr>
              <a:t>Can define transformation as:</a:t>
            </a:r>
            <a:endParaRPr lang="en-AU" sz="2000" dirty="0">
              <a:ea typeface="MS PGothic" panose="020B0600070205080204" pitchFamily="-107" charset="-128"/>
            </a:endParaRPr>
          </a:p>
          <a:p>
            <a:pPr marL="266700" indent="-266700">
              <a:spcBef>
                <a:spcPts val="600"/>
              </a:spcBef>
              <a:buNone/>
              <a:defRPr/>
            </a:pPr>
            <a:r>
              <a:rPr lang="en-AU" sz="2000" dirty="0">
                <a:ea typeface="MS PGothic" panose="020B0600070205080204" pitchFamily="-107" charset="-128"/>
              </a:rPr>
              <a:t>	a b c d e f g h </a:t>
            </a:r>
            <a:r>
              <a:rPr lang="en-AU" sz="2000" dirty="0" err="1">
                <a:ea typeface="MS PGothic" panose="020B0600070205080204" pitchFamily="-107" charset="-128"/>
              </a:rPr>
              <a:t>i</a:t>
            </a:r>
            <a:r>
              <a:rPr lang="en-AU" sz="2000" dirty="0">
                <a:ea typeface="MS PGothic" panose="020B0600070205080204" pitchFamily="-107" charset="-128"/>
              </a:rPr>
              <a:t> j k l m n o p q r s t u v w x y z</a:t>
            </a:r>
            <a:endParaRPr lang="en-AU" sz="2000" dirty="0">
              <a:ea typeface="MS PGothic" panose="020B0600070205080204" pitchFamily="-107" charset="-128"/>
            </a:endParaRPr>
          </a:p>
          <a:p>
            <a:pPr marL="266700" indent="-266700">
              <a:spcBef>
                <a:spcPts val="600"/>
              </a:spcBef>
              <a:buNone/>
              <a:defRPr/>
            </a:pPr>
            <a:r>
              <a:rPr lang="en-AU" sz="2000" dirty="0">
                <a:ea typeface="MS PGothic" panose="020B0600070205080204" pitchFamily="-107" charset="-128"/>
              </a:rPr>
              <a:t>	D E F G H I J K L M N O P Q R S T U V W X Y Z A B C</a:t>
            </a:r>
            <a:endParaRPr lang="en-AU" sz="2000" dirty="0">
              <a:ea typeface="MS PGothic" panose="020B0600070205080204" pitchFamily="-107" charset="-128"/>
            </a:endParaRPr>
          </a:p>
          <a:p>
            <a:pPr>
              <a:spcBef>
                <a:spcPts val="600"/>
              </a:spcBef>
              <a:defRPr/>
            </a:pPr>
            <a:r>
              <a:rPr lang="en-AU" sz="2000" dirty="0">
                <a:highlight>
                  <a:srgbClr val="FFFF00"/>
                </a:highlight>
                <a:ea typeface="MS PGothic" panose="020B0600070205080204" pitchFamily="-107" charset="-128"/>
              </a:rPr>
              <a:t>Mathematically </a:t>
            </a:r>
            <a:r>
              <a:rPr lang="en-AU" sz="2000" dirty="0">
                <a:ea typeface="MS PGothic" panose="020B0600070205080204" pitchFamily="-107" charset="-128"/>
              </a:rPr>
              <a:t>give each letter a number</a:t>
            </a:r>
            <a:endParaRPr lang="en-AU" sz="2000" dirty="0">
              <a:ea typeface="MS PGothic" panose="020B0600070205080204" pitchFamily="-107" charset="-128"/>
            </a:endParaRPr>
          </a:p>
          <a:p>
            <a:pPr marL="269875" lvl="1" indent="0">
              <a:buNone/>
              <a:defRPr/>
            </a:pPr>
            <a:r>
              <a:rPr lang="en-AU" sz="2000" dirty="0">
                <a:ea typeface="MS PGothic" panose="020B0600070205080204" pitchFamily="-107" charset="-128"/>
              </a:rPr>
              <a:t>a b c d e f  g  h </a:t>
            </a:r>
            <a:r>
              <a:rPr lang="en-AU" sz="2000" dirty="0" err="1">
                <a:ea typeface="MS PGothic" panose="020B0600070205080204" pitchFamily="-107" charset="-128"/>
              </a:rPr>
              <a:t>i</a:t>
            </a:r>
            <a:r>
              <a:rPr lang="en-AU" sz="2000" dirty="0">
                <a:ea typeface="MS PGothic" panose="020B0600070205080204" pitchFamily="-107" charset="-128"/>
              </a:rPr>
              <a:t>  j  k    l   m  n   o   p   q   r    s    t    u  v   w   x   y   z</a:t>
            </a:r>
            <a:endParaRPr lang="en-AU" sz="2000" dirty="0">
              <a:ea typeface="MS PGothic" panose="020B0600070205080204" pitchFamily="-107" charset="-128"/>
            </a:endParaRPr>
          </a:p>
          <a:p>
            <a:pPr marL="269875" lvl="1" indent="0">
              <a:buNone/>
              <a:defRPr/>
            </a:pPr>
            <a:r>
              <a:rPr lang="en-AU" sz="2000" dirty="0">
                <a:ea typeface="MS PGothic" panose="020B0600070205080204" pitchFamily="-107" charset="-128"/>
              </a:rPr>
              <a:t>0 1 2 3 4 5 6 7 8 9 10 11 12 13 14 15 16 17 18 19 20 21 22 23 24 25</a:t>
            </a:r>
            <a:endParaRPr lang="en-AU" sz="2000" dirty="0">
              <a:ea typeface="MS PGothic" panose="020B0600070205080204" pitchFamily="-107" charset="-128"/>
            </a:endParaRPr>
          </a:p>
          <a:p>
            <a:pPr>
              <a:spcBef>
                <a:spcPts val="600"/>
              </a:spcBef>
              <a:defRPr/>
            </a:pPr>
            <a:r>
              <a:rPr lang="en-AU" sz="2000" dirty="0">
                <a:ea typeface="MS PGothic" panose="020B0600070205080204" pitchFamily="-107" charset="-128"/>
              </a:rPr>
              <a:t>Algorithm can be expressed as:</a:t>
            </a:r>
            <a:endParaRPr lang="en-AU" sz="2000" dirty="0">
              <a:ea typeface="MS PGothic" panose="020B0600070205080204" pitchFamily="-107" charset="-128"/>
            </a:endParaRPr>
          </a:p>
          <a:p>
            <a:pPr marL="0" indent="0">
              <a:spcBef>
                <a:spcPts val="600"/>
              </a:spcBef>
              <a:buNone/>
              <a:defRPr/>
            </a:pPr>
            <a:r>
              <a:rPr lang="en-AU" sz="2000" i="1" dirty="0">
                <a:ea typeface="MS PGothic" panose="020B0600070205080204" pitchFamily="-107" charset="-128"/>
              </a:rPr>
              <a:t>		</a:t>
            </a:r>
            <a:r>
              <a:rPr lang="en-AU" sz="2000" dirty="0">
                <a:ea typeface="MS PGothic" panose="020B0600070205080204" pitchFamily="-107" charset="-128"/>
              </a:rPr>
              <a:t>c = E(3, p) = (p + 3) mod (26)</a:t>
            </a:r>
            <a:endParaRPr lang="en-AU" sz="2000" i="1" dirty="0">
              <a:ea typeface="MS PGothic" panose="020B0600070205080204" pitchFamily="-107" charset="-128"/>
            </a:endParaRPr>
          </a:p>
          <a:p>
            <a:pPr>
              <a:spcBef>
                <a:spcPts val="600"/>
              </a:spcBef>
              <a:defRPr/>
            </a:pPr>
            <a:r>
              <a:rPr lang="en-AU" sz="2000" dirty="0">
                <a:highlight>
                  <a:srgbClr val="FFFF00"/>
                </a:highlight>
                <a:ea typeface="MS PGothic" panose="020B0600070205080204" pitchFamily="-107" charset="-128"/>
              </a:rPr>
              <a:t>A shift </a:t>
            </a:r>
            <a:r>
              <a:rPr lang="en-AU" sz="2000" dirty="0">
                <a:ea typeface="MS PGothic" panose="020B0600070205080204" pitchFamily="-107" charset="-128"/>
              </a:rPr>
              <a:t>may be of any amount, so that the general Caesar algorithm is:</a:t>
            </a:r>
            <a:endParaRPr lang="en-AU" sz="2000" dirty="0">
              <a:ea typeface="MS PGothic" panose="020B0600070205080204" pitchFamily="-107" charset="-128"/>
            </a:endParaRPr>
          </a:p>
          <a:p>
            <a:pPr marL="0" indent="0">
              <a:spcBef>
                <a:spcPts val="600"/>
              </a:spcBef>
              <a:buNone/>
              <a:defRPr/>
            </a:pPr>
            <a:r>
              <a:rPr lang="en-AU" sz="2000" i="1" dirty="0">
                <a:ea typeface="MS PGothic" panose="020B0600070205080204" pitchFamily="-107" charset="-128"/>
              </a:rPr>
              <a:t>		</a:t>
            </a:r>
            <a:r>
              <a:rPr lang="en-AU" sz="2000" dirty="0">
                <a:ea typeface="MS PGothic" panose="020B0600070205080204" pitchFamily="-107" charset="-128"/>
              </a:rPr>
              <a:t>C =  E(k , p ) =  (p + k ) mod </a:t>
            </a:r>
            <a:r>
              <a:rPr lang="en-AU" sz="2000" i="1" dirty="0">
                <a:ea typeface="MS PGothic" panose="020B0600070205080204" pitchFamily="-107" charset="-128"/>
              </a:rPr>
              <a:t>26</a:t>
            </a:r>
            <a:endParaRPr lang="en-AU" sz="2000" i="1" dirty="0">
              <a:ea typeface="MS PGothic" panose="020B0600070205080204" pitchFamily="-107" charset="-128"/>
            </a:endParaRPr>
          </a:p>
          <a:p>
            <a:pPr>
              <a:spcBef>
                <a:spcPts val="600"/>
              </a:spcBef>
              <a:defRPr/>
            </a:pPr>
            <a:r>
              <a:rPr lang="en-AU" sz="2000" dirty="0">
                <a:ea typeface="MS PGothic" panose="020B0600070205080204" pitchFamily="-107" charset="-128"/>
              </a:rPr>
              <a:t>Where k</a:t>
            </a:r>
            <a:r>
              <a:rPr lang="en-AU" sz="2000" dirty="0">
                <a:highlight>
                  <a:srgbClr val="FFFF00"/>
                </a:highlight>
                <a:ea typeface="MS PGothic" panose="020B0600070205080204" pitchFamily="-107" charset="-128"/>
              </a:rPr>
              <a:t> takes on</a:t>
            </a:r>
            <a:r>
              <a:rPr lang="en-AU" sz="2000" dirty="0">
                <a:ea typeface="MS PGothic" panose="020B0600070205080204" pitchFamily="-107" charset="-128"/>
              </a:rPr>
              <a:t> a value in the range 1 to 25; the decryption algorithm is simply:</a:t>
            </a:r>
            <a:r>
              <a:rPr lang="en-US" altLang="en-AU" sz="2000" dirty="0">
                <a:highlight>
                  <a:srgbClr val="FFFF00"/>
                </a:highlight>
                <a:ea typeface="MS PGothic" panose="020B0600070205080204" pitchFamily="-107" charset="-128"/>
              </a:rPr>
              <a:t>(thuật giả mã đơn giản là)</a:t>
            </a:r>
            <a:endParaRPr lang="en-AU" sz="2000" dirty="0">
              <a:ea typeface="MS PGothic" panose="020B0600070205080204" pitchFamily="-107" charset="-128"/>
            </a:endParaRPr>
          </a:p>
          <a:p>
            <a:pPr marL="0" indent="0">
              <a:spcBef>
                <a:spcPts val="600"/>
              </a:spcBef>
              <a:buNone/>
              <a:defRPr/>
            </a:pPr>
            <a:r>
              <a:rPr lang="en-AU" sz="2000" i="1" dirty="0">
                <a:ea typeface="MS PGothic" panose="020B0600070205080204" pitchFamily="-107" charset="-128"/>
              </a:rPr>
              <a:t>		</a:t>
            </a:r>
            <a:r>
              <a:rPr lang="en-AU" sz="2000" dirty="0">
                <a:ea typeface="MS PGothic" panose="020B0600070205080204" pitchFamily="-107" charset="-128"/>
              </a:rPr>
              <a:t>p = D(k , C ) = (C − k ) mod </a:t>
            </a:r>
            <a:r>
              <a:rPr lang="en-AU" sz="2000" i="1" dirty="0">
                <a:ea typeface="MS PGothic" panose="020B0600070205080204" pitchFamily="-107" charset="-128"/>
              </a:rPr>
              <a:t>26</a:t>
            </a:r>
            <a:endParaRPr lang="en-AU" sz="2000" i="1" dirty="0">
              <a:ea typeface="MS PGothic" panose="020B0600070205080204" pitchFamily="-107"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579296" cy="615543"/>
          </a:xfrm>
        </p:spPr>
        <p:txBody>
          <a:bodyPr wrap="square">
            <a:spAutoFit/>
          </a:bodyPr>
          <a:lstStyle/>
          <a:p>
            <a:r>
              <a:rPr lang="en-IN" altLang="en-US" sz="3400" dirty="0">
                <a:latin typeface="+mj-lt"/>
                <a:ea typeface="ヒラギノ角ゴ Pro W3" charset="-128"/>
              </a:rPr>
              <a:t>Brute-Force Cryptanalysis of Caesar Cipher </a:t>
            </a:r>
            <a:endParaRPr lang="en-IN" altLang="en-US" sz="3400" dirty="0">
              <a:latin typeface="+mj-lt"/>
              <a:ea typeface="ヒラギノ角ゴ Pro W3" charset="-128"/>
            </a:endParaRPr>
          </a:p>
        </p:txBody>
      </p:sp>
      <p:pic>
        <p:nvPicPr>
          <p:cNvPr id="6" name="Picture Placeholder 5" descr="The table shows the Brute-Force Cryptanalysis of Caesar Cipher with the encryption and decryption text using 25 keys."/>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601782" y="1304057"/>
            <a:ext cx="6366872" cy="5080298"/>
          </a:xfrm>
          <a:prstGeom prst="rect">
            <a:avLst/>
          </a:prstGeom>
          <a:noFill/>
          <a:ln>
            <a:noFill/>
          </a:ln>
        </p:spPr>
      </p:pic>
      <p:sp>
        <p:nvSpPr>
          <p:cNvPr id="3" name="Rectangle 2"/>
          <p:cNvSpPr/>
          <p:nvPr/>
        </p:nvSpPr>
        <p:spPr>
          <a:xfrm>
            <a:off x="6968654" y="1628800"/>
            <a:ext cx="1830886" cy="1384995"/>
          </a:xfrm>
          <a:prstGeom prst="rect">
            <a:avLst/>
          </a:prstGeom>
        </p:spPr>
        <p:txBody>
          <a:bodyPr wrap="none">
            <a:spAutoFit/>
          </a:bodyPr>
          <a:lstStyle/>
          <a:p>
            <a:r>
              <a:rPr lang="en-US" dirty="0">
                <a:latin typeface="TimesTenLTStd-Roman"/>
              </a:rPr>
              <a:t>Need large </a:t>
            </a:r>
            <a:endParaRPr lang="en-US" dirty="0">
              <a:latin typeface="TimesTenLTStd-Roman"/>
            </a:endParaRPr>
          </a:p>
          <a:p>
            <a:r>
              <a:rPr lang="en-US" dirty="0">
                <a:latin typeface="TimesTenLTStd-Roman"/>
              </a:rPr>
              <a:t>number </a:t>
            </a:r>
            <a:endParaRPr lang="en-US" dirty="0">
              <a:latin typeface="TimesTenLTStd-Roman"/>
            </a:endParaRPr>
          </a:p>
          <a:p>
            <a:r>
              <a:rPr lang="en-US" dirty="0">
                <a:latin typeface="TimesTenLTStd-Roman"/>
              </a:rPr>
              <a:t>of keys!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344816" cy="646321"/>
          </a:xfrm>
        </p:spPr>
        <p:txBody>
          <a:bodyPr wrap="square">
            <a:spAutoFit/>
          </a:bodyPr>
          <a:lstStyle/>
          <a:p>
            <a:r>
              <a:rPr lang="en-IN" altLang="en-US" sz="3600" b="1">
                <a:ea typeface="ヒラギノ角ゴ Pro W3" charset="-128"/>
              </a:rPr>
              <a:t>Monoalphabetic cipher</a:t>
            </a:r>
            <a:endParaRPr lang="en-US" sz="2800" dirty="0">
              <a:latin typeface="+mj-lt"/>
            </a:endParaRPr>
          </a:p>
        </p:txBody>
      </p:sp>
      <p:sp>
        <p:nvSpPr>
          <p:cNvPr id="4" name="Content Placeholder 3"/>
          <p:cNvSpPr>
            <a:spLocks noGrp="1"/>
          </p:cNvSpPr>
          <p:nvPr>
            <p:ph idx="13"/>
          </p:nvPr>
        </p:nvSpPr>
        <p:spPr>
          <a:xfrm>
            <a:off x="457200" y="1600815"/>
            <a:ext cx="8229600" cy="3444240"/>
          </a:xfrm>
        </p:spPr>
        <p:txBody>
          <a:bodyPr>
            <a:spAutoFit/>
          </a:bodyPr>
          <a:lstStyle/>
          <a:p>
            <a:r>
              <a:rPr lang="en-US" sz="2600" b="1" dirty="0"/>
              <a:t>Permutation : </a:t>
            </a:r>
            <a:r>
              <a:rPr lang="en-US" sz="2600" b="1" dirty="0">
                <a:highlight>
                  <a:srgbClr val="FFFF00"/>
                </a:highlight>
              </a:rPr>
              <a:t>hoán vị</a:t>
            </a:r>
            <a:endParaRPr lang="en-US" sz="2600" b="1" dirty="0">
              <a:highlight>
                <a:srgbClr val="FFFF00"/>
              </a:highlight>
            </a:endParaRPr>
          </a:p>
          <a:p>
            <a:pPr lvl="1"/>
            <a:r>
              <a:rPr lang="en-US" sz="2400" dirty="0"/>
              <a:t>Of a finite set of elements </a:t>
            </a:r>
            <a:r>
              <a:rPr lang="en-US" sz="2400" i="1" dirty="0"/>
              <a:t>S</a:t>
            </a:r>
            <a:r>
              <a:rPr lang="en-US" sz="2400" dirty="0"/>
              <a:t> is an ordered sequence of all the elements of </a:t>
            </a:r>
            <a:r>
              <a:rPr lang="en-US" sz="2400" i="1" dirty="0"/>
              <a:t>S</a:t>
            </a:r>
            <a:r>
              <a:rPr lang="en-US" sz="2400" dirty="0"/>
              <a:t> , with each element appearing </a:t>
            </a:r>
            <a:r>
              <a:rPr lang="en-US" sz="2400"/>
              <a:t>exactly once</a:t>
            </a:r>
            <a:endParaRPr lang="en-US" sz="2400"/>
          </a:p>
          <a:p>
            <a:pPr marL="457200" lvl="1" indent="0">
              <a:buNone/>
            </a:pPr>
            <a:endParaRPr lang="en-US" sz="2400" dirty="0"/>
          </a:p>
          <a:p>
            <a:pPr marL="457200" lvl="1" indent="0">
              <a:buNone/>
            </a:pPr>
            <a:r>
              <a:rPr lang="en-US" sz="2400" dirty="0">
                <a:highlight>
                  <a:srgbClr val="FFFF00"/>
                </a:highlight>
              </a:rPr>
              <a:t>Finite set of elements: tập hợp hữu hạn</a:t>
            </a:r>
            <a:endParaRPr lang="en-US" sz="2400" dirty="0">
              <a:highlight>
                <a:srgbClr val="FFFF00"/>
              </a:highlight>
            </a:endParaRPr>
          </a:p>
          <a:p>
            <a:pPr marL="457200" lvl="1" indent="0">
              <a:buNone/>
            </a:pPr>
            <a:r>
              <a:rPr lang="en-US" sz="2400" dirty="0">
                <a:highlight>
                  <a:srgbClr val="FFFF00"/>
                </a:highlight>
              </a:rPr>
              <a:t>Sequence: liên tiếp</a:t>
            </a:r>
            <a:endParaRPr lang="en-US" sz="2400" dirty="0">
              <a:highlight>
                <a:srgbClr val="FFFF00"/>
              </a:highlight>
            </a:endParaRPr>
          </a:p>
          <a:p>
            <a:pPr marL="457200" lvl="1" indent="0">
              <a:buNone/>
            </a:pPr>
            <a:r>
              <a:rPr lang="en-US" sz="2400" dirty="0">
                <a:highlight>
                  <a:srgbClr val="FFFF00"/>
                </a:highlight>
              </a:rPr>
              <a:t>=&gt; </a:t>
            </a:r>
            <a:r>
              <a:rPr lang="en-US" sz="2400" dirty="0">
                <a:highlight>
                  <a:srgbClr val="FFFF00"/>
                </a:highlight>
                <a:sym typeface="+mn-ea"/>
              </a:rPr>
              <a:t>ordered sequence : xắp xếp có trình tự liên tiếp</a:t>
            </a:r>
            <a:endParaRPr lang="en-US" sz="2400" dirty="0">
              <a:highlight>
                <a:srgbClr val="FFFF00"/>
              </a:highlight>
            </a:endParaRPr>
          </a:p>
        </p:txBody>
      </p:sp>
      <p:sp>
        <p:nvSpPr>
          <p:cNvPr id="3" name="Rectangle 2"/>
          <p:cNvSpPr/>
          <p:nvPr/>
        </p:nvSpPr>
        <p:spPr>
          <a:xfrm>
            <a:off x="755576" y="992282"/>
            <a:ext cx="5440913" cy="553998"/>
          </a:xfrm>
          <a:prstGeom prst="rect">
            <a:avLst/>
          </a:prstGeom>
        </p:spPr>
        <p:txBody>
          <a:bodyPr wrap="none">
            <a:spAutoFit/>
          </a:bodyPr>
          <a:lstStyle/>
          <a:p>
            <a:r>
              <a:rPr lang="en-IN" altLang="en-US" sz="3000" b="1">
                <a:ea typeface="ヒラギノ角ゴ Pro W3" charset="-128"/>
              </a:rPr>
              <a:t>(2)</a:t>
            </a:r>
            <a:r>
              <a:rPr lang="en-US" sz="3000" b="1" i="1"/>
              <a:t> </a:t>
            </a:r>
            <a:r>
              <a:rPr lang="en-US" sz="3000" b="1"/>
              <a:t>Monoalphabetic</a:t>
            </a:r>
            <a:r>
              <a:rPr lang="en-US" sz="3000"/>
              <a:t> </a:t>
            </a:r>
            <a:r>
              <a:rPr lang="en-US" sz="3000" b="1"/>
              <a:t>substitution</a:t>
            </a:r>
            <a:endParaRPr lang="en-US" sz="3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344816" cy="646321"/>
          </a:xfrm>
        </p:spPr>
        <p:txBody>
          <a:bodyPr wrap="square">
            <a:spAutoFit/>
          </a:bodyPr>
          <a:lstStyle/>
          <a:p>
            <a:r>
              <a:rPr lang="en-IN" altLang="en-US" sz="3600" b="1">
                <a:ea typeface="ヒラギノ角ゴ Pro W3" charset="-128"/>
              </a:rPr>
              <a:t>Monoalphabetic cipher</a:t>
            </a:r>
            <a:endParaRPr lang="en-US" sz="2800" dirty="0">
              <a:latin typeface="+mj-lt"/>
            </a:endParaRPr>
          </a:p>
        </p:txBody>
      </p:sp>
      <p:sp>
        <p:nvSpPr>
          <p:cNvPr id="3" name="Rectangle 2"/>
          <p:cNvSpPr/>
          <p:nvPr/>
        </p:nvSpPr>
        <p:spPr>
          <a:xfrm>
            <a:off x="755576" y="992282"/>
            <a:ext cx="5440913" cy="553998"/>
          </a:xfrm>
          <a:prstGeom prst="rect">
            <a:avLst/>
          </a:prstGeom>
        </p:spPr>
        <p:txBody>
          <a:bodyPr wrap="none">
            <a:spAutoFit/>
          </a:bodyPr>
          <a:lstStyle/>
          <a:p>
            <a:r>
              <a:rPr lang="en-IN" altLang="en-US" sz="3000" b="1">
                <a:ea typeface="ヒラギノ角ゴ Pro W3" charset="-128"/>
              </a:rPr>
              <a:t>(2)</a:t>
            </a:r>
            <a:r>
              <a:rPr lang="en-US" sz="3000" b="1" i="1"/>
              <a:t> </a:t>
            </a:r>
            <a:r>
              <a:rPr lang="en-US" sz="3000" b="1"/>
              <a:t>Monoalphabetic</a:t>
            </a:r>
            <a:r>
              <a:rPr lang="en-US" sz="3000"/>
              <a:t> </a:t>
            </a:r>
            <a:r>
              <a:rPr lang="en-US" sz="3000" b="1"/>
              <a:t>substitution</a:t>
            </a:r>
            <a:endParaRPr lang="en-US" sz="3000"/>
          </a:p>
        </p:txBody>
      </p:sp>
      <p:sp>
        <p:nvSpPr>
          <p:cNvPr id="7" name="Rectangle 6"/>
          <p:cNvSpPr/>
          <p:nvPr/>
        </p:nvSpPr>
        <p:spPr>
          <a:xfrm>
            <a:off x="415134" y="1713576"/>
            <a:ext cx="8964488" cy="830997"/>
          </a:xfrm>
          <a:prstGeom prst="rect">
            <a:avLst/>
          </a:prstGeom>
        </p:spPr>
        <p:txBody>
          <a:bodyPr wrap="square">
            <a:spAutoFit/>
          </a:bodyPr>
          <a:lstStyle/>
          <a:p>
            <a:r>
              <a:rPr lang="en-US" sz="2400"/>
              <a:t>Plain:   A B C D E F G H I  J  K L M N O P Q R S T  U  V W X Y Z</a:t>
            </a:r>
            <a:endParaRPr lang="en-US" sz="2400"/>
          </a:p>
          <a:p>
            <a:r>
              <a:rPr lang="en-US" sz="2400"/>
              <a:t>Cipher: A Z E R T Y U  I O P Q S D  F G H J  K L M W X C  V B N</a:t>
            </a:r>
            <a:endParaRPr lang="en-US" sz="2400"/>
          </a:p>
        </p:txBody>
      </p:sp>
      <p:sp>
        <p:nvSpPr>
          <p:cNvPr id="10" name="Rectangle 9"/>
          <p:cNvSpPr/>
          <p:nvPr/>
        </p:nvSpPr>
        <p:spPr>
          <a:xfrm>
            <a:off x="1691680" y="2966174"/>
            <a:ext cx="5322606" cy="553998"/>
          </a:xfrm>
          <a:prstGeom prst="rect">
            <a:avLst/>
          </a:prstGeom>
        </p:spPr>
        <p:txBody>
          <a:bodyPr wrap="square">
            <a:spAutoFit/>
          </a:bodyPr>
          <a:lstStyle/>
          <a:p>
            <a:r>
              <a:rPr lang="en-US" sz="3000"/>
              <a:t>MEET ME AT OUR SPOT</a:t>
            </a:r>
            <a:endParaRPr lang="en-US" sz="3000"/>
          </a:p>
        </p:txBody>
      </p:sp>
      <p:sp>
        <p:nvSpPr>
          <p:cNvPr id="11" name="Rectangle 10"/>
          <p:cNvSpPr/>
          <p:nvPr/>
        </p:nvSpPr>
        <p:spPr>
          <a:xfrm>
            <a:off x="293812" y="4828510"/>
            <a:ext cx="8964488" cy="1200329"/>
          </a:xfrm>
          <a:prstGeom prst="rect">
            <a:avLst/>
          </a:prstGeom>
        </p:spPr>
        <p:txBody>
          <a:bodyPr wrap="square">
            <a:spAutoFit/>
          </a:bodyPr>
          <a:lstStyle/>
          <a:p>
            <a:r>
              <a:rPr lang="en-US" sz="2400"/>
              <a:t>If the “cipher” line can be any </a:t>
            </a:r>
            <a:r>
              <a:rPr lang="en-US" sz="2400">
                <a:highlight>
                  <a:srgbClr val="FFFF00"/>
                </a:highlight>
              </a:rPr>
              <a:t>permutation</a:t>
            </a:r>
            <a:r>
              <a:rPr lang="en-US" sz="2400"/>
              <a:t> of the 26 alphabetic characters, then there are 26! or greater than   4 x 10</a:t>
            </a:r>
            <a:r>
              <a:rPr lang="en-US" sz="2400" baseline="30000"/>
              <a:t>26</a:t>
            </a:r>
            <a:r>
              <a:rPr lang="en-US" sz="2400"/>
              <a:t> possible keys</a:t>
            </a:r>
            <a:endParaRPr lang="en-US" sz="2400"/>
          </a:p>
          <a:p>
            <a:r>
              <a:rPr lang="en-US" sz="2400"/>
              <a:t>This is 10 orders of </a:t>
            </a:r>
            <a:r>
              <a:rPr lang="en-US" sz="2400">
                <a:highlight>
                  <a:srgbClr val="FFFF00"/>
                </a:highlight>
              </a:rPr>
              <a:t>magnitude</a:t>
            </a:r>
            <a:r>
              <a:rPr lang="en-US" sz="2400"/>
              <a:t> greater than the key space for DES</a:t>
            </a:r>
            <a:endParaRPr lang="en-US" sz="2400"/>
          </a:p>
        </p:txBody>
      </p:sp>
      <p:sp>
        <p:nvSpPr>
          <p:cNvPr id="12" name="TextBox 11"/>
          <p:cNvSpPr txBox="1"/>
          <p:nvPr/>
        </p:nvSpPr>
        <p:spPr>
          <a:xfrm>
            <a:off x="280257" y="2719953"/>
            <a:ext cx="763351" cy="523220"/>
          </a:xfrm>
          <a:prstGeom prst="rect">
            <a:avLst/>
          </a:prstGeom>
          <a:noFill/>
        </p:spPr>
        <p:txBody>
          <a:bodyPr wrap="none" rtlCol="0">
            <a:spAutoFit/>
          </a:bodyPr>
          <a:lstStyle/>
          <a:p>
            <a:r>
              <a:rPr lang="en-US"/>
              <a:t>EX:</a:t>
            </a:r>
            <a:endParaRPr lang="en-US"/>
          </a:p>
        </p:txBody>
      </p:sp>
      <p:sp>
        <p:nvSpPr>
          <p:cNvPr id="13" name="Arrow: Down 12"/>
          <p:cNvSpPr/>
          <p:nvPr/>
        </p:nvSpPr>
        <p:spPr bwMode="auto">
          <a:xfrm>
            <a:off x="3851920" y="3573016"/>
            <a:ext cx="360040" cy="46514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800" b="0" i="0" u="none" strike="noStrike" cap="none" normalizeH="0" baseline="0">
              <a:ln>
                <a:noFill/>
              </a:ln>
              <a:solidFill>
                <a:schemeClr val="tx1"/>
              </a:solidFill>
              <a:effectLst/>
              <a:latin typeface="Times" panose="02020603050405020304" pitchFamily="18" charset="0"/>
            </a:endParaRPr>
          </a:p>
        </p:txBody>
      </p:sp>
      <p:sp>
        <p:nvSpPr>
          <p:cNvPr id="14" name="Rectangle 13"/>
          <p:cNvSpPr/>
          <p:nvPr/>
        </p:nvSpPr>
        <p:spPr>
          <a:xfrm>
            <a:off x="1625658" y="4171146"/>
            <a:ext cx="5322606" cy="553998"/>
          </a:xfrm>
          <a:prstGeom prst="rect">
            <a:avLst/>
          </a:prstGeom>
        </p:spPr>
        <p:txBody>
          <a:bodyPr wrap="square">
            <a:spAutoFit/>
          </a:bodyPr>
          <a:lstStyle/>
          <a:p>
            <a:r>
              <a:rPr lang="en-US" sz="3000"/>
              <a:t>DTTM DT  AM GWK LHGM</a:t>
            </a:r>
            <a:endParaRPr lang="en-US"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36" y="260648"/>
            <a:ext cx="8291264" cy="584765"/>
          </a:xfrm>
        </p:spPr>
        <p:txBody>
          <a:bodyPr wrap="square">
            <a:spAutoFit/>
          </a:bodyPr>
          <a:lstStyle/>
          <a:p>
            <a:r>
              <a:rPr lang="en-IN" altLang="en-US" sz="3200" dirty="0">
                <a:latin typeface="+mj-lt"/>
                <a:ea typeface="ヒラギノ角ゴ Pro W3" charset="-128"/>
              </a:rPr>
              <a:t>Relative Frequency of Letters in English Text</a:t>
            </a:r>
            <a:endParaRPr lang="en-IN" altLang="en-US" sz="3200" dirty="0">
              <a:latin typeface="+mj-lt"/>
              <a:ea typeface="ヒラギノ角ゴ Pro W3" charset="-128"/>
            </a:endParaRPr>
          </a:p>
        </p:txBody>
      </p:sp>
      <p:pic>
        <p:nvPicPr>
          <p:cNvPr id="6" name="Picture Placeholder 5" descr="A graph plots the relative frequency (%) for each letter in the English alphabet."/>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895350" y="1454727"/>
            <a:ext cx="7353300" cy="48615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73" y="187785"/>
            <a:ext cx="8291264" cy="584765"/>
          </a:xfrm>
        </p:spPr>
        <p:txBody>
          <a:bodyPr wrap="square">
            <a:spAutoFit/>
          </a:bodyPr>
          <a:lstStyle/>
          <a:p>
            <a:r>
              <a:rPr lang="en-IN" altLang="en-US" sz="3200" dirty="0">
                <a:ea typeface="ヒラギノ角ゴ Pro W3" charset="-128"/>
              </a:rPr>
              <a:t>Cryptanalysis on monoalphabetic cipher</a:t>
            </a:r>
            <a:endParaRPr lang="en-IN" altLang="en-US" sz="3200" dirty="0">
              <a:latin typeface="+mj-lt"/>
              <a:ea typeface="ヒラギノ角ゴ Pro W3" charset="-128"/>
            </a:endParaRPr>
          </a:p>
        </p:txBody>
      </p:sp>
      <p:sp>
        <p:nvSpPr>
          <p:cNvPr id="7" name="Rectangle 6"/>
          <p:cNvSpPr/>
          <p:nvPr/>
        </p:nvSpPr>
        <p:spPr>
          <a:xfrm>
            <a:off x="611560" y="908720"/>
            <a:ext cx="7992888" cy="5293757"/>
          </a:xfrm>
          <a:prstGeom prst="rect">
            <a:avLst/>
          </a:prstGeom>
        </p:spPr>
        <p:txBody>
          <a:bodyPr wrap="square">
            <a:spAutoFit/>
          </a:bodyPr>
          <a:lstStyle/>
          <a:p>
            <a:r>
              <a:rPr lang="en-US" sz="2600" dirty="0" err="1">
                <a:latin typeface="Times New Roman" panose="02020603050405020304" charset="0"/>
                <a:cs typeface="Times New Roman" panose="02020603050405020304" charset="0"/>
              </a:rPr>
              <a:t>hzsrnqc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klyy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wqc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flo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mflwf</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ol</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zqdn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nsoznj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wskn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xzsrbjnf</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wzsxz</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gqv</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zqhhnf</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ol</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glco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zlfnco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hnlhrn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nsoznj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jnrqosdnc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fnqj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kjsnfbc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wzsxz</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sc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xnjoqsfrv</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gljn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efeceqr</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rsdnb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qrlfn</a:t>
            </a:r>
            <a:r>
              <a:rPr lang="en-US" sz="2600" dirty="0">
                <a:latin typeface="Times New Roman" panose="02020603050405020304" charset="0"/>
                <a:cs typeface="Times New Roman" panose="02020603050405020304" charset="0"/>
              </a:rPr>
              <a:t> sf </a:t>
            </a:r>
            <a:r>
              <a:rPr lang="en-US" sz="2600" dirty="0" err="1">
                <a:latin typeface="Times New Roman" panose="02020603050405020304" charset="0"/>
                <a:cs typeface="Times New Roman" panose="02020603050405020304" charset="0"/>
              </a:rPr>
              <a:t>zsc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zlecn</a:t>
            </a:r>
            <a:r>
              <a:rPr lang="en-US" sz="2600" dirty="0">
                <a:latin typeface="Times New Roman" panose="02020603050405020304" charset="0"/>
                <a:cs typeface="Times New Roman" panose="02020603050405020304" charset="0"/>
              </a:rPr>
              <a:t> sf </a:t>
            </a:r>
            <a:r>
              <a:rPr lang="en-US" sz="2600" dirty="0" err="1">
                <a:latin typeface="Times New Roman" panose="02020603050405020304" charset="0"/>
                <a:cs typeface="Times New Roman" panose="02020603050405020304" charset="0"/>
              </a:rPr>
              <a:t>cqdsrrn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jlw</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wzsoznj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flfn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hnfnojqonb</a:t>
            </a:r>
            <a:r>
              <a:rPr lang="en-US" sz="2600" dirty="0">
                <a:latin typeface="Times New Roman" panose="02020603050405020304" charset="0"/>
                <a:cs typeface="Times New Roman" panose="02020603050405020304" charset="0"/>
              </a:rPr>
              <a:t>. q </a:t>
            </a:r>
            <a:r>
              <a:rPr lang="en-US" sz="2600" dirty="0" err="1">
                <a:latin typeface="Times New Roman" panose="02020603050405020304" charset="0"/>
                <a:cs typeface="Times New Roman" panose="02020603050405020304" charset="0"/>
              </a:rPr>
              <a:t>csfyrn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blgncosx</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cekksxnb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ol</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cnjdn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zsg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pjnqmkqconb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qfb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bsfnb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xrep</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zlejc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gqozngqosxqrrv</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ksanb</a:t>
            </a:r>
            <a:r>
              <a:rPr lang="en-US" sz="2600" dirty="0">
                <a:latin typeface="Times New Roman" panose="02020603050405020304" charset="0"/>
                <a:cs typeface="Times New Roman" panose="02020603050405020304" charset="0"/>
              </a:rPr>
              <a:t>, sf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cqgn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jllg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cqgn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oqprn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fndnj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oqmsfy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zsc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gnqrc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wsoz</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loznj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gngpnjc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gexz</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rncc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pjsfysfy</a:t>
            </a:r>
            <a:r>
              <a:rPr lang="en-US" sz="2600" dirty="0">
                <a:latin typeface="Times New Roman" panose="02020603050405020304" charset="0"/>
                <a:cs typeface="Times New Roman" panose="02020603050405020304" charset="0"/>
              </a:rPr>
              <a:t> q </a:t>
            </a:r>
            <a:r>
              <a:rPr lang="en-US" sz="2600" dirty="0" err="1">
                <a:latin typeface="Times New Roman" panose="02020603050405020304" charset="0"/>
                <a:cs typeface="Times New Roman" panose="02020603050405020304" charset="0"/>
              </a:rPr>
              <a:t>yenco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wsoz</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zsg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qfb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wnfo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zlgn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naqxorv</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gsbfsyzo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lfrv</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ol</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jnosjn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qo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lfxn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ol</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pnb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fndnj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ecnb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xlcv</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xzqgpnjc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wzsxz</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jnkljg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hjldsbnc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klj</a:t>
            </a:r>
            <a:r>
              <a:rPr lang="en-US" sz="2600" dirty="0">
                <a:latin typeface="Times New Roman" panose="02020603050405020304" charset="0"/>
                <a:cs typeface="Times New Roman" panose="02020603050405020304" charset="0"/>
              </a:rPr>
              <a:t> soc </a:t>
            </a:r>
            <a:r>
              <a:rPr lang="en-US" sz="2600" dirty="0" err="1">
                <a:latin typeface="Times New Roman" panose="02020603050405020304" charset="0"/>
                <a:cs typeface="Times New Roman" panose="02020603050405020304" charset="0"/>
              </a:rPr>
              <a:t>kqdlejnb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gngpnjc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hqccnb</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onf</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zlejc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leo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lk</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ozn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ownfov-klej</a:t>
            </a:r>
            <a:r>
              <a:rPr lang="en-US" sz="2600" dirty="0">
                <a:latin typeface="Times New Roman" panose="02020603050405020304" charset="0"/>
                <a:cs typeface="Times New Roman" panose="02020603050405020304" charset="0"/>
              </a:rPr>
              <a:t> sf </a:t>
            </a:r>
            <a:r>
              <a:rPr lang="en-US" sz="2600" dirty="0" err="1">
                <a:latin typeface="Times New Roman" panose="02020603050405020304" charset="0"/>
                <a:cs typeface="Times New Roman" panose="02020603050405020304" charset="0"/>
              </a:rPr>
              <a:t>cqdsrrn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jlw</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nsoznj</a:t>
            </a:r>
            <a:r>
              <a:rPr lang="en-US" sz="2600" dirty="0">
                <a:latin typeface="Times New Roman" panose="02020603050405020304" charset="0"/>
                <a:cs typeface="Times New Roman" panose="02020603050405020304" charset="0"/>
              </a:rPr>
              <a:t> sf </a:t>
            </a:r>
            <a:r>
              <a:rPr lang="en-US" sz="2600" dirty="0" err="1">
                <a:latin typeface="Times New Roman" panose="02020603050405020304" charset="0"/>
                <a:cs typeface="Times New Roman" panose="02020603050405020304" charset="0"/>
              </a:rPr>
              <a:t>crnnhsfy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lj</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gqmsfy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zsc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olsrno</a:t>
            </a:r>
            <a:r>
              <a:rPr lang="en-US" sz="2600" dirty="0">
                <a:latin typeface="Times New Roman" panose="02020603050405020304" charset="0"/>
                <a:cs typeface="Times New Roman" panose="02020603050405020304" charset="0"/>
              </a:rPr>
              <a:t>. </a:t>
            </a:r>
            <a:endParaRPr lang="en-US" sz="26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9184" y="260648"/>
            <a:ext cx="6661248" cy="792163"/>
          </a:xfrm>
        </p:spPr>
        <p:txBody>
          <a:bodyPr/>
          <a:lstStyle/>
          <a:p>
            <a:pPr eaLnBrk="1" hangingPunct="1"/>
            <a:r>
              <a:rPr lang="en-US" altLang="en-US" dirty="0"/>
              <a:t>Textbooks and References</a:t>
            </a:r>
            <a:endParaRPr lang="en-GB" altLang="en-US" dirty="0"/>
          </a:p>
        </p:txBody>
      </p:sp>
      <p:sp>
        <p:nvSpPr>
          <p:cNvPr id="9219" name="Rectangle 3"/>
          <p:cNvSpPr>
            <a:spLocks noGrp="1" noChangeArrowheads="1"/>
          </p:cNvSpPr>
          <p:nvPr>
            <p:ph idx="1"/>
          </p:nvPr>
        </p:nvSpPr>
        <p:spPr>
          <a:xfrm>
            <a:off x="468660" y="1160346"/>
            <a:ext cx="6119564" cy="576064"/>
          </a:xfrm>
        </p:spPr>
        <p:txBody>
          <a:bodyPr/>
          <a:lstStyle/>
          <a:p>
            <a:pPr eaLnBrk="1" hangingPunct="1">
              <a:spcBef>
                <a:spcPct val="25000"/>
              </a:spcBef>
            </a:pPr>
            <a:r>
              <a:rPr lang="en-US" altLang="en-US" dirty="0"/>
              <a:t>Text books</a:t>
            </a:r>
            <a:endParaRPr lang="en-US" altLang="en-US" dirty="0"/>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p:cNvSpPr/>
          <p:nvPr/>
        </p:nvSpPr>
        <p:spPr>
          <a:xfrm>
            <a:off x="736110" y="5297543"/>
            <a:ext cx="3089518" cy="400110"/>
          </a:xfrm>
          <a:prstGeom prst="rect">
            <a:avLst/>
          </a:prstGeom>
        </p:spPr>
        <p:txBody>
          <a:bodyPr wrap="square">
            <a:spAutoFit/>
          </a:bodyPr>
          <a:lstStyle/>
          <a:p>
            <a:r>
              <a:rPr lang="en-US" sz="2000" dirty="0">
                <a:latin typeface="Times New Roman" panose="02020603050405020304" charset="0"/>
                <a:ea typeface="Times New Roman" panose="02020603050405020304" charset="0"/>
              </a:rPr>
              <a:t>[1] Chapter 1,3</a:t>
            </a:r>
            <a:endParaRPr lang="en-US" sz="2000" dirty="0"/>
          </a:p>
        </p:txBody>
      </p:sp>
      <p:sp>
        <p:nvSpPr>
          <p:cNvPr id="3" name="Rectangle 2"/>
          <p:cNvSpPr/>
          <p:nvPr/>
        </p:nvSpPr>
        <p:spPr>
          <a:xfrm>
            <a:off x="4905164" y="5297543"/>
            <a:ext cx="3366120" cy="400110"/>
          </a:xfrm>
          <a:prstGeom prst="rect">
            <a:avLst/>
          </a:prstGeom>
        </p:spPr>
        <p:txBody>
          <a:bodyPr wrap="square">
            <a:spAutoFit/>
          </a:bodyPr>
          <a:lstStyle/>
          <a:p>
            <a:pPr marL="457200">
              <a:spcAft>
                <a:spcPts val="0"/>
              </a:spcAft>
            </a:pPr>
            <a:r>
              <a:rPr lang="en-US" sz="2000" dirty="0">
                <a:latin typeface="Calibri" panose="020F0502020204030204" pitchFamily="34" charset="0"/>
                <a:ea typeface="Calibri" panose="020F0502020204030204" pitchFamily="34" charset="0"/>
              </a:rPr>
              <a:t>[2] Chapter 1, 4</a:t>
            </a:r>
            <a:endParaRPr lang="en-US" sz="2000" dirty="0">
              <a:effectLst/>
              <a:latin typeface="Times New Roman" panose="02020603050405020304" charset="0"/>
              <a:ea typeface="Times New Roman" panose="02020603050405020304" charset="0"/>
            </a:endParaRPr>
          </a:p>
        </p:txBody>
      </p:sp>
      <p:pic>
        <p:nvPicPr>
          <p:cNvPr id="1026" name="Picture 2" descr="Cryptography and Network Security: Principles and Practice, 8th Edi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690719"/>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736" y="1629624"/>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984776" cy="646321"/>
          </a:xfrm>
        </p:spPr>
        <p:txBody>
          <a:bodyPr wrap="square">
            <a:spAutoFit/>
          </a:bodyPr>
          <a:lstStyle/>
          <a:p>
            <a:r>
              <a:rPr lang="en-IN" altLang="en-US" sz="3600" dirty="0" err="1">
                <a:latin typeface="+mj-lt"/>
                <a:ea typeface="ヒラギノ角ゴ Pro W3" charset="-128"/>
              </a:rPr>
              <a:t>Monoalphabetic</a:t>
            </a:r>
            <a:r>
              <a:rPr lang="en-IN" altLang="en-US" sz="3600" dirty="0">
                <a:latin typeface="+mj-lt"/>
                <a:ea typeface="ヒラギノ角ゴ Pro W3" charset="-128"/>
              </a:rPr>
              <a:t> Ciphers</a:t>
            </a:r>
            <a:endParaRPr lang="en-US" sz="2800" dirty="0">
              <a:latin typeface="+mj-lt"/>
            </a:endParaRPr>
          </a:p>
        </p:txBody>
      </p:sp>
      <p:sp>
        <p:nvSpPr>
          <p:cNvPr id="4" name="Content Placeholder 3"/>
          <p:cNvSpPr>
            <a:spLocks noGrp="1"/>
          </p:cNvSpPr>
          <p:nvPr>
            <p:ph sz="quarter" idx="16"/>
          </p:nvPr>
        </p:nvSpPr>
        <p:spPr>
          <a:xfrm>
            <a:off x="473676" y="1361812"/>
            <a:ext cx="8274788" cy="2729230"/>
          </a:xfrm>
        </p:spPr>
        <p:txBody>
          <a:bodyPr wrap="square">
            <a:spAutoFit/>
          </a:bodyPr>
          <a:lstStyle/>
          <a:p>
            <a:r>
              <a:rPr lang="en-US" sz="2200" dirty="0"/>
              <a:t>Easy to break because they reflect the frequency data of the original alphabet</a:t>
            </a:r>
            <a:endParaRPr lang="en-US" sz="2200" dirty="0"/>
          </a:p>
          <a:p>
            <a:r>
              <a:rPr lang="en-US" sz="2200" dirty="0">
                <a:highlight>
                  <a:srgbClr val="FFFF00"/>
                </a:highlight>
              </a:rPr>
              <a:t>Countermeasure</a:t>
            </a:r>
            <a:r>
              <a:rPr lang="en-US" sz="2200" dirty="0"/>
              <a:t> is to provide multiple substitutes (homophones) for a </a:t>
            </a:r>
            <a:r>
              <a:rPr lang="en-US" sz="2200"/>
              <a:t>single letter</a:t>
            </a:r>
            <a:endParaRPr lang="en-US" sz="2200"/>
          </a:p>
          <a:p>
            <a:pPr marL="0" indent="0">
              <a:buNone/>
            </a:pPr>
            <a:endParaRPr lang="en-US" sz="2200" dirty="0"/>
          </a:p>
          <a:p>
            <a:pPr marL="0" indent="0">
              <a:buNone/>
            </a:pPr>
            <a:r>
              <a:rPr lang="en-US" sz="2200" dirty="0">
                <a:highlight>
                  <a:srgbClr val="FFFF00"/>
                </a:highlight>
                <a:sym typeface="+mn-ea"/>
              </a:rPr>
              <a:t>Countermeasure:Biện pháp đối phó</a:t>
            </a:r>
            <a:endParaRPr lang="en-US" sz="2200" dirty="0">
              <a:highlight>
                <a:srgbClr val="FFFF00"/>
              </a:highlight>
              <a:sym typeface="+mn-ea"/>
            </a:endParaRPr>
          </a:p>
          <a:p>
            <a:pPr marL="0" indent="0">
              <a:buNone/>
            </a:pPr>
            <a:r>
              <a:rPr lang="en-US" sz="2200" dirty="0">
                <a:highlight>
                  <a:srgbClr val="FFFF00"/>
                </a:highlight>
                <a:sym typeface="+mn-ea"/>
              </a:rPr>
              <a:t>homophones: đồng âm</a:t>
            </a: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33941"/>
            <a:ext cx="7704856" cy="615543"/>
          </a:xfrm>
        </p:spPr>
        <p:txBody>
          <a:bodyPr wrap="square">
            <a:spAutoFit/>
          </a:bodyPr>
          <a:lstStyle/>
          <a:p>
            <a:pPr lvl="1"/>
            <a:r>
              <a:rPr lang="en-IN" altLang="en-US" sz="3400" b="1">
                <a:ea typeface="ヒラギノ角ゴ Pro W3" charset="-128"/>
              </a:rPr>
              <a:t>Polyalphabetic Cipher</a:t>
            </a:r>
            <a:endParaRPr lang="en-IN" altLang="en-US" sz="3400" b="1">
              <a:ea typeface="ヒラギノ角ゴ Pro W3" charset="-128"/>
            </a:endParaRPr>
          </a:p>
        </p:txBody>
      </p:sp>
      <p:pic>
        <p:nvPicPr>
          <p:cNvPr id="8" name="Picture Placeholder 7"/>
          <p:cNvPicPr>
            <a:picLocks noGrp="1" noChangeAspect="1"/>
          </p:cNvPicPr>
          <p:nvPr>
            <p:ph type="pic" sz="quarter" idx="15"/>
          </p:nvPr>
        </p:nvPicPr>
        <p:blipFill>
          <a:blip r:embed="rId1">
            <a:extLst>
              <a:ext uri="{28A0092B-C50C-407E-A947-70E740481C1C}">
                <a14:useLocalDpi xmlns:a14="http://schemas.microsoft.com/office/drawing/2010/main" val="0"/>
              </a:ext>
            </a:extLst>
          </a:blip>
          <a:stretch>
            <a:fillRect/>
          </a:stretch>
        </p:blipFill>
        <p:spPr>
          <a:xfrm>
            <a:off x="7559135" y="5228466"/>
            <a:ext cx="1119352" cy="1087821"/>
          </a:xfrm>
          <a:prstGeom prst="rect">
            <a:avLst/>
          </a:prstGeom>
          <a:noFill/>
          <a:ln>
            <a:noFill/>
          </a:ln>
        </p:spPr>
      </p:pic>
      <p:sp>
        <p:nvSpPr>
          <p:cNvPr id="5" name="Content Placeholder 3"/>
          <p:cNvSpPr txBox="1"/>
          <p:nvPr/>
        </p:nvSpPr>
        <p:spPr bwMode="auto">
          <a:xfrm>
            <a:off x="125760" y="1340768"/>
            <a:ext cx="8892480" cy="444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just"/>
            <a:r>
              <a:rPr lang="en-US" sz="2800" kern="0"/>
              <a:t>Polyalphabetic Cipher is a substitution cipher in which the cipher alphabet for the plain alphabet may be different at different places during the encryption process;</a:t>
            </a:r>
            <a:endParaRPr lang="en-US" sz="2800" kern="0"/>
          </a:p>
          <a:p>
            <a:pPr lvl="1" algn="just"/>
            <a:r>
              <a:rPr lang="en-US" sz="2800"/>
              <a:t>Playfair Cipher :</a:t>
            </a:r>
            <a:r>
              <a:rPr lang="en-US" sz="1400">
                <a:highlight>
                  <a:srgbClr val="FFFF00"/>
                </a:highlight>
              </a:rPr>
              <a:t>Mật mã Playfair là một hệ mã hóa nhiều chữ, giảm bớt tương quan giữa văn bản mã hóa và nguyên bản bằng cách mã hóa đồng thời nhiều chữ cái của nguyên bản.</a:t>
            </a:r>
            <a:endParaRPr lang="en-US" sz="1400">
              <a:highlight>
                <a:srgbClr val="FFFF00"/>
              </a:highlight>
            </a:endParaRPr>
          </a:p>
          <a:p>
            <a:pPr lvl="1" algn="just"/>
            <a:r>
              <a:rPr lang="en-US" sz="2800"/>
              <a:t>Hill Cipher: </a:t>
            </a:r>
            <a:r>
              <a:rPr lang="en-US" sz="1400">
                <a:highlight>
                  <a:srgbClr val="FFFF00"/>
                </a:highlight>
              </a:rPr>
              <a:t>Mã cũng được thực hiện trên từng bộ m ký tự. mỗi ký tự trong bản mã một tổ hợp tuyến tính của m ký tự trong bản rõ. Khoá sẽ được cho bởi một ma trận cấp m, tức nó là một phần tử của Z26mxm</a:t>
            </a:r>
            <a:endParaRPr lang="en-US" sz="1400">
              <a:highlight>
                <a:srgbClr val="FFFF00"/>
              </a:highlight>
            </a:endParaRPr>
          </a:p>
          <a:p>
            <a:pPr lvl="1" algn="just"/>
            <a:r>
              <a:rPr lang="en-US" sz="2800"/>
              <a:t>Vigenere  Cipher : </a:t>
            </a:r>
            <a:r>
              <a:rPr lang="en-US" sz="1400">
                <a:highlight>
                  <a:srgbClr val="FFFF00"/>
                </a:highlight>
              </a:rPr>
              <a:t>là một phương pháp mã hóa văn bản bằng cách sử dụng xen kẽ một số phép mã hóa Caesar khác nhau dựa trên các chữ cái của một từ khóa. Nó là một dạng đơn giản của mật mã thay thế dùng nhiều bảng chữ cái.</a:t>
            </a:r>
            <a:endParaRPr lang="en-US" sz="1400">
              <a:highlight>
                <a:srgbClr val="FFFF00"/>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11752"/>
            <a:ext cx="7272808" cy="646321"/>
          </a:xfrm>
        </p:spPr>
        <p:txBody>
          <a:bodyPr wrap="square">
            <a:spAutoFit/>
          </a:bodyPr>
          <a:lstStyle/>
          <a:p>
            <a:r>
              <a:rPr lang="en-IN" altLang="en-US" sz="3600" dirty="0">
                <a:latin typeface="+mj-lt"/>
                <a:ea typeface="ヒラギノ角ゴ Pro W3" charset="-128"/>
              </a:rPr>
              <a:t>Polyalphabetic Ciphers</a:t>
            </a:r>
            <a:endParaRPr lang="en-US" sz="2800" dirty="0">
              <a:latin typeface="+mj-lt"/>
            </a:endParaRPr>
          </a:p>
        </p:txBody>
      </p:sp>
      <p:sp>
        <p:nvSpPr>
          <p:cNvPr id="4" name="Content Placeholder 3"/>
          <p:cNvSpPr>
            <a:spLocks noGrp="1"/>
          </p:cNvSpPr>
          <p:nvPr>
            <p:ph idx="1"/>
          </p:nvPr>
        </p:nvSpPr>
        <p:spPr>
          <a:xfrm>
            <a:off x="426288" y="1527889"/>
            <a:ext cx="8229600" cy="1554272"/>
          </a:xfrm>
        </p:spPr>
        <p:txBody>
          <a:bodyPr>
            <a:spAutoFit/>
          </a:bodyPr>
          <a:lstStyle/>
          <a:p>
            <a:r>
              <a:rPr lang="en-US" sz="2400" dirty="0"/>
              <a:t>Polyalphabetic substitution cipher</a:t>
            </a:r>
            <a:endParaRPr lang="en-US" sz="2400" dirty="0"/>
          </a:p>
          <a:p>
            <a:pPr lvl="1"/>
            <a:r>
              <a:rPr lang="en-US" sz="2400" dirty="0"/>
              <a:t>Improves on the simple </a:t>
            </a:r>
            <a:r>
              <a:rPr lang="en-US" sz="2400" dirty="0" err="1"/>
              <a:t>monoalphabetic</a:t>
            </a:r>
            <a:r>
              <a:rPr lang="en-US" sz="2400" dirty="0"/>
              <a:t> technique by using different </a:t>
            </a:r>
            <a:r>
              <a:rPr lang="en-US" sz="2400" dirty="0" err="1"/>
              <a:t>monoalphabetic</a:t>
            </a:r>
            <a:r>
              <a:rPr lang="en-US" sz="2400" dirty="0"/>
              <a:t> substitutions as one proceeds through the plaintext message</a:t>
            </a:r>
            <a:endParaRPr lang="en-US" sz="2400" dirty="0"/>
          </a:p>
        </p:txBody>
      </p:sp>
      <p:sp>
        <p:nvSpPr>
          <p:cNvPr id="3" name="Content Placeholder 2"/>
          <p:cNvSpPr>
            <a:spLocks noGrp="1"/>
          </p:cNvSpPr>
          <p:nvPr>
            <p:ph idx="13"/>
          </p:nvPr>
        </p:nvSpPr>
        <p:spPr>
          <a:xfrm>
            <a:off x="457200" y="3429000"/>
            <a:ext cx="8229600" cy="2369880"/>
          </a:xfrm>
        </p:spPr>
        <p:txBody>
          <a:bodyPr>
            <a:spAutoFit/>
          </a:bodyPr>
          <a:lstStyle/>
          <a:p>
            <a:pPr lvl="0"/>
            <a:r>
              <a:rPr lang="en-US" sz="2400" dirty="0">
                <a:cs typeface="MS PGothic" panose="020B0600070205080204" pitchFamily="-107" charset="-128"/>
              </a:rPr>
              <a:t>All these techniques have the following features in common:</a:t>
            </a:r>
            <a:endParaRPr lang="en-US" sz="2400" dirty="0"/>
          </a:p>
          <a:p>
            <a:pPr lvl="1"/>
            <a:r>
              <a:rPr lang="en-US" sz="2400" dirty="0">
                <a:highlight>
                  <a:srgbClr val="FFFF00"/>
                </a:highlight>
              </a:rPr>
              <a:t>A set of related</a:t>
            </a:r>
            <a:r>
              <a:rPr lang="en-US" sz="2400" dirty="0"/>
              <a:t> </a:t>
            </a:r>
            <a:r>
              <a:rPr lang="en-US" sz="2400" dirty="0" err="1"/>
              <a:t>monoalphabetic</a:t>
            </a:r>
            <a:r>
              <a:rPr lang="en-US" sz="2400" dirty="0"/>
              <a:t> substitution rules is used</a:t>
            </a:r>
            <a:endParaRPr lang="en-US" sz="2400" dirty="0"/>
          </a:p>
          <a:p>
            <a:pPr lvl="1"/>
            <a:r>
              <a:rPr lang="en-US" sz="2400" dirty="0"/>
              <a:t>A key determines which particular rule is chosen for a given transformation</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732" y="1124744"/>
            <a:ext cx="7643192" cy="646321"/>
          </a:xfrm>
        </p:spPr>
        <p:txBody>
          <a:bodyPr wrap="square">
            <a:spAutoFit/>
          </a:bodyPr>
          <a:lstStyle/>
          <a:p>
            <a:r>
              <a:rPr lang="en-IN" altLang="en-US" sz="3600">
                <a:latin typeface="+mj-lt"/>
                <a:ea typeface="ヒラギノ角ゴ Pro W3" charset="-128"/>
              </a:rPr>
              <a:t>(3) Playfair </a:t>
            </a:r>
            <a:r>
              <a:rPr lang="en-IN" altLang="en-US" sz="3600" dirty="0">
                <a:latin typeface="+mj-lt"/>
                <a:ea typeface="ヒラギノ角ゴ Pro W3" charset="-128"/>
              </a:rPr>
              <a:t>Cipher</a:t>
            </a:r>
            <a:endParaRPr lang="en-US" sz="2800" dirty="0">
              <a:latin typeface="+mj-lt"/>
            </a:endParaRPr>
          </a:p>
        </p:txBody>
      </p:sp>
      <p:sp>
        <p:nvSpPr>
          <p:cNvPr id="4" name="Content Placeholder 3"/>
          <p:cNvSpPr>
            <a:spLocks noGrp="1"/>
          </p:cNvSpPr>
          <p:nvPr>
            <p:ph idx="13"/>
          </p:nvPr>
        </p:nvSpPr>
        <p:spPr>
          <a:xfrm>
            <a:off x="457200" y="1843073"/>
            <a:ext cx="8229600" cy="4081107"/>
          </a:xfrm>
        </p:spPr>
        <p:txBody>
          <a:bodyPr>
            <a:spAutoFit/>
          </a:bodyPr>
          <a:lstStyle/>
          <a:p>
            <a:r>
              <a:rPr lang="en-US" sz="2400" dirty="0">
                <a:highlight>
                  <a:srgbClr val="FFFF00"/>
                </a:highlight>
              </a:rPr>
              <a:t>Best-known</a:t>
            </a:r>
            <a:r>
              <a:rPr lang="en-US" sz="2400" dirty="0"/>
              <a:t> multiple-letter </a:t>
            </a:r>
            <a:r>
              <a:rPr lang="en-US" sz="2400"/>
              <a:t>encryption cipher (two</a:t>
            </a:r>
            <a:r>
              <a:rPr lang="en-US" sz="2400">
                <a:sym typeface="Wingdings" panose="05000000000000000000" pitchFamily="2" charset="2"/>
              </a:rPr>
              <a:t> two</a:t>
            </a:r>
            <a:r>
              <a:rPr lang="en-US" sz="2400"/>
              <a:t>)</a:t>
            </a:r>
            <a:endParaRPr lang="en-US" sz="2400" dirty="0"/>
          </a:p>
          <a:p>
            <a:r>
              <a:rPr lang="en-US" sz="2400" dirty="0"/>
              <a:t>Treats </a:t>
            </a:r>
            <a:r>
              <a:rPr lang="en-US" sz="2400" dirty="0" err="1"/>
              <a:t>digrams</a:t>
            </a:r>
            <a:r>
              <a:rPr lang="en-US" sz="2400" dirty="0"/>
              <a:t> in the plaintext as single units and translates these units into </a:t>
            </a:r>
            <a:r>
              <a:rPr lang="en-US" sz="2400" dirty="0" err="1"/>
              <a:t>ciphertext</a:t>
            </a:r>
            <a:r>
              <a:rPr lang="en-US" sz="2400" dirty="0"/>
              <a:t> </a:t>
            </a:r>
            <a:r>
              <a:rPr lang="en-US" sz="2400" dirty="0" err="1"/>
              <a:t>digrams</a:t>
            </a:r>
            <a:endParaRPr lang="en-US" sz="2400" dirty="0"/>
          </a:p>
          <a:p>
            <a:r>
              <a:rPr lang="en-US" sz="2400" dirty="0"/>
              <a:t>Based on the use of a 5 × 5 matrix of letters constructed using a keyword</a:t>
            </a:r>
            <a:endParaRPr lang="en-US" sz="2400" dirty="0"/>
          </a:p>
          <a:p>
            <a:r>
              <a:rPr lang="en-US" sz="2400" dirty="0"/>
              <a:t>Invented by British scientist Sir Charles Wheatstone in 1854</a:t>
            </a:r>
            <a:endParaRPr lang="en-US" sz="2400" dirty="0"/>
          </a:p>
          <a:p>
            <a:r>
              <a:rPr lang="en-US" sz="2400" dirty="0"/>
              <a:t>Used as the standard field system by the British Army in World War I and the U.S. Army and other Allied forces during World War II</a:t>
            </a:r>
            <a:endParaRPr lang="en-US" sz="2400" dirty="0"/>
          </a:p>
        </p:txBody>
      </p:sp>
      <p:sp>
        <p:nvSpPr>
          <p:cNvPr id="5" name="Title 1"/>
          <p:cNvSpPr txBox="1"/>
          <p:nvPr/>
        </p:nvSpPr>
        <p:spPr bwMode="auto">
          <a:xfrm>
            <a:off x="1187624" y="233941"/>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lvl="1"/>
            <a:r>
              <a:rPr lang="en-IN" altLang="en-US" sz="3400" b="1" kern="0">
                <a:ea typeface="ヒラギノ角ゴ Pro W3" charset="-128"/>
              </a:rPr>
              <a:t>Polyalphabetic Cipher</a:t>
            </a:r>
            <a:endParaRPr lang="en-IN" altLang="en-US" sz="3400" b="1" kern="0">
              <a:ea typeface="ヒラギノ角ゴ Pro W3"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12141"/>
            <a:ext cx="7416824" cy="615543"/>
          </a:xfrm>
        </p:spPr>
        <p:txBody>
          <a:bodyPr wrap="square">
            <a:spAutoFit/>
          </a:bodyPr>
          <a:lstStyle/>
          <a:p>
            <a:r>
              <a:rPr lang="en-IN" altLang="en-US" sz="3400" dirty="0" err="1">
                <a:latin typeface="+mj-lt"/>
                <a:ea typeface="ヒラギノ角ゴ Pro W3" charset="-128"/>
              </a:rPr>
              <a:t>Playfair</a:t>
            </a:r>
            <a:r>
              <a:rPr lang="en-IN" altLang="en-US" sz="3400" dirty="0">
                <a:latin typeface="+mj-lt"/>
                <a:ea typeface="ヒラギノ角ゴ Pro W3" charset="-128"/>
              </a:rPr>
              <a:t> Key Matrix</a:t>
            </a:r>
            <a:endParaRPr lang="en-US" sz="3400" dirty="0">
              <a:latin typeface="+mj-lt"/>
            </a:endParaRPr>
          </a:p>
        </p:txBody>
      </p:sp>
      <p:sp>
        <p:nvSpPr>
          <p:cNvPr id="4" name="Content Placeholder 3"/>
          <p:cNvSpPr>
            <a:spLocks noGrp="1"/>
          </p:cNvSpPr>
          <p:nvPr>
            <p:ph idx="13"/>
          </p:nvPr>
        </p:nvSpPr>
        <p:spPr>
          <a:xfrm>
            <a:off x="457200" y="1938457"/>
            <a:ext cx="8229600" cy="1669688"/>
          </a:xfrm>
        </p:spPr>
        <p:txBody>
          <a:bodyPr>
            <a:spAutoFit/>
          </a:bodyPr>
          <a:lstStyle/>
          <a:p>
            <a:r>
              <a:rPr lang="en-AU" sz="2400" dirty="0"/>
              <a:t>Fill in letters of keyword (minus duplicates) from left to right and from top to bottom, then fill in the remainder of the matrix with the remaining letters in alphabetic order</a:t>
            </a:r>
            <a:endParaRPr lang="en-AU" sz="2400" dirty="0"/>
          </a:p>
          <a:p>
            <a:r>
              <a:rPr lang="en-AU" sz="2400" dirty="0"/>
              <a:t>Using the keyword </a:t>
            </a:r>
            <a:r>
              <a:rPr lang="en-AU" sz="2400" b="1" dirty="0"/>
              <a:t>MONARCHY</a:t>
            </a:r>
            <a:r>
              <a:rPr lang="en-AU" sz="2400" dirty="0"/>
              <a:t>:</a:t>
            </a:r>
            <a:endParaRPr lang="en-AU" sz="2400" dirty="0"/>
          </a:p>
        </p:txBody>
      </p:sp>
      <p:graphicFrame>
        <p:nvGraphicFramePr>
          <p:cNvPr id="3" name="Table 2"/>
          <p:cNvGraphicFramePr>
            <a:graphicFrameLocks noGrp="1"/>
          </p:cNvGraphicFramePr>
          <p:nvPr/>
        </p:nvGraphicFramePr>
        <p:xfrm>
          <a:off x="405308" y="3954681"/>
          <a:ext cx="8229600" cy="1991216"/>
        </p:xfrm>
        <a:graphic>
          <a:graphicData uri="http://schemas.openxmlformats.org/drawingml/2006/table">
            <a:tbl>
              <a:tblPr firstRow="1" bandRow="1">
                <a:tableStyleId>{3B4B98B0-60AC-42C2-AFA5-B58CD77FA1E5}</a:tableStyleId>
              </a:tblPr>
              <a:tblGrid>
                <a:gridCol w="1645920"/>
                <a:gridCol w="1645920"/>
                <a:gridCol w="1645920"/>
                <a:gridCol w="1645920"/>
                <a:gridCol w="1645920"/>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M</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O</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R</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C</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H</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Y</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B</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D</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E</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F</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G</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I/J</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K</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L</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P</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Q</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S</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T</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U</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V</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W</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X</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Z</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bl>
          </a:graphicData>
        </a:graphic>
      </p:graphicFrame>
      <p:sp>
        <p:nvSpPr>
          <p:cNvPr id="5" name="Title 1"/>
          <p:cNvSpPr txBox="1"/>
          <p:nvPr/>
        </p:nvSpPr>
        <p:spPr bwMode="auto">
          <a:xfrm>
            <a:off x="1187624" y="233941"/>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lvl="1"/>
            <a:r>
              <a:rPr lang="en-IN" altLang="en-US" sz="3400" b="1" kern="0">
                <a:ea typeface="ヒラギノ角ゴ Pro W3" charset="-128"/>
              </a:rPr>
              <a:t>Polyalphabetic Cipher</a:t>
            </a:r>
            <a:endParaRPr lang="en-IN" altLang="en-US" sz="3400" b="1" kern="0">
              <a:ea typeface="ヒラギノ角ゴ Pro W3"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16824" cy="646321"/>
          </a:xfrm>
        </p:spPr>
        <p:txBody>
          <a:bodyPr wrap="square">
            <a:spAutoFit/>
          </a:bodyPr>
          <a:lstStyle/>
          <a:p>
            <a:r>
              <a:rPr lang="en-IN" altLang="en-US" sz="3600" err="1">
                <a:latin typeface="+mj-lt"/>
                <a:ea typeface="ヒラギノ角ゴ Pro W3" charset="-128"/>
              </a:rPr>
              <a:t>Playfair</a:t>
            </a:r>
            <a:r>
              <a:rPr lang="en-IN" altLang="en-US" sz="3600">
                <a:latin typeface="+mj-lt"/>
                <a:ea typeface="ヒラギノ角ゴ Pro W3" charset="-128"/>
              </a:rPr>
              <a:t> </a:t>
            </a:r>
            <a:r>
              <a:rPr lang="en-IN" altLang="en-US" sz="3600">
                <a:ea typeface="ヒラギノ角ゴ Pro W3" charset="-128"/>
              </a:rPr>
              <a:t>encryption</a:t>
            </a:r>
            <a:endParaRPr lang="en-US" sz="2800" dirty="0">
              <a:latin typeface="+mj-lt"/>
            </a:endParaRPr>
          </a:p>
        </p:txBody>
      </p:sp>
      <p:graphicFrame>
        <p:nvGraphicFramePr>
          <p:cNvPr id="3" name="Table 2"/>
          <p:cNvGraphicFramePr>
            <a:graphicFrameLocks noGrp="1"/>
          </p:cNvGraphicFramePr>
          <p:nvPr/>
        </p:nvGraphicFramePr>
        <p:xfrm>
          <a:off x="481960" y="1268760"/>
          <a:ext cx="8229600" cy="1991216"/>
        </p:xfrm>
        <a:graphic>
          <a:graphicData uri="http://schemas.openxmlformats.org/drawingml/2006/table">
            <a:tbl>
              <a:tblPr firstRow="1" bandRow="1">
                <a:tableStyleId>{3B4B98B0-60AC-42C2-AFA5-B58CD77FA1E5}</a:tableStyleId>
              </a:tblPr>
              <a:tblGrid>
                <a:gridCol w="1645920"/>
                <a:gridCol w="1645920"/>
                <a:gridCol w="1645920"/>
                <a:gridCol w="1645920"/>
                <a:gridCol w="1645920"/>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M</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O</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R</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C</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H</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Y</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B</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D</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E</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F</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G</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I/J</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K</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L</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P</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Q</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S</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T</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U</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V</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W</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X</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sz="2000" b="0" i="0" u="none" strike="noStrike" cap="none" normalizeH="0" baseline="0" dirty="0">
                          <a:ln>
                            <a:noFill/>
                          </a:ln>
                          <a:solidFill>
                            <a:schemeClr val="tx1"/>
                          </a:solidFill>
                          <a:effectLst/>
                          <a:latin typeface="+mn-lt"/>
                        </a:rPr>
                        <a:t>Z</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bl>
          </a:graphicData>
        </a:graphic>
      </p:graphicFrame>
      <p:sp>
        <p:nvSpPr>
          <p:cNvPr id="7" name="Rectangle 6"/>
          <p:cNvSpPr/>
          <p:nvPr/>
        </p:nvSpPr>
        <p:spPr>
          <a:xfrm>
            <a:off x="395536" y="3501008"/>
            <a:ext cx="7618432" cy="523220"/>
          </a:xfrm>
          <a:prstGeom prst="rect">
            <a:avLst/>
          </a:prstGeom>
        </p:spPr>
        <p:txBody>
          <a:bodyPr wrap="square">
            <a:spAutoFit/>
          </a:bodyPr>
          <a:lstStyle/>
          <a:p>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Plaintext</a:t>
            </a:r>
            <a:r>
              <a:rPr lang="en-US" dirty="0">
                <a:solidFill>
                  <a:srgbClr val="202122"/>
                </a:solidFill>
                <a:latin typeface="Arial" panose="020B0604020202020204" pitchFamily="34" charset="0"/>
              </a:rPr>
              <a:t>: "Hide the gold in the tree </a:t>
            </a:r>
            <a:r>
              <a:rPr lang="en-US" dirty="0">
                <a:solidFill>
                  <a:srgbClr val="202122"/>
                </a:solidFill>
                <a:highlight>
                  <a:srgbClr val="FFFF00"/>
                </a:highlight>
                <a:latin typeface="Arial" panose="020B0604020202020204" pitchFamily="34" charset="0"/>
              </a:rPr>
              <a:t>stump</a:t>
            </a:r>
            <a:r>
              <a:rPr lang="en-US" dirty="0">
                <a:solidFill>
                  <a:srgbClr val="202122"/>
                </a:solidFill>
                <a:latin typeface="Arial" panose="020B0604020202020204" pitchFamily="34" charset="0"/>
              </a:rPr>
              <a:t>"</a:t>
            </a:r>
            <a:endParaRPr lang="en-US" dirty="0"/>
          </a:p>
        </p:txBody>
      </p:sp>
      <p:sp>
        <p:nvSpPr>
          <p:cNvPr id="8" name="Rectangle 7"/>
          <p:cNvSpPr/>
          <p:nvPr/>
        </p:nvSpPr>
        <p:spPr>
          <a:xfrm>
            <a:off x="481960" y="4005064"/>
            <a:ext cx="3300904" cy="523220"/>
          </a:xfrm>
          <a:prstGeom prst="rect">
            <a:avLst/>
          </a:prstGeom>
        </p:spPr>
        <p:txBody>
          <a:bodyPr wrap="none">
            <a:spAutoFit/>
          </a:bodyPr>
          <a:lstStyle/>
          <a:p>
            <a:r>
              <a:rPr lang="en-US" b="1" dirty="0">
                <a:solidFill>
                  <a:srgbClr val="202122"/>
                </a:solidFill>
                <a:latin typeface="Arial" panose="020B0604020202020204" pitchFamily="34" charset="0"/>
              </a:rPr>
              <a:t>Plaintext diagram:</a:t>
            </a:r>
            <a:endParaRPr lang="en-US" dirty="0"/>
          </a:p>
        </p:txBody>
      </p:sp>
      <p:sp>
        <p:nvSpPr>
          <p:cNvPr id="10" name="Rectangle 9"/>
          <p:cNvSpPr/>
          <p:nvPr/>
        </p:nvSpPr>
        <p:spPr>
          <a:xfrm>
            <a:off x="1202040" y="4437112"/>
            <a:ext cx="7618432" cy="523220"/>
          </a:xfrm>
          <a:prstGeom prst="rect">
            <a:avLst/>
          </a:prstGeom>
        </p:spPr>
        <p:txBody>
          <a:bodyPr wrap="square">
            <a:spAutoFit/>
          </a:bodyPr>
          <a:lstStyle/>
          <a:p>
            <a:r>
              <a:rPr lang="en-US"/>
              <a:t>HI DE  TH  </a:t>
            </a:r>
            <a:r>
              <a:rPr lang="en-US">
                <a:solidFill>
                  <a:srgbClr val="339966"/>
                </a:solidFill>
              </a:rPr>
              <a:t>EG</a:t>
            </a:r>
            <a:r>
              <a:rPr lang="en-US"/>
              <a:t> </a:t>
            </a:r>
            <a:r>
              <a:rPr lang="en-US" dirty="0"/>
              <a:t>OL DI NT HE </a:t>
            </a:r>
            <a:r>
              <a:rPr lang="en-US" dirty="0">
                <a:solidFill>
                  <a:srgbClr val="FFC000"/>
                </a:solidFill>
              </a:rPr>
              <a:t>TR</a:t>
            </a:r>
            <a:r>
              <a:rPr lang="en-US" dirty="0">
                <a:solidFill>
                  <a:schemeClr val="accent2"/>
                </a:solidFill>
              </a:rPr>
              <a:t> EX </a:t>
            </a:r>
            <a:r>
              <a:rPr lang="en-US" dirty="0"/>
              <a:t>ES TU MP</a:t>
            </a:r>
            <a:endParaRPr lang="en-US" dirty="0"/>
          </a:p>
        </p:txBody>
      </p:sp>
      <p:sp>
        <p:nvSpPr>
          <p:cNvPr id="11" name="Rectangle 10"/>
          <p:cNvSpPr/>
          <p:nvPr/>
        </p:nvSpPr>
        <p:spPr>
          <a:xfrm>
            <a:off x="467544" y="4941168"/>
            <a:ext cx="3581430" cy="523220"/>
          </a:xfrm>
          <a:prstGeom prst="rect">
            <a:avLst/>
          </a:prstGeom>
        </p:spPr>
        <p:txBody>
          <a:bodyPr wrap="none">
            <a:spAutoFit/>
          </a:bodyPr>
          <a:lstStyle/>
          <a:p>
            <a:r>
              <a:rPr lang="en-US" b="1" dirty="0">
                <a:solidFill>
                  <a:srgbClr val="202122"/>
                </a:solidFill>
                <a:latin typeface="Arial" panose="020B0604020202020204" pitchFamily="34" charset="0"/>
              </a:rPr>
              <a:t>Ciphertext diagram:</a:t>
            </a:r>
            <a:endParaRPr lang="en-US" dirty="0"/>
          </a:p>
        </p:txBody>
      </p:sp>
      <p:cxnSp>
        <p:nvCxnSpPr>
          <p:cNvPr id="13" name="Straight Connector 12"/>
          <p:cNvCxnSpPr/>
          <p:nvPr/>
        </p:nvCxnSpPr>
        <p:spPr bwMode="auto">
          <a:xfrm>
            <a:off x="3059832" y="1916832"/>
            <a:ext cx="3024336" cy="347536"/>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15" name="Straight Arrow Connector 14"/>
          <p:cNvCxnSpPr/>
          <p:nvPr/>
        </p:nvCxnSpPr>
        <p:spPr bwMode="auto">
          <a:xfrm flipH="1">
            <a:off x="3059832" y="1809904"/>
            <a:ext cx="3096344" cy="454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1187624" y="5445224"/>
            <a:ext cx="7618432" cy="523220"/>
          </a:xfrm>
          <a:prstGeom prst="rect">
            <a:avLst/>
          </a:prstGeom>
        </p:spPr>
        <p:txBody>
          <a:bodyPr wrap="square">
            <a:spAutoFit/>
          </a:bodyPr>
          <a:lstStyle/>
          <a:p>
            <a:r>
              <a:rPr lang="en-US" dirty="0">
                <a:solidFill>
                  <a:srgbClr val="FF0000"/>
                </a:solidFill>
              </a:rPr>
              <a:t>BF</a:t>
            </a:r>
            <a:r>
              <a:rPr lang="en-US" dirty="0"/>
              <a:t> </a:t>
            </a:r>
            <a:r>
              <a:rPr lang="en-US">
                <a:solidFill>
                  <a:srgbClr val="FF0000"/>
                </a:solidFill>
              </a:rPr>
              <a:t>CK</a:t>
            </a:r>
            <a:r>
              <a:rPr lang="en-US"/>
              <a:t>  </a:t>
            </a:r>
            <a:r>
              <a:rPr lang="en-US">
                <a:solidFill>
                  <a:srgbClr val="FF0000"/>
                </a:solidFill>
              </a:rPr>
              <a:t>PD</a:t>
            </a:r>
            <a:r>
              <a:rPr lang="en-US"/>
              <a:t>  </a:t>
            </a:r>
            <a:r>
              <a:rPr lang="en-US">
                <a:solidFill>
                  <a:schemeClr val="accent5">
                    <a:lumMod val="50000"/>
                  </a:schemeClr>
                </a:solidFill>
              </a:rPr>
              <a:t>FI   ..     ..   ..    ..    </a:t>
            </a:r>
            <a:r>
              <a:rPr lang="en-US">
                <a:solidFill>
                  <a:srgbClr val="FFC000"/>
                </a:solidFill>
              </a:rPr>
              <a:t>DZ</a:t>
            </a:r>
            <a:r>
              <a:rPr lang="en-US">
                <a:solidFill>
                  <a:schemeClr val="accent5">
                    <a:lumMod val="50000"/>
                  </a:schemeClr>
                </a:solidFill>
              </a:rPr>
              <a:t>      </a:t>
            </a:r>
            <a:endParaRPr lang="en-US" dirty="0">
              <a:solidFill>
                <a:schemeClr val="accent5">
                  <a:lumMod val="50000"/>
                </a:schemeClr>
              </a:solidFill>
            </a:endParaRPr>
          </a:p>
        </p:txBody>
      </p:sp>
      <p:sp>
        <p:nvSpPr>
          <p:cNvPr id="4" name="Rectangle 3"/>
          <p:cNvSpPr/>
          <p:nvPr/>
        </p:nvSpPr>
        <p:spPr>
          <a:xfrm>
            <a:off x="395536" y="5880028"/>
            <a:ext cx="9388192" cy="523220"/>
          </a:xfrm>
          <a:prstGeom prst="rect">
            <a:avLst/>
          </a:prstGeom>
        </p:spPr>
        <p:txBody>
          <a:bodyPr wrap="square">
            <a:spAutoFit/>
          </a:bodyPr>
          <a:lstStyle/>
          <a:p>
            <a:r>
              <a:rPr lang="en-US"/>
              <a:t>https://en.wikipedia.org/wiki/Playfair_cipher</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395240" y="2122443"/>
            <a:ext cx="5359114" cy="2462202"/>
          </a:xfrm>
        </p:spPr>
        <p:txBody>
          <a:bodyPr wrap="square">
            <a:spAutoFit/>
          </a:bodyPr>
          <a:lstStyle/>
          <a:p>
            <a:r>
              <a:rPr lang="en-US" sz="2200"/>
              <a:t>Digram</a:t>
            </a:r>
            <a:endParaRPr lang="en-US" sz="2200" dirty="0"/>
          </a:p>
          <a:p>
            <a:pPr lvl="1"/>
            <a:r>
              <a:rPr lang="en-US" sz="2200" dirty="0"/>
              <a:t>Two-letter combination</a:t>
            </a:r>
            <a:endParaRPr lang="en-US" sz="2200" dirty="0"/>
          </a:p>
          <a:p>
            <a:pPr lvl="1"/>
            <a:r>
              <a:rPr lang="en-US" sz="2200" dirty="0"/>
              <a:t>Most common is </a:t>
            </a:r>
            <a:r>
              <a:rPr lang="en-US" sz="2200" i="1" dirty="0" err="1"/>
              <a:t>th</a:t>
            </a:r>
            <a:endParaRPr lang="en-US" sz="2200" dirty="0"/>
          </a:p>
          <a:p>
            <a:r>
              <a:rPr lang="en-US" sz="2200" dirty="0"/>
              <a:t>Trigram </a:t>
            </a:r>
            <a:endParaRPr lang="en-US" sz="2200" dirty="0"/>
          </a:p>
          <a:p>
            <a:pPr lvl="1"/>
            <a:r>
              <a:rPr lang="en-US" sz="2200" dirty="0"/>
              <a:t>Three-letter combination</a:t>
            </a:r>
            <a:endParaRPr lang="en-US" sz="2200" dirty="0"/>
          </a:p>
          <a:p>
            <a:pPr lvl="1"/>
            <a:r>
              <a:rPr lang="en-US" sz="2200" dirty="0"/>
              <a:t>Most frequent is </a:t>
            </a:r>
            <a:r>
              <a:rPr lang="en-US" sz="2200" i="1" dirty="0"/>
              <a:t>the </a:t>
            </a:r>
            <a:endParaRPr lang="en-US" sz="2200" dirty="0"/>
          </a:p>
        </p:txBody>
      </p:sp>
      <p:pic>
        <p:nvPicPr>
          <p:cNvPr id="21" name="Picture Placeholder 20"/>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4854078" y="3544824"/>
            <a:ext cx="835152" cy="1255776"/>
          </a:xfrm>
          <a:prstGeom prst="rect">
            <a:avLst/>
          </a:prstGeom>
          <a:noFill/>
          <a:ln>
            <a:noFill/>
          </a:ln>
        </p:spPr>
      </p:pic>
      <p:pic>
        <p:nvPicPr>
          <p:cNvPr id="22" name="Picture Placeholder 21"/>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980452" y="3611880"/>
            <a:ext cx="768096" cy="1036320"/>
          </a:xfrm>
          <a:prstGeom prst="rect">
            <a:avLst/>
          </a:prstGeom>
          <a:noFill/>
          <a:ln>
            <a:noFill/>
          </a:ln>
        </p:spPr>
      </p:pic>
      <p:pic>
        <p:nvPicPr>
          <p:cNvPr id="23" name="Picture Placeholder 2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729324" y="5079279"/>
            <a:ext cx="818696" cy="1237008"/>
          </a:xfrm>
          <a:prstGeom prst="rect">
            <a:avLst/>
          </a:prstGeom>
          <a:noFill/>
          <a:ln>
            <a:noFill/>
          </a:ln>
        </p:spPr>
      </p:pic>
      <p:pic>
        <p:nvPicPr>
          <p:cNvPr id="24" name="Picture Placeholder 23"/>
          <p:cNvPicPr>
            <a:picLocks noGrp="1" noChangeAspect="1"/>
          </p:cNvPicPr>
          <p:nvPr>
            <p:ph type="pic" sz="quarter" idx="18"/>
          </p:nvPr>
        </p:nvPicPr>
        <p:blipFill>
          <a:blip r:embed="rId2">
            <a:extLst>
              <a:ext uri="{28A0092B-C50C-407E-A947-70E740481C1C}">
                <a14:useLocalDpi xmlns:a14="http://schemas.microsoft.com/office/drawing/2010/main" val="0"/>
              </a:ext>
            </a:extLst>
          </a:blip>
          <a:stretch>
            <a:fillRect/>
          </a:stretch>
        </p:blipFill>
        <p:spPr>
          <a:xfrm>
            <a:off x="6786310" y="5021862"/>
            <a:ext cx="768096" cy="1036320"/>
          </a:xfrm>
          <a:prstGeom prst="rect">
            <a:avLst/>
          </a:prstGeom>
          <a:noFill/>
          <a:ln>
            <a:noFill/>
          </a:ln>
        </p:spPr>
      </p:pic>
      <p:pic>
        <p:nvPicPr>
          <p:cNvPr id="25" name="Picture Placeholder 24"/>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7704513" y="4649585"/>
            <a:ext cx="835152" cy="1072896"/>
          </a:xfrm>
          <a:prstGeom prst="rect">
            <a:avLst/>
          </a:prstGeom>
          <a:noFill/>
          <a:ln>
            <a:noFill/>
          </a:ln>
        </p:spPr>
      </p:pic>
      <p:sp>
        <p:nvSpPr>
          <p:cNvPr id="3" name="TextBox 2"/>
          <p:cNvSpPr txBox="1"/>
          <p:nvPr/>
        </p:nvSpPr>
        <p:spPr>
          <a:xfrm>
            <a:off x="370210" y="1064537"/>
            <a:ext cx="5205271" cy="615553"/>
          </a:xfrm>
          <a:prstGeom prst="rect">
            <a:avLst/>
          </a:prstGeom>
          <a:noFill/>
        </p:spPr>
        <p:txBody>
          <a:bodyPr wrap="none" rtlCol="0">
            <a:spAutoFit/>
          </a:bodyPr>
          <a:lstStyle/>
          <a:p>
            <a:r>
              <a:rPr lang="en-US" sz="3400"/>
              <a:t>Cryptoanalys </a:t>
            </a:r>
            <a:r>
              <a:rPr lang="en-IN" altLang="en-US" sz="3400">
                <a:ea typeface="ヒラギノ角ゴ Pro W3" charset="-128"/>
              </a:rPr>
              <a:t>Playfair cipher</a:t>
            </a:r>
            <a:endParaRPr lang="en-US" sz="3400"/>
          </a:p>
        </p:txBody>
      </p:sp>
      <p:sp>
        <p:nvSpPr>
          <p:cNvPr id="10" name="Title 1"/>
          <p:cNvSpPr txBox="1"/>
          <p:nvPr/>
        </p:nvSpPr>
        <p:spPr bwMode="auto">
          <a:xfrm>
            <a:off x="1187624" y="233941"/>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lvl="1"/>
            <a:r>
              <a:rPr lang="en-IN" altLang="en-US" sz="3400" b="1" kern="0">
                <a:ea typeface="ヒラギノ角ゴ Pro W3" charset="-128"/>
              </a:rPr>
              <a:t>Polyalphabetic Cipher</a:t>
            </a:r>
            <a:endParaRPr lang="en-IN" altLang="en-US" sz="3400" b="1" kern="0">
              <a:ea typeface="ヒラギノ角ゴ Pro W3"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194"/>
            <a:ext cx="8363272" cy="1200318"/>
          </a:xfrm>
        </p:spPr>
        <p:txBody>
          <a:bodyPr wrap="square">
            <a:spAutoFit/>
          </a:bodyPr>
          <a:lstStyle/>
          <a:p>
            <a:r>
              <a:rPr lang="en-IN" altLang="en-US" sz="3600" dirty="0">
                <a:latin typeface="+mj-lt"/>
                <a:ea typeface="ヒラギノ角ゴ Pro W3" charset="-128"/>
              </a:rPr>
              <a:t>Relative Frequency of Occurrence of Letters</a:t>
            </a:r>
            <a:endParaRPr lang="en-IN" altLang="en-US" sz="3600" dirty="0">
              <a:latin typeface="+mj-lt"/>
              <a:ea typeface="ヒラギノ角ゴ Pro W3" charset="-128"/>
            </a:endParaRPr>
          </a:p>
        </p:txBody>
      </p:sp>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941033" y="1447800"/>
            <a:ext cx="7261934" cy="481169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40" y="883771"/>
            <a:ext cx="8229600" cy="646321"/>
          </a:xfrm>
        </p:spPr>
        <p:txBody>
          <a:bodyPr wrap="square">
            <a:spAutoFit/>
          </a:bodyPr>
          <a:lstStyle/>
          <a:p>
            <a:r>
              <a:rPr lang="en-IN" altLang="en-US" sz="3600">
                <a:latin typeface="+mj-lt"/>
                <a:ea typeface="ヒラギノ角ゴ Pro W3" charset="-128"/>
              </a:rPr>
              <a:t>(4) Hill </a:t>
            </a:r>
            <a:r>
              <a:rPr lang="en-IN" altLang="en-US" sz="3600" dirty="0">
                <a:latin typeface="+mj-lt"/>
                <a:ea typeface="ヒラギノ角ゴ Pro W3" charset="-128"/>
              </a:rPr>
              <a:t>Cipher</a:t>
            </a:r>
            <a:endParaRPr lang="en-US" sz="2800" dirty="0">
              <a:latin typeface="+mj-lt"/>
            </a:endParaRPr>
          </a:p>
        </p:txBody>
      </p:sp>
      <p:sp>
        <p:nvSpPr>
          <p:cNvPr id="4" name="Content Placeholder 3"/>
          <p:cNvSpPr>
            <a:spLocks noGrp="1"/>
          </p:cNvSpPr>
          <p:nvPr>
            <p:ph idx="13"/>
          </p:nvPr>
        </p:nvSpPr>
        <p:spPr>
          <a:xfrm>
            <a:off x="282352" y="1484784"/>
            <a:ext cx="8579296" cy="3342443"/>
          </a:xfrm>
        </p:spPr>
        <p:txBody>
          <a:bodyPr wrap="square">
            <a:spAutoFit/>
          </a:bodyPr>
          <a:lstStyle/>
          <a:p>
            <a:r>
              <a:rPr lang="en-US" sz="2400" dirty="0"/>
              <a:t>Developed by the mathematician Lester Hill in 1929</a:t>
            </a:r>
            <a:endParaRPr lang="en-US" sz="2400" dirty="0"/>
          </a:p>
          <a:p>
            <a:r>
              <a:rPr lang="en-US" sz="2400" dirty="0">
                <a:highlight>
                  <a:srgbClr val="FFFF00"/>
                </a:highlight>
              </a:rPr>
              <a:t>Strength</a:t>
            </a:r>
            <a:r>
              <a:rPr lang="en-US" sz="2400" dirty="0"/>
              <a:t> is that it completely hides single-letter frequencies</a:t>
            </a:r>
            <a:endParaRPr lang="en-US" sz="2400" dirty="0"/>
          </a:p>
          <a:p>
            <a:pPr lvl="1"/>
            <a:r>
              <a:rPr lang="en-US" sz="2400" dirty="0"/>
              <a:t>The use of a larger matrix hides more frequency information</a:t>
            </a:r>
            <a:endParaRPr lang="en-US" sz="2400" dirty="0"/>
          </a:p>
          <a:p>
            <a:pPr lvl="1"/>
            <a:r>
              <a:rPr lang="en-US" sz="2400" dirty="0"/>
              <a:t>A 3 x 3 Hill cipher hides not only single-letter but also two-letter frequency information</a:t>
            </a:r>
            <a:endParaRPr lang="en-US" sz="2400" dirty="0"/>
          </a:p>
          <a:p>
            <a:r>
              <a:rPr lang="en-US" sz="2400" dirty="0"/>
              <a:t>Strong against a </a:t>
            </a:r>
            <a:r>
              <a:rPr lang="en-US" sz="2400" dirty="0" err="1"/>
              <a:t>ciphertext</a:t>
            </a:r>
            <a:r>
              <a:rPr lang="en-US" sz="2400" dirty="0"/>
              <a:t>-only attack but easily broken with a known plaintext attack</a:t>
            </a:r>
            <a:endParaRPr lang="en-US" sz="2400" dirty="0"/>
          </a:p>
        </p:txBody>
      </p:sp>
      <p:graphicFrame>
        <p:nvGraphicFramePr>
          <p:cNvPr id="5" name="Object 4"/>
          <p:cNvGraphicFramePr>
            <a:graphicFrameLocks noChangeAspect="1"/>
          </p:cNvGraphicFramePr>
          <p:nvPr/>
        </p:nvGraphicFramePr>
        <p:xfrm>
          <a:off x="3639820" y="4683720"/>
          <a:ext cx="5168900" cy="1625600"/>
        </p:xfrm>
        <a:graphic>
          <a:graphicData uri="http://schemas.openxmlformats.org/presentationml/2006/ole">
            <mc:AlternateContent xmlns:mc="http://schemas.openxmlformats.org/markup-compatibility/2006">
              <mc:Choice xmlns:v="urn:schemas-microsoft-com:vml" Requires="v">
                <p:oleObj spid="_x0000_s1092" name="Equation" r:id="rId1" imgW="124053600" imgH="39014400" progId="Equation.DSMT4">
                  <p:embed/>
                </p:oleObj>
              </mc:Choice>
              <mc:Fallback>
                <p:oleObj name="Equation" r:id="rId1" imgW="124053600" imgH="39014400" progId="Equation.DSMT4">
                  <p:embed/>
                  <p:pic>
                    <p:nvPicPr>
                      <p:cNvPr id="0" name="Picture 1091"/>
                      <p:cNvPicPr/>
                      <p:nvPr/>
                    </p:nvPicPr>
                    <p:blipFill>
                      <a:blip r:embed="rId2"/>
                      <a:stretch>
                        <a:fillRect/>
                      </a:stretch>
                    </p:blipFill>
                    <p:spPr>
                      <a:xfrm>
                        <a:off x="3639820" y="4683720"/>
                        <a:ext cx="5168900" cy="1625600"/>
                      </a:xfrm>
                      <a:prstGeom prst="rect">
                        <a:avLst/>
                      </a:prstGeom>
                    </p:spPr>
                  </p:pic>
                </p:oleObj>
              </mc:Fallback>
            </mc:AlternateContent>
          </a:graphicData>
        </a:graphic>
      </p:graphicFrame>
      <p:sp>
        <p:nvSpPr>
          <p:cNvPr id="6" name="TextBox 5"/>
          <p:cNvSpPr txBox="1"/>
          <p:nvPr/>
        </p:nvSpPr>
        <p:spPr>
          <a:xfrm>
            <a:off x="4290060" y="3009900"/>
            <a:ext cx="65" cy="430887"/>
          </a:xfrm>
          <a:prstGeom prst="rect">
            <a:avLst/>
          </a:prstGeom>
          <a:noFill/>
        </p:spPr>
        <p:txBody>
          <a:bodyPr wrap="none" lIns="0" tIns="0" rIns="0" bIns="0" rtlCol="0">
            <a:spAutoFit/>
          </a:bodyPr>
          <a:lstStyle/>
          <a:p>
            <a:endParaRPr lang="en-US" dirty="0"/>
          </a:p>
        </p:txBody>
      </p:sp>
      <p:graphicFrame>
        <p:nvGraphicFramePr>
          <p:cNvPr id="7" name="Object 6"/>
          <p:cNvGraphicFramePr>
            <a:graphicFrameLocks noChangeAspect="1"/>
          </p:cNvGraphicFramePr>
          <p:nvPr/>
        </p:nvGraphicFramePr>
        <p:xfrm>
          <a:off x="683568" y="5504145"/>
          <a:ext cx="2298700" cy="317500"/>
        </p:xfrm>
        <a:graphic>
          <a:graphicData uri="http://schemas.openxmlformats.org/presentationml/2006/ole">
            <mc:AlternateContent xmlns:mc="http://schemas.openxmlformats.org/markup-compatibility/2006">
              <mc:Choice xmlns:v="urn:schemas-microsoft-com:vml" Requires="v">
                <p:oleObj spid="_x0000_s1093" name="Equation" r:id="rId3" imgW="55168800" imgH="7620000" progId="Equation.DSMT4">
                  <p:embed/>
                </p:oleObj>
              </mc:Choice>
              <mc:Fallback>
                <p:oleObj name="Equation" r:id="rId3" imgW="55168800" imgH="7620000" progId="Equation.DSMT4">
                  <p:embed/>
                  <p:pic>
                    <p:nvPicPr>
                      <p:cNvPr id="0" name="Picture 1092"/>
                      <p:cNvPicPr/>
                      <p:nvPr/>
                    </p:nvPicPr>
                    <p:blipFill>
                      <a:blip r:embed="rId4"/>
                      <a:stretch>
                        <a:fillRect/>
                      </a:stretch>
                    </p:blipFill>
                    <p:spPr>
                      <a:xfrm>
                        <a:off x="683568" y="5504145"/>
                        <a:ext cx="2298700" cy="317500"/>
                      </a:xfrm>
                      <a:prstGeom prst="rect">
                        <a:avLst/>
                      </a:prstGeom>
                    </p:spPr>
                  </p:pic>
                </p:oleObj>
              </mc:Fallback>
            </mc:AlternateContent>
          </a:graphicData>
        </a:graphic>
      </p:graphicFrame>
      <p:sp>
        <p:nvSpPr>
          <p:cNvPr id="8" name="Title 1"/>
          <p:cNvSpPr txBox="1"/>
          <p:nvPr/>
        </p:nvSpPr>
        <p:spPr bwMode="auto">
          <a:xfrm>
            <a:off x="1187624" y="233941"/>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lvl="1"/>
            <a:r>
              <a:rPr lang="en-IN" altLang="en-US" sz="3400" b="1" kern="0">
                <a:ea typeface="ヒラギノ角ゴ Pro W3" charset="-128"/>
              </a:rPr>
              <a:t>Polyalphabetic Cipher</a:t>
            </a:r>
            <a:endParaRPr lang="en-IN" altLang="en-US" sz="3400" b="1" kern="0">
              <a:ea typeface="ヒラギノ角ゴ Pro W3"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95336"/>
            <a:ext cx="6984776" cy="646321"/>
          </a:xfrm>
        </p:spPr>
        <p:txBody>
          <a:bodyPr wrap="square">
            <a:spAutoFit/>
          </a:bodyPr>
          <a:lstStyle/>
          <a:p>
            <a:r>
              <a:rPr lang="en-IN" altLang="en-US" sz="3600">
                <a:latin typeface="+mj-lt"/>
                <a:ea typeface="ヒラギノ角ゴ Pro W3" charset="-128"/>
              </a:rPr>
              <a:t>(5) Vigenère </a:t>
            </a:r>
            <a:r>
              <a:rPr lang="en-IN" altLang="en-US" sz="3600" dirty="0">
                <a:latin typeface="+mj-lt"/>
                <a:ea typeface="ヒラギノ角ゴ Pro W3" charset="-128"/>
              </a:rPr>
              <a:t>Cipher</a:t>
            </a:r>
            <a:endParaRPr lang="en-US" sz="2800" dirty="0">
              <a:latin typeface="+mj-lt"/>
            </a:endParaRPr>
          </a:p>
        </p:txBody>
      </p:sp>
      <p:sp>
        <p:nvSpPr>
          <p:cNvPr id="4" name="Content Placeholder 3"/>
          <p:cNvSpPr>
            <a:spLocks noGrp="1"/>
          </p:cNvSpPr>
          <p:nvPr>
            <p:ph idx="1"/>
          </p:nvPr>
        </p:nvSpPr>
        <p:spPr>
          <a:xfrm>
            <a:off x="457200" y="2000406"/>
            <a:ext cx="8229600" cy="2970044"/>
          </a:xfrm>
        </p:spPr>
        <p:txBody>
          <a:bodyPr>
            <a:spAutoFit/>
          </a:bodyPr>
          <a:lstStyle/>
          <a:p>
            <a:r>
              <a:rPr lang="en-AU" sz="2400" dirty="0"/>
              <a:t>Best known and one of the simplest polyalphabetic substitution ciphers</a:t>
            </a:r>
            <a:endParaRPr lang="en-AU" sz="2400" dirty="0"/>
          </a:p>
          <a:p>
            <a:r>
              <a:rPr lang="en-AU" sz="2400" dirty="0"/>
              <a:t>In this scheme the set of related </a:t>
            </a:r>
            <a:r>
              <a:rPr lang="en-AU" sz="2400" dirty="0" err="1"/>
              <a:t>monoalphabetic</a:t>
            </a:r>
            <a:r>
              <a:rPr lang="en-AU" sz="2400" dirty="0"/>
              <a:t> substitution rules consists of the 26 Caesar ciphers </a:t>
            </a:r>
            <a:r>
              <a:rPr lang="en-AU" sz="2400" dirty="0">
                <a:highlight>
                  <a:srgbClr val="FFFF00"/>
                </a:highlight>
              </a:rPr>
              <a:t>with shifts of 0 through 25</a:t>
            </a:r>
            <a:endParaRPr lang="en-AU" sz="2400" dirty="0">
              <a:highlight>
                <a:srgbClr val="FFFF00"/>
              </a:highlight>
            </a:endParaRPr>
          </a:p>
          <a:p>
            <a:r>
              <a:rPr lang="en-AU" sz="2400" dirty="0"/>
              <a:t>Each cipher is denoted by a key letter which is the </a:t>
            </a:r>
            <a:r>
              <a:rPr lang="en-AU" sz="2400" dirty="0" err="1"/>
              <a:t>ciphertext</a:t>
            </a:r>
            <a:r>
              <a:rPr lang="en-AU" sz="2400" dirty="0"/>
              <a:t> letter that substitutes for the plaintext letter a</a:t>
            </a:r>
            <a:endParaRPr lang="en-AU" sz="2400" dirty="0"/>
          </a:p>
        </p:txBody>
      </p:sp>
      <p:sp>
        <p:nvSpPr>
          <p:cNvPr id="3" name="Rectangle 2"/>
          <p:cNvSpPr/>
          <p:nvPr/>
        </p:nvSpPr>
        <p:spPr>
          <a:xfrm>
            <a:off x="734888" y="5229200"/>
            <a:ext cx="8229600" cy="523220"/>
          </a:xfrm>
          <a:prstGeom prst="rect">
            <a:avLst/>
          </a:prstGeom>
        </p:spPr>
        <p:txBody>
          <a:bodyPr wrap="square">
            <a:spAutoFit/>
          </a:bodyPr>
          <a:lstStyle/>
          <a:p>
            <a:r>
              <a:rPr lang="en-US"/>
              <a:t>https://en.wikipedia.org/wiki/Vigen%C3%A8re_cipher</a:t>
            </a:r>
            <a:endParaRPr lang="en-US"/>
          </a:p>
        </p:txBody>
      </p:sp>
      <p:sp>
        <p:nvSpPr>
          <p:cNvPr id="5" name="Title 1"/>
          <p:cNvSpPr txBox="1"/>
          <p:nvPr/>
        </p:nvSpPr>
        <p:spPr bwMode="auto">
          <a:xfrm>
            <a:off x="1187624" y="233941"/>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a:lstStyle>
          <a:p>
            <a:pPr marL="0" lvl="1"/>
            <a:r>
              <a:rPr lang="en-IN" altLang="en-US" sz="3400" b="1" kern="0">
                <a:ea typeface="ヒラギノ角ゴ Pro W3" charset="-128"/>
              </a:rPr>
              <a:t>Polyalphabetic Cipher</a:t>
            </a:r>
            <a:endParaRPr lang="en-IN" altLang="en-US" sz="3400" b="1" kern="0">
              <a:ea typeface="ヒラギノ角ゴ Pro W3"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9184" y="260648"/>
            <a:ext cx="6661248" cy="792163"/>
          </a:xfrm>
        </p:spPr>
        <p:txBody>
          <a:bodyPr/>
          <a:lstStyle/>
          <a:p>
            <a:pPr eaLnBrk="1" hangingPunct="1"/>
            <a:r>
              <a:rPr lang="en-GB" altLang="en-US" dirty="0"/>
              <a:t>What is cryptograph</a:t>
            </a:r>
            <a:r>
              <a:rPr lang="en-US" altLang="en-US" dirty="0"/>
              <a:t>?</a:t>
            </a:r>
            <a:endParaRPr lang="en-GB" altLang="en-US" dirty="0"/>
          </a:p>
        </p:txBody>
      </p:sp>
      <p:sp>
        <p:nvSpPr>
          <p:cNvPr id="9219" name="Rectangle 3"/>
          <p:cNvSpPr>
            <a:spLocks noGrp="1" noChangeArrowheads="1"/>
          </p:cNvSpPr>
          <p:nvPr>
            <p:ph idx="1"/>
          </p:nvPr>
        </p:nvSpPr>
        <p:spPr>
          <a:xfrm>
            <a:off x="611560" y="1192158"/>
            <a:ext cx="8206680" cy="4967287"/>
          </a:xfrm>
        </p:spPr>
        <p:txBody>
          <a:bodyPr/>
          <a:lstStyle/>
          <a:p>
            <a:pPr eaLnBrk="1" hangingPunct="1">
              <a:spcBef>
                <a:spcPct val="25000"/>
              </a:spcBef>
            </a:pPr>
            <a:r>
              <a:rPr lang="en-US" altLang="en-US" dirty="0"/>
              <a:t>Cryptology= Cryptography + Cryptanalysis</a:t>
            </a:r>
            <a:endParaRPr lang="en-GB" altLang="en-US" dirty="0"/>
          </a:p>
        </p:txBody>
      </p:sp>
      <p:cxnSp>
        <p:nvCxnSpPr>
          <p:cNvPr id="3" name="Straight Arrow Connector 2"/>
          <p:cNvCxnSpPr/>
          <p:nvPr/>
        </p:nvCxnSpPr>
        <p:spPr bwMode="auto">
          <a:xfrm flipH="1">
            <a:off x="3383868" y="1844824"/>
            <a:ext cx="900100" cy="14402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p:cNvSpPr txBox="1"/>
          <p:nvPr/>
        </p:nvSpPr>
        <p:spPr>
          <a:xfrm>
            <a:off x="2217100" y="3134526"/>
            <a:ext cx="2497800" cy="584775"/>
          </a:xfrm>
          <a:prstGeom prst="rect">
            <a:avLst/>
          </a:prstGeom>
          <a:noFill/>
        </p:spPr>
        <p:txBody>
          <a:bodyPr wrap="none" rtlCol="0">
            <a:spAutoFit/>
          </a:bodyPr>
          <a:lstStyle/>
          <a:p>
            <a:r>
              <a:rPr lang="en-US" sz="3200" dirty="0"/>
              <a:t>Secret writing</a:t>
            </a:r>
            <a:endParaRPr lang="en-US" sz="3200" dirty="0"/>
          </a:p>
        </p:txBody>
      </p:sp>
      <p:cxnSp>
        <p:nvCxnSpPr>
          <p:cNvPr id="7" name="Straight Arrow Connector 6"/>
          <p:cNvCxnSpPr/>
          <p:nvPr/>
        </p:nvCxnSpPr>
        <p:spPr bwMode="auto">
          <a:xfrm>
            <a:off x="6876256" y="1844824"/>
            <a:ext cx="864096" cy="140770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4893642" y="3137192"/>
            <a:ext cx="4253087" cy="1077218"/>
          </a:xfrm>
          <a:prstGeom prst="rect">
            <a:avLst/>
          </a:prstGeom>
          <a:noFill/>
        </p:spPr>
        <p:txBody>
          <a:bodyPr wrap="none" rtlCol="0">
            <a:spAutoFit/>
          </a:bodyPr>
          <a:lstStyle/>
          <a:p>
            <a:r>
              <a:rPr lang="en-US" sz="3200" dirty="0"/>
              <a:t>Try to analysis the codes</a:t>
            </a:r>
            <a:endParaRPr lang="en-US" sz="3200" dirty="0"/>
          </a:p>
          <a:p>
            <a:r>
              <a:rPr lang="en-US" sz="3200" dirty="0"/>
              <a:t>to reveal secrets </a:t>
            </a:r>
            <a:endParaRPr lang="en-US" sz="3200" dirty="0"/>
          </a:p>
        </p:txBody>
      </p:sp>
      <p:cxnSp>
        <p:nvCxnSpPr>
          <p:cNvPr id="5" name="Straight Arrow Connector 4"/>
          <p:cNvCxnSpPr/>
          <p:nvPr/>
        </p:nvCxnSpPr>
        <p:spPr bwMode="auto">
          <a:xfrm flipH="1">
            <a:off x="2462857" y="3719301"/>
            <a:ext cx="558578" cy="11498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3635896" y="3719301"/>
            <a:ext cx="1257746" cy="11498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flipH="1">
            <a:off x="5508104" y="4149080"/>
            <a:ext cx="643284"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4714900" y="4941168"/>
            <a:ext cx="1042273" cy="523220"/>
          </a:xfrm>
          <a:prstGeom prst="rect">
            <a:avLst/>
          </a:prstGeom>
          <a:noFill/>
        </p:spPr>
        <p:txBody>
          <a:bodyPr wrap="none" rtlCol="0">
            <a:spAutoFit/>
          </a:bodyPr>
          <a:lstStyle/>
          <a:p>
            <a:r>
              <a:rPr lang="en-US" dirty="0"/>
              <a:t>How?</a:t>
            </a:r>
            <a:endParaRPr lang="en-US" dirty="0"/>
          </a:p>
        </p:txBody>
      </p:sp>
      <p:sp>
        <p:nvSpPr>
          <p:cNvPr id="31" name="TextBox 30"/>
          <p:cNvSpPr txBox="1"/>
          <p:nvPr/>
        </p:nvSpPr>
        <p:spPr>
          <a:xfrm>
            <a:off x="1942522" y="4941168"/>
            <a:ext cx="1040670" cy="523220"/>
          </a:xfrm>
          <a:prstGeom prst="rect">
            <a:avLst/>
          </a:prstGeom>
          <a:noFill/>
        </p:spPr>
        <p:txBody>
          <a:bodyPr wrap="none" rtlCol="0">
            <a:spAutoFit/>
          </a:bodyPr>
          <a:lstStyle/>
          <a:p>
            <a:r>
              <a:rPr lang="en-US" dirty="0"/>
              <a:t>Why?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3532"/>
            <a:ext cx="7571184" cy="646321"/>
          </a:xfrm>
        </p:spPr>
        <p:txBody>
          <a:bodyPr wrap="square">
            <a:spAutoFit/>
          </a:bodyPr>
          <a:lstStyle/>
          <a:p>
            <a:r>
              <a:rPr lang="en-IN" altLang="en-US" sz="3600" dirty="0">
                <a:latin typeface="+mj-lt"/>
                <a:ea typeface="ヒラギノ角ゴ Pro W3" charset="-128"/>
              </a:rPr>
              <a:t>Example of </a:t>
            </a:r>
            <a:r>
              <a:rPr lang="en-IN" altLang="en-US" sz="3600" dirty="0" err="1">
                <a:latin typeface="+mj-lt"/>
                <a:ea typeface="ヒラギノ角ゴ Pro W3" charset="-128"/>
              </a:rPr>
              <a:t>Vigenère</a:t>
            </a:r>
            <a:r>
              <a:rPr lang="en-IN" altLang="en-US" sz="3600" dirty="0">
                <a:latin typeface="+mj-lt"/>
                <a:ea typeface="ヒラギノ角ゴ Pro W3" charset="-128"/>
              </a:rPr>
              <a:t> Cipher</a:t>
            </a:r>
            <a:endParaRPr lang="en-US" sz="2800" dirty="0">
              <a:latin typeface="+mj-lt"/>
            </a:endParaRPr>
          </a:p>
        </p:txBody>
      </p:sp>
      <p:sp>
        <p:nvSpPr>
          <p:cNvPr id="4" name="Content Placeholder 3"/>
          <p:cNvSpPr>
            <a:spLocks noGrp="1"/>
          </p:cNvSpPr>
          <p:nvPr>
            <p:ph idx="1"/>
          </p:nvPr>
        </p:nvSpPr>
        <p:spPr>
          <a:xfrm>
            <a:off x="457200" y="1556792"/>
            <a:ext cx="8229600" cy="2231380"/>
          </a:xfrm>
        </p:spPr>
        <p:txBody>
          <a:bodyPr>
            <a:spAutoFit/>
          </a:bodyPr>
          <a:lstStyle/>
          <a:p>
            <a:r>
              <a:rPr lang="en-US" sz="2400" dirty="0">
                <a:ea typeface="MS PGothic" panose="020B0600070205080204" pitchFamily="-107" charset="-128"/>
                <a:cs typeface="MS PGothic" panose="020B0600070205080204" pitchFamily="-107" charset="-128"/>
              </a:rPr>
              <a:t>To encrypt a message, a key is needed that is as long as the message</a:t>
            </a:r>
            <a:endParaRPr lang="en-US" sz="2400" dirty="0">
              <a:ea typeface="MS PGothic" panose="020B0600070205080204" pitchFamily="-107" charset="-128"/>
              <a:cs typeface="MS PGothic" panose="020B0600070205080204" pitchFamily="-107" charset="-128"/>
            </a:endParaRPr>
          </a:p>
          <a:p>
            <a:r>
              <a:rPr lang="en-US" sz="2400" dirty="0">
                <a:ea typeface="MS PGothic" panose="020B0600070205080204" pitchFamily="-107" charset="-128"/>
                <a:cs typeface="MS PGothic" panose="020B0600070205080204" pitchFamily="-107" charset="-128"/>
              </a:rPr>
              <a:t> Usually, the key is a repeating keyword </a:t>
            </a:r>
            <a:endParaRPr lang="en-US" sz="2400" dirty="0">
              <a:ea typeface="MS PGothic" panose="020B0600070205080204" pitchFamily="-107" charset="-128"/>
              <a:cs typeface="MS PGothic" panose="020B0600070205080204" pitchFamily="-107" charset="-128"/>
            </a:endParaRPr>
          </a:p>
          <a:p>
            <a:r>
              <a:rPr lang="en-US" sz="2400" dirty="0">
                <a:ea typeface="MS PGothic" panose="020B0600070205080204" pitchFamily="-107" charset="-128"/>
                <a:cs typeface="MS PGothic" panose="020B0600070205080204" pitchFamily="-107" charset="-128"/>
              </a:rPr>
              <a:t>For example, if the keyword is </a:t>
            </a:r>
            <a:r>
              <a:rPr lang="en-US" sz="2400" i="1" dirty="0">
                <a:ea typeface="MS PGothic" panose="020B0600070205080204" pitchFamily="-107" charset="-128"/>
                <a:cs typeface="MS PGothic" panose="020B0600070205080204" pitchFamily="-107" charset="-128"/>
              </a:rPr>
              <a:t>deceptive</a:t>
            </a:r>
            <a:r>
              <a:rPr lang="en-US" sz="2400" dirty="0">
                <a:ea typeface="MS PGothic" panose="020B0600070205080204" pitchFamily="-107" charset="-128"/>
                <a:cs typeface="MS PGothic" panose="020B0600070205080204" pitchFamily="-107" charset="-128"/>
              </a:rPr>
              <a:t>, the message “we are discovered save yourself” is encrypted as:</a:t>
            </a:r>
            <a:endParaRPr lang="en-US" sz="2400" dirty="0">
              <a:ea typeface="MS PGothic" panose="020B0600070205080204" pitchFamily="-107" charset="-128"/>
              <a:cs typeface="MS PGothic" panose="020B0600070205080204" pitchFamily="-107" charset="-128"/>
            </a:endParaRPr>
          </a:p>
        </p:txBody>
      </p:sp>
      <p:sp>
        <p:nvSpPr>
          <p:cNvPr id="3" name="Content Placeholder 2"/>
          <p:cNvSpPr>
            <a:spLocks noGrp="1"/>
          </p:cNvSpPr>
          <p:nvPr>
            <p:ph idx="13"/>
          </p:nvPr>
        </p:nvSpPr>
        <p:spPr>
          <a:xfrm>
            <a:off x="457200" y="4005064"/>
            <a:ext cx="8229600" cy="1600200"/>
          </a:xfrm>
        </p:spPr>
        <p:txBody>
          <a:bodyPr/>
          <a:lstStyle/>
          <a:p>
            <a:pPr>
              <a:buNone/>
            </a:pPr>
            <a:r>
              <a:rPr lang="en-AU" sz="2400"/>
              <a:t>plaintext:   wearediscoveredsaveyourself</a:t>
            </a:r>
            <a:endParaRPr lang="en-AU" sz="2400"/>
          </a:p>
          <a:p>
            <a:pPr>
              <a:buNone/>
            </a:pPr>
            <a:r>
              <a:rPr lang="en-AU" sz="2400"/>
              <a:t>key</a:t>
            </a:r>
            <a:r>
              <a:rPr lang="en-AU" sz="2400" dirty="0"/>
              <a:t>:	       </a:t>
            </a:r>
            <a:r>
              <a:rPr lang="en-AU" sz="2400" dirty="0" err="1"/>
              <a:t>deceptivedeceptivedeceptive</a:t>
            </a:r>
            <a:endParaRPr lang="en-AU" sz="2400" dirty="0"/>
          </a:p>
          <a:p>
            <a:pPr>
              <a:buNone/>
            </a:pPr>
            <a:r>
              <a:rPr lang="en-AU" sz="2400"/>
              <a:t>ciphertext: ??</a:t>
            </a:r>
            <a:endParaRPr lang="en-AU"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32656"/>
            <a:ext cx="6984776" cy="646321"/>
          </a:xfrm>
        </p:spPr>
        <p:txBody>
          <a:bodyPr wrap="square">
            <a:spAutoFit/>
          </a:bodyPr>
          <a:lstStyle/>
          <a:p>
            <a:r>
              <a:rPr lang="en-IN" altLang="en-US" sz="3600" dirty="0" err="1">
                <a:latin typeface="+mj-lt"/>
                <a:ea typeface="ヒラギノ角ゴ Pro W3" charset="-128"/>
              </a:rPr>
              <a:t>Vigenère</a:t>
            </a:r>
            <a:r>
              <a:rPr lang="en-IN" altLang="en-US" sz="3600" dirty="0">
                <a:latin typeface="+mj-lt"/>
                <a:ea typeface="ヒラギノ角ゴ Pro W3" charset="-128"/>
              </a:rPr>
              <a:t> Cipher</a:t>
            </a:r>
            <a:endParaRPr lang="en-US" sz="2800" dirty="0">
              <a:latin typeface="+mj-lt"/>
            </a:endParaRPr>
          </a:p>
        </p:txBody>
      </p:sp>
      <p:sp>
        <p:nvSpPr>
          <p:cNvPr id="4" name="Content Placeholder 3"/>
          <p:cNvSpPr>
            <a:spLocks noGrp="1"/>
          </p:cNvSpPr>
          <p:nvPr>
            <p:ph idx="1"/>
          </p:nvPr>
        </p:nvSpPr>
        <p:spPr>
          <a:xfrm>
            <a:off x="457199" y="1033684"/>
            <a:ext cx="8229600" cy="461655"/>
          </a:xfrm>
        </p:spPr>
        <p:txBody>
          <a:bodyPr>
            <a:spAutoFit/>
          </a:bodyPr>
          <a:lstStyle/>
          <a:p>
            <a:r>
              <a:rPr lang="en-IN" altLang="en-US" sz="2400">
                <a:ea typeface="ヒラギノ角ゴ Pro W3" charset="-128"/>
              </a:rPr>
              <a:t>Vigenère  matrix</a:t>
            </a:r>
            <a:endParaRPr lang="en-AU" sz="2400" dirty="0"/>
          </a:p>
        </p:txBody>
      </p:sp>
      <p:pic>
        <p:nvPicPr>
          <p:cNvPr id="2050" name="Picture 2" descr="https://pages.mtu.edu/~shene/NSF-4/Tutorial/VIG/FIG-VIG-Tabl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2689" y="1495339"/>
            <a:ext cx="7534579" cy="4771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6984776" cy="646321"/>
          </a:xfrm>
        </p:spPr>
        <p:txBody>
          <a:bodyPr wrap="square">
            <a:spAutoFit/>
          </a:bodyPr>
          <a:lstStyle/>
          <a:p>
            <a:r>
              <a:rPr lang="en-IN" altLang="en-US" sz="3600" dirty="0" err="1">
                <a:latin typeface="+mj-lt"/>
                <a:ea typeface="ヒラギノ角ゴ Pro W3" charset="-128"/>
              </a:rPr>
              <a:t>Vigenère</a:t>
            </a:r>
            <a:r>
              <a:rPr lang="en-IN" altLang="en-US" sz="3600" dirty="0">
                <a:latin typeface="+mj-lt"/>
                <a:ea typeface="ヒラギノ角ゴ Pro W3" charset="-128"/>
              </a:rPr>
              <a:t> </a:t>
            </a:r>
            <a:r>
              <a:rPr lang="en-IN" altLang="en-US" sz="3600" dirty="0" err="1">
                <a:latin typeface="+mj-lt"/>
                <a:ea typeface="ヒラギノ角ゴ Pro W3" charset="-128"/>
              </a:rPr>
              <a:t>Autokey</a:t>
            </a:r>
            <a:r>
              <a:rPr lang="en-IN" altLang="en-US" sz="3600" dirty="0">
                <a:latin typeface="+mj-lt"/>
                <a:ea typeface="ヒラギノ角ゴ Pro W3" charset="-128"/>
              </a:rPr>
              <a:t> System</a:t>
            </a:r>
            <a:endParaRPr lang="en-US" sz="2800" dirty="0">
              <a:latin typeface="+mj-lt"/>
            </a:endParaRPr>
          </a:p>
        </p:txBody>
      </p:sp>
      <p:sp>
        <p:nvSpPr>
          <p:cNvPr id="4" name="Content Placeholder 3"/>
          <p:cNvSpPr>
            <a:spLocks noGrp="1"/>
          </p:cNvSpPr>
          <p:nvPr>
            <p:ph idx="1"/>
          </p:nvPr>
        </p:nvSpPr>
        <p:spPr>
          <a:xfrm>
            <a:off x="457200" y="1412776"/>
            <a:ext cx="8229600" cy="461655"/>
          </a:xfrm>
        </p:spPr>
        <p:txBody>
          <a:bodyPr>
            <a:spAutoFit/>
          </a:bodyPr>
          <a:lstStyle/>
          <a:p>
            <a:r>
              <a:rPr lang="en-US" sz="2400"/>
              <a:t>Example</a:t>
            </a:r>
            <a:r>
              <a:rPr lang="en-US" sz="2400" dirty="0"/>
              <a:t>:</a:t>
            </a:r>
            <a:endParaRPr lang="en-US" sz="2400" dirty="0"/>
          </a:p>
        </p:txBody>
      </p:sp>
      <p:sp>
        <p:nvSpPr>
          <p:cNvPr id="3" name="Content Placeholder 2"/>
          <p:cNvSpPr>
            <a:spLocks noGrp="1"/>
          </p:cNvSpPr>
          <p:nvPr>
            <p:ph idx="13"/>
          </p:nvPr>
        </p:nvSpPr>
        <p:spPr>
          <a:xfrm>
            <a:off x="457200" y="2421265"/>
            <a:ext cx="8229600" cy="3124200"/>
          </a:xfrm>
        </p:spPr>
        <p:txBody>
          <a:bodyPr/>
          <a:lstStyle/>
          <a:p>
            <a:pPr>
              <a:spcBef>
                <a:spcPts val="600"/>
              </a:spcBef>
              <a:buNone/>
            </a:pPr>
            <a:r>
              <a:rPr lang="en-US" sz="2400"/>
              <a:t>    </a:t>
            </a:r>
            <a:r>
              <a:rPr lang="en-US" sz="2400" dirty="0"/>
              <a:t>key:           </a:t>
            </a:r>
            <a:r>
              <a:rPr lang="en-US" sz="2400" dirty="0" err="1"/>
              <a:t>deceptivewearediscoveredsav</a:t>
            </a:r>
            <a:endParaRPr lang="en-US" sz="2400" dirty="0"/>
          </a:p>
          <a:p>
            <a:pPr>
              <a:spcBef>
                <a:spcPts val="600"/>
              </a:spcBef>
              <a:buNone/>
            </a:pPr>
            <a:r>
              <a:rPr lang="en-US" sz="2400" dirty="0"/>
              <a:t>	plaintext:   </a:t>
            </a:r>
            <a:r>
              <a:rPr lang="en-US" sz="2400" dirty="0" err="1"/>
              <a:t>wearediscoveredsaveyourself</a:t>
            </a:r>
            <a:endParaRPr lang="en-US" sz="2400" dirty="0"/>
          </a:p>
          <a:p>
            <a:pPr>
              <a:spcBef>
                <a:spcPts val="600"/>
              </a:spcBef>
              <a:buNone/>
            </a:pPr>
            <a:r>
              <a:rPr lang="en-US" sz="2400" dirty="0"/>
              <a:t>	</a:t>
            </a:r>
            <a:r>
              <a:rPr lang="en-US" sz="2400" dirty="0" err="1"/>
              <a:t>ciphertext</a:t>
            </a:r>
            <a:r>
              <a:rPr lang="en-US" sz="2400"/>
              <a:t>: ZICVTWQNGKZEIIGASXSTSLVVWLA</a:t>
            </a:r>
            <a:endParaRPr lang="en-US" sz="2400" dirty="0"/>
          </a:p>
          <a:p>
            <a:r>
              <a:rPr lang="en-US" sz="2400" dirty="0"/>
              <a:t>Even this scheme is vulnerable to cryptanalysis</a:t>
            </a:r>
            <a:endParaRPr lang="en-US" sz="2400" dirty="0"/>
          </a:p>
          <a:p>
            <a:pPr lvl="1"/>
            <a:r>
              <a:rPr lang="en-US" sz="2400" dirty="0"/>
              <a:t>Because the key and the plaintext share the same frequency distribution of letters, a statistical technique can be applied</a:t>
            </a:r>
            <a:endParaRPr lang="en-US" sz="2400" dirty="0"/>
          </a:p>
          <a:p>
            <a:pPr marL="457200" lvl="1" indent="0">
              <a:buNone/>
            </a:pPr>
            <a:r>
              <a:rPr lang="en-US" sz="2000" dirty="0">
                <a:highlight>
                  <a:srgbClr val="FFFF00"/>
                </a:highlight>
              </a:rPr>
              <a:t>statistical technique: phương pháp thống kê</a:t>
            </a:r>
            <a:endParaRPr lang="en-US" sz="2000" dirty="0">
              <a:highlight>
                <a:srgbClr val="FFFF00"/>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57" y="1229268"/>
            <a:ext cx="6840760" cy="652431"/>
          </a:xfrm>
        </p:spPr>
        <p:txBody>
          <a:bodyPr wrap="square">
            <a:spAutoFit/>
          </a:bodyPr>
          <a:lstStyle/>
          <a:p>
            <a:r>
              <a:rPr lang="en-IN" altLang="en-US" sz="3600">
                <a:latin typeface="+mj-lt"/>
                <a:ea typeface="ヒラギノ角ゴ Pro W3" charset="-128"/>
              </a:rPr>
              <a:t>(6) Vernam </a:t>
            </a:r>
            <a:r>
              <a:rPr lang="en-IN" altLang="en-US" sz="3600" dirty="0">
                <a:latin typeface="+mj-lt"/>
                <a:ea typeface="ヒラギノ角ゴ Pro W3" charset="-128"/>
              </a:rPr>
              <a:t>Cipher</a:t>
            </a:r>
            <a:endParaRPr lang="en-IN" altLang="en-US" sz="3600" dirty="0">
              <a:latin typeface="+mj-lt"/>
              <a:ea typeface="ヒラギノ角ゴ Pro W3" charset="-128"/>
            </a:endParaRPr>
          </a:p>
        </p:txBody>
      </p:sp>
      <p:pic>
        <p:nvPicPr>
          <p:cNvPr id="7" name="Picture Placeholder 6" descr="A diagram has plaintext (p sub i) and cryptographic bit stream (k sub i), from key stream generator, each leading to X O R operation. Then cipher text (c sub i) leads to another X O R operation, meeting another cryptographic bit steam (k sub i) from a key stream generator, resulting in output plaintext (p sub i).&#10;Two diagrams illustrate a three-rotor machine, with fast rotor on the left, medium rotor in the middle, and slow rotor on the right. Letters A through Z are listed in order down the columns, aligned with numbers on the left and right sides of each rotor. The left numbers are in order and the right numbers appear to be in random order. Matching numbers within the rotors are connected. The direction of motion is shown extending down into the top of the rotors. Between the two machines, the numbers in the medium rotor and slow rotor are in the same order. From the initial setting to the setting after one keystroke, the numbers in the fast rotor are moved one letter down, such that the numbers at A are now at B and the numbers at Z are now at A. Three connections within the rotors, beginning at A, B, and C, respectively, for each machine, are summarized below.&#10;"/>
          <p:cNvPicPr>
            <a:picLocks noGrp="1" noChangeAspect="1"/>
          </p:cNvPicPr>
          <p:nvPr>
            <p:ph type="pic" sz="quarter" idx="13"/>
          </p:nvPr>
        </p:nvPicPr>
        <p:blipFill>
          <a:blip r:embed="rId1">
            <a:extLst>
              <a:ext uri="{28A0092B-C50C-407E-A947-70E740481C1C}">
                <a14:useLocalDpi xmlns:a14="http://schemas.microsoft.com/office/drawing/2010/main" val="0"/>
              </a:ext>
            </a:extLst>
          </a:blip>
          <a:stretch>
            <a:fillRect/>
          </a:stretch>
        </p:blipFill>
        <p:spPr>
          <a:xfrm>
            <a:off x="509885" y="2204864"/>
            <a:ext cx="8126361" cy="2868561"/>
          </a:xfrm>
          <a:prstGeom prst="rect">
            <a:avLst/>
          </a:prstGeom>
          <a:noFill/>
          <a:ln>
            <a:noFill/>
          </a:ln>
        </p:spPr>
      </p:pic>
      <p:sp>
        <p:nvSpPr>
          <p:cNvPr id="5" name="Rectangle 4"/>
          <p:cNvSpPr/>
          <p:nvPr/>
        </p:nvSpPr>
        <p:spPr>
          <a:xfrm>
            <a:off x="500757" y="5429107"/>
            <a:ext cx="8126361" cy="523220"/>
          </a:xfrm>
          <a:prstGeom prst="rect">
            <a:avLst/>
          </a:prstGeom>
        </p:spPr>
        <p:txBody>
          <a:bodyPr wrap="square">
            <a:spAutoFit/>
          </a:bodyPr>
          <a:lstStyle/>
          <a:p>
            <a:r>
              <a:rPr lang="en-US"/>
              <a:t>https://en.wikipedia.org/wiki/Gilbert_Vernam</a:t>
            </a:r>
            <a:endParaRPr lang="en-US"/>
          </a:p>
        </p:txBody>
      </p:sp>
      <p:sp>
        <p:nvSpPr>
          <p:cNvPr id="6" name="TextBox 5"/>
          <p:cNvSpPr txBox="1"/>
          <p:nvPr/>
        </p:nvSpPr>
        <p:spPr>
          <a:xfrm>
            <a:off x="1201954" y="227255"/>
            <a:ext cx="2728311" cy="646331"/>
          </a:xfrm>
          <a:prstGeom prst="rect">
            <a:avLst/>
          </a:prstGeom>
          <a:noFill/>
        </p:spPr>
        <p:txBody>
          <a:bodyPr wrap="none" rtlCol="0">
            <a:spAutoFit/>
          </a:bodyPr>
          <a:lstStyle/>
          <a:p>
            <a:r>
              <a:rPr lang="en-US" sz="3600" b="1"/>
              <a:t>Stream ciper</a:t>
            </a:r>
            <a:endParaRPr lang="en-US" sz="36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10653"/>
            <a:ext cx="8229600" cy="511889"/>
          </a:xfrm>
        </p:spPr>
        <p:txBody>
          <a:bodyPr wrap="square">
            <a:spAutoFit/>
          </a:bodyPr>
          <a:lstStyle/>
          <a:p>
            <a:r>
              <a:rPr lang="en-IN" altLang="en-US" sz="3600" dirty="0">
                <a:latin typeface="+mj-lt"/>
                <a:ea typeface="ヒラギノ角ゴ Pro W3" charset="-128"/>
              </a:rPr>
              <a:t>One-Time Pad</a:t>
            </a:r>
            <a:endParaRPr lang="en-US" sz="2800" dirty="0">
              <a:latin typeface="+mj-lt"/>
            </a:endParaRPr>
          </a:p>
        </p:txBody>
      </p:sp>
      <p:sp>
        <p:nvSpPr>
          <p:cNvPr id="4" name="Content Placeholder 3"/>
          <p:cNvSpPr>
            <a:spLocks noGrp="1"/>
          </p:cNvSpPr>
          <p:nvPr>
            <p:ph idx="1"/>
          </p:nvPr>
        </p:nvSpPr>
        <p:spPr>
          <a:xfrm>
            <a:off x="487273" y="1313201"/>
            <a:ext cx="4114800" cy="4978286"/>
          </a:xfrm>
        </p:spPr>
        <p:txBody>
          <a:bodyPr wrap="square">
            <a:spAutoFit/>
          </a:bodyPr>
          <a:lstStyle/>
          <a:p>
            <a:r>
              <a:rPr lang="en-US" sz="2200" dirty="0"/>
              <a:t>Improvement to </a:t>
            </a:r>
            <a:r>
              <a:rPr lang="en-US" sz="2200" dirty="0" err="1"/>
              <a:t>Vernam</a:t>
            </a:r>
            <a:r>
              <a:rPr lang="en-US" sz="2200" dirty="0"/>
              <a:t> cipher proposed by an Army Signal Corp officer, Joseph </a:t>
            </a:r>
            <a:r>
              <a:rPr lang="en-US" sz="2200" dirty="0" err="1"/>
              <a:t>Mauborgne</a:t>
            </a:r>
            <a:endParaRPr lang="en-US" sz="2200" dirty="0"/>
          </a:p>
          <a:p>
            <a:r>
              <a:rPr lang="en-US" sz="2200" dirty="0"/>
              <a:t>Use a random key that is as long as the message so that the key need not be repeated</a:t>
            </a:r>
            <a:endParaRPr lang="en-US" sz="2200" dirty="0"/>
          </a:p>
          <a:p>
            <a:r>
              <a:rPr lang="en-US" sz="2200" dirty="0"/>
              <a:t>Key is used to encrypt and decrypt a single message and then is discarded</a:t>
            </a:r>
            <a:endParaRPr lang="en-US" sz="2200" dirty="0"/>
          </a:p>
          <a:p>
            <a:r>
              <a:rPr lang="en-US" sz="2200" dirty="0"/>
              <a:t>Each new message requires a new key of the same length as the new message</a:t>
            </a:r>
            <a:endParaRPr lang="en-US" sz="2200" dirty="0"/>
          </a:p>
        </p:txBody>
      </p:sp>
      <p:sp>
        <p:nvSpPr>
          <p:cNvPr id="3" name="Content Placeholder 2"/>
          <p:cNvSpPr>
            <a:spLocks noGrp="1"/>
          </p:cNvSpPr>
          <p:nvPr>
            <p:ph idx="13"/>
          </p:nvPr>
        </p:nvSpPr>
        <p:spPr>
          <a:xfrm>
            <a:off x="4696512" y="1313201"/>
            <a:ext cx="4114800" cy="3556461"/>
          </a:xfrm>
        </p:spPr>
        <p:txBody>
          <a:bodyPr/>
          <a:lstStyle/>
          <a:p>
            <a:r>
              <a:rPr lang="en-US" sz="2200" b="1" dirty="0"/>
              <a:t>Scheme is unbreakable</a:t>
            </a:r>
            <a:endParaRPr lang="en-US" sz="2200" b="1" dirty="0"/>
          </a:p>
          <a:p>
            <a:pPr lvl="1"/>
            <a:r>
              <a:rPr lang="en-US" sz="2200" dirty="0"/>
              <a:t>Produces random output that bears no statistical relationship to the plaintext</a:t>
            </a:r>
            <a:endParaRPr lang="en-US" sz="2200" dirty="0"/>
          </a:p>
          <a:p>
            <a:pPr lvl="1"/>
            <a:r>
              <a:rPr lang="en-US" sz="2200" dirty="0"/>
              <a:t>Because the </a:t>
            </a:r>
            <a:r>
              <a:rPr lang="en-US" sz="2200" dirty="0" err="1"/>
              <a:t>ciphertext</a:t>
            </a:r>
            <a:r>
              <a:rPr lang="en-US" sz="2200" dirty="0"/>
              <a:t> contains no information </a:t>
            </a:r>
            <a:r>
              <a:rPr lang="en-US" sz="2200" dirty="0">
                <a:highlight>
                  <a:srgbClr val="FFFF00"/>
                </a:highlight>
              </a:rPr>
              <a:t>whatsoever</a:t>
            </a:r>
            <a:r>
              <a:rPr lang="en-US" sz="2200" dirty="0"/>
              <a:t> about the plaintext, there is simply no way to break the code</a:t>
            </a:r>
            <a:endParaRPr lang="en-AU" sz="2200" dirty="0"/>
          </a:p>
        </p:txBody>
      </p:sp>
      <p:pic>
        <p:nvPicPr>
          <p:cNvPr id="12" name="Picture Placeholder 11"/>
          <p:cNvPicPr>
            <a:picLocks noGrp="1" noChangeAspect="1"/>
          </p:cNvPicPr>
          <p:nvPr>
            <p:ph type="pic" sz="quarter" idx="14"/>
          </p:nvPr>
        </p:nvPicPr>
        <p:blipFill>
          <a:blip r:embed="rId1">
            <a:extLst>
              <a:ext uri="{28A0092B-C50C-407E-A947-70E740481C1C}">
                <a14:useLocalDpi xmlns:a14="http://schemas.microsoft.com/office/drawing/2010/main" val="0"/>
              </a:ext>
            </a:extLst>
          </a:blip>
          <a:stretch>
            <a:fillRect/>
          </a:stretch>
        </p:blipFill>
        <p:spPr>
          <a:xfrm>
            <a:off x="7668154" y="4869378"/>
            <a:ext cx="857014" cy="164439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88640"/>
            <a:ext cx="6923112" cy="646321"/>
          </a:xfrm>
        </p:spPr>
        <p:txBody>
          <a:bodyPr wrap="square">
            <a:spAutoFit/>
          </a:bodyPr>
          <a:lstStyle/>
          <a:p>
            <a:r>
              <a:rPr lang="en-IN" altLang="en-US" sz="3600" dirty="0">
                <a:latin typeface="+mj-lt"/>
                <a:ea typeface="ヒラギノ角ゴ Pro W3" charset="-128"/>
              </a:rPr>
              <a:t>Difficulties</a:t>
            </a:r>
            <a:endParaRPr lang="en-US" sz="2800" dirty="0">
              <a:latin typeface="+mj-lt"/>
            </a:endParaRPr>
          </a:p>
        </p:txBody>
      </p:sp>
      <p:sp>
        <p:nvSpPr>
          <p:cNvPr id="4" name="Content Placeholder 3"/>
          <p:cNvSpPr>
            <a:spLocks noGrp="1"/>
          </p:cNvSpPr>
          <p:nvPr>
            <p:ph idx="1"/>
          </p:nvPr>
        </p:nvSpPr>
        <p:spPr>
          <a:xfrm>
            <a:off x="457200" y="1340768"/>
            <a:ext cx="8229600" cy="4829810"/>
          </a:xfrm>
        </p:spPr>
        <p:txBody>
          <a:bodyPr>
            <a:spAutoFit/>
          </a:bodyPr>
          <a:lstStyle/>
          <a:p>
            <a:r>
              <a:rPr lang="en-US" sz="2000" dirty="0"/>
              <a:t>The one-time </a:t>
            </a:r>
            <a:r>
              <a:rPr lang="en-US" sz="2000" dirty="0">
                <a:highlight>
                  <a:srgbClr val="FFFF00"/>
                </a:highlight>
              </a:rPr>
              <a:t>pad</a:t>
            </a:r>
            <a:r>
              <a:rPr lang="en-US" sz="2000" dirty="0"/>
              <a:t> offers complete security but, in practice, has two </a:t>
            </a:r>
            <a:r>
              <a:rPr lang="en-US" sz="2000" dirty="0">
                <a:highlight>
                  <a:srgbClr val="FFFF00"/>
                </a:highlight>
              </a:rPr>
              <a:t>fundamental</a:t>
            </a:r>
            <a:r>
              <a:rPr lang="en-US" sz="2000" dirty="0"/>
              <a:t> difficulties:</a:t>
            </a:r>
            <a:endParaRPr lang="en-US" sz="2000" dirty="0"/>
          </a:p>
          <a:p>
            <a:pPr lvl="1"/>
            <a:r>
              <a:rPr lang="en-US" sz="2000" dirty="0"/>
              <a:t>There is the practical problem of making large </a:t>
            </a:r>
            <a:r>
              <a:rPr lang="en-US" sz="2000" dirty="0">
                <a:highlight>
                  <a:srgbClr val="FFFF00"/>
                </a:highlight>
              </a:rPr>
              <a:t>quantities</a:t>
            </a:r>
            <a:r>
              <a:rPr lang="en-US" sz="2000" dirty="0"/>
              <a:t> of random keys</a:t>
            </a:r>
            <a:endParaRPr lang="en-US" sz="2000" dirty="0"/>
          </a:p>
          <a:p>
            <a:pPr lvl="2"/>
            <a:r>
              <a:rPr lang="en-US" sz="2000" dirty="0"/>
              <a:t>Any heavily used system might require millions of random characters on a regular basis</a:t>
            </a:r>
            <a:endParaRPr lang="en-US" sz="2000" dirty="0"/>
          </a:p>
          <a:p>
            <a:pPr lvl="1"/>
            <a:r>
              <a:rPr lang="en-US" sz="2000" dirty="0">
                <a:highlight>
                  <a:srgbClr val="FFFF00"/>
                </a:highlight>
              </a:rPr>
              <a:t>Mammoth</a:t>
            </a:r>
            <a:r>
              <a:rPr lang="en-US" sz="2000" dirty="0"/>
              <a:t> key distribution problem:</a:t>
            </a:r>
            <a:r>
              <a:rPr lang="en-US" sz="2000" dirty="0">
                <a:highlight>
                  <a:srgbClr val="FFFF00"/>
                </a:highlight>
              </a:rPr>
              <a:t> vấn đề phân phói khoá lớn</a:t>
            </a:r>
            <a:endParaRPr lang="en-US" sz="2000" dirty="0">
              <a:highlight>
                <a:srgbClr val="FFFF00"/>
              </a:highlight>
            </a:endParaRPr>
          </a:p>
          <a:p>
            <a:pPr lvl="2"/>
            <a:r>
              <a:rPr lang="en-US" sz="2000" dirty="0"/>
              <a:t>For every message to be sent, a key of equal length is needed by both sender and receiver</a:t>
            </a:r>
            <a:endParaRPr lang="en-US" sz="2000" dirty="0"/>
          </a:p>
          <a:p>
            <a:r>
              <a:rPr lang="en-US" sz="2000" dirty="0"/>
              <a:t>Because of these difficulties, the one-time pad is of limited utility</a:t>
            </a:r>
            <a:endParaRPr lang="en-US" sz="2000" dirty="0"/>
          </a:p>
          <a:p>
            <a:pPr lvl="1"/>
            <a:r>
              <a:rPr lang="en-US" sz="2000" dirty="0"/>
              <a:t>Useful </a:t>
            </a:r>
            <a:r>
              <a:rPr lang="en-US" sz="2000" dirty="0">
                <a:highlight>
                  <a:srgbClr val="FFFF00"/>
                </a:highlight>
              </a:rPr>
              <a:t>primarily</a:t>
            </a:r>
            <a:r>
              <a:rPr lang="en-US" sz="2000" dirty="0"/>
              <a:t> for </a:t>
            </a:r>
            <a:r>
              <a:rPr lang="en-US" sz="2000" dirty="0">
                <a:highlight>
                  <a:srgbClr val="FFFF00"/>
                </a:highlight>
              </a:rPr>
              <a:t>low-bandwidth</a:t>
            </a:r>
            <a:r>
              <a:rPr lang="en-US" sz="2000" dirty="0"/>
              <a:t> channels requiring very high security</a:t>
            </a:r>
            <a:endParaRPr lang="en-US" sz="2000" dirty="0"/>
          </a:p>
          <a:p>
            <a:r>
              <a:rPr lang="en-US" sz="2000" dirty="0"/>
              <a:t>The one-time pad is the only cryptosystem that exhibits </a:t>
            </a:r>
            <a:r>
              <a:rPr lang="en-US" sz="2000" i="1" dirty="0"/>
              <a:t>perfect secrecy </a:t>
            </a:r>
            <a:r>
              <a:rPr lang="en-US" sz="2000" dirty="0"/>
              <a:t>(see Appendix F)</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59" y="188640"/>
            <a:ext cx="7523936" cy="646321"/>
          </a:xfrm>
        </p:spPr>
        <p:txBody>
          <a:bodyPr wrap="square">
            <a:spAutoFit/>
          </a:bodyPr>
          <a:lstStyle/>
          <a:p>
            <a:r>
              <a:rPr lang="en-IN" altLang="en-US" sz="3600" dirty="0">
                <a:latin typeface="+mj-lt"/>
                <a:ea typeface="ヒラギノ角ゴ Pro W3" charset="-128"/>
              </a:rPr>
              <a:t>Rail Fence Cipher</a:t>
            </a:r>
            <a:endParaRPr lang="en-US" sz="2800" dirty="0">
              <a:latin typeface="+mj-lt"/>
            </a:endParaRPr>
          </a:p>
        </p:txBody>
      </p:sp>
      <p:sp>
        <p:nvSpPr>
          <p:cNvPr id="4" name="Content Placeholder 3"/>
          <p:cNvSpPr>
            <a:spLocks noGrp="1"/>
          </p:cNvSpPr>
          <p:nvPr>
            <p:ph idx="1"/>
          </p:nvPr>
        </p:nvSpPr>
        <p:spPr>
          <a:xfrm>
            <a:off x="457200" y="1412776"/>
            <a:ext cx="8229600" cy="2036910"/>
          </a:xfrm>
        </p:spPr>
        <p:txBody>
          <a:bodyPr>
            <a:spAutoFit/>
          </a:bodyPr>
          <a:lstStyle/>
          <a:p>
            <a:pPr>
              <a:spcBef>
                <a:spcPts val="600"/>
              </a:spcBef>
            </a:pPr>
            <a:r>
              <a:rPr lang="en-AU" sz="2400" dirty="0"/>
              <a:t>Simplest transposition cipher</a:t>
            </a:r>
            <a:endParaRPr lang="en-AU" sz="2400" dirty="0"/>
          </a:p>
          <a:p>
            <a:pPr>
              <a:spcBef>
                <a:spcPts val="600"/>
              </a:spcBef>
            </a:pPr>
            <a:r>
              <a:rPr lang="en-AU" sz="2400" dirty="0"/>
              <a:t>Plaintext is written down as a sequence of </a:t>
            </a:r>
            <a:r>
              <a:rPr lang="en-AU" sz="2400" dirty="0">
                <a:highlight>
                  <a:srgbClr val="FFFF00"/>
                </a:highlight>
              </a:rPr>
              <a:t>diagonals</a:t>
            </a:r>
            <a:r>
              <a:rPr lang="en-AU" sz="2400" dirty="0"/>
              <a:t> and then read off as a sequence of rows</a:t>
            </a:r>
            <a:endParaRPr lang="en-AU" sz="2400" dirty="0"/>
          </a:p>
          <a:p>
            <a:pPr>
              <a:spcBef>
                <a:spcPts val="600"/>
              </a:spcBef>
            </a:pPr>
            <a:r>
              <a:rPr lang="en-AU" sz="2400" dirty="0"/>
              <a:t>To encipher the message “meet me after the toga party” with a rail fence of depth 2, we would write:</a:t>
            </a:r>
            <a:endParaRPr lang="en-AU" sz="2400" dirty="0"/>
          </a:p>
        </p:txBody>
      </p:sp>
      <p:sp>
        <p:nvSpPr>
          <p:cNvPr id="3" name="Content Placeholder 2"/>
          <p:cNvSpPr>
            <a:spLocks noGrp="1"/>
          </p:cNvSpPr>
          <p:nvPr>
            <p:ph idx="13"/>
          </p:nvPr>
        </p:nvSpPr>
        <p:spPr>
          <a:xfrm>
            <a:off x="457200" y="3622576"/>
            <a:ext cx="5987008" cy="1791249"/>
          </a:xfrm>
        </p:spPr>
        <p:txBody>
          <a:bodyPr wrap="square">
            <a:spAutoFit/>
          </a:bodyPr>
          <a:lstStyle/>
          <a:p>
            <a:pPr lvl="1">
              <a:buNone/>
            </a:pPr>
            <a:r>
              <a:rPr lang="en-AU" sz="2400" dirty="0"/>
              <a:t>		m e m a t r h t g p r y</a:t>
            </a:r>
            <a:endParaRPr lang="en-AU" sz="2400" dirty="0"/>
          </a:p>
          <a:p>
            <a:pPr lvl="1">
              <a:buNone/>
            </a:pPr>
            <a:r>
              <a:rPr lang="en-AU" sz="2400" dirty="0"/>
              <a:t>		    e t e f e t e o a </a:t>
            </a:r>
            <a:r>
              <a:rPr lang="en-AU" sz="2400" dirty="0" err="1"/>
              <a:t>a</a:t>
            </a:r>
            <a:r>
              <a:rPr lang="en-AU" sz="2400" dirty="0"/>
              <a:t> t</a:t>
            </a:r>
            <a:endParaRPr lang="en-AU" sz="2400" dirty="0"/>
          </a:p>
          <a:p>
            <a:pPr lvl="1">
              <a:buNone/>
            </a:pPr>
            <a:r>
              <a:rPr lang="en-AU" sz="2400" dirty="0"/>
              <a:t>Encrypted message is:</a:t>
            </a:r>
            <a:endParaRPr lang="en-AU" sz="2400" dirty="0"/>
          </a:p>
          <a:p>
            <a:pPr lvl="1">
              <a:buNone/>
            </a:pPr>
            <a:r>
              <a:rPr lang="en-AU" sz="2400" dirty="0"/>
              <a:t>	MEMATRHTGPRYETEFETEOAAT</a:t>
            </a:r>
            <a:endParaRPr lang="en-AU" sz="2400" dirty="0"/>
          </a:p>
        </p:txBody>
      </p:sp>
      <p:pic>
        <p:nvPicPr>
          <p:cNvPr id="7" name="Picture Placeholder 6"/>
          <p:cNvPicPr>
            <a:picLocks noGrp="1" noChangeAspect="1"/>
          </p:cNvPicPr>
          <p:nvPr>
            <p:ph type="pic" sz="quarter" idx="14"/>
          </p:nvPr>
        </p:nvPicPr>
        <p:blipFill>
          <a:blip r:embed="rId1">
            <a:extLst>
              <a:ext uri="{28A0092B-C50C-407E-A947-70E740481C1C}">
                <a14:useLocalDpi xmlns:a14="http://schemas.microsoft.com/office/drawing/2010/main" val="0"/>
              </a:ext>
            </a:extLst>
          </a:blip>
          <a:stretch>
            <a:fillRect/>
          </a:stretch>
        </p:blipFill>
        <p:spPr>
          <a:xfrm>
            <a:off x="7233735" y="3853503"/>
            <a:ext cx="1444752" cy="24627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0905"/>
            <a:ext cx="8229600" cy="553998"/>
          </a:xfrm>
        </p:spPr>
        <p:txBody>
          <a:bodyPr wrap="square">
            <a:spAutoFit/>
          </a:bodyPr>
          <a:lstStyle/>
          <a:p>
            <a:r>
              <a:rPr lang="en-IN" altLang="en-US" sz="3600" dirty="0">
                <a:latin typeface="+mj-lt"/>
                <a:ea typeface="ヒラギノ角ゴ Pro W3" charset="-128"/>
              </a:rPr>
              <a:t>Row Transposition Cipher</a:t>
            </a:r>
            <a:endParaRPr lang="en-US" sz="2800" dirty="0">
              <a:latin typeface="+mj-lt"/>
            </a:endParaRPr>
          </a:p>
        </p:txBody>
      </p:sp>
      <p:sp>
        <p:nvSpPr>
          <p:cNvPr id="4" name="Content Placeholder 3"/>
          <p:cNvSpPr>
            <a:spLocks noGrp="1"/>
          </p:cNvSpPr>
          <p:nvPr>
            <p:ph idx="1"/>
          </p:nvPr>
        </p:nvSpPr>
        <p:spPr>
          <a:xfrm>
            <a:off x="457200" y="1203136"/>
            <a:ext cx="8229600" cy="2369880"/>
          </a:xfrm>
        </p:spPr>
        <p:txBody>
          <a:bodyPr>
            <a:spAutoFit/>
          </a:bodyPr>
          <a:lstStyle/>
          <a:p>
            <a:pPr>
              <a:spcBef>
                <a:spcPts val="600"/>
              </a:spcBef>
            </a:pPr>
            <a:r>
              <a:rPr lang="en-US" sz="2400" dirty="0"/>
              <a:t>Is a more complex transposition</a:t>
            </a:r>
            <a:endParaRPr lang="en-AU" sz="2400" dirty="0"/>
          </a:p>
          <a:p>
            <a:pPr>
              <a:spcBef>
                <a:spcPts val="600"/>
              </a:spcBef>
            </a:pPr>
            <a:r>
              <a:rPr lang="en-AU" sz="2400" dirty="0"/>
              <a:t>Write the message in a rectangle, row by row, and read the message off, column by column, but permute the order of the columns</a:t>
            </a:r>
            <a:endParaRPr lang="en-AU" sz="2400" dirty="0"/>
          </a:p>
          <a:p>
            <a:pPr lvl="1"/>
            <a:r>
              <a:rPr lang="en-AU" sz="2400" dirty="0"/>
              <a:t>The order of the columns then becomes the key to the algorithm</a:t>
            </a:r>
            <a:endParaRPr lang="en-AU" sz="2400" dirty="0"/>
          </a:p>
        </p:txBody>
      </p:sp>
      <p:sp>
        <p:nvSpPr>
          <p:cNvPr id="3" name="Content Placeholder 2"/>
          <p:cNvSpPr>
            <a:spLocks noGrp="1"/>
          </p:cNvSpPr>
          <p:nvPr>
            <p:ph idx="13"/>
          </p:nvPr>
        </p:nvSpPr>
        <p:spPr>
          <a:xfrm>
            <a:off x="457200" y="3571875"/>
            <a:ext cx="8229600" cy="2677646"/>
          </a:xfrm>
        </p:spPr>
        <p:txBody>
          <a:bodyPr>
            <a:spAutoFit/>
          </a:bodyPr>
          <a:lstStyle/>
          <a:p>
            <a:pPr lvl="1">
              <a:buNone/>
            </a:pPr>
            <a:r>
              <a:rPr lang="en-AU" sz="2400" dirty="0"/>
              <a:t>Key: 	       </a:t>
            </a:r>
            <a:r>
              <a:rPr lang="en-US" sz="2400" dirty="0"/>
              <a:t>4 3 1 2  5  6 7</a:t>
            </a:r>
            <a:endParaRPr lang="en-AU" sz="2400" dirty="0"/>
          </a:p>
          <a:p>
            <a:pPr marL="447675" lvl="1" indent="9525">
              <a:buNone/>
            </a:pPr>
            <a:r>
              <a:rPr lang="en-AU" sz="2400" dirty="0"/>
              <a:t>Plaintext:         a t </a:t>
            </a:r>
            <a:r>
              <a:rPr lang="en-AU" sz="2400" dirty="0" err="1"/>
              <a:t>t</a:t>
            </a:r>
            <a:r>
              <a:rPr lang="en-AU" sz="2400" dirty="0"/>
              <a:t> a  c  k p</a:t>
            </a:r>
            <a:endParaRPr lang="en-AU" sz="2400" dirty="0"/>
          </a:p>
          <a:p>
            <a:pPr lvl="1">
              <a:buNone/>
            </a:pPr>
            <a:r>
              <a:rPr lang="en-AU" sz="2400" dirty="0"/>
              <a:t>			        o s t p o n e</a:t>
            </a:r>
            <a:endParaRPr lang="en-AU" sz="2400" dirty="0"/>
          </a:p>
          <a:p>
            <a:pPr lvl="1">
              <a:buNone/>
            </a:pPr>
            <a:r>
              <a:rPr lang="en-AU" sz="2400" dirty="0"/>
              <a:t>			        d u n t  </a:t>
            </a:r>
            <a:r>
              <a:rPr lang="en-AU" sz="2400" dirty="0" err="1"/>
              <a:t>i</a:t>
            </a:r>
            <a:r>
              <a:rPr lang="en-AU" sz="2400" dirty="0"/>
              <a:t>  l  t</a:t>
            </a:r>
            <a:endParaRPr lang="en-AU" sz="2400" dirty="0"/>
          </a:p>
          <a:p>
            <a:pPr lvl="1">
              <a:buNone/>
            </a:pPr>
            <a:r>
              <a:rPr lang="en-AU" sz="2400" dirty="0"/>
              <a:t>			       w o a mx y z</a:t>
            </a:r>
            <a:endParaRPr lang="en-AU" sz="2400" dirty="0"/>
          </a:p>
          <a:p>
            <a:pPr lvl="1">
              <a:buNone/>
            </a:pPr>
            <a:r>
              <a:rPr lang="en-AU" sz="2400" dirty="0"/>
              <a:t>Ciphertext:   TTNAAPTMTSUOAODWCOIXKNLYPETZ</a:t>
            </a:r>
            <a:endParaRPr lang="en-AU"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404664"/>
            <a:ext cx="6419056" cy="646321"/>
          </a:xfrm>
        </p:spPr>
        <p:txBody>
          <a:bodyPr wrap="square">
            <a:spAutoFit/>
          </a:bodyPr>
          <a:lstStyle/>
          <a:p>
            <a:r>
              <a:rPr lang="en-IN" altLang="en-US" sz="3600" b="1" dirty="0">
                <a:latin typeface="+mj-lt"/>
                <a:ea typeface="ヒラギノ角ゴ Pro W3" charset="-128"/>
              </a:rPr>
              <a:t>Summary</a:t>
            </a:r>
            <a:endParaRPr lang="en-US" sz="2800" b="1" dirty="0">
              <a:latin typeface="+mj-lt"/>
            </a:endParaRPr>
          </a:p>
        </p:txBody>
      </p:sp>
      <p:sp>
        <p:nvSpPr>
          <p:cNvPr id="4" name="Content Placeholder 3"/>
          <p:cNvSpPr>
            <a:spLocks noGrp="1"/>
          </p:cNvSpPr>
          <p:nvPr>
            <p:ph idx="1"/>
          </p:nvPr>
        </p:nvSpPr>
        <p:spPr>
          <a:xfrm>
            <a:off x="438160" y="1484784"/>
            <a:ext cx="8229600" cy="2369880"/>
          </a:xfrm>
        </p:spPr>
        <p:txBody>
          <a:bodyPr wrap="square">
            <a:spAutoFit/>
          </a:bodyPr>
          <a:lstStyle/>
          <a:p>
            <a:pPr>
              <a:spcBef>
                <a:spcPts val="600"/>
              </a:spcBef>
            </a:pPr>
            <a:r>
              <a:rPr lang="en-US" sz="2400" dirty="0"/>
              <a:t>Present an overview of the main concepts of symmetric cryptography</a:t>
            </a:r>
            <a:endParaRPr lang="en-US" sz="2400" dirty="0"/>
          </a:p>
          <a:p>
            <a:pPr>
              <a:spcBef>
                <a:spcPts val="600"/>
              </a:spcBef>
            </a:pPr>
            <a:r>
              <a:rPr lang="en-US" sz="2400" dirty="0"/>
              <a:t>Explain the difference between cryptanalysis and brute-force attack</a:t>
            </a:r>
            <a:endParaRPr lang="en-US" sz="2400" dirty="0"/>
          </a:p>
          <a:p>
            <a:pPr>
              <a:spcBef>
                <a:spcPts val="600"/>
              </a:spcBef>
            </a:pPr>
            <a:r>
              <a:rPr lang="en-US" sz="2400" dirty="0"/>
              <a:t>Understand the operation of a </a:t>
            </a:r>
            <a:r>
              <a:rPr lang="en-US" sz="2400" dirty="0" err="1"/>
              <a:t>monoalphabetic</a:t>
            </a:r>
            <a:r>
              <a:rPr lang="en-US" sz="2400" dirty="0"/>
              <a:t> substitution cipher</a:t>
            </a:r>
            <a:endParaRPr lang="en-AU" sz="2400" dirty="0"/>
          </a:p>
        </p:txBody>
      </p:sp>
      <p:sp>
        <p:nvSpPr>
          <p:cNvPr id="3" name="Content Placeholder 2"/>
          <p:cNvSpPr>
            <a:spLocks noGrp="1"/>
          </p:cNvSpPr>
          <p:nvPr>
            <p:ph idx="13"/>
          </p:nvPr>
        </p:nvSpPr>
        <p:spPr>
          <a:xfrm>
            <a:off x="457200" y="4005064"/>
            <a:ext cx="8229600" cy="815608"/>
          </a:xfrm>
        </p:spPr>
        <p:txBody>
          <a:bodyPr wrap="square">
            <a:spAutoFit/>
          </a:bodyPr>
          <a:lstStyle/>
          <a:p>
            <a:pPr>
              <a:spcBef>
                <a:spcPts val="600"/>
              </a:spcBef>
            </a:pPr>
            <a:r>
              <a:rPr lang="en-US" sz="2400" dirty="0"/>
              <a:t>Understand the operation of a polyalphabetic cipher</a:t>
            </a:r>
            <a:endParaRPr lang="en-US" sz="2400" dirty="0"/>
          </a:p>
          <a:p>
            <a:pPr>
              <a:spcBef>
                <a:spcPts val="600"/>
              </a:spcBef>
            </a:pPr>
            <a:r>
              <a:rPr lang="en-US" sz="2400" dirty="0"/>
              <a:t>Present an overview of the Hill cipher</a:t>
            </a:r>
            <a:endParaRPr lang="en-US" sz="2400" dirty="0"/>
          </a:p>
        </p:txBody>
      </p:sp>
      <p:pic>
        <p:nvPicPr>
          <p:cNvPr id="7" name="Picture Placeholder 6"/>
          <p:cNvPicPr>
            <a:picLocks noGrp="1" noChangeAspect="1"/>
          </p:cNvPicPr>
          <p:nvPr>
            <p:ph type="pic" sz="quarter" idx="14"/>
          </p:nvPr>
        </p:nvPicPr>
        <p:blipFill>
          <a:blip r:embed="rId1">
            <a:extLst>
              <a:ext uri="{28A0092B-C50C-407E-A947-70E740481C1C}">
                <a14:useLocalDpi xmlns:a14="http://schemas.microsoft.com/office/drawing/2010/main" val="0"/>
              </a:ext>
            </a:extLst>
          </a:blip>
          <a:stretch>
            <a:fillRect/>
          </a:stretch>
        </p:blipFill>
        <p:spPr>
          <a:xfrm>
            <a:off x="3515710" y="4876800"/>
            <a:ext cx="2112579" cy="116664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cipher systems</a:t>
            </a:r>
            <a:endParaRPr lang="en-US" dirty="0"/>
          </a:p>
        </p:txBody>
      </p:sp>
      <p:pic>
        <p:nvPicPr>
          <p:cNvPr id="6" name="Picture 5"/>
          <p:cNvPicPr>
            <a:picLocks noChangeAspect="1"/>
          </p:cNvPicPr>
          <p:nvPr/>
        </p:nvPicPr>
        <p:blipFill>
          <a:blip r:embed="rId1"/>
          <a:stretch>
            <a:fillRect/>
          </a:stretch>
        </p:blipFill>
        <p:spPr>
          <a:xfrm>
            <a:off x="281269" y="908720"/>
            <a:ext cx="8581462" cy="55248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9184" y="260648"/>
            <a:ext cx="6661248" cy="792163"/>
          </a:xfrm>
        </p:spPr>
        <p:txBody>
          <a:bodyPr/>
          <a:lstStyle/>
          <a:p>
            <a:pPr eaLnBrk="1" hangingPunct="1"/>
            <a:r>
              <a:rPr lang="en-GB" altLang="en-US" dirty="0"/>
              <a:t>What is cryptograph</a:t>
            </a:r>
            <a:r>
              <a:rPr lang="en-US" altLang="en-US" dirty="0"/>
              <a:t>?</a:t>
            </a:r>
            <a:endParaRPr lang="en-GB" altLang="en-US" dirty="0"/>
          </a:p>
        </p:txBody>
      </p:sp>
      <p:sp>
        <p:nvSpPr>
          <p:cNvPr id="9219" name="Rectangle 3"/>
          <p:cNvSpPr>
            <a:spLocks noGrp="1" noChangeArrowheads="1"/>
          </p:cNvSpPr>
          <p:nvPr>
            <p:ph idx="1"/>
          </p:nvPr>
        </p:nvSpPr>
        <p:spPr>
          <a:xfrm>
            <a:off x="468660" y="1196752"/>
            <a:ext cx="8206680" cy="4967287"/>
          </a:xfrm>
        </p:spPr>
        <p:txBody>
          <a:bodyPr/>
          <a:lstStyle/>
          <a:p>
            <a:pPr eaLnBrk="1" hangingPunct="1">
              <a:spcBef>
                <a:spcPct val="25000"/>
              </a:spcBef>
            </a:pPr>
            <a:r>
              <a:rPr lang="en-US" altLang="en-US" dirty="0"/>
              <a:t>Cryptology= Cryptography + Cryptanalysis</a:t>
            </a:r>
            <a:endParaRPr lang="en-GB" altLang="en-US" dirty="0"/>
          </a:p>
        </p:txBody>
      </p:sp>
      <p:cxnSp>
        <p:nvCxnSpPr>
          <p:cNvPr id="6" name="Straight Arrow Connector 5"/>
          <p:cNvCxnSpPr/>
          <p:nvPr/>
        </p:nvCxnSpPr>
        <p:spPr bwMode="auto">
          <a:xfrm flipH="1">
            <a:off x="3236406" y="1700808"/>
            <a:ext cx="1015567" cy="8366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p:cNvSpPr/>
          <p:nvPr/>
        </p:nvSpPr>
        <p:spPr>
          <a:xfrm>
            <a:off x="311339" y="2822375"/>
            <a:ext cx="2906565"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Confidentiality</a:t>
            </a:r>
            <a:endParaRPr lang="en-US" dirty="0"/>
          </a:p>
        </p:txBody>
      </p:sp>
      <p:sp>
        <p:nvSpPr>
          <p:cNvPr id="10" name="Rectangle 9"/>
          <p:cNvSpPr/>
          <p:nvPr/>
        </p:nvSpPr>
        <p:spPr>
          <a:xfrm>
            <a:off x="272570" y="4521211"/>
            <a:ext cx="2925801"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Authentication</a:t>
            </a:r>
            <a:endParaRPr lang="en-US" dirty="0"/>
          </a:p>
        </p:txBody>
      </p:sp>
      <p:sp>
        <p:nvSpPr>
          <p:cNvPr id="11" name="Rectangle 10"/>
          <p:cNvSpPr/>
          <p:nvPr/>
        </p:nvSpPr>
        <p:spPr>
          <a:xfrm>
            <a:off x="259175" y="3671793"/>
            <a:ext cx="1925527"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Integrity</a:t>
            </a:r>
            <a:endParaRPr lang="en-US" dirty="0"/>
          </a:p>
        </p:txBody>
      </p:sp>
      <p:sp>
        <p:nvSpPr>
          <p:cNvPr id="13" name="Rectangle 12"/>
          <p:cNvSpPr/>
          <p:nvPr/>
        </p:nvSpPr>
        <p:spPr>
          <a:xfrm>
            <a:off x="3355236" y="2800017"/>
            <a:ext cx="5788764"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Non-repudiation (Accountability)</a:t>
            </a:r>
            <a:endParaRPr lang="en-US" dirty="0"/>
          </a:p>
        </p:txBody>
      </p:sp>
      <p:sp>
        <p:nvSpPr>
          <p:cNvPr id="17" name="Rectangle 16"/>
          <p:cNvSpPr/>
          <p:nvPr/>
        </p:nvSpPr>
        <p:spPr>
          <a:xfrm>
            <a:off x="3364861" y="3467178"/>
            <a:ext cx="23390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Availability</a:t>
            </a:r>
            <a:endParaRPr lang="en-US" dirty="0"/>
          </a:p>
        </p:txBody>
      </p:sp>
      <p:sp>
        <p:nvSpPr>
          <p:cNvPr id="18" name="Rectangle 17"/>
          <p:cNvSpPr/>
          <p:nvPr/>
        </p:nvSpPr>
        <p:spPr>
          <a:xfrm>
            <a:off x="3400481" y="4181767"/>
            <a:ext cx="18245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Privacy</a:t>
            </a:r>
            <a:endParaRPr lang="en-US" dirty="0"/>
          </a:p>
        </p:txBody>
      </p:sp>
      <p:sp>
        <p:nvSpPr>
          <p:cNvPr id="21" name="TextBox 20"/>
          <p:cNvSpPr txBox="1"/>
          <p:nvPr/>
        </p:nvSpPr>
        <p:spPr>
          <a:xfrm>
            <a:off x="2195736" y="2132856"/>
            <a:ext cx="1040670" cy="523220"/>
          </a:xfrm>
          <a:prstGeom prst="rect">
            <a:avLst/>
          </a:prstGeom>
          <a:noFill/>
        </p:spPr>
        <p:txBody>
          <a:bodyPr wrap="none" rtlCol="0">
            <a:spAutoFit/>
          </a:bodyPr>
          <a:lstStyle/>
          <a:p>
            <a:r>
              <a:rPr lang="en-US" dirty="0"/>
              <a:t>Why?</a:t>
            </a:r>
            <a:endParaRPr lang="en-US" dirty="0"/>
          </a:p>
        </p:txBody>
      </p:sp>
      <p:cxnSp>
        <p:nvCxnSpPr>
          <p:cNvPr id="27" name="Straight Arrow Connector 26"/>
          <p:cNvCxnSpPr/>
          <p:nvPr/>
        </p:nvCxnSpPr>
        <p:spPr bwMode="auto">
          <a:xfrm>
            <a:off x="4355976" y="1736849"/>
            <a:ext cx="773832" cy="800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9184" y="260648"/>
            <a:ext cx="6661248" cy="792163"/>
          </a:xfrm>
        </p:spPr>
        <p:txBody>
          <a:bodyPr/>
          <a:lstStyle/>
          <a:p>
            <a:pPr eaLnBrk="1" hangingPunct="1"/>
            <a:r>
              <a:rPr lang="en-GB" altLang="en-US" dirty="0"/>
              <a:t>What is cryptograph</a:t>
            </a:r>
            <a:r>
              <a:rPr lang="en-US" altLang="en-US" dirty="0"/>
              <a:t>?</a:t>
            </a:r>
            <a:endParaRPr lang="en-GB" altLang="en-US" dirty="0"/>
          </a:p>
        </p:txBody>
      </p:sp>
      <p:sp>
        <p:nvSpPr>
          <p:cNvPr id="9219" name="Rectangle 3"/>
          <p:cNvSpPr>
            <a:spLocks noGrp="1" noChangeArrowheads="1"/>
          </p:cNvSpPr>
          <p:nvPr>
            <p:ph idx="1"/>
          </p:nvPr>
        </p:nvSpPr>
        <p:spPr>
          <a:xfrm>
            <a:off x="468660" y="1196753"/>
            <a:ext cx="8206680" cy="1763648"/>
          </a:xfrm>
        </p:spPr>
        <p:txBody>
          <a:bodyPr/>
          <a:lstStyle/>
          <a:p>
            <a:pPr eaLnBrk="1" hangingPunct="1">
              <a:spcBef>
                <a:spcPct val="25000"/>
              </a:spcBef>
            </a:pPr>
            <a:r>
              <a:rPr lang="en-US" altLang="en-US" dirty="0"/>
              <a:t>Cryptology= Cryptography + Cryptanalysis</a:t>
            </a:r>
            <a:endParaRPr lang="en-GB" altLang="en-US" dirty="0"/>
          </a:p>
        </p:txBody>
      </p:sp>
      <p:cxnSp>
        <p:nvCxnSpPr>
          <p:cNvPr id="6" name="Straight Arrow Connector 5"/>
          <p:cNvCxnSpPr/>
          <p:nvPr/>
        </p:nvCxnSpPr>
        <p:spPr bwMode="auto">
          <a:xfrm flipH="1">
            <a:off x="3345025"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p:cNvSpPr txBox="1"/>
          <p:nvPr/>
        </p:nvSpPr>
        <p:spPr>
          <a:xfrm>
            <a:off x="5240280" y="2413920"/>
            <a:ext cx="1042273" cy="523220"/>
          </a:xfrm>
          <a:prstGeom prst="rect">
            <a:avLst/>
          </a:prstGeom>
          <a:noFill/>
        </p:spPr>
        <p:txBody>
          <a:bodyPr wrap="none" rtlCol="0">
            <a:spAutoFit/>
          </a:bodyPr>
          <a:lstStyle/>
          <a:p>
            <a:r>
              <a:rPr lang="en-US" dirty="0"/>
              <a:t>How?</a:t>
            </a:r>
            <a:endParaRPr lang="en-US" dirty="0"/>
          </a:p>
        </p:txBody>
      </p:sp>
      <p:cxnSp>
        <p:nvCxnSpPr>
          <p:cNvPr id="14" name="Straight Arrow Connector 13"/>
          <p:cNvCxnSpPr/>
          <p:nvPr/>
        </p:nvCxnSpPr>
        <p:spPr bwMode="auto">
          <a:xfrm>
            <a:off x="4251973"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p:cNvSpPr txBox="1"/>
          <p:nvPr/>
        </p:nvSpPr>
        <p:spPr>
          <a:xfrm>
            <a:off x="4716016" y="1789098"/>
            <a:ext cx="2497800" cy="584775"/>
          </a:xfrm>
          <a:prstGeom prst="rect">
            <a:avLst/>
          </a:prstGeom>
          <a:noFill/>
        </p:spPr>
        <p:txBody>
          <a:bodyPr wrap="none" rtlCol="0">
            <a:spAutoFit/>
          </a:bodyPr>
          <a:lstStyle/>
          <a:p>
            <a:r>
              <a:rPr lang="en-US" sz="3200" dirty="0"/>
              <a:t>Secret writing</a:t>
            </a:r>
            <a:endParaRPr lang="en-US" sz="3200" dirty="0"/>
          </a:p>
        </p:txBody>
      </p:sp>
      <p:sp>
        <p:nvSpPr>
          <p:cNvPr id="15" name="TextBox 14"/>
          <p:cNvSpPr txBox="1"/>
          <p:nvPr/>
        </p:nvSpPr>
        <p:spPr>
          <a:xfrm>
            <a:off x="564499" y="3308251"/>
            <a:ext cx="2520242" cy="523220"/>
          </a:xfrm>
          <a:prstGeom prst="rect">
            <a:avLst/>
          </a:prstGeom>
          <a:noFill/>
          <a:ln w="19050">
            <a:solidFill>
              <a:schemeClr val="tx1"/>
            </a:solidFill>
          </a:ln>
        </p:spPr>
        <p:txBody>
          <a:bodyPr wrap="none" rtlCol="0">
            <a:spAutoFit/>
          </a:bodyPr>
          <a:lstStyle/>
          <a:p>
            <a:r>
              <a:rPr lang="en-US" dirty="0">
                <a:solidFill>
                  <a:schemeClr val="accent2"/>
                </a:solidFill>
              </a:rPr>
              <a:t>“Readable data”</a:t>
            </a:r>
            <a:endParaRPr lang="en-US" dirty="0">
              <a:solidFill>
                <a:schemeClr val="accent2"/>
              </a:solidFill>
            </a:endParaRPr>
          </a:p>
        </p:txBody>
      </p:sp>
      <p:sp>
        <p:nvSpPr>
          <p:cNvPr id="22" name="TextBox 21"/>
          <p:cNvSpPr txBox="1"/>
          <p:nvPr/>
        </p:nvSpPr>
        <p:spPr>
          <a:xfrm>
            <a:off x="6190612" y="3320126"/>
            <a:ext cx="2828018" cy="523220"/>
          </a:xfrm>
          <a:prstGeom prst="rect">
            <a:avLst/>
          </a:prstGeom>
          <a:noFill/>
          <a:ln w="19050">
            <a:solidFill>
              <a:schemeClr val="tx1"/>
            </a:solidFill>
          </a:ln>
        </p:spPr>
        <p:txBody>
          <a:bodyPr wrap="none" rtlCol="0">
            <a:spAutoFit/>
          </a:bodyPr>
          <a:lstStyle/>
          <a:p>
            <a:r>
              <a:rPr lang="en-US" dirty="0">
                <a:solidFill>
                  <a:srgbClr val="FF0000"/>
                </a:solidFill>
              </a:rPr>
              <a:t>“Unreadable data”</a:t>
            </a:r>
            <a:endParaRPr lang="en-US" dirty="0">
              <a:solidFill>
                <a:srgbClr val="FF0000"/>
              </a:solidFill>
            </a:endParaRPr>
          </a:p>
        </p:txBody>
      </p:sp>
      <p:sp>
        <p:nvSpPr>
          <p:cNvPr id="16" name="TextBox 15"/>
          <p:cNvSpPr txBox="1"/>
          <p:nvPr/>
        </p:nvSpPr>
        <p:spPr>
          <a:xfrm>
            <a:off x="794296" y="3901386"/>
            <a:ext cx="1459054" cy="523220"/>
          </a:xfrm>
          <a:prstGeom prst="rect">
            <a:avLst/>
          </a:prstGeom>
          <a:noFill/>
        </p:spPr>
        <p:txBody>
          <a:bodyPr wrap="none" rtlCol="0">
            <a:spAutoFit/>
          </a:bodyPr>
          <a:lstStyle/>
          <a:p>
            <a:r>
              <a:rPr lang="en-US" dirty="0"/>
              <a:t>Plaintext</a:t>
            </a:r>
            <a:endParaRPr lang="en-US" dirty="0"/>
          </a:p>
        </p:txBody>
      </p:sp>
      <p:cxnSp>
        <p:nvCxnSpPr>
          <p:cNvPr id="23" name="Straight Arrow Connector 22"/>
          <p:cNvCxnSpPr/>
          <p:nvPr/>
        </p:nvCxnSpPr>
        <p:spPr bwMode="auto">
          <a:xfrm flipV="1">
            <a:off x="3482214" y="3664106"/>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p:cNvSpPr txBox="1"/>
          <p:nvPr/>
        </p:nvSpPr>
        <p:spPr>
          <a:xfrm>
            <a:off x="3170560" y="3058516"/>
            <a:ext cx="3090911" cy="523220"/>
          </a:xfrm>
          <a:prstGeom prst="rect">
            <a:avLst/>
          </a:prstGeom>
          <a:noFill/>
        </p:spPr>
        <p:txBody>
          <a:bodyPr wrap="none" rtlCol="0">
            <a:spAutoFit/>
          </a:bodyPr>
          <a:lstStyle/>
          <a:p>
            <a:r>
              <a:rPr lang="en-US" dirty="0"/>
              <a:t>“One-way function”</a:t>
            </a:r>
            <a:endParaRPr lang="en-US" dirty="0"/>
          </a:p>
        </p:txBody>
      </p:sp>
      <p:sp>
        <p:nvSpPr>
          <p:cNvPr id="26" name="Arrow: Down 25"/>
          <p:cNvSpPr/>
          <p:nvPr/>
        </p:nvSpPr>
        <p:spPr bwMode="auto">
          <a:xfrm>
            <a:off x="4499991" y="3747308"/>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800" b="0" i="0" u="none" strike="noStrike" cap="none" normalizeH="0" baseline="0">
              <a:ln>
                <a:noFill/>
              </a:ln>
              <a:solidFill>
                <a:schemeClr val="tx1"/>
              </a:solidFill>
              <a:effectLst/>
              <a:latin typeface="Times" panose="02020603050405020304" pitchFamily="18" charset="0"/>
            </a:endParaRPr>
          </a:p>
        </p:txBody>
      </p:sp>
      <p:sp>
        <p:nvSpPr>
          <p:cNvPr id="29" name="TextBox 28"/>
          <p:cNvSpPr txBox="1"/>
          <p:nvPr/>
        </p:nvSpPr>
        <p:spPr>
          <a:xfrm>
            <a:off x="6677764" y="3846021"/>
            <a:ext cx="1697901" cy="523220"/>
          </a:xfrm>
          <a:prstGeom prst="rect">
            <a:avLst/>
          </a:prstGeom>
          <a:noFill/>
        </p:spPr>
        <p:txBody>
          <a:bodyPr wrap="none" rtlCol="0">
            <a:spAutoFit/>
          </a:bodyPr>
          <a:lstStyle/>
          <a:p>
            <a:r>
              <a:rPr lang="en-US" dirty="0"/>
              <a:t>Ciphertext</a:t>
            </a:r>
            <a:endParaRPr lang="en-US" dirty="0"/>
          </a:p>
        </p:txBody>
      </p:sp>
      <p:cxnSp>
        <p:nvCxnSpPr>
          <p:cNvPr id="30" name="Straight Arrow Connector 29"/>
          <p:cNvCxnSpPr/>
          <p:nvPr/>
        </p:nvCxnSpPr>
        <p:spPr bwMode="auto">
          <a:xfrm flipV="1">
            <a:off x="3345025" y="5160369"/>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p:cNvCxnSpPr/>
          <p:nvPr/>
        </p:nvCxnSpPr>
        <p:spPr bwMode="auto">
          <a:xfrm flipV="1">
            <a:off x="3328228" y="6015989"/>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p:cNvSpPr txBox="1"/>
          <p:nvPr/>
        </p:nvSpPr>
        <p:spPr>
          <a:xfrm>
            <a:off x="3345025" y="4550406"/>
            <a:ext cx="2574744" cy="523220"/>
          </a:xfrm>
          <a:prstGeom prst="rect">
            <a:avLst/>
          </a:prstGeom>
          <a:noFill/>
        </p:spPr>
        <p:txBody>
          <a:bodyPr wrap="none" rtlCol="0">
            <a:spAutoFit/>
          </a:bodyPr>
          <a:lstStyle/>
          <a:p>
            <a:r>
              <a:rPr lang="en-US" dirty="0"/>
              <a:t>Easy to compute</a:t>
            </a:r>
            <a:endParaRPr lang="en-US" dirty="0"/>
          </a:p>
        </p:txBody>
      </p:sp>
      <p:sp>
        <p:nvSpPr>
          <p:cNvPr id="33" name="TextBox 32"/>
          <p:cNvSpPr txBox="1"/>
          <p:nvPr/>
        </p:nvSpPr>
        <p:spPr>
          <a:xfrm>
            <a:off x="3182320" y="5371393"/>
            <a:ext cx="2900153" cy="523220"/>
          </a:xfrm>
          <a:prstGeom prst="rect">
            <a:avLst/>
          </a:prstGeom>
          <a:noFill/>
        </p:spPr>
        <p:txBody>
          <a:bodyPr wrap="none" rtlCol="0">
            <a:spAutoFit/>
          </a:bodyPr>
          <a:lstStyle/>
          <a:p>
            <a:r>
              <a:rPr lang="en-US" dirty="0"/>
              <a:t>“Hard” to compute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9184" y="260648"/>
            <a:ext cx="6661248" cy="792163"/>
          </a:xfrm>
        </p:spPr>
        <p:txBody>
          <a:bodyPr/>
          <a:lstStyle/>
          <a:p>
            <a:pPr eaLnBrk="1" hangingPunct="1"/>
            <a:r>
              <a:rPr lang="en-GB" altLang="en-US" dirty="0"/>
              <a:t>What is cryptograph</a:t>
            </a:r>
            <a:r>
              <a:rPr lang="en-US" altLang="en-US" dirty="0"/>
              <a:t>?</a:t>
            </a:r>
            <a:endParaRPr lang="en-GB" altLang="en-US" dirty="0"/>
          </a:p>
        </p:txBody>
      </p:sp>
      <p:sp>
        <p:nvSpPr>
          <p:cNvPr id="2" name="Rectangle 1"/>
          <p:cNvSpPr/>
          <p:nvPr/>
        </p:nvSpPr>
        <p:spPr>
          <a:xfrm>
            <a:off x="539552" y="1268760"/>
            <a:ext cx="5670376" cy="954107"/>
          </a:xfrm>
          <a:prstGeom prst="rect">
            <a:avLst/>
          </a:prstGeom>
        </p:spPr>
        <p:txBody>
          <a:bodyPr wrap="square">
            <a:spAutoFit/>
          </a:bodyPr>
          <a:lstStyle/>
          <a:p>
            <a:r>
              <a:rPr lang="en-US" b="1"/>
              <a:t>1. Cryptographic </a:t>
            </a:r>
            <a:r>
              <a:rPr lang="en-US" b="1" dirty="0"/>
              <a:t>hash function family</a:t>
            </a:r>
            <a:endParaRPr lang="en-US" b="1" dirty="0"/>
          </a:p>
        </p:txBody>
      </p:sp>
      <p:sp>
        <p:nvSpPr>
          <p:cNvPr id="5" name="TextBox 4"/>
          <p:cNvSpPr txBox="1"/>
          <p:nvPr/>
        </p:nvSpPr>
        <p:spPr>
          <a:xfrm>
            <a:off x="420483" y="2241909"/>
            <a:ext cx="2520242" cy="523220"/>
          </a:xfrm>
          <a:prstGeom prst="rect">
            <a:avLst/>
          </a:prstGeom>
          <a:noFill/>
          <a:ln w="19050">
            <a:solidFill>
              <a:schemeClr val="tx1"/>
            </a:solidFill>
          </a:ln>
        </p:spPr>
        <p:txBody>
          <a:bodyPr wrap="none" rtlCol="0">
            <a:spAutoFit/>
          </a:bodyPr>
          <a:lstStyle/>
          <a:p>
            <a:r>
              <a:rPr lang="en-US" dirty="0">
                <a:solidFill>
                  <a:schemeClr val="accent2"/>
                </a:solidFill>
              </a:rPr>
              <a:t>“Readable data”</a:t>
            </a:r>
            <a:endParaRPr lang="en-US" dirty="0">
              <a:solidFill>
                <a:schemeClr val="accent2"/>
              </a:solidFill>
            </a:endParaRPr>
          </a:p>
        </p:txBody>
      </p:sp>
      <p:sp>
        <p:nvSpPr>
          <p:cNvPr id="6" name="TextBox 5"/>
          <p:cNvSpPr txBox="1"/>
          <p:nvPr/>
        </p:nvSpPr>
        <p:spPr>
          <a:xfrm>
            <a:off x="6046596" y="2253784"/>
            <a:ext cx="2828018" cy="523220"/>
          </a:xfrm>
          <a:prstGeom prst="rect">
            <a:avLst/>
          </a:prstGeom>
          <a:noFill/>
          <a:ln w="19050">
            <a:solidFill>
              <a:schemeClr val="tx1"/>
            </a:solidFill>
          </a:ln>
        </p:spPr>
        <p:txBody>
          <a:bodyPr wrap="none" rtlCol="0">
            <a:spAutoFit/>
          </a:bodyPr>
          <a:lstStyle/>
          <a:p>
            <a:r>
              <a:rPr lang="en-US" dirty="0">
                <a:solidFill>
                  <a:srgbClr val="FF0000"/>
                </a:solidFill>
              </a:rPr>
              <a:t>“Unreadable data”</a:t>
            </a:r>
            <a:endParaRPr lang="en-US" dirty="0">
              <a:solidFill>
                <a:srgbClr val="FF0000"/>
              </a:solidFill>
            </a:endParaRPr>
          </a:p>
        </p:txBody>
      </p:sp>
      <p:sp>
        <p:nvSpPr>
          <p:cNvPr id="7" name="TextBox 6"/>
          <p:cNvSpPr txBox="1"/>
          <p:nvPr/>
        </p:nvSpPr>
        <p:spPr>
          <a:xfrm>
            <a:off x="650280" y="2835044"/>
            <a:ext cx="1459054" cy="523220"/>
          </a:xfrm>
          <a:prstGeom prst="rect">
            <a:avLst/>
          </a:prstGeom>
          <a:noFill/>
        </p:spPr>
        <p:txBody>
          <a:bodyPr wrap="none" rtlCol="0">
            <a:spAutoFit/>
          </a:bodyPr>
          <a:lstStyle/>
          <a:p>
            <a:r>
              <a:rPr lang="en-US" dirty="0"/>
              <a:t>Plaintext</a:t>
            </a:r>
            <a:endParaRPr lang="en-US" dirty="0"/>
          </a:p>
        </p:txBody>
      </p:sp>
      <p:cxnSp>
        <p:nvCxnSpPr>
          <p:cNvPr id="9" name="Straight Arrow Connector 8"/>
          <p:cNvCxnSpPr/>
          <p:nvPr/>
        </p:nvCxnSpPr>
        <p:spPr bwMode="auto">
          <a:xfrm flipV="1">
            <a:off x="3299477" y="2597437"/>
            <a:ext cx="2545044" cy="11875"/>
          </a:xfrm>
          <a:prstGeom prst="straightConnector1">
            <a:avLst/>
          </a:prstGeom>
          <a:solidFill>
            <a:schemeClr val="accent1"/>
          </a:solidFill>
          <a:ln w="38100" cap="flat" cmpd="sng" algn="ctr">
            <a:solidFill>
              <a:schemeClr val="tx1"/>
            </a:solidFill>
            <a:prstDash val="solid"/>
            <a:round/>
            <a:headEnd type="none" w="med" len="med"/>
            <a:tailEnd type="arrow" w="med" len="med"/>
          </a:ln>
          <a:effectLst/>
        </p:spPr>
      </p:cxnSp>
      <p:sp>
        <p:nvSpPr>
          <p:cNvPr id="10" name="TextBox 9"/>
          <p:cNvSpPr txBox="1"/>
          <p:nvPr/>
        </p:nvSpPr>
        <p:spPr>
          <a:xfrm>
            <a:off x="3026544" y="1992174"/>
            <a:ext cx="3090911" cy="523220"/>
          </a:xfrm>
          <a:prstGeom prst="rect">
            <a:avLst/>
          </a:prstGeom>
          <a:noFill/>
        </p:spPr>
        <p:txBody>
          <a:bodyPr wrap="none" rtlCol="0">
            <a:spAutoFit/>
          </a:bodyPr>
          <a:lstStyle/>
          <a:p>
            <a:r>
              <a:rPr lang="en-US" dirty="0"/>
              <a:t>“One-way function”</a:t>
            </a:r>
            <a:endParaRPr lang="en-US" dirty="0"/>
          </a:p>
        </p:txBody>
      </p:sp>
      <p:sp>
        <p:nvSpPr>
          <p:cNvPr id="11" name="Arrow: Down 10"/>
          <p:cNvSpPr/>
          <p:nvPr/>
        </p:nvSpPr>
        <p:spPr bwMode="auto">
          <a:xfrm>
            <a:off x="4242481" y="2913322"/>
            <a:ext cx="432048" cy="52322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800" b="0" i="0" u="none" strike="noStrike" cap="none" normalizeH="0" baseline="0">
              <a:ln>
                <a:noFill/>
              </a:ln>
              <a:solidFill>
                <a:schemeClr val="tx1"/>
              </a:solidFill>
              <a:effectLst/>
              <a:latin typeface="Times" panose="02020603050405020304" pitchFamily="18" charset="0"/>
            </a:endParaRPr>
          </a:p>
        </p:txBody>
      </p:sp>
      <p:sp>
        <p:nvSpPr>
          <p:cNvPr id="12" name="TextBox 11"/>
          <p:cNvSpPr txBox="1"/>
          <p:nvPr/>
        </p:nvSpPr>
        <p:spPr>
          <a:xfrm>
            <a:off x="6533748" y="2779679"/>
            <a:ext cx="1697901" cy="523220"/>
          </a:xfrm>
          <a:prstGeom prst="rect">
            <a:avLst/>
          </a:prstGeom>
          <a:noFill/>
        </p:spPr>
        <p:txBody>
          <a:bodyPr wrap="none" rtlCol="0">
            <a:spAutoFit/>
          </a:bodyPr>
          <a:lstStyle/>
          <a:p>
            <a:r>
              <a:rPr lang="en-US" dirty="0"/>
              <a:t>Ciphertext</a:t>
            </a:r>
            <a:endParaRPr lang="en-US" dirty="0"/>
          </a:p>
        </p:txBody>
      </p:sp>
      <p:cxnSp>
        <p:nvCxnSpPr>
          <p:cNvPr id="13" name="Straight Arrow Connector 12"/>
          <p:cNvCxnSpPr/>
          <p:nvPr/>
        </p:nvCxnSpPr>
        <p:spPr bwMode="auto">
          <a:xfrm flipV="1">
            <a:off x="3185983" y="4170566"/>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4" name="Straight Arrow Connector 13"/>
          <p:cNvCxnSpPr/>
          <p:nvPr/>
        </p:nvCxnSpPr>
        <p:spPr bwMode="auto">
          <a:xfrm flipV="1">
            <a:off x="3173080" y="5196147"/>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5" name="TextBox 14"/>
          <p:cNvSpPr txBox="1"/>
          <p:nvPr/>
        </p:nvSpPr>
        <p:spPr>
          <a:xfrm>
            <a:off x="3173080" y="3595371"/>
            <a:ext cx="2574744" cy="523220"/>
          </a:xfrm>
          <a:prstGeom prst="rect">
            <a:avLst/>
          </a:prstGeom>
          <a:noFill/>
        </p:spPr>
        <p:txBody>
          <a:bodyPr wrap="none" rtlCol="0">
            <a:spAutoFit/>
          </a:bodyPr>
          <a:lstStyle/>
          <a:p>
            <a:r>
              <a:rPr lang="en-US" dirty="0"/>
              <a:t>Easy to compute</a:t>
            </a:r>
            <a:endParaRPr lang="en-US" dirty="0"/>
          </a:p>
        </p:txBody>
      </p:sp>
      <p:sp>
        <p:nvSpPr>
          <p:cNvPr id="16" name="TextBox 15"/>
          <p:cNvSpPr txBox="1"/>
          <p:nvPr/>
        </p:nvSpPr>
        <p:spPr>
          <a:xfrm>
            <a:off x="2664258" y="4581430"/>
            <a:ext cx="3600922" cy="523220"/>
          </a:xfrm>
          <a:prstGeom prst="rect">
            <a:avLst/>
          </a:prstGeom>
          <a:noFill/>
        </p:spPr>
        <p:txBody>
          <a:bodyPr wrap="none" rtlCol="0">
            <a:spAutoFit/>
          </a:bodyPr>
          <a:lstStyle/>
          <a:p>
            <a:r>
              <a:rPr lang="en-US" dirty="0"/>
              <a:t>“Very hard” to compute</a:t>
            </a:r>
            <a:endParaRPr lang="en-US" dirty="0"/>
          </a:p>
        </p:txBody>
      </p:sp>
      <p:cxnSp>
        <p:nvCxnSpPr>
          <p:cNvPr id="4" name="Straight Connector 3"/>
          <p:cNvCxnSpPr/>
          <p:nvPr/>
        </p:nvCxnSpPr>
        <p:spPr bwMode="auto">
          <a:xfrm>
            <a:off x="6372200" y="4674313"/>
            <a:ext cx="0" cy="792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6479221" y="4808747"/>
            <a:ext cx="1470274" cy="523220"/>
          </a:xfrm>
          <a:prstGeom prst="rect">
            <a:avLst/>
          </a:prstGeom>
          <a:noFill/>
        </p:spPr>
        <p:txBody>
          <a:bodyPr wrap="none" rtlCol="0">
            <a:spAutoFit/>
          </a:bodyPr>
          <a:lstStyle/>
          <a:p>
            <a:r>
              <a:rPr lang="en-US" b="1" dirty="0"/>
              <a:t>All sides</a:t>
            </a:r>
            <a:endParaRPr lang="en-US" b="1" dirty="0"/>
          </a:p>
        </p:txBody>
      </p:sp>
      <p:sp>
        <p:nvSpPr>
          <p:cNvPr id="21" name="Rectangle 20"/>
          <p:cNvSpPr/>
          <p:nvPr/>
        </p:nvSpPr>
        <p:spPr>
          <a:xfrm>
            <a:off x="448349" y="5631419"/>
            <a:ext cx="8426208" cy="523220"/>
          </a:xfrm>
          <a:prstGeom prst="rect">
            <a:avLst/>
          </a:prstGeom>
        </p:spPr>
        <p:txBody>
          <a:bodyPr wrap="square">
            <a:spAutoFit/>
          </a:bodyPr>
          <a:lstStyle/>
          <a:p>
            <a:r>
              <a:rPr lang="en-US" dirty="0"/>
              <a:t>https://emn178.github.io/online-tools/sha3_512.html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9184" y="260648"/>
            <a:ext cx="6661248" cy="792163"/>
          </a:xfrm>
        </p:spPr>
        <p:txBody>
          <a:bodyPr/>
          <a:lstStyle/>
          <a:p>
            <a:pPr eaLnBrk="1" hangingPunct="1"/>
            <a:r>
              <a:rPr lang="en-GB" altLang="en-US" dirty="0"/>
              <a:t>What is cryptograph</a:t>
            </a:r>
            <a:r>
              <a:rPr lang="en-US" altLang="en-US" dirty="0"/>
              <a:t>?</a:t>
            </a:r>
            <a:endParaRPr lang="en-GB" altLang="en-US" dirty="0"/>
          </a:p>
        </p:txBody>
      </p:sp>
      <p:sp>
        <p:nvSpPr>
          <p:cNvPr id="2" name="Rectangle 1"/>
          <p:cNvSpPr/>
          <p:nvPr/>
        </p:nvSpPr>
        <p:spPr>
          <a:xfrm>
            <a:off x="539552" y="1115199"/>
            <a:ext cx="5670376" cy="523220"/>
          </a:xfrm>
          <a:prstGeom prst="rect">
            <a:avLst/>
          </a:prstGeom>
        </p:spPr>
        <p:txBody>
          <a:bodyPr wrap="square">
            <a:spAutoFit/>
          </a:bodyPr>
          <a:lstStyle/>
          <a:p>
            <a:r>
              <a:rPr lang="en-US" b="1"/>
              <a:t>2. Cipher </a:t>
            </a:r>
            <a:r>
              <a:rPr lang="en-US" b="1" dirty="0"/>
              <a:t>systems</a:t>
            </a:r>
            <a:endParaRPr lang="en-US" b="1" dirty="0"/>
          </a:p>
        </p:txBody>
      </p:sp>
      <p:sp>
        <p:nvSpPr>
          <p:cNvPr id="5" name="TextBox 4"/>
          <p:cNvSpPr txBox="1"/>
          <p:nvPr/>
        </p:nvSpPr>
        <p:spPr>
          <a:xfrm>
            <a:off x="395536" y="1950543"/>
            <a:ext cx="2520242" cy="523220"/>
          </a:xfrm>
          <a:prstGeom prst="rect">
            <a:avLst/>
          </a:prstGeom>
          <a:noFill/>
          <a:ln w="19050">
            <a:solidFill>
              <a:schemeClr val="tx1"/>
            </a:solidFill>
          </a:ln>
        </p:spPr>
        <p:txBody>
          <a:bodyPr wrap="none" rtlCol="0">
            <a:spAutoFit/>
          </a:bodyPr>
          <a:lstStyle/>
          <a:p>
            <a:r>
              <a:rPr lang="en-US" dirty="0">
                <a:solidFill>
                  <a:schemeClr val="accent2"/>
                </a:solidFill>
              </a:rPr>
              <a:t>“Readable data”</a:t>
            </a:r>
            <a:endParaRPr lang="en-US" dirty="0">
              <a:solidFill>
                <a:schemeClr val="accent2"/>
              </a:solidFill>
            </a:endParaRPr>
          </a:p>
        </p:txBody>
      </p:sp>
      <p:sp>
        <p:nvSpPr>
          <p:cNvPr id="6" name="TextBox 5"/>
          <p:cNvSpPr txBox="1"/>
          <p:nvPr/>
        </p:nvSpPr>
        <p:spPr>
          <a:xfrm>
            <a:off x="6021649" y="1962418"/>
            <a:ext cx="2828018" cy="523220"/>
          </a:xfrm>
          <a:prstGeom prst="rect">
            <a:avLst/>
          </a:prstGeom>
          <a:noFill/>
          <a:ln w="19050">
            <a:solidFill>
              <a:schemeClr val="tx1"/>
            </a:solidFill>
          </a:ln>
        </p:spPr>
        <p:txBody>
          <a:bodyPr wrap="none" rtlCol="0">
            <a:spAutoFit/>
          </a:bodyPr>
          <a:lstStyle/>
          <a:p>
            <a:r>
              <a:rPr lang="en-US" dirty="0">
                <a:solidFill>
                  <a:srgbClr val="FF0000"/>
                </a:solidFill>
              </a:rPr>
              <a:t>“Unreadable data”</a:t>
            </a:r>
            <a:endParaRPr lang="en-US" dirty="0">
              <a:solidFill>
                <a:srgbClr val="FF0000"/>
              </a:solidFill>
            </a:endParaRPr>
          </a:p>
        </p:txBody>
      </p:sp>
      <p:sp>
        <p:nvSpPr>
          <p:cNvPr id="7" name="TextBox 6"/>
          <p:cNvSpPr txBox="1"/>
          <p:nvPr/>
        </p:nvSpPr>
        <p:spPr>
          <a:xfrm>
            <a:off x="625333" y="2543678"/>
            <a:ext cx="1459054" cy="523220"/>
          </a:xfrm>
          <a:prstGeom prst="rect">
            <a:avLst/>
          </a:prstGeom>
          <a:noFill/>
        </p:spPr>
        <p:txBody>
          <a:bodyPr wrap="none" rtlCol="0">
            <a:spAutoFit/>
          </a:bodyPr>
          <a:lstStyle/>
          <a:p>
            <a:r>
              <a:rPr lang="en-US" dirty="0"/>
              <a:t>Plaintext</a:t>
            </a:r>
            <a:endParaRPr lang="en-US" dirty="0"/>
          </a:p>
        </p:txBody>
      </p:sp>
      <p:cxnSp>
        <p:nvCxnSpPr>
          <p:cNvPr id="9" name="Straight Arrow Connector 8"/>
          <p:cNvCxnSpPr/>
          <p:nvPr/>
        </p:nvCxnSpPr>
        <p:spPr bwMode="auto">
          <a:xfrm flipV="1">
            <a:off x="3274530" y="2306071"/>
            <a:ext cx="2545044" cy="11875"/>
          </a:xfrm>
          <a:prstGeom prst="straightConnector1">
            <a:avLst/>
          </a:prstGeom>
          <a:solidFill>
            <a:schemeClr val="accent1"/>
          </a:solidFill>
          <a:ln w="38100" cap="flat" cmpd="sng" algn="ctr">
            <a:solidFill>
              <a:schemeClr val="tx1"/>
            </a:solidFill>
            <a:prstDash val="solid"/>
            <a:round/>
            <a:headEnd type="none" w="med" len="med"/>
            <a:tailEnd type="arrow" w="med" len="med"/>
          </a:ln>
          <a:effectLst/>
        </p:spPr>
      </p:cxnSp>
      <p:sp>
        <p:nvSpPr>
          <p:cNvPr id="10" name="TextBox 9"/>
          <p:cNvSpPr txBox="1"/>
          <p:nvPr/>
        </p:nvSpPr>
        <p:spPr>
          <a:xfrm>
            <a:off x="3001597" y="1700808"/>
            <a:ext cx="3090911" cy="523220"/>
          </a:xfrm>
          <a:prstGeom prst="rect">
            <a:avLst/>
          </a:prstGeom>
          <a:noFill/>
        </p:spPr>
        <p:txBody>
          <a:bodyPr wrap="none" rtlCol="0">
            <a:spAutoFit/>
          </a:bodyPr>
          <a:lstStyle/>
          <a:p>
            <a:r>
              <a:rPr lang="en-US" dirty="0"/>
              <a:t>“One-way function”</a:t>
            </a:r>
            <a:endParaRPr lang="en-US" dirty="0"/>
          </a:p>
        </p:txBody>
      </p:sp>
      <p:sp>
        <p:nvSpPr>
          <p:cNvPr id="11" name="Arrow: Down 10"/>
          <p:cNvSpPr/>
          <p:nvPr/>
        </p:nvSpPr>
        <p:spPr bwMode="auto">
          <a:xfrm>
            <a:off x="4217534" y="2621956"/>
            <a:ext cx="432048" cy="52322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800" b="0" i="0" u="none" strike="noStrike" cap="none" normalizeH="0" baseline="0">
              <a:ln>
                <a:noFill/>
              </a:ln>
              <a:solidFill>
                <a:schemeClr val="tx1"/>
              </a:solidFill>
              <a:effectLst/>
              <a:latin typeface="Times" panose="02020603050405020304" pitchFamily="18" charset="0"/>
            </a:endParaRPr>
          </a:p>
        </p:txBody>
      </p:sp>
      <p:sp>
        <p:nvSpPr>
          <p:cNvPr id="12" name="TextBox 11"/>
          <p:cNvSpPr txBox="1"/>
          <p:nvPr/>
        </p:nvSpPr>
        <p:spPr>
          <a:xfrm>
            <a:off x="6508801" y="2488313"/>
            <a:ext cx="1697901" cy="523220"/>
          </a:xfrm>
          <a:prstGeom prst="rect">
            <a:avLst/>
          </a:prstGeom>
          <a:noFill/>
        </p:spPr>
        <p:txBody>
          <a:bodyPr wrap="none" rtlCol="0">
            <a:spAutoFit/>
          </a:bodyPr>
          <a:lstStyle/>
          <a:p>
            <a:r>
              <a:rPr lang="en-US" dirty="0"/>
              <a:t>Ciphertext</a:t>
            </a:r>
            <a:endParaRPr lang="en-US" dirty="0"/>
          </a:p>
        </p:txBody>
      </p:sp>
      <p:cxnSp>
        <p:nvCxnSpPr>
          <p:cNvPr id="13" name="Straight Arrow Connector 12"/>
          <p:cNvCxnSpPr/>
          <p:nvPr/>
        </p:nvCxnSpPr>
        <p:spPr bwMode="auto">
          <a:xfrm flipV="1">
            <a:off x="3161036" y="387920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4" name="Straight Arrow Connector 13"/>
          <p:cNvCxnSpPr/>
          <p:nvPr/>
        </p:nvCxnSpPr>
        <p:spPr bwMode="auto">
          <a:xfrm flipV="1">
            <a:off x="3161036" y="4633446"/>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5" name="TextBox 14"/>
          <p:cNvSpPr txBox="1"/>
          <p:nvPr/>
        </p:nvSpPr>
        <p:spPr>
          <a:xfrm>
            <a:off x="2254115" y="3188754"/>
            <a:ext cx="4358886" cy="523220"/>
          </a:xfrm>
          <a:prstGeom prst="rect">
            <a:avLst/>
          </a:prstGeom>
          <a:noFill/>
        </p:spPr>
        <p:txBody>
          <a:bodyPr wrap="none" rtlCol="0">
            <a:spAutoFit/>
          </a:bodyPr>
          <a:lstStyle/>
          <a:p>
            <a:r>
              <a:rPr lang="en-US" dirty="0"/>
              <a:t>Encryption: Easy to compute</a:t>
            </a:r>
            <a:endParaRPr lang="en-US" dirty="0"/>
          </a:p>
        </p:txBody>
      </p:sp>
      <p:sp>
        <p:nvSpPr>
          <p:cNvPr id="16" name="TextBox 15"/>
          <p:cNvSpPr txBox="1"/>
          <p:nvPr/>
        </p:nvSpPr>
        <p:spPr>
          <a:xfrm>
            <a:off x="1230504" y="4577794"/>
            <a:ext cx="7115987" cy="523220"/>
          </a:xfrm>
          <a:prstGeom prst="rect">
            <a:avLst/>
          </a:prstGeom>
          <a:noFill/>
          <a:ln>
            <a:noFill/>
          </a:ln>
        </p:spPr>
        <p:txBody>
          <a:bodyPr wrap="none" rtlCol="0">
            <a:spAutoFit/>
          </a:bodyPr>
          <a:lstStyle/>
          <a:p>
            <a:pPr marL="457200" indent="-457200">
              <a:buFont typeface="Wingdings" panose="05000000000000000000" pitchFamily="2" charset="2"/>
              <a:buChar char="§"/>
            </a:pPr>
            <a:r>
              <a:rPr lang="en-US" dirty="0">
                <a:solidFill>
                  <a:srgbClr val="FF0000"/>
                </a:solidFill>
              </a:rPr>
              <a:t>Hard</a:t>
            </a:r>
            <a:r>
              <a:rPr lang="en-US" dirty="0"/>
              <a:t> if user don’t know some special values </a:t>
            </a:r>
            <a:endParaRPr lang="en-US" dirty="0"/>
          </a:p>
        </p:txBody>
      </p:sp>
      <p:sp>
        <p:nvSpPr>
          <p:cNvPr id="18" name="TextBox 17"/>
          <p:cNvSpPr txBox="1"/>
          <p:nvPr/>
        </p:nvSpPr>
        <p:spPr>
          <a:xfrm>
            <a:off x="3349793" y="3980049"/>
            <a:ext cx="1798890" cy="523220"/>
          </a:xfrm>
          <a:prstGeom prst="rect">
            <a:avLst/>
          </a:prstGeom>
          <a:noFill/>
        </p:spPr>
        <p:txBody>
          <a:bodyPr wrap="none" rtlCol="0">
            <a:spAutoFit/>
          </a:bodyPr>
          <a:lstStyle/>
          <a:p>
            <a:r>
              <a:rPr lang="en-US" dirty="0"/>
              <a:t>Decryption</a:t>
            </a:r>
            <a:endParaRPr lang="en-US" dirty="0"/>
          </a:p>
        </p:txBody>
      </p:sp>
      <p:sp>
        <p:nvSpPr>
          <p:cNvPr id="20" name="TextBox 19"/>
          <p:cNvSpPr txBox="1"/>
          <p:nvPr/>
        </p:nvSpPr>
        <p:spPr>
          <a:xfrm>
            <a:off x="1219445" y="5009842"/>
            <a:ext cx="8105104" cy="523220"/>
          </a:xfrm>
          <a:prstGeom prst="rect">
            <a:avLst/>
          </a:prstGeom>
          <a:noFill/>
        </p:spPr>
        <p:txBody>
          <a:bodyPr wrap="none" rtlCol="0">
            <a:spAutoFit/>
          </a:bodyPr>
          <a:lstStyle/>
          <a:p>
            <a:pPr marL="457200" indent="-457200">
              <a:buFont typeface="Wingdings" panose="05000000000000000000" pitchFamily="2" charset="2"/>
              <a:buChar char="§"/>
            </a:pPr>
            <a:r>
              <a:rPr lang="en-US" dirty="0">
                <a:solidFill>
                  <a:schemeClr val="accent2"/>
                </a:solidFill>
              </a:rPr>
              <a:t>Easy</a:t>
            </a:r>
            <a:r>
              <a:rPr lang="en-US" dirty="0"/>
              <a:t> if user know the special values (secret values) </a:t>
            </a:r>
            <a:endParaRPr lang="en-US" dirty="0"/>
          </a:p>
        </p:txBody>
      </p:sp>
      <p:sp>
        <p:nvSpPr>
          <p:cNvPr id="3" name="Rectangle 2"/>
          <p:cNvSpPr/>
          <p:nvPr/>
        </p:nvSpPr>
        <p:spPr>
          <a:xfrm>
            <a:off x="539552" y="5533062"/>
            <a:ext cx="6678488" cy="523220"/>
          </a:xfrm>
          <a:prstGeom prst="rect">
            <a:avLst/>
          </a:prstGeom>
        </p:spPr>
        <p:txBody>
          <a:bodyPr wrap="square">
            <a:spAutoFit/>
          </a:bodyPr>
          <a:lstStyle/>
          <a:p>
            <a:r>
              <a:rPr lang="en-US" dirty="0"/>
              <a:t>https://codebeautify.org/encrypt-decrypt</a:t>
            </a:r>
            <a:endParaRPr lang="en-US" dirty="0"/>
          </a:p>
        </p:txBody>
      </p:sp>
      <p:sp>
        <p:nvSpPr>
          <p:cNvPr id="8" name="Rectangle 7"/>
          <p:cNvSpPr/>
          <p:nvPr/>
        </p:nvSpPr>
        <p:spPr>
          <a:xfrm>
            <a:off x="515144" y="5922993"/>
            <a:ext cx="7585396" cy="523220"/>
          </a:xfrm>
          <a:prstGeom prst="rect">
            <a:avLst/>
          </a:prstGeom>
        </p:spPr>
        <p:txBody>
          <a:bodyPr wrap="square">
            <a:spAutoFit/>
          </a:bodyPr>
          <a:lstStyle/>
          <a:p>
            <a:r>
              <a:rPr lang="en-US" dirty="0"/>
              <a:t>https://www.cryptool.org/en/cto/aes-step-by-step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11152" y="283536"/>
            <a:ext cx="6661248" cy="792163"/>
          </a:xfrm>
        </p:spPr>
        <p:txBody>
          <a:bodyPr/>
          <a:lstStyle/>
          <a:p>
            <a:pPr eaLnBrk="1" hangingPunct="1"/>
            <a:r>
              <a:rPr lang="en-GB" altLang="en-US" dirty="0"/>
              <a:t>What is cryptograph</a:t>
            </a:r>
            <a:r>
              <a:rPr lang="en-US" altLang="en-US" dirty="0"/>
              <a:t>?</a:t>
            </a:r>
            <a:endParaRPr lang="en-GB" altLang="en-US" dirty="0"/>
          </a:p>
        </p:txBody>
      </p:sp>
      <p:sp>
        <p:nvSpPr>
          <p:cNvPr id="2" name="Rectangle 1"/>
          <p:cNvSpPr/>
          <p:nvPr/>
        </p:nvSpPr>
        <p:spPr>
          <a:xfrm>
            <a:off x="436392" y="1290803"/>
            <a:ext cx="5670376" cy="523220"/>
          </a:xfrm>
          <a:prstGeom prst="rect">
            <a:avLst/>
          </a:prstGeom>
        </p:spPr>
        <p:txBody>
          <a:bodyPr wrap="square">
            <a:spAutoFit/>
          </a:bodyPr>
          <a:lstStyle/>
          <a:p>
            <a:r>
              <a:rPr lang="en-US" b="1"/>
              <a:t>3. Digital </a:t>
            </a:r>
            <a:r>
              <a:rPr lang="en-US" b="1" dirty="0"/>
              <a:t>signature systems</a:t>
            </a:r>
            <a:endParaRPr lang="en-US" b="1" dirty="0"/>
          </a:p>
        </p:txBody>
      </p:sp>
      <p:sp>
        <p:nvSpPr>
          <p:cNvPr id="5" name="TextBox 4"/>
          <p:cNvSpPr txBox="1"/>
          <p:nvPr/>
        </p:nvSpPr>
        <p:spPr>
          <a:xfrm>
            <a:off x="488492" y="2113432"/>
            <a:ext cx="2520242" cy="523220"/>
          </a:xfrm>
          <a:prstGeom prst="rect">
            <a:avLst/>
          </a:prstGeom>
          <a:noFill/>
          <a:ln w="19050">
            <a:solidFill>
              <a:schemeClr val="tx1"/>
            </a:solidFill>
          </a:ln>
        </p:spPr>
        <p:txBody>
          <a:bodyPr wrap="none" rtlCol="0">
            <a:spAutoFit/>
          </a:bodyPr>
          <a:lstStyle/>
          <a:p>
            <a:r>
              <a:rPr lang="en-US" dirty="0">
                <a:solidFill>
                  <a:schemeClr val="accent2"/>
                </a:solidFill>
              </a:rPr>
              <a:t>“Readable data”</a:t>
            </a:r>
            <a:endParaRPr lang="en-US" dirty="0">
              <a:solidFill>
                <a:schemeClr val="accent2"/>
              </a:solidFill>
            </a:endParaRPr>
          </a:p>
        </p:txBody>
      </p:sp>
      <p:sp>
        <p:nvSpPr>
          <p:cNvPr id="6" name="TextBox 5"/>
          <p:cNvSpPr txBox="1"/>
          <p:nvPr/>
        </p:nvSpPr>
        <p:spPr>
          <a:xfrm>
            <a:off x="6000478" y="2163031"/>
            <a:ext cx="2828018" cy="523220"/>
          </a:xfrm>
          <a:prstGeom prst="rect">
            <a:avLst/>
          </a:prstGeom>
          <a:noFill/>
          <a:ln w="19050">
            <a:solidFill>
              <a:schemeClr val="tx1"/>
            </a:solidFill>
          </a:ln>
        </p:spPr>
        <p:txBody>
          <a:bodyPr wrap="none" rtlCol="0">
            <a:spAutoFit/>
          </a:bodyPr>
          <a:lstStyle/>
          <a:p>
            <a:r>
              <a:rPr lang="en-US" dirty="0">
                <a:solidFill>
                  <a:srgbClr val="FF0000"/>
                </a:solidFill>
              </a:rPr>
              <a:t>“Unreadable data”</a:t>
            </a:r>
            <a:endParaRPr lang="en-US" dirty="0">
              <a:solidFill>
                <a:srgbClr val="FF0000"/>
              </a:solidFill>
            </a:endParaRPr>
          </a:p>
        </p:txBody>
      </p:sp>
      <p:cxnSp>
        <p:nvCxnSpPr>
          <p:cNvPr id="9" name="Straight Arrow Connector 8"/>
          <p:cNvCxnSpPr/>
          <p:nvPr/>
        </p:nvCxnSpPr>
        <p:spPr bwMode="auto">
          <a:xfrm flipV="1">
            <a:off x="3299478" y="2369104"/>
            <a:ext cx="2545044" cy="11875"/>
          </a:xfrm>
          <a:prstGeom prst="straightConnector1">
            <a:avLst/>
          </a:prstGeom>
          <a:solidFill>
            <a:schemeClr val="accent1"/>
          </a:solidFill>
          <a:ln w="38100" cap="flat" cmpd="sng" algn="ctr">
            <a:solidFill>
              <a:schemeClr val="tx1"/>
            </a:solidFill>
            <a:prstDash val="solid"/>
            <a:round/>
            <a:headEnd type="none" w="med" len="med"/>
            <a:tailEnd type="arrow" w="med" len="med"/>
          </a:ln>
          <a:effectLst/>
        </p:spPr>
      </p:cxnSp>
      <p:pic>
        <p:nvPicPr>
          <p:cNvPr id="1026" name="Picture 2" descr="Digital signature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732" y="2534023"/>
            <a:ext cx="4156447" cy="406332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bwMode="auto">
          <a:xfrm>
            <a:off x="1115616" y="2777004"/>
            <a:ext cx="1440160" cy="6519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a:stCxn id="6" idx="2"/>
          </p:cNvCxnSpPr>
          <p:nvPr/>
        </p:nvCxnSpPr>
        <p:spPr bwMode="auto">
          <a:xfrm flipH="1">
            <a:off x="4885923" y="2686251"/>
            <a:ext cx="2528564" cy="18298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 name="TextBox 2"/>
          <p:cNvSpPr txBox="1"/>
          <p:nvPr/>
        </p:nvSpPr>
        <p:spPr>
          <a:xfrm>
            <a:off x="695340" y="2951301"/>
            <a:ext cx="1527982" cy="523220"/>
          </a:xfrm>
          <a:prstGeom prst="rect">
            <a:avLst/>
          </a:prstGeom>
          <a:noFill/>
        </p:spPr>
        <p:txBody>
          <a:bodyPr wrap="none" rtlCol="0">
            <a:spAutoFit/>
          </a:bodyPr>
          <a:lstStyle/>
          <a:p>
            <a:r>
              <a:rPr lang="en-US" dirty="0"/>
              <a:t>Message </a:t>
            </a:r>
            <a:endParaRPr lang="en-US" dirty="0"/>
          </a:p>
        </p:txBody>
      </p:sp>
      <p:sp>
        <p:nvSpPr>
          <p:cNvPr id="11" name="TextBox 10"/>
          <p:cNvSpPr txBox="1"/>
          <p:nvPr/>
        </p:nvSpPr>
        <p:spPr>
          <a:xfrm>
            <a:off x="7036331" y="2936764"/>
            <a:ext cx="1649811" cy="523220"/>
          </a:xfrm>
          <a:prstGeom prst="rect">
            <a:avLst/>
          </a:prstGeom>
          <a:noFill/>
        </p:spPr>
        <p:txBody>
          <a:bodyPr wrap="none" rtlCol="0">
            <a:spAutoFit/>
          </a:bodyPr>
          <a:lstStyle/>
          <a:p>
            <a:r>
              <a:rPr lang="en-US" dirty="0"/>
              <a:t>Signature </a:t>
            </a:r>
            <a:endParaRPr lang="en-US" dirty="0"/>
          </a:p>
        </p:txBody>
      </p:sp>
      <p:sp>
        <p:nvSpPr>
          <p:cNvPr id="4" name="TextBox 3"/>
          <p:cNvSpPr txBox="1"/>
          <p:nvPr/>
        </p:nvSpPr>
        <p:spPr>
          <a:xfrm>
            <a:off x="6722096" y="5445224"/>
            <a:ext cx="2387192" cy="523220"/>
          </a:xfrm>
          <a:prstGeom prst="rect">
            <a:avLst/>
          </a:prstGeom>
          <a:noFill/>
        </p:spPr>
        <p:txBody>
          <a:bodyPr wrap="none" rtlCol="0">
            <a:spAutoFit/>
          </a:bodyPr>
          <a:lstStyle/>
          <a:p>
            <a:r>
              <a:rPr lang="en-US" dirty="0"/>
              <a:t>All other users</a:t>
            </a:r>
            <a:endParaRPr lang="en-US" dirty="0"/>
          </a:p>
        </p:txBody>
      </p:sp>
    </p:spTree>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de-DE" altLang="de-DE" sz="28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de-DE" altLang="de-DE" sz="28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13288</Words>
  <Application>WPS Presentation</Application>
  <PresentationFormat>Overhead</PresentationFormat>
  <Paragraphs>653</Paragraphs>
  <Slides>49</Slides>
  <Notes>37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7" baseType="lpstr">
      <vt:lpstr>Arial</vt:lpstr>
      <vt:lpstr>SimSun</vt:lpstr>
      <vt:lpstr>Wingdings</vt:lpstr>
      <vt:lpstr>Times</vt:lpstr>
      <vt:lpstr>Times New Roman</vt:lpstr>
      <vt:lpstr>Calibri</vt:lpstr>
      <vt:lpstr>Microsoft YaHei</vt:lpstr>
      <vt:lpstr>Arial Unicode MS</vt:lpstr>
      <vt:lpstr>Tahoma</vt:lpstr>
      <vt:lpstr>Courier New</vt:lpstr>
      <vt:lpstr>MS PGothic</vt:lpstr>
      <vt:lpstr>ヒラギノ角ゴ Pro W3</vt:lpstr>
      <vt:lpstr>Yu Gothic</vt:lpstr>
      <vt:lpstr>TimesTenLTStd-Roman</vt:lpstr>
      <vt:lpstr>Segoe Print</vt:lpstr>
      <vt:lpstr>2_Standarddesign</vt:lpstr>
      <vt:lpstr>Equation.DSMT4</vt:lpstr>
      <vt:lpstr>Equation.DSMT4</vt:lpstr>
      <vt:lpstr>  NT219- Cryptography  	 </vt:lpstr>
      <vt:lpstr>Outline</vt:lpstr>
      <vt:lpstr>Textbooks and References</vt:lpstr>
      <vt:lpstr>What is cryptograph?</vt:lpstr>
      <vt:lpstr>What is cryptograph?</vt:lpstr>
      <vt:lpstr>What is cryptograph?</vt:lpstr>
      <vt:lpstr>What is cryptograph?</vt:lpstr>
      <vt:lpstr>What is cryptograph?</vt:lpstr>
      <vt:lpstr>What is cryptograph?</vt:lpstr>
      <vt:lpstr>What is cryptograph?</vt:lpstr>
      <vt:lpstr>PowerPoint 演示文稿</vt:lpstr>
      <vt:lpstr>What is cryptograph?</vt:lpstr>
      <vt:lpstr>What is cryptograph?</vt:lpstr>
      <vt:lpstr>Terminologies</vt:lpstr>
      <vt:lpstr>Terminologies</vt:lpstr>
      <vt:lpstr>Terminologies</vt:lpstr>
      <vt:lpstr>PowerPoint 演示文稿</vt:lpstr>
      <vt:lpstr>Classical cipher systems </vt:lpstr>
      <vt:lpstr>Classical cipher systems </vt:lpstr>
      <vt:lpstr>Classical cipher systems </vt:lpstr>
      <vt:lpstr>Clascical Ciphers</vt:lpstr>
      <vt:lpstr>Monoalphabetic cipher</vt:lpstr>
      <vt:lpstr>(1) Caesar Cipher</vt:lpstr>
      <vt:lpstr>Caesar Cipher Algorithm</vt:lpstr>
      <vt:lpstr>Brute-Force Cryptanalysis of Caesar Cipher </vt:lpstr>
      <vt:lpstr>Monoalphabetic cipher</vt:lpstr>
      <vt:lpstr>Monoalphabetic cipher</vt:lpstr>
      <vt:lpstr>Relative Frequency of Letters in English Text</vt:lpstr>
      <vt:lpstr>Cryptanalysis on monoalphabetic cipher</vt:lpstr>
      <vt:lpstr>Monoalphabetic Ciphers</vt:lpstr>
      <vt:lpstr>Polyalphabetic Cipher</vt:lpstr>
      <vt:lpstr>Polyalphabetic Ciphers</vt:lpstr>
      <vt:lpstr>(3) Playfair Cipher</vt:lpstr>
      <vt:lpstr>Playfair Key Matrix</vt:lpstr>
      <vt:lpstr>Playfair encryption</vt:lpstr>
      <vt:lpstr>PowerPoint 演示文稿</vt:lpstr>
      <vt:lpstr>Relative Frequency of Occurrence of Letters</vt:lpstr>
      <vt:lpstr>(4) Hill Cipher</vt:lpstr>
      <vt:lpstr>(5) Vigenère Cipher</vt:lpstr>
      <vt:lpstr>Example of Vigenère Cipher</vt:lpstr>
      <vt:lpstr>Vigenère Cipher</vt:lpstr>
      <vt:lpstr>Vigenère Autokey System</vt:lpstr>
      <vt:lpstr>(6) Vernam Cipher</vt:lpstr>
      <vt:lpstr>One-Time Pad</vt:lpstr>
      <vt:lpstr>Difficulties</vt:lpstr>
      <vt:lpstr>Rail Fence Cipher</vt:lpstr>
      <vt:lpstr>Row Transposition Cipher</vt:lpstr>
      <vt:lpstr>Summary</vt:lpstr>
      <vt:lpstr>Modern cipher systems</vt:lpstr>
    </vt:vector>
  </TitlesOfParts>
  <Company>formlab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HP</cp:lastModifiedBy>
  <cp:revision>587</cp:revision>
  <cp:lastPrinted>1999-07-26T11:07:00Z</cp:lastPrinted>
  <dcterms:created xsi:type="dcterms:W3CDTF">1999-06-21T09:15:00Z</dcterms:created>
  <dcterms:modified xsi:type="dcterms:W3CDTF">2022-03-04T08:50:09Z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0x010100D52A7B284CAB6E4B9B2460C9BAA446DE</vt:lpwstr>
  </property>
  <property fmtid="{D5CDD505-2E9C-101B-9397-08002B2CF9AE}" pid="3" name="ICV">
    <vt:lpwstr>5981F3380F3F4C5C8841D6EC9D85A7F3</vt:lpwstr>
  </property>
  <property fmtid="{D5CDD505-2E9C-101B-9397-08002B2CF9AE}" pid="4" name="KSOProductBuildVer">
    <vt:lpwstr>1033-11.2.0.10463</vt:lpwstr>
  </property>
</Properties>
</file>