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45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4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1"/>
  </p:sldMasterIdLst>
  <p:notesMasterIdLst>
    <p:notesMasterId r:id="rId50"/>
  </p:notesMasterIdLst>
  <p:handoutMasterIdLst>
    <p:handoutMasterId r:id="rId51"/>
  </p:handoutMasterIdLst>
  <p:sldIdLst>
    <p:sldId id="494" r:id="rId2"/>
    <p:sldId id="332" r:id="rId3"/>
    <p:sldId id="507" r:id="rId4"/>
    <p:sldId id="1476" r:id="rId5"/>
    <p:sldId id="1478" r:id="rId6"/>
    <p:sldId id="1494" r:id="rId7"/>
    <p:sldId id="1484" r:id="rId8"/>
    <p:sldId id="1508" r:id="rId9"/>
    <p:sldId id="1496" r:id="rId10"/>
    <p:sldId id="1495" r:id="rId11"/>
    <p:sldId id="1504" r:id="rId12"/>
    <p:sldId id="1505" r:id="rId13"/>
    <p:sldId id="1506" r:id="rId14"/>
    <p:sldId id="1501" r:id="rId15"/>
    <p:sldId id="1502" r:id="rId16"/>
    <p:sldId id="1492" r:id="rId17"/>
    <p:sldId id="1411" r:id="rId18"/>
    <p:sldId id="1433" r:id="rId19"/>
    <p:sldId id="1414" r:id="rId20"/>
    <p:sldId id="1498" r:id="rId21"/>
    <p:sldId id="1507" r:id="rId22"/>
    <p:sldId id="1415" r:id="rId23"/>
    <p:sldId id="1416" r:id="rId24"/>
    <p:sldId id="1509" r:id="rId25"/>
    <p:sldId id="1510" r:id="rId26"/>
    <p:sldId id="1511" r:id="rId27"/>
    <p:sldId id="335" r:id="rId28"/>
    <p:sldId id="1512" r:id="rId29"/>
    <p:sldId id="1513" r:id="rId30"/>
    <p:sldId id="1514" r:id="rId31"/>
    <p:sldId id="1432" r:id="rId32"/>
    <p:sldId id="1437" r:id="rId33"/>
    <p:sldId id="1493" r:id="rId34"/>
    <p:sldId id="1420" r:id="rId35"/>
    <p:sldId id="1438" r:id="rId36"/>
    <p:sldId id="337" r:id="rId37"/>
    <p:sldId id="338" r:id="rId38"/>
    <p:sldId id="499" r:id="rId39"/>
    <p:sldId id="409" r:id="rId40"/>
    <p:sldId id="1485" r:id="rId41"/>
    <p:sldId id="1486" r:id="rId42"/>
    <p:sldId id="1441" r:id="rId43"/>
    <p:sldId id="1425" r:id="rId44"/>
    <p:sldId id="408" r:id="rId45"/>
    <p:sldId id="445" r:id="rId46"/>
    <p:sldId id="1427" r:id="rId47"/>
    <p:sldId id="1428" r:id="rId48"/>
    <p:sldId id="1429" r:id="rId49"/>
  </p:sldIdLst>
  <p:sldSz cx="9144000" cy="6858000" type="overhead"/>
  <p:notesSz cx="9144000" cy="6858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OCTU" initials="N" lastIdx="1" clrIdx="0">
    <p:extLst>
      <p:ext uri="{19B8F6BF-5375-455C-9EA6-DF929625EA0E}">
        <p15:presenceInfo xmlns:p15="http://schemas.microsoft.com/office/powerpoint/2012/main" userId="NGOCT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990000"/>
    <a:srgbClr val="006666"/>
    <a:srgbClr val="339966"/>
    <a:srgbClr val="97FFE4"/>
    <a:srgbClr val="FF0000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33" autoAdjust="0"/>
  </p:normalViewPr>
  <p:slideViewPr>
    <p:cSldViewPr>
      <p:cViewPr varScale="1">
        <p:scale>
          <a:sx n="58" d="100"/>
          <a:sy n="58" d="100"/>
        </p:scale>
        <p:origin x="172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94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241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openxmlformats.org/officeDocument/2006/relationships/customXml" Target="../customXml/item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DBFA35-EFC2-4E0C-8C61-5A61F15CC4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CE2F6-0387-4D2B-8455-B121F1A841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49A8A-77DC-4813-A074-2F5920BD117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07F94-EB59-42D4-9E83-E6458367D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3A441-DF7C-471E-B7CF-4ABDF4D55C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BAA95-9C46-4AE0-B3EF-9222AB21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78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9F9BDD6-77D8-4570-AAD0-E568BE7BCF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C594F78-DFE3-42DE-8B5C-0CAA9A9AA6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805972B-DC15-40F7-BD10-B99756306F8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32D3062-1C55-490F-86DB-0951D5B78D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6FDE4E7-31AF-4FCD-BBB1-112CAFB360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431C41B-4B40-453A-9DEB-EC6A6E5B3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3114AD-DAFD-41DA-863F-8D7ADE8A126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40494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56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98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63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30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27051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block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one in which a block of plaintext is treated as a whole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used to produce a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block of equal length. Typically, a block size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64 or 128 bits is used. As with a stream cipher, the two users share a symmetric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encryption key (Figure 4.1b). Using some of the modes of operation explained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Chapter 7, a block cipher can be used to achieve the same effect as a stream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Far more effort has gone into analyzing block ciphers. In general, they seem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applicable to a broader range of applications than stream ciphers. The vast majority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network-based symmetric cryptographic applications make use of block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ciphers. Accordingly, the concern in this chapter, and in our discussions throughout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book of symmetric encryption, will primarily focus on block ciphers.</a:t>
            </a:r>
            <a:endParaRPr lang="en-AU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Examples</a:t>
            </a:r>
            <a:r>
              <a:rPr lang="en-US" baseline="0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of stream and block ciphers.</a:t>
            </a:r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The encryption and decryption mappings can be defined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by a tabulation, as shown in Table 4.1. This is the most general form of block cipher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can be used to define any reversible mapping between plaintext and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refers to this as the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ideal block cipher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because it allows for the maximum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number of possible encryption mappings from the plaintext block [FEIS75].</a:t>
            </a:r>
            <a:endParaRPr lang="en-US" dirty="0"/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 block cipher operates on a plaintext block of </a:t>
            </a:r>
            <a:r>
              <a:rPr lang="en-US" sz="120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bits to produce a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block of </a:t>
            </a:r>
            <a:r>
              <a:rPr lang="en-US" sz="120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bits. There are 2</a:t>
            </a:r>
            <a:r>
              <a:rPr lang="en-US" sz="1200" kern="1200" baseline="30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possible different plaintext blocks and, for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encryption to be reversible (i.e., for decryption to be possible), each must produce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unique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block. Such a transformation is called reversible, or nonsingular.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Figure 4.2 illustrates the logic of a general substitution cipher for</a:t>
            </a:r>
            <a:r>
              <a:rPr lang="en-US" sz="120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n 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= 4.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4-bit input produces one of 16 possible input states, which is mapped by the substitution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 into a unique one of 16 possible output states, each of which is represented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by 4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bits.</a:t>
            </a:r>
            <a:endParaRPr lang="en-AU" dirty="0">
              <a:latin typeface="Arial" pitchFamily="-1" charset="0"/>
              <a:ea typeface="Arial" pitchFamily="-1" charset="0"/>
              <a:cs typeface="Arial" pitchFamily="-1" charset="0"/>
            </a:endParaRP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064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544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There is, however, another line of attack. If the cryptanalyst knows the nature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the plaintext (e.g.,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noncompressed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English text), then the analyst can exploit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regularities of the language. To see how such a cryptanalysis might proceed, we give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partial example here that is adapted from one in [SINK09].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to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solved is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UZQSOVUOHXMOPVGPOZPEVSGZWSZOPFPESXUDBMETSXAIZ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VUEPHZHMDZSHZOWSFPAPPDTSVPQUZWYMXUZUHSX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EPYEPOPDZSZUFPOMBZWPFUPZHMDJUDTMOHMQ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As a first step, the relative frequency of the letters can be determined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compared to a standard frequency distribution for English, such as is shown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Figure 3.5 (based on [LEWA00]). If the message were long enough, this technique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alone might be sufficient, but because this is a relatively short message, we cannot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expect an exact match. In any case, the relative frequencies of the letters in the</a:t>
            </a:r>
          </a:p>
          <a:p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(in percentages) are as follows: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13.33 	H 5.83 	F 3.33 	B 1.67 	C 0.00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Z 11.67 	D 5.00 	W 3.33 	G 1.67 	K 0.00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 8.33 	E 5.00 	Q 2.50 	Y 1.67 	L 0.00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U 8.33 	V 4.17 	T 2.50 	I 0.83 	N 0.00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 7.50 	X 4.17 	A 1.67 	J 0.83 	R 0.00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 6.67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Comparing this breakdown with Figure 3.5, it seems likely that cipher letters 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Z are the equivalents of plain letters e and t, but it is not certain which is which.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letters S, U, O, M, and H are all of relatively high frequency and probably correspond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 plain letters from the set {a, h,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n, o, r, s}. The letters with the lowest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frequencies (namely, A, B, G, Y, I, J) are likely included in the set {b, j, k, q, v, x, z}.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There are a number of ways to proceed at this point. We could make some tentative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assignments and start to fill in the plaintext to see if it looks like a reasonable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“skeleton” of a message. A more systematic approach is to look for other regularities.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For example, certain words may be known to be in the text. Or we could look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repeating sequences of cipher letters and try to deduce their plaintext equivalents.</a:t>
            </a:r>
            <a:endParaRPr lang="en-US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213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proposed [FEIS73] that we can approximate the ideal block cipher by utilizing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concept of a product cipher, which is the execution of two or more simple ciphers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sequence in such a way that the final result or product is cryptographically stronger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than any of the component ciphers. The essence of the approach is to develop a block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 with a key length of k bits and a block length of n bits, allowing a total of 2</a:t>
            </a:r>
            <a:r>
              <a:rPr lang="en-US" sz="1200" kern="1200" baseline="30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possible transformations, rather than the 2</a:t>
            </a:r>
            <a:r>
              <a:rPr lang="en-US" sz="1200" kern="1200" baseline="30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! transformations available with the ideal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block cipher.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particular,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proposed the use of a cipher that alternates substitutions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permutations, where these terms are defined as follows: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Substitution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: Each plaintext element or group of elements is uniquely replaced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by a corresponding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element or group of elements.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Permutation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: A sequence of plaintext elements is replaced by a permutation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that sequence. That is, no elements are added or deleted or replaced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sequence, rather the order in which the elements appear in the sequence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changed.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fact,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Feistel’s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a practical application of a proposal by Claude Shannon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 develop a product cipher that alternates confusion and diffusion functions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[SHAN49]. We look next at these concepts of diffusion and confusion and then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present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cipher. But first, it is worth commenting on this remarkable fact: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 structure, which dates back over a quarter century and which,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turn, is based on Shannon’s proposal of 1945, is the structure used by many significant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symmetric block ciphers currently in use.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In particular,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structure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used for Triple Data Encryption Algorithm (TDEA), which is one of the two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encryption algorithms (along with AES), approved for general use by the National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Institute of Standards and Technology (NIST).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structure is also used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several schemes for format-preserving encryption, which have recently come into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prominence. In addition, the Camellia block cipher is a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structure; it is one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the possible symmetric ciphers in TLS and a number of other Internet security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protocols. Both TDEA and format-preserving encryption are covered in Chapter 7.</a:t>
            </a:r>
            <a:endParaRPr lang="en-AU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The terms </a:t>
            </a:r>
            <a:r>
              <a:rPr lang="en-US" sz="120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diffusion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and </a:t>
            </a:r>
            <a:r>
              <a:rPr lang="en-US" sz="120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confusion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were introduced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Claude Shannon to capture the two basic building blocks for any cryptographic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system [SHAN49]. Shannon’s concern was to thwart cryptanalysis based on statistical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analysis. The reasoning is as follows. Assume the attacker has some knowledge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the statistical characteristics of the plaintext. For example, in a human-readable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message in some language, the frequency distribution of the various letters may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known. Or there may be words or phrases likely to appear in the message (probable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words). If these statistics are in any way reflected in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the cryptanalyst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may be able to deduce the encryption key, part of the key, or at least a set of keys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likely to contain the exact key. In what Shannon refers to as a strongly ideal cipher,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all statistics of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are independent of the particular key used. The arbitrary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substitution cipher that we discussed previously (Figure 4.2) is such a cipher,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but as we have seen, it is impractical.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Other than recourse to ideal systems, Shannon suggests two methods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frustrating statistical cryptanalysis: diffusion and confusion. In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diffusion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statistical structure of the plaintext is dissipated into long-range statistics of the</a:t>
            </a:r>
          </a:p>
          <a:p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This is achieved by having each plaintext digit affect the value of many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digits; generally, this is equivalent to having each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digit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affected by many plaintext digits.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Every block cipher involves a transformation of a block of plaintext into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block of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where the transformation depends on the key. The mechanism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diffusion seeks to make the statistical relationship between the plaintext and</a:t>
            </a:r>
          </a:p>
          <a:p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as complex as possible in order to thwart attempts to deduce the key.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other hand,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confusion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seeks to make the relationship between the statistics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and the value of the encryption key as complex as possible, again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thwart attempts to discover the key. Thus, even if the attacker can get some handle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on the statistics of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the way in which the key was used to produce that</a:t>
            </a:r>
          </a:p>
          <a:p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so complex as to make it difficult to deduce the key. This is achieved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use of a complex substitution algorithm. In contrast, a simple linear substitution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function would add little confusion.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As [ROBS95b] points out, so successful are diffusion and confusion in capturing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essence of the desired attributes of a block cipher that they have become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cornerstone of modern block cipher design.</a:t>
            </a:r>
            <a:endParaRPr lang="en-AU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left-hand side of Figure 4.3 depicts the structure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proposed by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The inputs to the encryption algorithm are a plaintext block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length 2</a:t>
            </a:r>
            <a:r>
              <a:rPr lang="en-US" sz="120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bits and a key </a:t>
            </a:r>
            <a:r>
              <a:rPr lang="en-US" sz="120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. The plaintext block is divided into two halves, LE</a:t>
            </a:r>
            <a:r>
              <a:rPr lang="en-US" sz="1200" kern="1200" baseline="-25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0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and RE</a:t>
            </a:r>
            <a:r>
              <a:rPr lang="en-US" sz="1200" kern="1200" baseline="-25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0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two halves of the data pass through </a:t>
            </a:r>
            <a:r>
              <a:rPr lang="en-US" sz="120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rounds of processing and then combine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produce the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block. Each round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has as inputs LE</a:t>
            </a:r>
            <a:r>
              <a:rPr lang="en-US" sz="1200" b="0" kern="1200" baseline="-25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i-1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RE</a:t>
            </a:r>
            <a:r>
              <a:rPr lang="en-US" sz="1200" b="0" kern="1200" baseline="-25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i-1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derived from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previous round, as well as a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K</a:t>
            </a:r>
            <a:r>
              <a:rPr lang="en-US" sz="1200" b="0" kern="1200" baseline="-25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derived from the overall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. In general,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subkeys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  <a:r>
              <a:rPr lang="en-US" sz="1200" i="1" kern="1200" baseline="-25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are different from K and from each other. In Figure 4.3, 16 rounds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are used, although any number of rounds could be implemented.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All rounds have the same structure. A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substitution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performed on the left half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the data. This is done by applying a round function F to the right half of the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then taking the exclusive-OR of the output of that function and the left half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data. The round function has the same general structure for each round but is parameterized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by the round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  <a:r>
              <a:rPr lang="en-US" sz="1200" kern="1200" baseline="-25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. Another way to express this is to say that F is a function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right-half block of w bits and a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of y bits, which produces an output value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of length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bits: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 (</a:t>
            </a:r>
            <a:r>
              <a:rPr lang="en-US" sz="1200" b="0" i="1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RE</a:t>
            </a:r>
            <a:r>
              <a:rPr lang="en-US" sz="1200" b="0" i="1" kern="1200" baseline="-2500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b="0" i="1" kern="1200" baseline="-25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K</a:t>
            </a:r>
            <a:r>
              <a:rPr lang="en-US" sz="1200" b="0" i="1" kern="1200" baseline="-25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i+1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Following this substitution, a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permutation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performed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that consists of the interchange of the two halves of the data. This structure is a particular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form of the substitution-permutation network (SPN) proposed by Shannon.</a:t>
            </a:r>
            <a:endParaRPr lang="en-AU" b="0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endParaRPr lang="en-AU" b="0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328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left-hand side of Figure 4.3 depicts the structure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proposed by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The inputs to the encryption algorithm are a plaintext block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length 2</a:t>
            </a:r>
            <a:r>
              <a:rPr lang="en-US" sz="120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bits and a key </a:t>
            </a:r>
            <a:r>
              <a:rPr lang="en-US" sz="120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. The plaintext block is divided into two halves, LE</a:t>
            </a:r>
            <a:r>
              <a:rPr lang="en-US" sz="1200" kern="1200" baseline="-25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0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and RE</a:t>
            </a:r>
            <a:r>
              <a:rPr lang="en-US" sz="1200" kern="1200" baseline="-25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0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two halves of the data pass through </a:t>
            </a:r>
            <a:r>
              <a:rPr lang="en-US" sz="120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rounds of processing and then combine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produce the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block. Each round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has as inputs LE</a:t>
            </a:r>
            <a:r>
              <a:rPr lang="en-US" sz="1200" b="0" kern="1200" baseline="-25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i-1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RE</a:t>
            </a:r>
            <a:r>
              <a:rPr lang="en-US" sz="1200" b="0" kern="1200" baseline="-25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i-1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derived from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previous round, as well as a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K</a:t>
            </a:r>
            <a:r>
              <a:rPr lang="en-US" sz="1200" b="0" kern="1200" baseline="-25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derived from the overall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. In general,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subkeys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  <a:r>
              <a:rPr lang="en-US" sz="1200" i="1" kern="1200" baseline="-25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are different from K and from each other. In Figure 4.3, 16 rounds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are used, although any number of rounds could be implemented.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All rounds have the same structure. A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substitution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performed on the left half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the data. This is done by applying a round function F to the right half of the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then taking the exclusive-OR of the output of that function and the left half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data. The round function has the same general structure for each round but is parameterized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by the round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  <a:r>
              <a:rPr lang="en-US" sz="1200" kern="1200" baseline="-25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. Another way to express this is to say that F is a function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right-half block of w bits and a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of y bits, which produces an output value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of length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bits: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 (</a:t>
            </a:r>
            <a:r>
              <a:rPr lang="en-US" sz="1200" b="0" i="1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RE</a:t>
            </a:r>
            <a:r>
              <a:rPr lang="en-US" sz="1200" b="0" i="1" kern="1200" baseline="-2500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b="0" i="1" kern="1200" baseline="-25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K</a:t>
            </a:r>
            <a:r>
              <a:rPr lang="en-US" sz="1200" b="0" i="1" kern="1200" baseline="-25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i+1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Following this substitution, a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permutation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performed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that consists of the interchange of the two halves of the data. This structure is a particular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form of the substitution-permutation network (SPN) proposed by Shannon.</a:t>
            </a:r>
            <a:endParaRPr lang="en-AU" b="0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endParaRPr lang="en-AU" b="0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b="0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849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2C032601-9E5D-495B-8533-F735E450B4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E9AAFF35-0F4A-4CB8-B7A4-F01E63B0F8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06852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E0FF5D01-9BDD-45ED-A692-06E398B892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00C286A4-FF0D-417E-BC89-2C2F13CDA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23050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BEE9C184-9659-45F1-A3A0-E9C89D4A72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E524C6DD-AAE3-4875-B20A-B31EA888B1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73974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exact realization of a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network depends on the choice of the following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parameters and design features: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Block size: 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Larger block sizes mean greater security (all other things being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equal) but reduced encryption/decryption speed for a given algorithm.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greater security is achieved by greater diffusion. Traditionally, a block size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64 bits has been considered a reasonable tradeoff and was nearly universal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block cipher design. However, the new AES uses a 128-bit block size.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Key size: 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Larger key size means greater security but may decrease encryption/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decryption speed. The greater security is achieved by greater resistance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brute-force attacks and greater confusion. Key sizes of 64 bits or less are now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widely considered to be inadequate, and 128 bits has become a common size.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Number of rounds: 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essence of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 is that a single round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offers inadequate security but that multiple rounds offer increasing security.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typical size is 16 rounds.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200" b="1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generation algorithm: 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Greater complexity in this algorithm should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lead to greater difficulty of cryptanalysis.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Round function F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: Again, greater complexity generally means greater resistance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 cryptanalysis.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There are two other considerations in the design of a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cipher: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Fast software encryption/decryption: 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many cases, encryption is embedded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applications or utility functions in such a way as to preclude a hardware implementation.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Accordingly, the speed of execution of the algorithm becomes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concern.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Ease of analysis: 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Although we would like to make our algorithm as difficult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possible to cryptanalyze, there is great benefit in making the algorithm easy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analyze. That is, if the algorithm can be concisely and clearly explained, it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easier to analyze that algorithm for cryptanalytic vulnerabilities and therefore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develop a higher level of assurance as to its strength. DES, for example, does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not have an easily analyzed functionality.</a:t>
            </a:r>
            <a:endParaRPr lang="en-US" dirty="0">
              <a:latin typeface="Arial" pitchFamily="-1" charset="0"/>
              <a:ea typeface="Arial" pitchFamily="-1" charset="0"/>
              <a:cs typeface="Arial" pitchFamily="-1" charset="0"/>
            </a:endParaRP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exact realization of a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network depends on the choice of the following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parameters and design features: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Block size: 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Larger block sizes mean greater security (all other things being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equal) but reduced encryption/decryption speed for a given algorithm.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greater security is achieved by greater diffusion. Traditionally, a block size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64 bits has been considered a reasonable tradeoff and was nearly universal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block cipher design. However, the new AES uses a 128-bit block size.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Key size: 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Larger key size means greater security but may decrease encryption/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decryption speed. The greater security is achieved by greater resistance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brute-force attacks and greater confusion. Key sizes of 64 bits or less are now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widely considered to be inadequate, and 128 bits has become a common size.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Number of rounds: 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essence of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 is that a single round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offers inadequate security but that multiple rounds offer increasing security.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typical size is 16 rounds.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200" b="1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generation algorithm: 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Greater complexity in this algorithm should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lead to greater difficulty of cryptanalysis.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Round function F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: Again, greater complexity generally means greater resistance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 cryptanalysis.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There are two other considerations in the design of a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cipher: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Fast software encryption/decryption: 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many cases, encryption is embedded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applications or utility functions in such a way as to preclude a hardware implementation.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Accordingly, the speed of execution of the algorithm becomes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concern.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Ease of analysis: 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Although we would like to make our algorithm as difficult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possible to cryptanalyze, there is great benefit in making the algorithm easy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analyze. That is, if the algorithm can be concisely and clearly explained, it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easier to analyze that algorithm for cryptanalytic vulnerabilities and therefore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develop a higher level of assurance as to its strength. DES, for example, does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not have an easily analyzed functionality.</a:t>
            </a:r>
            <a:endParaRPr lang="en-US" dirty="0">
              <a:latin typeface="Arial" pitchFamily="-1" charset="0"/>
              <a:ea typeface="Arial" pitchFamily="-1" charset="0"/>
              <a:cs typeface="Arial" pitchFamily="-1" charset="0"/>
            </a:endParaRP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17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One way of revealing the effectiveness of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Playfair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and other ciphers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shown in Figure 3.6. The line labeled </a:t>
            </a:r>
            <a:r>
              <a:rPr lang="en-US" sz="120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plaintext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 plots a typical frequency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distribution of the 26 alphabetic characters (no distinction between upper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lower case) in ordinary text. This is also the frequency distribution of any</a:t>
            </a:r>
          </a:p>
          <a:p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monoalphabetic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substitution cipher, because the frequency values for individual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letters are the same, just with different letters substituted for the original letters.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plot is developed in the following way: The number of occurrences of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letter in the text is counted and divided by the number of occurrences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most frequently used letter. Using the results of Figure 3.5, we see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 is the most frequently used letter. As a result, e has a relative frequency of 1, 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9.056/12.702   0.72, and so on. The points on the horizontal axis correspond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 the letters in order of decreasing frequency.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Figure 3.6 also shows the frequency distribution that results when the text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encrypted using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Playfair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cipher. To normalize the plot, the number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occurrences of each letter in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was again divided by the number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occurrences of e in the plaintext. The resulting plot therefore shows the extent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 which the frequency distribution of letters, which makes it trivial to solve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substitution ciphers, is masked by encryption. If the frequency distribution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information were totally concealed in the encryption process,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plot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frequencies would be flat, and cryptanalysis using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only would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effectively impossible. As the figure shows,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Playfair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 has a flatter distribution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than does plaintext, but nevertheless, it reveals plenty of structure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cryptanalyst to work with. The plot also shows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Vigenère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cipher, discussed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subsequently. The Hill  and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Vigenère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curves on the plot are based on results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reported in [SIMM93].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7962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process of decryption with a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essentially the same as the encryption process. The rule is as follows: Use the</a:t>
            </a:r>
          </a:p>
          <a:p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as input to the algorithm, but use the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subkeys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  <a:r>
              <a:rPr lang="en-US" sz="1200" b="0" i="1" kern="1200" baseline="-25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in reverse order. That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is, use </a:t>
            </a:r>
            <a:r>
              <a:rPr lang="en-US" sz="1200" b="0" i="1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  <a:r>
              <a:rPr lang="en-US" sz="1200" b="0" kern="1200" baseline="-2500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in the first round,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  <a:r>
              <a:rPr lang="en-US" sz="1200" b="0" i="1" kern="1200" baseline="-25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n-</a:t>
            </a:r>
            <a:r>
              <a:rPr lang="en-US" sz="1200" b="0" kern="1200" baseline="-25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the second round, and so on, until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  <a:r>
              <a:rPr lang="en-US" sz="1200" b="0" i="1" kern="1200" baseline="-25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used in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last round. This is a nice feature, because it means we need not implement two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different algorithms; one for encryption and one for decryption.</a:t>
            </a:r>
            <a:endParaRPr lang="en-US" b="0" dirty="0"/>
          </a:p>
          <a:p>
            <a:endParaRPr lang="en-AU" b="0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33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215585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Until the introduction of the Advanced Encryption Standard (AES) in 2001,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Data Encryption Standard (DES) was the most widely used encryption scheme.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DES was issued in 1977 by the National Bureau of Standards, now the National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Institute of Standards and Technology (NIST), as Federal Information Processing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Standard 46 (FIPS PUB 46). The algorithm itself is referred to as the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Encryption Algorithm (DEA). For DEA, data are encrypted in 64-bit blocks using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56-bit key. The algorithm transforms 64-bit input in a series of steps into a 64-bit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output. The same steps, with the same key, are used to reverse the encryption.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Over the years, DES became the dominant symmetric encryption algorithm,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especially in financial applications. In 1994, NIST reaffirmed DES for federal use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for another five years; NIST recommended the use of DES for applications other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than the protection of classified information. In 1999, NIST issued a new version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its standard (FIPS PUB 46-3) that indicated that DES should be used only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legacy systems and that triple DES (which in essence involves repeating the DES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algorithm three times on the plaintext using two or three different keys to produce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 be used. We study triple DES in Chapter 7. Because the underlying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encryption and decryption algorithms are the same for DES and triple DES,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remains important to understand the DES cipher. This section provides an overview.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For the interested reader, Appendix C provides further detail.</a:t>
            </a:r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overall scheme for DES encryption is illustrated in Figure 4.5. As with any encryption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scheme, there are two inputs to the encryption function: the plaintext to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encrypted and the key. In this case, the plaintext must be 64 bits in length and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 is 56 bits in length.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Looking at the left-hand side of the figure, we can see that the processing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the plaintext proceeds in three phases. First, the 64-bit plaintext passes through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 initial permutation (IP) that rearranges the bits to produce the </a:t>
            </a:r>
            <a:r>
              <a:rPr lang="en-US" sz="120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permuted input 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This is followed by a phase consisting of sixteen rounds of the same function, which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involves both permutation and substitution functions. The output of the last (sixteenth)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round consists of 64 bits that are a function of the input plaintext and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key. The left and right halves of the output are swapped to produce the </a:t>
            </a:r>
            <a:r>
              <a:rPr lang="en-US" sz="1200" b="1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preoutput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Finally,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preoutput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passed through a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permutation [IP</a:t>
            </a:r>
            <a:r>
              <a:rPr lang="en-US" sz="1200" b="0" kern="1200" baseline="30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-1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] that is the inverse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initial permutation function, to produce the 64-bit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With the exception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the initial and final permutations, DES has the exact structure of a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cipher, as shown in Figure 4.3.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right-hand portion of Figure 4.5 shows the way in which the 56-bit key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used. Initially, the key is passed through a permutation function. Then, for each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sixteen rounds, a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(K</a:t>
            </a:r>
            <a:r>
              <a:rPr lang="en-US" sz="1200" i="1" kern="1200" baseline="-25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 </a:t>
            </a:r>
            <a:r>
              <a:rPr lang="en-US" sz="120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 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produced by the combination of a left circular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shift and a permutation. The permutation function is the same for each round, but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different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produced because of the repeated shifts of the key bits.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As with any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cipher, decryption uses the same algorithm as encryption,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except that the application of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subkeys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reversed. Additionally, the initial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final permutations are reversed.</a:t>
            </a:r>
            <a:endParaRPr lang="en-AU" dirty="0">
              <a:latin typeface="Arial" pitchFamily="-1" charset="0"/>
              <a:ea typeface="Arial" pitchFamily="-1" charset="0"/>
              <a:cs typeface="Arial" pitchFamily="-1" charset="0"/>
            </a:endParaRPr>
          </a:p>
          <a:p>
            <a:endParaRPr lang="en-AU" b="0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F32319A4-7D64-410E-AECF-8C9BB04363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2608FE65-5937-4816-9142-4ADFF520F3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644BEBCC-DA9F-4F0A-9543-0DF2CAF3EB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9591C181-DA2E-483B-B2B4-217B0FC24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644BEBCC-DA9F-4F0A-9543-0DF2CAF3EB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9591C181-DA2E-483B-B2B4-217B0FC24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64043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A7553A6E-3913-42F8-B8AF-82AB0248D0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F4CF566A-FFB4-4B5B-8ABD-8EC96E621C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We now work through an example and consider some of its implications. Although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you are not expected to duplicate the example by hand, you will find it informative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 study the hex patterns that occur from one step to the next.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For this example, the plaintext is a hexadecimal palindrome. The plaintext,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key, and resulting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are as follows: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Plaintext: 02468aceeca86420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Key: 0f1571c947d9e859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: da02ce3a89ecac3b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Table 4.2 shows the progression of the algorithm. The first row shows the 32-bit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values of the left and right halves of data after the initial permutation. The next 16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rows show the results after each round. Also shown is the value of the 48-bit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</a:t>
            </a:r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generated for each round. Note that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</a:t>
            </a:r>
            <a:r>
              <a:rPr lang="en-US" sz="1200" b="0" i="1" kern="1200" baseline="-25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= R</a:t>
            </a:r>
            <a:r>
              <a:rPr lang="en-US" sz="1200" b="0" i="1" kern="1200" baseline="-25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i-1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The final row shows the left- and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right-hand values after the inverse initial permutation. These two values combined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form the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</a:t>
            </a:r>
            <a:endParaRPr lang="en-US" b="0" dirty="0"/>
          </a:p>
          <a:p>
            <a:endParaRPr lang="en-AU" b="0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 desirable property of any encryption algorithm is that a small change in either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plaintext or the key should produce a significant change in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particular, a change in one bit of the plaintext or one bit of the key should produce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change in many bits of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This is referred to as the avalanche effect. If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change were small, this might provide a way to reduce the size of the plaintext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or key space to be searched.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Using the example from Table 4.2, Table 4.3 shows the result when the fourth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bit of the plaintext is changed, so that the plaintext is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12468aceeca86420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second column of the table shows the intermediate 64-bit values at the end of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round for the two plaintexts. The third column shows the number of bits that differ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between the two intermediate values. The table shows that, after just three rounds,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18 bits differ between the two blocks. On completion, the two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ciphertexts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differ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32 bit positions.</a:t>
            </a:r>
            <a:endParaRPr lang="en-US" b="0" dirty="0"/>
          </a:p>
          <a:p>
            <a:endParaRPr lang="en-AU" b="0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stream cipher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one that encrypts a digital data stream one bit or one byte 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time. Examples of classical stream ciphers are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autokeyed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Vigenère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Vernam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cipher. In the ideal case, a one-time pad version of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Vernam</a:t>
            </a:r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 would be used (Figure 3.7), in which the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keystream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(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  <a:r>
              <a:rPr lang="en-US" sz="1200" b="0" kern="1200" baseline="-2500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) is as long as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plaintext bit stream (p</a:t>
            </a:r>
            <a:r>
              <a:rPr lang="en-US" sz="1200" b="0" kern="1200" baseline="-25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). If the cryptographic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keystream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random, then this cipher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unbreakable by any means other than acquiring the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keystream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However, the</a:t>
            </a:r>
          </a:p>
          <a:p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keystream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must be provided to both users in advance via some independent and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secure channel. This introduces insurmountable logistical problems if the intended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data traffic is very large.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Accordingly, for practical reasons, the bit-stream generator must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implemented as an algorithmic procedure, so that the cryptographic bit stream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can be produced by both users. In this approach (Figure 4.1a), the bit-stream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generator is a key-controlled algorithm and must produce a bit stream that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cryptographically strong. That is, it must be computationally impractical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predict future portions of the bit stream based on previous portions of the bit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stream. The two users need only share the generating key, and each can produce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keystream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</a:t>
            </a:r>
            <a:endParaRPr lang="en-AU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256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Table 4.4 shows a similar test using the original plaintext of with two keys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differ in only the fourth bit position: the original key,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0f1571c947d9e859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altered key,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1f1571c947d9e859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Again, the results show that about half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bits in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differ and that the avalanche effect is pronounced after just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few rounds.</a:t>
            </a:r>
            <a:endParaRPr lang="en-US" b="0" dirty="0"/>
          </a:p>
          <a:p>
            <a:endParaRPr lang="en-AU" b="0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Since its adoption as a federal standard, there have been lingering concerns about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level of security provided by DES. These concerns, by and large, fall into two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areas: key size and the nature of the algorithm.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With a key length of 56 bits, there are 2</a:t>
            </a:r>
            <a:r>
              <a:rPr lang="en-US" sz="1200" kern="1200" baseline="30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56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possible keys, which is approximately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7.2 * 10</a:t>
            </a:r>
            <a:r>
              <a:rPr lang="en-US" sz="1200" kern="1200" baseline="30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16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keys. Thus, on the face of it, a brute-force attack appears impractical.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Assuming that, on average, half the key space has to be searched, a single machine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performing one DES encryption per microsecond would take more than a thousand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years to break the cipher.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However, the assumption of one encryption per microsecond is overly conservative.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As far back as 1977,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Diffie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and Hellman postulated that the technology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existed to build a parallel machine with 1 million encryption devices, each of which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could perform one encryption per microsecond [DIFF77]. This would bring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average search time down to about 10 hours. The authors estimated that the cost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would be about $20 million in 1977 dollars.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With current technology, it is not even necessary to use special, purpose-built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hardware. Rather, the speed of commercial, off-the-shelf processors threaten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security of DES. A recent paper from Seagate Technology [SEAG08] suggests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rate of 1 billion (10</a:t>
            </a:r>
            <a:r>
              <a:rPr lang="en-US" sz="1200" kern="1200" baseline="30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9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) key combinations per second is reasonable for today’s multicore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computers. Recent offerings confirm this. Both Intel and AMD now offer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hardware-based instructions to accelerate the use of AES. Tests run on a contemporary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multicore Intel machine resulted in an encryption rate of about half a billion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encryptions per second [BASU12]. Another recent analysis suggests that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contemporary supercomputer technology, a rate of 10</a:t>
            </a:r>
            <a:r>
              <a:rPr lang="en-US" sz="1200" kern="1200" baseline="30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13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encryptions per second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reasonable [AROR12].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With these results in mind, Table 4.5 shows how much time is required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brute-force attack for various key sizes. As can be seen, a single PC can break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DES in about a year; if multiple PCs work in parallel, the time is drastically shortened.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today’s supercomputers should be able to find a key in about an hour.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 sizes of 128 bits or greater are effectively unbreakable using simply a brute-force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approach. Even if we managed to speed up the attacking system by a factor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1 trillion (10</a:t>
            </a:r>
            <a:r>
              <a:rPr lang="en-US" sz="1200" kern="1200" baseline="30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), it would still take over 100,000 years to break a code using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128-bit key.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Fortunately, there are a number of alternatives to DES, the most important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which are AES and triple DES, discussed in Chapters 6 and 7, respectively.</a:t>
            </a:r>
            <a:endParaRPr lang="en-AU" dirty="0">
              <a:latin typeface="Arial" pitchFamily="-1" charset="0"/>
              <a:ea typeface="Arial" pitchFamily="-1" charset="0"/>
              <a:cs typeface="Arial" pitchFamily="-1" charset="0"/>
            </a:endParaRPr>
          </a:p>
          <a:p>
            <a:endParaRPr lang="en-AU" b="0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CE4DE562-301D-4983-AFC6-BC2FB9C870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C663C24E-033A-4794-AAC5-5B1ED47352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07817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a typeface="+mn-ea"/>
              </a:rPr>
              <a:t>Start over =Start again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BCA18-061D-4636-9E6C-8A9A14B23B9E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63091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cryptographic strength of a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 derives from three aspects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design: the number of rounds, the function F, and the key schedule algorithm. Let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us look first at the choice of the number of rounds.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greater the number of rounds, the more difficult it is to perform cryptanalysis,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even for a relatively weak F. In general, the criterion should be that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number of rounds is chosen so that known cryptanalytic efforts require greater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effort than a simple brute-force key search attack. This criterion was certainly used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the design of DES.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Schneier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[SCHN96] observes that for 16-round DES, a differential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cryptanalysis attack is slightly less efficient than brute force: The differential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cryptanalysis attack requires 2</a:t>
            </a:r>
            <a:r>
              <a:rPr lang="en-US" sz="1200" kern="1200" baseline="30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55.1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operations, whereas brute force requires 2</a:t>
            </a:r>
            <a:r>
              <a:rPr lang="en-US" sz="1200" kern="1200" baseline="30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55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. If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DES had 15 or fewer rounds, differential cryptanalysis would require less effort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than a brute-force key search.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This criterion is attractive, because it makes it easy to judge the strength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 algorithm and to compare different algorithms. In the absence of a cryptanalytic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breakthrough, the strength of any algorithm that satisfies the criterion can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judged solely on key length.</a:t>
            </a:r>
            <a:endParaRPr lang="en-AU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heart of a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block cipher is the function F, which provides the element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confusion in a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cipher. Thus, it must be difficult to “unscramble”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substitution performed by F. One obvious criterion is that F be nonlinear, as we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discussed previously. The more nonlinear F, the more difficult any type of cryptanalysis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will be. There are several measures of nonlinearity, which are beyond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scope of this book. In rough terms, the more difficult it is to approximate 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by a set of linear equations, the more nonlinear F is.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Several other criteria should be considered in designing F. We would like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algorithm to have good avalanche properties. Recall that, in general, this means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change in one bit of the input should produce a change in many bits of the output.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more stringent version of this is the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strict avalanche criterion (SAC) 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[WEBS86],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which states that any output bit j of an S-box (see Appendix C for a discussion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S-boxes) should change with probability 1/2 when any single input bit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inverted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for all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, j . Although SAC is expressed in terms of S-boxes, a similar criterion could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be applied to F as a whole. This is important when considering designs that do not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include S-boxes.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Another criterion proposed in [WEBS86] is the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bit independence criterion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(BIC), 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which states that output bits j and k should change independently when any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single input bit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inverted for all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, j , and k . The SAC and BIC criteria appear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strengthen the effectiveness of the confusion function.</a:t>
            </a:r>
            <a:endParaRPr lang="en-AU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With any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block cipher, the key is used to generate one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for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round. In general, we would like to select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subkeys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to maximize the difficulty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deducing individual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subkeys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and the difficulty of working back to the main key. No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general principles for this have yet been promulgated.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Adams suggests [ADAM94] that, at minimum, the key schedule should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guarantee key/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Strict Avalanche Criterion and Bit Independence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Criterion.</a:t>
            </a:r>
            <a:endParaRPr lang="en-AU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stream cipher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one that encrypts a digital data stream one bit or one byte 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time. Examples of classical stream ciphers are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autokeyed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Vigenère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Vernam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cipher. In the ideal case, a one-time pad version of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Vernam</a:t>
            </a:r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 would be used (Figure 3.7), in which the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keystream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(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  <a:r>
              <a:rPr lang="en-US" sz="1200" b="0" kern="1200" baseline="-2500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) is as long as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plaintext bit stream (p</a:t>
            </a:r>
            <a:r>
              <a:rPr lang="en-US" sz="1200" b="0" kern="1200" baseline="-25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). If the cryptographic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keystream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random, then this cipher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unbreakable by any means other than acquiring the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keystream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However, the</a:t>
            </a:r>
          </a:p>
          <a:p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keystream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must be provided to both users in advance via some independent and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secure channel. This introduces insurmountable logistical problems if the intended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data traffic is very large.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Accordingly, for practical reasons, the bit-stream generator must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implemented as an algorithmic procedure, so that the cryptographic bit stream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can be produced by both users. In this approach (Figure 4.1a), the bit-stream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generator is a key-controlled algorithm and must produce a bit stream that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cryptographically strong. That is, it must be computationally impractical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predict future portions of the bit stream based on previous portions of the bit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stream. The two users need only share the generating key, and each can produce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keystream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</a:t>
            </a:r>
            <a:endParaRPr lang="en-AU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25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stream cipher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one that encrypts a digital data stream one bit or one byte 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time. Examples of classical stream ciphers are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autokeyed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Vigenère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Vernam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cipher. In the ideal case, a one-time pad version of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Vernam</a:t>
            </a:r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 would be used (Figure 3.7), in which the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keystream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(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  <a:r>
              <a:rPr lang="en-US" sz="1200" b="0" kern="1200" baseline="-2500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) is as long as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plaintext bit stream (p</a:t>
            </a:r>
            <a:r>
              <a:rPr lang="en-US" sz="1200" b="0" kern="1200" baseline="-25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). If the cryptographic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keystream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random, then this cipher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unbreakable by any means other than acquiring the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keystream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However, the</a:t>
            </a:r>
          </a:p>
          <a:p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keystream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must be provided to both users in advance via some independent and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secure channel. This introduces insurmountable logistical problems if the intended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data traffic is very large.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Accordingly, for practical reasons, the bit-stream generator must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implemented as an algorithmic procedure, so that the cryptographic bit stream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can be produced by both users. In this approach (Figure 4.1a), the bit-stream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generator is a key-controlled algorithm and must produce a bit stream that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cryptographically strong. That is, it must be computationally impractical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predict future portions of the bit stream based on previous portions of the bit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stream. The two users need only share the generating key, and each can produce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keystream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</a:t>
            </a:r>
            <a:endParaRPr lang="en-AU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77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stream cipher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one that encrypts a digital data stream one bit or one byte 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time. Examples of classical stream ciphers are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autokeyed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Vigenère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Vernam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cipher. In the ideal case, a one-time pad version of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Vernam</a:t>
            </a:r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 would be used (Figure 3.7), in which the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keystream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(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  <a:r>
              <a:rPr lang="en-US" sz="1200" b="0" kern="1200" baseline="-2500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) is as long as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plaintext bit stream (p</a:t>
            </a:r>
            <a:r>
              <a:rPr lang="en-US" sz="1200" b="0" kern="1200" baseline="-25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). If the cryptographic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keystream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random, then this cipher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unbreakable by any means other than acquiring the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keystream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However, the</a:t>
            </a:r>
          </a:p>
          <a:p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keystream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must be provided to both users in advance via some independent and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secure channel. This introduces insurmountable logistical problems if the intended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data traffic is very large.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Accordingly, for practical reasons, the bit-stream generator must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implemented as an algorithmic procedure, so that the cryptographic bit stream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can be produced by both users. In this approach (Figure 4.1a), the bit-stream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generator is a key-controlled algorithm and must produce a bit stream that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cryptographically strong. That is, it must be computationally impractical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predict future portions of the bit stream based on previous portions of the bit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stream. The two users need only share the generating key, and each can produce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keystream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</a:t>
            </a:r>
            <a:endParaRPr lang="en-AU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064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71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06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281884"/>
            <a:ext cx="6984776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77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60350"/>
            <a:ext cx="19431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60350"/>
            <a:ext cx="56769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911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6696744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41438"/>
            <a:ext cx="381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41438"/>
            <a:ext cx="3810000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00488"/>
            <a:ext cx="38100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76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59632" y="253046"/>
            <a:ext cx="6751822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3/8/2022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23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3/8/2022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57200" y="1600200"/>
            <a:ext cx="8229600" cy="1143000"/>
          </a:xfrm>
        </p:spPr>
        <p:txBody>
          <a:bodyPr/>
          <a:lstStyle/>
          <a:p>
            <a:endParaRPr lang="en-IN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57200" y="3048000"/>
            <a:ext cx="8229600" cy="121920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57200" y="4495800"/>
            <a:ext cx="8229600" cy="1143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28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ntent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4724400"/>
            <a:ext cx="8229600" cy="1143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3/8/2022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57200" y="3048000"/>
            <a:ext cx="8229600" cy="12954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619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3/8/2022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09600" y="41148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285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3/8/2022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57200" y="1600200"/>
            <a:ext cx="8229600" cy="11430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57200" y="3581400"/>
            <a:ext cx="8229600" cy="137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808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5438" y="4267200"/>
            <a:ext cx="8229600" cy="10668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3/8/2022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65438" y="5562600"/>
            <a:ext cx="8229600" cy="43793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457200" y="2743200"/>
            <a:ext cx="8229600" cy="10668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573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3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3/8/2022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57200" y="1600200"/>
            <a:ext cx="8229600" cy="1066800"/>
          </a:xfrm>
        </p:spPr>
        <p:txBody>
          <a:bodyPr/>
          <a:lstStyle/>
          <a:p>
            <a:endParaRPr lang="en-IN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57200" y="2895600"/>
            <a:ext cx="8229600" cy="152400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57200" y="4724400"/>
            <a:ext cx="8229600" cy="9144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86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60573"/>
            <a:ext cx="7344816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98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136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65296"/>
            <a:ext cx="6840760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81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81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10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40494"/>
            <a:ext cx="6624736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4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65112"/>
            <a:ext cx="6696029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911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8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30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35A416-0BA9-4264-8A01-EEB3FFAC9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31640" y="253046"/>
            <a:ext cx="6751822" cy="7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2CA537-2676-4E51-AAC8-F0C3E5F1A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77724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Click to edit Master text styles</a:t>
            </a:r>
          </a:p>
          <a:p>
            <a:pPr lvl="1"/>
            <a:r>
              <a:rPr lang="de-DE" altLang="en-US" dirty="0"/>
              <a:t>Second level</a:t>
            </a:r>
          </a:p>
          <a:p>
            <a:pPr lvl="2"/>
            <a:r>
              <a:rPr lang="de-DE" altLang="en-US" dirty="0"/>
              <a:t>Third level</a:t>
            </a:r>
          </a:p>
          <a:p>
            <a:pPr lvl="3"/>
            <a:r>
              <a:rPr lang="de-DE" altLang="en-US" dirty="0"/>
              <a:t>Fourth level</a:t>
            </a:r>
          </a:p>
          <a:p>
            <a:pPr lvl="4"/>
            <a:r>
              <a:rPr lang="de-DE" altLang="en-US" dirty="0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411683D1-7B74-4FD6-AA23-0A865C9183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3850" y="957819"/>
            <a:ext cx="8382000" cy="0"/>
          </a:xfrm>
          <a:prstGeom prst="line">
            <a:avLst/>
          </a:prstGeom>
          <a:noFill/>
          <a:ln w="38100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BB2D38F9-5A3D-4000-83B0-1B26F0433C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32588" y="6508750"/>
            <a:ext cx="2016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1600">
                <a:latin typeface="Arial" panose="020B0604020202020204" pitchFamily="34" charset="0"/>
              </a:rPr>
              <a:t>Week </a:t>
            </a:r>
            <a:r>
              <a:rPr lang="en-GB" altLang="en-US" sz="1600" dirty="0">
                <a:latin typeface="Arial" panose="020B0604020202020204" pitchFamily="34" charset="0"/>
              </a:rPr>
              <a:t>3</a:t>
            </a:r>
            <a:r>
              <a:rPr lang="en-GB" altLang="en-US" sz="1600">
                <a:latin typeface="Arial" panose="020B0604020202020204" pitchFamily="34" charset="0"/>
              </a:rPr>
              <a:t>: </a:t>
            </a:r>
            <a:fld id="{F82382A3-3314-49A0-B193-00795800CFEF}" type="slidenum">
              <a:rPr lang="de-DE" altLang="en-US" sz="16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6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8E10BD9-0495-4989-B7AE-19AEDC4AB4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3850" y="6453188"/>
            <a:ext cx="8382000" cy="0"/>
          </a:xfrm>
          <a:prstGeom prst="line">
            <a:avLst/>
          </a:prstGeom>
          <a:noFill/>
          <a:ln w="38100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C2190-5B25-4748-9C0B-4D7F6AD21C27}"/>
              </a:ext>
            </a:extLst>
          </p:cNvPr>
          <p:cNvSpPr txBox="1"/>
          <p:nvPr userDrawn="1"/>
        </p:nvSpPr>
        <p:spPr>
          <a:xfrm>
            <a:off x="304800" y="6503214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3-2022</a:t>
            </a:r>
            <a:endParaRPr lang="en-US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11547-FA0D-412F-B507-C266383B699E}"/>
              </a:ext>
            </a:extLst>
          </p:cNvPr>
          <p:cNvSpPr txBox="1"/>
          <p:nvPr userDrawn="1"/>
        </p:nvSpPr>
        <p:spPr>
          <a:xfrm>
            <a:off x="3432935" y="6506383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NT219–Cryptography</a:t>
            </a:r>
            <a:endParaRPr lang="en-US" sz="1600" b="1" dirty="0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FDA27E-0E4C-4070-8A6B-A96E3375685D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35496" y="50726"/>
            <a:ext cx="1085019" cy="88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9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25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6AFC2"/>
        </a:buClr>
        <a:buSzPct val="125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unn@uit.edu.v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9.png"/><Relationship Id="rId10" Type="http://schemas.openxmlformats.org/officeDocument/2006/relationships/image" Target="../media/image7.wmf"/><Relationship Id="rId4" Type="http://schemas.openxmlformats.org/officeDocument/2006/relationships/image" Target="../media/image8.png"/><Relationship Id="rId9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D9A1DF2-0093-44AD-812A-6950BE79B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68468" y="304949"/>
            <a:ext cx="6984775" cy="792162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 NT219- Cryptography  	</a:t>
            </a:r>
            <a:br>
              <a:rPr lang="en-US" dirty="0"/>
            </a:br>
            <a:endParaRPr lang="en-GB" altLang="en-US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0C80A85-8428-4F04-9DC5-1372080F8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2276774"/>
            <a:ext cx="8496513" cy="1783655"/>
          </a:xfrm>
        </p:spPr>
        <p:txBody>
          <a:bodyPr/>
          <a:lstStyle/>
          <a:p>
            <a:pPr algn="ctr" eaLnBrk="1" hangingPunct="1">
              <a:buNone/>
            </a:pPr>
            <a:r>
              <a:rPr lang="en-GB" altLang="en-US" dirty="0"/>
              <a:t>PhD. Ngoc-Tu Nguyen</a:t>
            </a:r>
          </a:p>
          <a:p>
            <a:pPr algn="ctr" eaLnBrk="1" hangingPunct="1">
              <a:buNone/>
            </a:pPr>
            <a:r>
              <a:rPr lang="en-GB" altLang="en-US" sz="22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tunn@uit.edu.vn</a:t>
            </a:r>
            <a:endParaRPr lang="en-GB" altLang="en-US" sz="2200" dirty="0">
              <a:solidFill>
                <a:srgbClr val="FF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2076DD-4A36-4D39-8891-1036AB86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375" y="933392"/>
            <a:ext cx="8080098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600" kern="0"/>
              <a:t>WEEK 3: </a:t>
            </a:r>
            <a:r>
              <a:rPr lang="en-US" sz="3600" dirty="0"/>
              <a:t>Modern Symmetric Ciphers</a:t>
            </a:r>
            <a:endParaRPr lang="de-DE" altLang="en-US" sz="3600" kern="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B172C3-4A19-44D7-839F-950EA8B42720}"/>
              </a:ext>
            </a:extLst>
          </p:cNvPr>
          <p:cNvCxnSpPr>
            <a:cxnSpLocks/>
          </p:cNvCxnSpPr>
          <p:nvPr/>
        </p:nvCxnSpPr>
        <p:spPr bwMode="auto">
          <a:xfrm>
            <a:off x="2051720" y="2132856"/>
            <a:ext cx="44076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86495"/>
            <a:ext cx="7416824" cy="646321"/>
          </a:xfrm>
        </p:spPr>
        <p:txBody>
          <a:bodyPr wrap="square">
            <a:spAutoFit/>
          </a:bodyPr>
          <a:lstStyle/>
          <a:p>
            <a:r>
              <a:rPr lang="en-IN" altLang="en-US" sz="3600" dirty="0">
                <a:latin typeface="+mj-lt"/>
                <a:ea typeface="ヒラギノ角ゴ Pro W3" charset="-128"/>
              </a:rPr>
              <a:t>Stream </a:t>
            </a:r>
            <a:r>
              <a:rPr lang="en-IN" altLang="en-US" sz="3600">
                <a:latin typeface="+mj-lt"/>
                <a:ea typeface="ヒラギノ角ゴ Pro W3" charset="-128"/>
              </a:rPr>
              <a:t>Cipher </a:t>
            </a:r>
            <a:r>
              <a:rPr lang="en-IN" altLang="en-US" sz="2800">
                <a:latin typeface="+mj-lt"/>
                <a:ea typeface="ヒラギノ角ゴ Pro W3" charset="-128"/>
              </a:rPr>
              <a:t>(5 of 10)</a:t>
            </a:r>
            <a:endParaRPr lang="en-US" sz="28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8A9E7-04B5-4ADE-A4A7-3EE0260802D4}"/>
              </a:ext>
            </a:extLst>
          </p:cNvPr>
          <p:cNvSpPr txBox="1"/>
          <p:nvPr/>
        </p:nvSpPr>
        <p:spPr>
          <a:xfrm>
            <a:off x="81099" y="3130450"/>
            <a:ext cx="4220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/>
              <a:t>Secret key (Keystream)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A692A-A51D-4C19-8460-E9F76EA6E4A9}"/>
              </a:ext>
            </a:extLst>
          </p:cNvPr>
          <p:cNvSpPr txBox="1"/>
          <p:nvPr/>
        </p:nvSpPr>
        <p:spPr>
          <a:xfrm>
            <a:off x="81099" y="1771649"/>
            <a:ext cx="316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/>
              <a:t>Plaintext stream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758FC5-4A0F-4F7F-9B16-00F39A91087F}"/>
              </a:ext>
            </a:extLst>
          </p:cNvPr>
          <p:cNvSpPr txBox="1"/>
          <p:nvPr/>
        </p:nvSpPr>
        <p:spPr>
          <a:xfrm>
            <a:off x="89140" y="4430364"/>
            <a:ext cx="230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Ciphertext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E0BB80-B25F-410D-B9D4-0AA1A0AD0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804" y="5762348"/>
            <a:ext cx="3070141" cy="618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EE5275-190C-423B-90DC-7BDBF7A2D5F1}"/>
              </a:ext>
            </a:extLst>
          </p:cNvPr>
          <p:cNvSpPr txBox="1"/>
          <p:nvPr/>
        </p:nvSpPr>
        <p:spPr>
          <a:xfrm>
            <a:off x="3939415" y="5772272"/>
            <a:ext cx="1565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</a:t>
            </a: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EC2124BB-72F3-4579-8583-90EA218520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552566"/>
              </p:ext>
            </p:extLst>
          </p:nvPr>
        </p:nvGraphicFramePr>
        <p:xfrm>
          <a:off x="5072715" y="5906610"/>
          <a:ext cx="261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5" imgW="2616120" imgH="431640" progId="Equation.DSMT4">
                  <p:embed/>
                </p:oleObj>
              </mc:Choice>
              <mc:Fallback>
                <p:oleObj name="Equation" r:id="rId5" imgW="2616120" imgH="43164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EC2124BB-72F3-4579-8583-90EA218520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2715" y="5906610"/>
                        <a:ext cx="2616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868610B-47A5-4924-99FF-4C150F93E5A1}"/>
              </a:ext>
            </a:extLst>
          </p:cNvPr>
          <p:cNvSpPr/>
          <p:nvPr/>
        </p:nvSpPr>
        <p:spPr>
          <a:xfrm>
            <a:off x="6380815" y="409596"/>
            <a:ext cx="24634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Vigenère</a:t>
            </a:r>
            <a:r>
              <a:rPr lang="en-US" dirty="0"/>
              <a:t> cipher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1C461C-D09B-402F-B3EF-8A40D88E0A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711" y="1061829"/>
            <a:ext cx="8964488" cy="7407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E3E674-78C5-47DB-A2D1-AD561AF599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4611" y="2197769"/>
            <a:ext cx="6314778" cy="9119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246813-5215-4DFE-8833-D7CB443CEA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90045" y="3640138"/>
            <a:ext cx="6363909" cy="9256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46AE50-2A07-454F-B115-FA1DE60D99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5511" y="4868562"/>
            <a:ext cx="6396888" cy="91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8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86495"/>
            <a:ext cx="7416824" cy="646321"/>
          </a:xfrm>
        </p:spPr>
        <p:txBody>
          <a:bodyPr wrap="square">
            <a:spAutoFit/>
          </a:bodyPr>
          <a:lstStyle/>
          <a:p>
            <a:r>
              <a:rPr lang="en-IN" altLang="en-US" sz="3600" dirty="0">
                <a:latin typeface="+mj-lt"/>
                <a:ea typeface="ヒラギノ角ゴ Pro W3" charset="-128"/>
              </a:rPr>
              <a:t>Stream </a:t>
            </a:r>
            <a:r>
              <a:rPr lang="en-IN" altLang="en-US" sz="3600">
                <a:latin typeface="+mj-lt"/>
                <a:ea typeface="ヒラギノ角ゴ Pro W3" charset="-128"/>
              </a:rPr>
              <a:t>Cipher </a:t>
            </a:r>
            <a:r>
              <a:rPr lang="en-IN" altLang="en-US" sz="2800">
                <a:latin typeface="+mj-lt"/>
                <a:ea typeface="ヒラギノ角ゴ Pro W3" charset="-128"/>
              </a:rPr>
              <a:t>(6 of 10)</a:t>
            </a:r>
            <a:endParaRPr lang="en-US" sz="28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68760"/>
            <a:ext cx="9036496" cy="3379377"/>
          </a:xfrm>
        </p:spPr>
        <p:txBody>
          <a:bodyPr wrap="square">
            <a:spAutoFit/>
          </a:bodyPr>
          <a:lstStyle/>
          <a:p>
            <a:pPr lvl="0"/>
            <a:r>
              <a:rPr lang="en-US" sz="2400"/>
              <a:t>For practical: must </a:t>
            </a:r>
            <a:r>
              <a:rPr lang="en-US" sz="2400" dirty="0"/>
              <a:t>be implemented as an </a:t>
            </a:r>
            <a:r>
              <a:rPr lang="en-US" sz="2400"/>
              <a:t>algorithmic to </a:t>
            </a:r>
            <a:r>
              <a:rPr lang="en-US" sz="2400" b="1"/>
              <a:t>generate key bit stream </a:t>
            </a:r>
            <a:r>
              <a:rPr lang="en-US" sz="2400"/>
              <a:t>(both users)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2400" dirty="0"/>
              <a:t>It must be computationally impractical to predict future portions of the bit stream based on previous portions of the bit stream</a:t>
            </a:r>
          </a:p>
          <a:p>
            <a:pPr lvl="1"/>
            <a:r>
              <a:rPr lang="en-US" sz="2400" dirty="0"/>
              <a:t>The two users need only share the </a:t>
            </a:r>
            <a:r>
              <a:rPr lang="en-US" sz="2400" dirty="0">
                <a:solidFill>
                  <a:srgbClr val="FF0000"/>
                </a:solidFill>
              </a:rPr>
              <a:t>generating key </a:t>
            </a:r>
            <a:r>
              <a:rPr lang="en-US" sz="2400" dirty="0"/>
              <a:t>and each can produce the </a:t>
            </a:r>
            <a:r>
              <a:rPr lang="en-US" sz="2400" dirty="0" err="1"/>
              <a:t>keystream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2595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86495"/>
            <a:ext cx="7416824" cy="646321"/>
          </a:xfrm>
        </p:spPr>
        <p:txBody>
          <a:bodyPr wrap="square">
            <a:spAutoFit/>
          </a:bodyPr>
          <a:lstStyle/>
          <a:p>
            <a:r>
              <a:rPr lang="en-IN" altLang="en-US" sz="3600" dirty="0">
                <a:latin typeface="+mj-lt"/>
                <a:ea typeface="ヒラギノ角ゴ Pro W3" charset="-128"/>
              </a:rPr>
              <a:t>Stream </a:t>
            </a:r>
            <a:r>
              <a:rPr lang="en-IN" altLang="en-US" sz="3600">
                <a:latin typeface="+mj-lt"/>
                <a:ea typeface="ヒラギノ角ゴ Pro W3" charset="-128"/>
              </a:rPr>
              <a:t>Cipher </a:t>
            </a:r>
            <a:r>
              <a:rPr lang="en-IN" altLang="en-US" sz="2800">
                <a:latin typeface="+mj-lt"/>
                <a:ea typeface="ヒラギノ角ゴ Pro W3" charset="-128"/>
              </a:rPr>
              <a:t>(7 of 10)</a:t>
            </a:r>
            <a:endParaRPr lang="en-US" sz="28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67801-74DD-453A-A642-AAEAB3DD8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2" y="1261644"/>
            <a:ext cx="8424428" cy="433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74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86495"/>
            <a:ext cx="7416824" cy="646321"/>
          </a:xfrm>
        </p:spPr>
        <p:txBody>
          <a:bodyPr wrap="square">
            <a:spAutoFit/>
          </a:bodyPr>
          <a:lstStyle/>
          <a:p>
            <a:r>
              <a:rPr lang="en-IN" altLang="en-US" sz="3600" dirty="0">
                <a:latin typeface="+mj-lt"/>
                <a:ea typeface="ヒラギノ角ゴ Pro W3" charset="-128"/>
              </a:rPr>
              <a:t>Stream </a:t>
            </a:r>
            <a:r>
              <a:rPr lang="en-IN" altLang="en-US" sz="3600">
                <a:latin typeface="+mj-lt"/>
                <a:ea typeface="ヒラギノ角ゴ Pro W3" charset="-128"/>
              </a:rPr>
              <a:t>Cipher </a:t>
            </a:r>
            <a:r>
              <a:rPr lang="en-IN" altLang="en-US" sz="2800">
                <a:latin typeface="+mj-lt"/>
                <a:ea typeface="ヒラギノ角ゴ Pro W3" charset="-128"/>
              </a:rPr>
              <a:t>(8 of 10)</a:t>
            </a:r>
            <a:endParaRPr lang="en-US" sz="28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57D741-A809-4EE9-9974-2EBA419F3776}"/>
              </a:ext>
            </a:extLst>
          </p:cNvPr>
          <p:cNvSpPr txBox="1"/>
          <p:nvPr/>
        </p:nvSpPr>
        <p:spPr>
          <a:xfrm>
            <a:off x="595328" y="2149307"/>
            <a:ext cx="5056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Chaotic-based cryptosystem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1A0CED-F398-4607-AE97-E21FC4294F4F}"/>
              </a:ext>
            </a:extLst>
          </p:cNvPr>
          <p:cNvSpPr/>
          <p:nvPr/>
        </p:nvSpPr>
        <p:spPr>
          <a:xfrm>
            <a:off x="660600" y="2564904"/>
            <a:ext cx="7822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https://en.wikipedia.org/wiki/List_of_chaotic_maps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65C59-0D33-497F-B317-F5192884C443}"/>
              </a:ext>
            </a:extLst>
          </p:cNvPr>
          <p:cNvSpPr txBox="1"/>
          <p:nvPr/>
        </p:nvSpPr>
        <p:spPr>
          <a:xfrm>
            <a:off x="638755" y="1104003"/>
            <a:ext cx="3033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/>
              <a:t>Rivest Cipher 4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DD19FD-8CC1-4C7B-99C1-9C2A19DAEE01}"/>
              </a:ext>
            </a:extLst>
          </p:cNvPr>
          <p:cNvSpPr/>
          <p:nvPr/>
        </p:nvSpPr>
        <p:spPr>
          <a:xfrm>
            <a:off x="778544" y="1626087"/>
            <a:ext cx="66377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https://en.wikipedia.org/wiki/RC4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0E88E5-5CC6-4862-86C2-ADFC3C76E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3" y="3194612"/>
            <a:ext cx="8774025" cy="309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02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786" y="134852"/>
            <a:ext cx="7416824" cy="646321"/>
          </a:xfrm>
        </p:spPr>
        <p:txBody>
          <a:bodyPr wrap="square">
            <a:spAutoFit/>
          </a:bodyPr>
          <a:lstStyle/>
          <a:p>
            <a:r>
              <a:rPr lang="en-IN" altLang="en-US" sz="3600" dirty="0">
                <a:latin typeface="+mj-lt"/>
                <a:ea typeface="ヒラギノ角ゴ Pro W3" charset="-128"/>
              </a:rPr>
              <a:t>Stream </a:t>
            </a:r>
            <a:r>
              <a:rPr lang="en-IN" altLang="en-US" sz="3600">
                <a:latin typeface="+mj-lt"/>
                <a:ea typeface="ヒラギノ角ゴ Pro W3" charset="-128"/>
              </a:rPr>
              <a:t>Cipher </a:t>
            </a:r>
            <a:r>
              <a:rPr lang="en-IN" altLang="en-US" sz="2800">
                <a:latin typeface="+mj-lt"/>
                <a:ea typeface="ヒラギノ角ゴ Pro W3" charset="-128"/>
              </a:rPr>
              <a:t>(9 of 10)</a:t>
            </a:r>
            <a:endParaRPr lang="en-US" sz="28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57D741-A809-4EE9-9974-2EBA419F3776}"/>
              </a:ext>
            </a:extLst>
          </p:cNvPr>
          <p:cNvSpPr txBox="1"/>
          <p:nvPr/>
        </p:nvSpPr>
        <p:spPr>
          <a:xfrm>
            <a:off x="3890823" y="920836"/>
            <a:ext cx="5056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Chaotic-based cryptosystem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3EA6CF-A0E5-49DE-A465-3317157BC72F}"/>
              </a:ext>
            </a:extLst>
          </p:cNvPr>
          <p:cNvSpPr txBox="1"/>
          <p:nvPr/>
        </p:nvSpPr>
        <p:spPr>
          <a:xfrm>
            <a:off x="536752" y="2106939"/>
            <a:ext cx="20665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  <a:p>
            <a:r>
              <a:rPr lang="en-US" dirty="0"/>
              <a:t>Logistic map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7F775AB-A9AF-47AA-B871-4D875D89AC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233936"/>
              </p:ext>
            </p:extLst>
          </p:nvPr>
        </p:nvGraphicFramePr>
        <p:xfrm>
          <a:off x="1025943" y="3028457"/>
          <a:ext cx="23876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4" imgW="2387520" imgH="457200" progId="Equation.DSMT4">
                  <p:embed/>
                </p:oleObj>
              </mc:Choice>
              <mc:Fallback>
                <p:oleObj name="Equation" r:id="rId4" imgW="2387520" imgH="4572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7F775AB-A9AF-47AA-B871-4D875D89AC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943" y="3028457"/>
                        <a:ext cx="2387600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6E19B60-53A4-46F4-8C44-D088959B8378}"/>
                  </a:ext>
                </a:extLst>
              </p:cNvPr>
              <p:cNvSpPr txBox="1"/>
              <p:nvPr/>
            </p:nvSpPr>
            <p:spPr>
              <a:xfrm>
                <a:off x="437447" y="3698196"/>
                <a:ext cx="255730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Input:</a:t>
                </a:r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∈(3.6, 4)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6E19B60-53A4-46F4-8C44-D088959B8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47" y="3698196"/>
                <a:ext cx="2557303" cy="954107"/>
              </a:xfrm>
              <a:prstGeom prst="rect">
                <a:avLst/>
              </a:prstGeom>
              <a:blipFill>
                <a:blip r:embed="rId6"/>
                <a:stretch>
                  <a:fillRect l="-5012" t="-7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C32F6778-7247-4D03-97EA-4D91B77BDD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2588" y="2106939"/>
            <a:ext cx="5184427" cy="35395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940C6E-6061-4765-BBD1-B2A5AD786396}"/>
              </a:ext>
            </a:extLst>
          </p:cNvPr>
          <p:cNvSpPr txBox="1"/>
          <p:nvPr/>
        </p:nvSpPr>
        <p:spPr>
          <a:xfrm>
            <a:off x="395536" y="4596956"/>
            <a:ext cx="1370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050EB1-00F7-4D2D-B94D-42C57F5EE538}"/>
                  </a:ext>
                </a:extLst>
              </p:cNvPr>
              <p:cNvSpPr txBox="1"/>
              <p:nvPr/>
            </p:nvSpPr>
            <p:spPr>
              <a:xfrm>
                <a:off x="395536" y="5120176"/>
                <a:ext cx="3239413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3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,….</m:t>
                      </m:r>
                    </m:oMath>
                  </m:oMathPara>
                </a14:m>
                <a:endParaRPr lang="en-US" sz="3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050EB1-00F7-4D2D-B94D-42C57F5EE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120176"/>
                <a:ext cx="323941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2C0D15-0D86-4A04-B6AA-842BCC554FE5}"/>
                  </a:ext>
                </a:extLst>
              </p:cNvPr>
              <p:cNvSpPr txBox="1"/>
              <p:nvPr/>
            </p:nvSpPr>
            <p:spPr>
              <a:xfrm>
                <a:off x="1080980" y="5734417"/>
                <a:ext cx="1727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2C0D15-0D86-4A04-B6AA-842BCC554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980" y="5734417"/>
                <a:ext cx="172739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819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86495"/>
            <a:ext cx="7416824" cy="646321"/>
          </a:xfrm>
        </p:spPr>
        <p:txBody>
          <a:bodyPr wrap="square">
            <a:spAutoFit/>
          </a:bodyPr>
          <a:lstStyle/>
          <a:p>
            <a:r>
              <a:rPr lang="en-IN" altLang="en-US" sz="3600" dirty="0">
                <a:latin typeface="+mj-lt"/>
                <a:ea typeface="ヒラギノ角ゴ Pro W3" charset="-128"/>
              </a:rPr>
              <a:t>Stream </a:t>
            </a:r>
            <a:r>
              <a:rPr lang="en-IN" altLang="en-US" sz="3600">
                <a:latin typeface="+mj-lt"/>
                <a:ea typeface="ヒラギノ角ゴ Pro W3" charset="-128"/>
              </a:rPr>
              <a:t>Cipher </a:t>
            </a:r>
            <a:r>
              <a:rPr lang="en-IN" altLang="en-US" sz="2800">
                <a:latin typeface="+mj-lt"/>
                <a:ea typeface="ヒラギノ角ゴ Pro W3" charset="-128"/>
              </a:rPr>
              <a:t>(10 of 10)</a:t>
            </a:r>
            <a:endParaRPr lang="en-US" sz="28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57D741-A809-4EE9-9974-2EBA419F3776}"/>
              </a:ext>
            </a:extLst>
          </p:cNvPr>
          <p:cNvSpPr txBox="1"/>
          <p:nvPr/>
        </p:nvSpPr>
        <p:spPr>
          <a:xfrm>
            <a:off x="395536" y="1149584"/>
            <a:ext cx="5056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Chaotic-based crypto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67801-74DD-453A-A642-AAEAB3DD8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64" y="2236793"/>
            <a:ext cx="8424428" cy="433471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C1E82E-A5D6-4877-A76D-52786B6BC57E}"/>
              </a:ext>
            </a:extLst>
          </p:cNvPr>
          <p:cNvCxnSpPr/>
          <p:nvPr/>
        </p:nvCxnSpPr>
        <p:spPr bwMode="auto">
          <a:xfrm flipV="1">
            <a:off x="7092280" y="2012730"/>
            <a:ext cx="0" cy="14674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A48DFA8-BA37-4E37-A057-A7F7FBD33BA1}"/>
              </a:ext>
            </a:extLst>
          </p:cNvPr>
          <p:cNvSpPr txBox="1"/>
          <p:nvPr/>
        </p:nvSpPr>
        <p:spPr>
          <a:xfrm>
            <a:off x="6583853" y="1489510"/>
            <a:ext cx="2145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Chaotic maps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92C7FB-A737-4939-92CB-2B8A353D8E8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115616" y="3212976"/>
            <a:ext cx="415712" cy="20810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918102-7D0D-4ED7-870B-2A49ED280CD3}"/>
                  </a:ext>
                </a:extLst>
              </p:cNvPr>
              <p:cNvSpPr txBox="1"/>
              <p:nvPr/>
            </p:nvSpPr>
            <p:spPr>
              <a:xfrm>
                <a:off x="592423" y="2233306"/>
                <a:ext cx="969817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Image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US" b="0" dirty="0"/>
                </a:br>
                <a:r>
                  <a:rPr lang="en-US" b="0" dirty="0"/>
                  <a:t>Video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918102-7D0D-4ED7-870B-2A49ED280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23" y="2233306"/>
                <a:ext cx="969817" cy="861774"/>
              </a:xfrm>
              <a:prstGeom prst="rect">
                <a:avLst/>
              </a:prstGeom>
              <a:blipFill>
                <a:blip r:embed="rId4"/>
                <a:stretch>
                  <a:fillRect l="-22013" t="-12676" r="-11950" b="-2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78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68760"/>
            <a:ext cx="8278688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dirty="0"/>
              <a:t>Stream Cipher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dirty="0">
                <a:solidFill>
                  <a:srgbClr val="FF0000"/>
                </a:solidFill>
              </a:rPr>
              <a:t>Block cipher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dirty="0"/>
              <a:t>Data Encryption Standard (DES)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dirty="0"/>
              <a:t>Advanced Encryption Standard (AES)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dirty="0"/>
              <a:t>Some other ciphers</a:t>
            </a:r>
          </a:p>
          <a:p>
            <a:pPr lvl="2" eaLnBrk="1" hangingPunct="1">
              <a:spcBef>
                <a:spcPct val="25000"/>
              </a:spcBef>
            </a:pPr>
            <a:r>
              <a:rPr lang="en-GB" altLang="en-US" sz="2800" dirty="0"/>
              <a:t> Searchable encryption</a:t>
            </a:r>
          </a:p>
          <a:p>
            <a:pPr lvl="2" eaLnBrk="1" hangingPunct="1">
              <a:spcBef>
                <a:spcPct val="25000"/>
              </a:spcBef>
            </a:pPr>
            <a:r>
              <a:rPr lang="en-GB" altLang="en-US" sz="2800" dirty="0"/>
              <a:t> Homomorphic encryption</a:t>
            </a:r>
          </a:p>
          <a:p>
            <a:pPr lvl="2" eaLnBrk="1" hangingPunct="1">
              <a:spcBef>
                <a:spcPct val="25000"/>
              </a:spcBef>
            </a:pPr>
            <a:r>
              <a:rPr lang="en-GB" altLang="en-US" sz="2800" dirty="0"/>
              <a:t> Attribute based encryption</a:t>
            </a:r>
          </a:p>
        </p:txBody>
      </p:sp>
    </p:spTree>
    <p:extLst>
      <p:ext uri="{BB962C8B-B14F-4D97-AF65-F5344CB8AC3E}">
        <p14:creationId xmlns:p14="http://schemas.microsoft.com/office/powerpoint/2010/main" val="2850945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956" y="188640"/>
            <a:ext cx="7272808" cy="646321"/>
          </a:xfrm>
        </p:spPr>
        <p:txBody>
          <a:bodyPr wrap="square">
            <a:spAutoFit/>
          </a:bodyPr>
          <a:lstStyle/>
          <a:p>
            <a:r>
              <a:rPr lang="en-IN" altLang="en-US" sz="3600" dirty="0">
                <a:latin typeface="+mj-lt"/>
                <a:ea typeface="ヒラギノ角ゴ Pro W3" charset="-128"/>
              </a:rPr>
              <a:t>Block Cipher</a:t>
            </a:r>
            <a:endParaRPr lang="en-US" sz="28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196752"/>
            <a:ext cx="8229600" cy="4677424"/>
          </a:xfr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400" b="1" dirty="0"/>
              <a:t>A </a:t>
            </a:r>
            <a:r>
              <a:rPr lang="en-US" sz="2400" b="1" i="1" dirty="0"/>
              <a:t>block of plaintext </a:t>
            </a:r>
            <a:r>
              <a:rPr lang="en-US" sz="2400" b="1" dirty="0"/>
              <a:t>is treated as a whole </a:t>
            </a:r>
            <a:r>
              <a:rPr lang="en-US" sz="2400" dirty="0"/>
              <a:t>and used to produce a </a:t>
            </a:r>
            <a:r>
              <a:rPr lang="en-US" sz="2400" i="1" dirty="0" err="1"/>
              <a:t>ciphertext</a:t>
            </a:r>
            <a:r>
              <a:rPr lang="en-US" sz="2400" i="1" dirty="0"/>
              <a:t> block of equal length</a:t>
            </a:r>
          </a:p>
          <a:p>
            <a:pPr lvl="0">
              <a:lnSpc>
                <a:spcPct val="150000"/>
              </a:lnSpc>
            </a:pPr>
            <a:r>
              <a:rPr lang="en-US" sz="2400" dirty="0"/>
              <a:t>Typically a block size of 64 or 128 bits is used</a:t>
            </a:r>
          </a:p>
          <a:p>
            <a:pPr lvl="0">
              <a:lnSpc>
                <a:spcPct val="150000"/>
              </a:lnSpc>
            </a:pPr>
            <a:r>
              <a:rPr lang="en-US" sz="2400" dirty="0"/>
              <a:t>As with a stream cipher, the two users share a symmetric encryption key </a:t>
            </a:r>
          </a:p>
          <a:p>
            <a:pPr lvl="0">
              <a:lnSpc>
                <a:spcPct val="150000"/>
              </a:lnSpc>
            </a:pPr>
            <a:r>
              <a:rPr lang="en-US" sz="2400" b="1" dirty="0"/>
              <a:t>The majority of network-based symmetric cryptographic applications make use of block ciphers</a:t>
            </a:r>
          </a:p>
        </p:txBody>
      </p:sp>
    </p:spTree>
    <p:extLst>
      <p:ext uri="{BB962C8B-B14F-4D97-AF65-F5344CB8AC3E}">
        <p14:creationId xmlns:p14="http://schemas.microsoft.com/office/powerpoint/2010/main" val="4164834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838648" cy="615543"/>
          </a:xfrm>
        </p:spPr>
        <p:txBody>
          <a:bodyPr wrap="square">
            <a:spAutoFit/>
          </a:bodyPr>
          <a:lstStyle/>
          <a:p>
            <a:r>
              <a:rPr lang="en-US" altLang="en-US" sz="3400" dirty="0">
                <a:latin typeface="+mj-lt"/>
                <a:ea typeface="ヒラギノ角ゴ Pro W3" charset="-128"/>
              </a:rPr>
              <a:t>Stream Cipher Vs. Block Cipher</a:t>
            </a:r>
            <a:endParaRPr lang="en-US" sz="3400" dirty="0">
              <a:latin typeface="+mj-lt"/>
            </a:endParaRPr>
          </a:p>
        </p:txBody>
      </p:sp>
      <p:pic>
        <p:nvPicPr>
          <p:cNvPr id="21" name="Picture Placeholder 20" descr="a. Stream cipher using algorithmic bit-stream generator: plaintext (p sub i) enters X O R operation in encryption, producing cipher text (c sub i) that enters X O R operation in decryption, producing plaintext (p sub i). Keys (K) enter bit-stream generation algorithm in both encryption and decryption.&#10;b. Block cipher: flow is illustrated through the following elements: plaintext (b bits), encryption algorithm, cipher text (b bits), cipher text (b bits) decryption algorithm, plaintext (b bits). A key (K) enters each encryption algorithm.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980728"/>
            <a:ext cx="8064896" cy="5518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3501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The tables have two columns; plaintext and ciphertext. &#10;Table 1 shows Plaintext to Ciphertext&#10;1. &#10;a. Plaintext: 0000&#10;b. Ciphertext: 1110&#10;2. &#10;a. Plaintext: 0001&#10;b. Ciphertext: 0100&#10;3. &#10;a. Plaintext: 0010&#10;b. Ciphertext: 1101&#10;4. &#10;a. Plaintext: 0011&#10;b. Ciphertext: 0001&#10;5. &#10;a. Plaintext: 0100&#10;b. Ciphertext: 0010&#10;6. &#10;a. Plaintext: 0101&#10;b. Ciphertext: 1111&#10;7.&#10;a. Plaintext: 0110&#10;b. Ciphertext: 1011&#10;8. &#10;a. Plaintext: 0111&#10;b. Ciphertext: 1000&#10;&#10;9. &#10;a. Plaintext: 1000&#10;b. Ciphertext: 0011&#10;10. &#10;a. Plaintext: 1001&#10;b. Ciphertext: 1010&#10;11. &#10;a. Plaintext: 1010&#10;b. Ciphertext: 0110&#10;12. &#10;a. Plaintext: 1011&#10;b. Ciphertext: 1100&#10;13. &#10;a. Plaintext: 1100&#10;b. Ciphertext: 0101&#10;14. &#10;a. Plaintext: 1101&#10;b. Ciphertext: 1001&#10;15. &#10;a. Plaintext: 1110&#10;b. Ciphertext: 0000&#10;16. &#10;a. Plaintext: 1111&#10;b. Ciphertext: 0111&#10;Table 2 shows Ciphertext to Plaintext&#10;1. &#10;a. Ciphertext: 0000&#10;b. Plaintext: 1110&#10;2. &#10;a. Ciphertext: 0001&#10;b. Plaintext: 0011&#10;3. &#10;a. Ciphertext: 0010&#10;b. Plaintext: 0100&#10;4. &#10;a. Ciphertext: 0011&#10;b. Plaintext: 1000&#10;5. &#10;a. Ciphertext: 0100&#10;b. Plaintext: 0001&#10;6. &#10;a. Ciphertext: 0101&#10;b. Plaintext: 1100&#10;7. &#10;a. Ciphertext: 0110&#10;b. Plaintext: 1010&#10;8. &#10;a. Ciphertext: 0111&#10;b. Plaintext: 1111&#10;9. &#10;a. Ciphertext: 1000&#10;b. Plaintext: 0111&#10;10. &#10;a. Ciphertext: 1001&#10;b. Plaintext: 1101&#10;11. &#10;a. Ciphertext: 1010&#10;b. Plaintext: 1001&#10;12. &#10;a. Ciphertext: 1011&#10;b. Plaintext: 0110&#10;13. &#10;a. Ciphertext: 1100&#10;b. Plaintext: 1011&#10;14. &#10;a. Ciphertext: 1101&#10;b. Plaintext: 0010&#10;15. &#10;a. Ciphertext: 1110&#10;b. Plaintext: 0000&#10;16. &#10;a. Ciphertext: 1111&#10;b. Plaintext: 0101&#10;"/>
          <p:cNvSpPr>
            <a:spLocks noGrp="1"/>
          </p:cNvSpPr>
          <p:nvPr>
            <p:ph type="title"/>
          </p:nvPr>
        </p:nvSpPr>
        <p:spPr>
          <a:xfrm>
            <a:off x="457200" y="271855"/>
            <a:ext cx="8229600" cy="461655"/>
          </a:xfrm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+mj-lt"/>
                <a:ea typeface="ヒラギノ角ゴ Pro W3" charset="-128"/>
              </a:rPr>
              <a:t>Encryption and Decryption Tables for Substitution Cipher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15238"/>
              </p:ext>
            </p:extLst>
          </p:nvPr>
        </p:nvGraphicFramePr>
        <p:xfrm>
          <a:off x="2411761" y="1102822"/>
          <a:ext cx="2952328" cy="5181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1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247"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Plaintext</a:t>
                      </a:r>
                      <a:endParaRPr lang="en-IN" sz="1400" b="1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Ciphertext</a:t>
                      </a:r>
                      <a:endParaRPr lang="en-IN" sz="1400" b="1" i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247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247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247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247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247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247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247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0110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247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0111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247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247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247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0110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247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3247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3247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3247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3247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0111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392527"/>
              </p:ext>
            </p:extLst>
          </p:nvPr>
        </p:nvGraphicFramePr>
        <p:xfrm>
          <a:off x="5652120" y="1102822"/>
          <a:ext cx="2952328" cy="5181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76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128"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Ciphertext</a:t>
                      </a:r>
                      <a:endParaRPr lang="en-IN" sz="1400" b="1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Plaintext</a:t>
                      </a:r>
                      <a:endParaRPr lang="en-IN" sz="1400" b="1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128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128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128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128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128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128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128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0110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128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0111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128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0111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128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128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128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0110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128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0128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0128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2158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39EFDB-35DD-4730-9C4C-E880C24020CC}"/>
                  </a:ext>
                </a:extLst>
              </p:cNvPr>
              <p:cNvSpPr txBox="1"/>
              <p:nvPr/>
            </p:nvSpPr>
            <p:spPr>
              <a:xfrm>
                <a:off x="23735" y="1102822"/>
                <a:ext cx="187128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39EFDB-35DD-4730-9C4C-E880C2402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5" y="1102822"/>
                <a:ext cx="187128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99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68760"/>
            <a:ext cx="8278688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dirty="0">
                <a:solidFill>
                  <a:srgbClr val="FF0000"/>
                </a:solidFill>
              </a:rPr>
              <a:t>Stream Cipher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dirty="0">
                <a:solidFill>
                  <a:srgbClr val="FF0000"/>
                </a:solidFill>
              </a:rPr>
              <a:t>Block cipher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dirty="0">
                <a:solidFill>
                  <a:srgbClr val="FF0000"/>
                </a:solidFill>
              </a:rPr>
              <a:t>Data Encryption Standard (DES)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dirty="0"/>
              <a:t>Advanced Encryption Standard (AES)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dirty="0"/>
              <a:t>Some other ciphers</a:t>
            </a:r>
          </a:p>
          <a:p>
            <a:pPr lvl="2" eaLnBrk="1" hangingPunct="1">
              <a:spcBef>
                <a:spcPct val="25000"/>
              </a:spcBef>
            </a:pPr>
            <a:r>
              <a:rPr lang="en-GB" altLang="en-US" sz="2800" dirty="0"/>
              <a:t> Searchable encryption</a:t>
            </a:r>
          </a:p>
          <a:p>
            <a:pPr lvl="2" eaLnBrk="1" hangingPunct="1">
              <a:spcBef>
                <a:spcPct val="25000"/>
              </a:spcBef>
            </a:pPr>
            <a:r>
              <a:rPr lang="en-GB" altLang="en-US" sz="2800" dirty="0"/>
              <a:t> Homomorphic encryption</a:t>
            </a:r>
          </a:p>
          <a:p>
            <a:pPr lvl="2" eaLnBrk="1" hangingPunct="1">
              <a:spcBef>
                <a:spcPct val="25000"/>
              </a:spcBef>
            </a:pPr>
            <a:r>
              <a:rPr lang="en-GB" altLang="en-US" sz="2800" dirty="0"/>
              <a:t> Attribute based encryption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18552"/>
            <a:ext cx="8229600" cy="646321"/>
          </a:xfrm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Block Substitution</a:t>
            </a:r>
            <a:endParaRPr lang="en-US" sz="2800" dirty="0">
              <a:latin typeface="+mj-lt"/>
            </a:endParaRPr>
          </a:p>
        </p:txBody>
      </p:sp>
      <p:pic>
        <p:nvPicPr>
          <p:cNvPr id="6" name="Picture Placeholder 5" descr="A diagram displays a 4-bit input into a 4 to 16 decoder, where numbers 0 through 15 are listed. Arrows from each of these numbers lead to a different number 0 through 15 in the 16 to 4 encoder, which produces a 4-bit output.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83" y="1633289"/>
            <a:ext cx="8496944" cy="482453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DC0E81-2D13-49EA-9768-64F97F082FCC}"/>
              </a:ext>
            </a:extLst>
          </p:cNvPr>
          <p:cNvSpPr/>
          <p:nvPr/>
        </p:nvSpPr>
        <p:spPr>
          <a:xfrm>
            <a:off x="4244838" y="914717"/>
            <a:ext cx="489916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4-bits </a:t>
            </a:r>
            <a:r>
              <a:rPr lang="en-US" sz="3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 substitution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94553A-8B0B-4C17-ACD5-9A85188BAE11}"/>
              </a:ext>
            </a:extLst>
          </p:cNvPr>
          <p:cNvSpPr txBox="1"/>
          <p:nvPr/>
        </p:nvSpPr>
        <p:spPr>
          <a:xfrm>
            <a:off x="755576" y="168819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275CEA-92D5-400C-90FA-B4E4C384426F}"/>
              </a:ext>
            </a:extLst>
          </p:cNvPr>
          <p:cNvSpPr txBox="1"/>
          <p:nvPr/>
        </p:nvSpPr>
        <p:spPr>
          <a:xfrm>
            <a:off x="7740352" y="5830822"/>
            <a:ext cx="862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1111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2AB185-6FED-4F2D-B27D-155AA51D49B0}"/>
                  </a:ext>
                </a:extLst>
              </p:cNvPr>
              <p:cNvSpPr txBox="1"/>
              <p:nvPr/>
            </p:nvSpPr>
            <p:spPr>
              <a:xfrm>
                <a:off x="396884" y="1015187"/>
                <a:ext cx="187128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2AB185-6FED-4F2D-B27D-155AA51D4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84" y="1015187"/>
                <a:ext cx="187128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9A96BD-60B6-4167-BCBA-0C3583628628}"/>
                  </a:ext>
                </a:extLst>
              </p:cNvPr>
              <p:cNvSpPr txBox="1"/>
              <p:nvPr/>
            </p:nvSpPr>
            <p:spPr>
              <a:xfrm>
                <a:off x="238183" y="5769267"/>
                <a:ext cx="17550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9A96BD-60B6-4167-BCBA-0C3583628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83" y="5769267"/>
                <a:ext cx="17550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137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62316D-1BBE-45A7-AFC6-6FA6AD629CA2}"/>
              </a:ext>
            </a:extLst>
          </p:cNvPr>
          <p:cNvSpPr txBox="1"/>
          <p:nvPr/>
        </p:nvSpPr>
        <p:spPr>
          <a:xfrm>
            <a:off x="467544" y="1196752"/>
            <a:ext cx="7598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possible </a:t>
            </a:r>
            <a:r>
              <a:rPr lang="en-US" dirty="0">
                <a:ea typeface="ヒラギノ角ゴ Pro W3" charset="-128"/>
              </a:rPr>
              <a:t>s</a:t>
            </a:r>
            <a:r>
              <a:rPr lang="en-US" altLang="en-US" dirty="0">
                <a:ea typeface="ヒラギノ角ゴ Pro W3" charset="-128"/>
              </a:rPr>
              <a:t>ubstitutions</a:t>
            </a:r>
            <a:r>
              <a:rPr lang="en-US" dirty="0"/>
              <a:t> for a block n-bit?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3341FB-6742-4C33-AE92-0256E5EB5082}"/>
              </a:ext>
            </a:extLst>
          </p:cNvPr>
          <p:cNvSpPr txBox="1">
            <a:spLocks/>
          </p:cNvSpPr>
          <p:nvPr/>
        </p:nvSpPr>
        <p:spPr bwMode="auto">
          <a:xfrm>
            <a:off x="1043608" y="188640"/>
            <a:ext cx="7598555" cy="646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kern="0" dirty="0"/>
              <a:t>Block Substitution</a:t>
            </a:r>
            <a:endParaRPr lang="en-US" sz="2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C139D2-AE33-4D0C-B08F-944CFD20C0C8}"/>
                  </a:ext>
                </a:extLst>
              </p:cNvPr>
              <p:cNvSpPr txBox="1"/>
              <p:nvPr/>
            </p:nvSpPr>
            <p:spPr>
              <a:xfrm>
                <a:off x="683568" y="1895644"/>
                <a:ext cx="22871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C139D2-AE33-4D0C-B08F-944CFD20C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895644"/>
                <a:ext cx="228710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BA30A8-70F7-4634-8279-7B705AF41458}"/>
              </a:ext>
            </a:extLst>
          </p:cNvPr>
          <p:cNvCxnSpPr>
            <a:cxnSpLocks/>
          </p:cNvCxnSpPr>
          <p:nvPr/>
        </p:nvCxnSpPr>
        <p:spPr bwMode="auto">
          <a:xfrm>
            <a:off x="3707904" y="1867312"/>
            <a:ext cx="49449" cy="25218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E82361-8CC9-471B-8286-02896DD3CB98}"/>
                  </a:ext>
                </a:extLst>
              </p:cNvPr>
              <p:cNvSpPr txBox="1"/>
              <p:nvPr/>
            </p:nvSpPr>
            <p:spPr>
              <a:xfrm>
                <a:off x="3851920" y="1867312"/>
                <a:ext cx="21047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E82361-8CC9-471B-8286-02896DD3C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867312"/>
                <a:ext cx="210474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12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55160" cy="646321"/>
          </a:xfrm>
        </p:spPr>
        <p:txBody>
          <a:bodyPr wrap="square">
            <a:spAutoFit/>
          </a:bodyPr>
          <a:lstStyle/>
          <a:p>
            <a:r>
              <a:rPr lang="en-IN" altLang="en-US" sz="3600" dirty="0" err="1">
                <a:latin typeface="+mj-lt"/>
                <a:ea typeface="ヒラギノ角ゴ Pro W3" charset="-128"/>
              </a:rPr>
              <a:t>Feistel</a:t>
            </a:r>
            <a:r>
              <a:rPr lang="en-IN" altLang="en-US" sz="3600" dirty="0">
                <a:latin typeface="+mj-lt"/>
                <a:ea typeface="ヒラギノ角ゴ Pro W3" charset="-128"/>
              </a:rPr>
              <a:t> Cipher</a:t>
            </a:r>
            <a:endParaRPr lang="en-US" sz="28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615553"/>
          </a:xfrm>
        </p:spPr>
        <p:txBody>
          <a:bodyPr>
            <a:spAutoFit/>
          </a:bodyPr>
          <a:lstStyle/>
          <a:p>
            <a:pPr lvl="0"/>
            <a:r>
              <a:rPr lang="en-US" sz="2000" dirty="0" err="1"/>
              <a:t>Feistel</a:t>
            </a:r>
            <a:r>
              <a:rPr lang="en-US" sz="2000" dirty="0"/>
              <a:t> proposed the use of a cipher that alternates substitutions and permutations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1700808"/>
            <a:ext cx="8229600" cy="2552700"/>
          </a:xfrm>
        </p:spPr>
        <p:txBody>
          <a:bodyPr/>
          <a:lstStyle/>
          <a:p>
            <a:pPr lvl="0"/>
            <a:r>
              <a:rPr lang="en-US" sz="2000" b="1" dirty="0"/>
              <a:t>Substitutions</a:t>
            </a:r>
          </a:p>
          <a:p>
            <a:pPr lvl="1"/>
            <a:r>
              <a:rPr lang="en-US" sz="2000" dirty="0"/>
              <a:t>Each plaintext element or group of elements </a:t>
            </a:r>
            <a:r>
              <a:rPr lang="en-US" sz="2000"/>
              <a:t>is uniquely </a:t>
            </a:r>
            <a:r>
              <a:rPr lang="en-US" sz="2000">
                <a:solidFill>
                  <a:srgbClr val="FF0000"/>
                </a:solidFill>
              </a:rPr>
              <a:t>replaced</a:t>
            </a:r>
            <a:r>
              <a:rPr lang="en-US" sz="2000"/>
              <a:t> by </a:t>
            </a:r>
            <a:r>
              <a:rPr lang="en-US" sz="2000" dirty="0"/>
              <a:t>a corresponding </a:t>
            </a:r>
            <a:r>
              <a:rPr lang="en-US" sz="2000" dirty="0" err="1"/>
              <a:t>ciphertext</a:t>
            </a:r>
            <a:r>
              <a:rPr lang="en-US" sz="2000" dirty="0"/>
              <a:t> element or group </a:t>
            </a:r>
            <a:r>
              <a:rPr lang="en-US" sz="2000"/>
              <a:t>of elements</a:t>
            </a:r>
            <a:endParaRPr lang="en-US" sz="2000" dirty="0"/>
          </a:p>
          <a:p>
            <a:pPr lvl="0"/>
            <a:r>
              <a:rPr lang="en-US" sz="2000" b="1" dirty="0"/>
              <a:t>Permutation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No elements are added or deleted or replaced in the sequence, rather the</a:t>
            </a:r>
            <a:r>
              <a:rPr lang="en-US" sz="2000" dirty="0">
                <a:solidFill>
                  <a:srgbClr val="FF0000"/>
                </a:solidFill>
              </a:rPr>
              <a:t> order </a:t>
            </a:r>
            <a:r>
              <a:rPr lang="en-US" sz="2000" dirty="0"/>
              <a:t>in which the elements appear in the sequence is </a:t>
            </a:r>
            <a:r>
              <a:rPr lang="en-US" sz="2000" dirty="0">
                <a:solidFill>
                  <a:srgbClr val="FF0000"/>
                </a:solidFill>
              </a:rPr>
              <a:t>changed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>
          <a:xfrm>
            <a:off x="457200" y="4293096"/>
            <a:ext cx="8579296" cy="1504950"/>
          </a:xfrm>
        </p:spPr>
        <p:txBody>
          <a:bodyPr/>
          <a:lstStyle/>
          <a:p>
            <a:pPr lvl="0"/>
            <a:r>
              <a:rPr lang="en-US" sz="2000" dirty="0"/>
              <a:t>Is a practical application of a proposal by </a:t>
            </a:r>
            <a:r>
              <a:rPr lang="en-US" sz="2000" dirty="0">
                <a:solidFill>
                  <a:srgbClr val="FF0000"/>
                </a:solidFill>
              </a:rPr>
              <a:t>Claude Shannon </a:t>
            </a:r>
            <a:r>
              <a:rPr lang="en-US" sz="2000" dirty="0"/>
              <a:t>to develop a product cipher that alternates </a:t>
            </a:r>
            <a:r>
              <a:rPr lang="en-US" sz="2000" dirty="0">
                <a:solidFill>
                  <a:srgbClr val="FF0000"/>
                </a:solidFill>
              </a:rPr>
              <a:t>confusion and diffusion functions </a:t>
            </a:r>
          </a:p>
          <a:p>
            <a:pPr lvl="0"/>
            <a:r>
              <a:rPr lang="en-US" sz="2000" dirty="0"/>
              <a:t>Is the structure used by many significant symmetric block ciphers currently in use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468306-4152-4ED5-B4D0-7F8D18984E04}"/>
              </a:ext>
            </a:extLst>
          </p:cNvPr>
          <p:cNvSpPr/>
          <p:nvPr/>
        </p:nvSpPr>
        <p:spPr>
          <a:xfrm>
            <a:off x="629816" y="5970766"/>
            <a:ext cx="84786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/>
              <a:t>Feistel, H. (1973). Cryptography and computer privacy. Scientific american, 228(5), 15-23.</a:t>
            </a:r>
          </a:p>
        </p:txBody>
      </p:sp>
    </p:spTree>
    <p:extLst>
      <p:ext uri="{BB962C8B-B14F-4D97-AF65-F5344CB8AC3E}">
        <p14:creationId xmlns:p14="http://schemas.microsoft.com/office/powerpoint/2010/main" val="3343650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048" y="260648"/>
            <a:ext cx="7416824" cy="646321"/>
          </a:xfrm>
        </p:spPr>
        <p:txBody>
          <a:bodyPr wrap="square">
            <a:spAutoFit/>
          </a:bodyPr>
          <a:lstStyle/>
          <a:p>
            <a:r>
              <a:rPr lang="en-IN" altLang="en-US" sz="3600" dirty="0">
                <a:latin typeface="+mj-lt"/>
                <a:ea typeface="ヒラギノ角ゴ Pro W3" charset="-128"/>
              </a:rPr>
              <a:t>Diffusion and Confusion</a:t>
            </a:r>
            <a:endParaRPr lang="en-US" sz="28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272" y="1268760"/>
            <a:ext cx="8699728" cy="978719"/>
          </a:xfrm>
        </p:spPr>
        <p:txBody>
          <a:bodyPr wrap="square">
            <a:spAutoFit/>
          </a:bodyPr>
          <a:lstStyle/>
          <a:p>
            <a:r>
              <a:rPr lang="en-US" sz="1800" dirty="0"/>
              <a:t>Terms introduced by Claude Shannon to capture the two basic building blocks for any cryptographic system</a:t>
            </a:r>
          </a:p>
          <a:p>
            <a:pPr lvl="1"/>
            <a:r>
              <a:rPr lang="en-US" sz="1800" dirty="0"/>
              <a:t>Shannon’s concern was to thwart cryptanalysis based on statistical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44272" y="2268688"/>
            <a:ext cx="8229600" cy="3590925"/>
          </a:xfrm>
        </p:spPr>
        <p:txBody>
          <a:bodyPr/>
          <a:lstStyle/>
          <a:p>
            <a:pPr lvl="0"/>
            <a:r>
              <a:rPr lang="en-US" sz="1800" b="1" dirty="0"/>
              <a:t>Diffusion</a:t>
            </a:r>
          </a:p>
          <a:p>
            <a:pPr lvl="1"/>
            <a:r>
              <a:rPr lang="en-US" sz="1800" dirty="0"/>
              <a:t>The statistical structure of the plaintext is dissipated into long-range statistics of the </a:t>
            </a:r>
            <a:r>
              <a:rPr lang="en-US" sz="1800" dirty="0" err="1"/>
              <a:t>ciphertext</a:t>
            </a:r>
            <a:endParaRPr lang="en-US" sz="1800" dirty="0"/>
          </a:p>
          <a:p>
            <a:pPr lvl="1"/>
            <a:r>
              <a:rPr lang="en-US" sz="1800" dirty="0"/>
              <a:t>This is achieved by having each plaintext digit affect the value of many </a:t>
            </a:r>
            <a:r>
              <a:rPr lang="en-US" sz="1800" dirty="0" err="1"/>
              <a:t>ciphertext</a:t>
            </a:r>
            <a:r>
              <a:rPr lang="en-US" sz="1800" dirty="0"/>
              <a:t> digits</a:t>
            </a:r>
          </a:p>
          <a:p>
            <a:pPr lvl="0"/>
            <a:r>
              <a:rPr lang="en-US" sz="1800" b="1" dirty="0"/>
              <a:t>Confusion</a:t>
            </a:r>
          </a:p>
          <a:p>
            <a:pPr lvl="1"/>
            <a:r>
              <a:rPr lang="en-US" sz="1800" dirty="0"/>
              <a:t>Seeks to make the relationship between the statistics of the </a:t>
            </a:r>
            <a:r>
              <a:rPr lang="en-US" sz="1800" dirty="0" err="1"/>
              <a:t>ciphertext</a:t>
            </a:r>
            <a:r>
              <a:rPr lang="en-US" sz="1800" dirty="0"/>
              <a:t> and the value of the encryption key as complex as possible </a:t>
            </a:r>
          </a:p>
          <a:p>
            <a:pPr lvl="1"/>
            <a:r>
              <a:rPr lang="en-US" sz="1800" dirty="0"/>
              <a:t>Even if the attacker can get some handle on the statistics of the </a:t>
            </a:r>
            <a:r>
              <a:rPr lang="en-US" sz="1800" dirty="0" err="1"/>
              <a:t>ciphertext</a:t>
            </a:r>
            <a:r>
              <a:rPr lang="en-US" sz="1800" dirty="0"/>
              <a:t>, the way in which the key was used to produce that </a:t>
            </a:r>
            <a:r>
              <a:rPr lang="en-US" sz="1800" dirty="0" err="1"/>
              <a:t>ciphertext</a:t>
            </a:r>
            <a:r>
              <a:rPr lang="en-US" sz="1800" dirty="0"/>
              <a:t> is so complex as to make it difficult to deduce the key</a:t>
            </a:r>
          </a:p>
        </p:txBody>
      </p:sp>
    </p:spTree>
    <p:extLst>
      <p:ext uri="{BB962C8B-B14F-4D97-AF65-F5344CB8AC3E}">
        <p14:creationId xmlns:p14="http://schemas.microsoft.com/office/powerpoint/2010/main" val="2857057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8187"/>
            <a:ext cx="9324528" cy="954097"/>
          </a:xfrm>
        </p:spPr>
        <p:txBody>
          <a:bodyPr wrap="square">
            <a:spAutoFit/>
          </a:bodyPr>
          <a:lstStyle/>
          <a:p>
            <a:pPr algn="ctr"/>
            <a:r>
              <a:rPr lang="en-IN" altLang="en-US" sz="3200">
                <a:ea typeface="ヒラギノ角ゴ Pro W3" charset="-128"/>
              </a:rPr>
              <a:t>Diffusion and Confusion</a:t>
            </a:r>
            <a:br>
              <a:rPr lang="en-US" altLang="en-US" sz="3200">
                <a:latin typeface="+mj-lt"/>
                <a:ea typeface="ヒラギノ角ゴ Pro W3" charset="-128"/>
              </a:rPr>
            </a:br>
            <a:endParaRPr lang="en-US" sz="24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6B6821-CC2D-4174-895C-E426B23A7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980728"/>
            <a:ext cx="7920880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01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48" y="0"/>
            <a:ext cx="8352928" cy="1077208"/>
          </a:xfrm>
        </p:spPr>
        <p:txBody>
          <a:bodyPr wrap="square">
            <a:spAutoFit/>
          </a:bodyPr>
          <a:lstStyle/>
          <a:p>
            <a:pPr algn="ctr"/>
            <a:r>
              <a:rPr lang="en-US" altLang="en-US" sz="3200" dirty="0">
                <a:latin typeface="+mj-lt"/>
                <a:ea typeface="ヒラギノ角ゴ Pro W3" charset="-128"/>
              </a:rPr>
              <a:t>Feistel Encryption and Decryption </a:t>
            </a:r>
            <a:br>
              <a:rPr lang="en-US" altLang="en-US" sz="3200" dirty="0">
                <a:latin typeface="+mj-lt"/>
                <a:ea typeface="ヒラギノ角ゴ Pro W3" charset="-128"/>
              </a:rPr>
            </a:br>
            <a:r>
              <a:rPr lang="en-US" altLang="en-US" sz="3200" dirty="0">
                <a:latin typeface="+mj-lt"/>
                <a:ea typeface="ヒラギノ角ゴ Pro W3" charset="-128"/>
              </a:rPr>
              <a:t>(16 rounds)</a:t>
            </a:r>
            <a:endParaRPr lang="en-US" sz="24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36399D-EA12-4AC3-A2B3-F88778049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42" y="1146775"/>
            <a:ext cx="3600702" cy="51598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C26031-561B-4D92-B7C4-BCC2FDDF8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696" y="1228760"/>
            <a:ext cx="4075062" cy="51598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31CA44-A916-4313-8815-0F7609558ECB}"/>
              </a:ext>
            </a:extLst>
          </p:cNvPr>
          <p:cNvSpPr txBox="1"/>
          <p:nvPr/>
        </p:nvSpPr>
        <p:spPr>
          <a:xfrm>
            <a:off x="3826937" y="5934919"/>
            <a:ext cx="973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P.126</a:t>
            </a:r>
          </a:p>
        </p:txBody>
      </p:sp>
    </p:spTree>
    <p:extLst>
      <p:ext uri="{BB962C8B-B14F-4D97-AF65-F5344CB8AC3E}">
        <p14:creationId xmlns:p14="http://schemas.microsoft.com/office/powerpoint/2010/main" val="1976108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48" y="0"/>
            <a:ext cx="8352928" cy="1077208"/>
          </a:xfrm>
        </p:spPr>
        <p:txBody>
          <a:bodyPr wrap="square">
            <a:spAutoFit/>
          </a:bodyPr>
          <a:lstStyle/>
          <a:p>
            <a:pPr algn="ctr"/>
            <a:r>
              <a:rPr lang="en-US" altLang="en-US" sz="3200" dirty="0">
                <a:latin typeface="+mj-lt"/>
                <a:ea typeface="ヒラギノ角ゴ Pro W3" charset="-128"/>
              </a:rPr>
              <a:t>Feistel Encryption and Decryption </a:t>
            </a:r>
            <a:br>
              <a:rPr lang="en-US" altLang="en-US" sz="3200" dirty="0">
                <a:latin typeface="+mj-lt"/>
                <a:ea typeface="ヒラギノ角ゴ Pro W3" charset="-128"/>
              </a:rPr>
            </a:br>
            <a:r>
              <a:rPr lang="en-US" altLang="en-US" sz="3200" dirty="0">
                <a:latin typeface="+mj-lt"/>
                <a:ea typeface="ヒラギノ角ゴ Pro W3" charset="-128"/>
              </a:rPr>
              <a:t>(16 rounds)</a:t>
            </a:r>
            <a:endParaRPr lang="en-US" sz="24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5F0FE9-EC75-40EF-AB8E-C68C215E8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04" y="1077208"/>
            <a:ext cx="4027755" cy="53519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A86EC0-304B-41D9-9904-041348AC6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580" y="1120259"/>
            <a:ext cx="3913570" cy="524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27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itle 3">
            <a:extLst>
              <a:ext uri="{FF2B5EF4-FFF2-40B4-BE49-F238E27FC236}">
                <a16:creationId xmlns:a16="http://schemas.microsoft.com/office/drawing/2014/main" id="{7616C9FB-0F6D-4981-ADCE-AD62C3A97E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4850" y="0"/>
            <a:ext cx="7543800" cy="1295400"/>
          </a:xfrm>
        </p:spPr>
        <p:txBody>
          <a:bodyPr anchor="ctr"/>
          <a:lstStyle/>
          <a:p>
            <a:pPr eaLnBrk="1" hangingPunct="1"/>
            <a:r>
              <a:rPr lang="en-US" altLang="zh-CN" sz="3600" dirty="0">
                <a:ea typeface="宋体" panose="02010600030101010101" pitchFamily="2" charset="-122"/>
              </a:rPr>
              <a:t>The Feistel Cipher Scheme (FCS)</a:t>
            </a:r>
          </a:p>
        </p:txBody>
      </p:sp>
      <p:sp>
        <p:nvSpPr>
          <p:cNvPr id="21509" name="Content Placeholder 4">
            <a:extLst>
              <a:ext uri="{FF2B5EF4-FFF2-40B4-BE49-F238E27FC236}">
                <a16:creationId xmlns:a16="http://schemas.microsoft.com/office/drawing/2014/main" id="{D5919B7D-796C-4080-88CB-662967FD7C1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1560" y="1124744"/>
            <a:ext cx="8280920" cy="4411663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Divide M into blocks of 2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dirty="0">
                <a:ea typeface="宋体" panose="02010600030101010101" pitchFamily="2" charset="-122"/>
              </a:rPr>
              <a:t>-bits long (pad the last block if needed)</a:t>
            </a: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Use only the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XOR</a:t>
            </a:r>
            <a:r>
              <a:rPr lang="en-US" altLang="zh-CN" sz="2400" dirty="0">
                <a:ea typeface="宋体" panose="02010600030101010101" pitchFamily="2" charset="-122"/>
              </a:rPr>
              <a:t> and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Substitution</a:t>
            </a:r>
            <a:r>
              <a:rPr lang="en-US" altLang="zh-CN" sz="2400" dirty="0">
                <a:ea typeface="宋体" panose="02010600030101010101" pitchFamily="2" charset="-122"/>
              </a:rPr>
              <a:t> operations </a:t>
            </a: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Generate </a:t>
            </a:r>
            <a:r>
              <a:rPr lang="en-US" altLang="zh-CN" sz="2400" i="1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sub-keys </a:t>
            </a:r>
            <a:r>
              <a:rPr lang="en-US" altLang="zh-CN" sz="2400" dirty="0">
                <a:ea typeface="宋体" panose="02010600030101010101" pitchFamily="2" charset="-122"/>
              </a:rPr>
              <a:t>of a fixed length from the encryption key </a:t>
            </a:r>
            <a:r>
              <a:rPr lang="en-US" altLang="zh-CN" sz="2400" i="1" dirty="0"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ea typeface="宋体" panose="02010600030101010101" pitchFamily="2" charset="-122"/>
              </a:rPr>
              <a:t>: </a:t>
            </a:r>
            <a:r>
              <a:rPr lang="en-US" altLang="zh-CN" sz="2400" i="1" dirty="0">
                <a:ea typeface="宋体" panose="02010600030101010101" pitchFamily="2" charset="-122"/>
              </a:rPr>
              <a:t>K</a:t>
            </a:r>
            <a:r>
              <a:rPr lang="en-US" altLang="zh-CN" sz="2400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,…,</a:t>
            </a:r>
            <a:r>
              <a:rPr lang="en-US" altLang="zh-CN" sz="2400" i="1" dirty="0" err="1">
                <a:ea typeface="宋体" panose="02010600030101010101" pitchFamily="2" charset="-122"/>
              </a:rPr>
              <a:t>K</a:t>
            </a:r>
            <a:r>
              <a:rPr lang="en-US" altLang="zh-CN" sz="2400" i="1" baseline="-25000" dirty="0" err="1">
                <a:ea typeface="宋体" panose="02010600030101010101" pitchFamily="2" charset="-122"/>
              </a:rPr>
              <a:t>n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Divide a 2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dirty="0">
                <a:ea typeface="宋体" panose="02010600030101010101" pitchFamily="2" charset="-122"/>
              </a:rPr>
              <a:t>-bit block input into two parts: </a:t>
            </a:r>
            <a:r>
              <a:rPr lang="en-US" altLang="zh-CN" sz="2400" i="1" dirty="0">
                <a:ea typeface="宋体" panose="02010600030101010101" pitchFamily="2" charset="-122"/>
              </a:rPr>
              <a:t>L</a:t>
            </a:r>
            <a:r>
              <a:rPr lang="en-US" altLang="zh-CN" sz="2400" baseline="-25000" dirty="0"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ea typeface="宋体" panose="02010600030101010101" pitchFamily="2" charset="-122"/>
              </a:rPr>
              <a:t> and </a:t>
            </a:r>
            <a:r>
              <a:rPr lang="en-US" altLang="zh-CN" sz="2400" i="1" dirty="0">
                <a:ea typeface="宋体" panose="02010600030101010101" pitchFamily="2" charset="-122"/>
              </a:rPr>
              <a:t>R</a:t>
            </a:r>
            <a:r>
              <a:rPr lang="en-US" altLang="zh-CN" sz="2400" baseline="-25000" dirty="0"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ea typeface="宋体" panose="02010600030101010101" pitchFamily="2" charset="-122"/>
              </a:rPr>
              <a:t>, both of size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l</a:t>
            </a:r>
            <a:r>
              <a:rPr lang="en-US" altLang="zh-CN" sz="2400" dirty="0">
                <a:ea typeface="宋体" panose="02010600030101010101" pitchFamily="2" charset="-122"/>
              </a:rPr>
              <a:t> (the suffix and prefix of the block, respectively)</a:t>
            </a: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Perform a substitution function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dirty="0">
                <a:ea typeface="宋体" panose="02010600030101010101" pitchFamily="2" charset="-122"/>
              </a:rPr>
              <a:t> on an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dirty="0">
                <a:ea typeface="宋体" panose="02010600030101010101" pitchFamily="2" charset="-122"/>
              </a:rPr>
              <a:t>-bit input string and a sub-key to produce an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dirty="0">
                <a:ea typeface="宋体" panose="02010600030101010101" pitchFamily="2" charset="-122"/>
              </a:rPr>
              <a:t>-bit output </a:t>
            </a: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Encryption and decryption each executes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ea typeface="宋体" panose="02010600030101010101" pitchFamily="2" charset="-122"/>
              </a:rPr>
              <a:t> rounds of the same sequence of operations</a:t>
            </a:r>
          </a:p>
          <a:p>
            <a:pPr eaLnBrk="1" hangingPunct="1"/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539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itle 10">
            <a:extLst>
              <a:ext uri="{FF2B5EF4-FFF2-40B4-BE49-F238E27FC236}">
                <a16:creationId xmlns:a16="http://schemas.microsoft.com/office/drawing/2014/main" id="{159C2A9C-4841-4DAD-925F-CF225293C4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74775" y="-49898"/>
            <a:ext cx="7543800" cy="1295400"/>
          </a:xfrm>
        </p:spPr>
        <p:txBody>
          <a:bodyPr anchor="ctr"/>
          <a:lstStyle/>
          <a:p>
            <a:pPr eaLnBrk="1" hangingPunct="1"/>
            <a:r>
              <a:rPr lang="en-US" altLang="zh-CN" sz="3600" dirty="0">
                <a:ea typeface="宋体" panose="02010600030101010101" pitchFamily="2" charset="-122"/>
              </a:rPr>
              <a:t>FCS Encryption and Decryption</a:t>
            </a:r>
          </a:p>
        </p:txBody>
      </p:sp>
      <p:sp>
        <p:nvSpPr>
          <p:cNvPr id="22534" name="Content Placeholder 11">
            <a:extLst>
              <a:ext uri="{FF2B5EF4-FFF2-40B4-BE49-F238E27FC236}">
                <a16:creationId xmlns:a16="http://schemas.microsoft.com/office/drawing/2014/main" id="{55A81BD1-316E-44EE-82B8-5DF269FFFB82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49089" y="1164593"/>
            <a:ext cx="4692650" cy="4759325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1600" b="1" dirty="0">
                <a:ea typeface="宋体" panose="02010600030101010101" pitchFamily="2" charset="-122"/>
              </a:rPr>
              <a:t>FCS Encryption </a:t>
            </a:r>
          </a:p>
          <a:p>
            <a:pPr eaLnBrk="1" hangingPunct="1"/>
            <a:r>
              <a:rPr lang="en-US" altLang="zh-CN" sz="1600" dirty="0">
                <a:ea typeface="宋体" panose="02010600030101010101" pitchFamily="2" charset="-122"/>
              </a:rPr>
              <a:t>Let </a:t>
            </a:r>
            <a:r>
              <a:rPr lang="en-US" altLang="zh-CN" sz="1600" i="1" dirty="0">
                <a:ea typeface="宋体" panose="02010600030101010101" pitchFamily="2" charset="-122"/>
              </a:rPr>
              <a:t>M</a:t>
            </a:r>
            <a:r>
              <a:rPr lang="en-US" altLang="zh-CN" sz="1600" dirty="0">
                <a:ea typeface="宋体" panose="02010600030101010101" pitchFamily="2" charset="-122"/>
              </a:rPr>
              <a:t> = </a:t>
            </a:r>
            <a:r>
              <a:rPr lang="en-US" altLang="zh-CN" sz="1600" i="1" dirty="0">
                <a:ea typeface="宋体" panose="02010600030101010101" pitchFamily="2" charset="-122"/>
              </a:rPr>
              <a:t>L</a:t>
            </a:r>
            <a:r>
              <a:rPr lang="en-US" altLang="zh-CN" sz="1600" baseline="-25000" dirty="0">
                <a:ea typeface="宋体" panose="02010600030101010101" pitchFamily="2" charset="-122"/>
              </a:rPr>
              <a:t>0</a:t>
            </a:r>
            <a:r>
              <a:rPr lang="en-US" altLang="zh-CN" sz="1600" i="1" dirty="0">
                <a:ea typeface="宋体" panose="02010600030101010101" pitchFamily="2" charset="-122"/>
              </a:rPr>
              <a:t>R</a:t>
            </a:r>
            <a:r>
              <a:rPr lang="en-US" altLang="zh-CN" sz="1600" baseline="-25000" dirty="0">
                <a:ea typeface="宋体" panose="02010600030101010101" pitchFamily="2" charset="-122"/>
              </a:rPr>
              <a:t>0</a:t>
            </a:r>
            <a:r>
              <a:rPr lang="en-US" altLang="zh-CN" sz="1600" dirty="0">
                <a:ea typeface="宋体" panose="02010600030101010101" pitchFamily="2" charset="-122"/>
              </a:rPr>
              <a:t>; execute the following operations in round </a:t>
            </a:r>
            <a:r>
              <a:rPr lang="en-US" altLang="zh-CN" sz="16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ea typeface="宋体" panose="02010600030101010101" pitchFamily="2" charset="-122"/>
              </a:rPr>
              <a:t>, </a:t>
            </a:r>
            <a:r>
              <a:rPr lang="en-US" altLang="zh-CN" sz="16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ea typeface="宋体" panose="02010600030101010101" pitchFamily="2" charset="-122"/>
              </a:rPr>
              <a:t> = 1, …, </a:t>
            </a:r>
            <a:r>
              <a:rPr lang="en-US" altLang="zh-CN" sz="1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		</a:t>
            </a:r>
            <a:r>
              <a:rPr lang="en-US" altLang="zh-CN" sz="1600" i="1" dirty="0">
                <a:ea typeface="宋体" panose="02010600030101010101" pitchFamily="2" charset="-122"/>
              </a:rPr>
              <a:t>L</a:t>
            </a:r>
            <a:r>
              <a:rPr lang="en-US" altLang="zh-CN" sz="1600" i="1" baseline="-25000" dirty="0"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ea typeface="宋体" panose="02010600030101010101" pitchFamily="2" charset="-122"/>
              </a:rPr>
              <a:t> = </a:t>
            </a:r>
            <a:r>
              <a:rPr lang="en-US" altLang="zh-CN" sz="1600" i="1" dirty="0">
                <a:ea typeface="宋体" panose="02010600030101010101" pitchFamily="2" charset="-122"/>
              </a:rPr>
              <a:t>R</a:t>
            </a:r>
            <a:r>
              <a:rPr lang="en-US" altLang="zh-CN" sz="1600" i="1" baseline="-25000" dirty="0">
                <a:ea typeface="宋体" panose="02010600030101010101" pitchFamily="2" charset="-122"/>
              </a:rPr>
              <a:t>i</a:t>
            </a:r>
            <a:r>
              <a:rPr lang="en-US" altLang="zh-CN" sz="1600" i="1" baseline="-25000" dirty="0">
                <a:ea typeface="宋体" panose="02010600030101010101" pitchFamily="2" charset="-122"/>
                <a:cs typeface="Arial" panose="020B0604020202020204" pitchFamily="34" charset="0"/>
              </a:rPr>
              <a:t>–</a:t>
            </a:r>
            <a:r>
              <a:rPr lang="en-US" altLang="zh-CN" sz="1600" baseline="-25000" dirty="0"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dirty="0">
                <a:ea typeface="宋体" panose="02010600030101010101" pitchFamily="2" charset="-122"/>
                <a:cs typeface="Arial" panose="020B0604020202020204" pitchFamily="34" charset="0"/>
              </a:rPr>
              <a:t>		</a:t>
            </a:r>
            <a:r>
              <a:rPr lang="en-US" altLang="zh-CN" sz="1600" i="1" dirty="0">
                <a:ea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sz="1600" baseline="-25000" dirty="0"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1600" dirty="0">
                <a:ea typeface="宋体" panose="02010600030101010101" pitchFamily="2" charset="-122"/>
                <a:cs typeface="Arial" panose="020B0604020202020204" pitchFamily="34" charset="0"/>
              </a:rPr>
              <a:t> = </a:t>
            </a:r>
            <a:r>
              <a:rPr lang="en-US" altLang="zh-CN" sz="1600" i="1" dirty="0">
                <a:ea typeface="宋体" panose="02010600030101010101" pitchFamily="2" charset="-122"/>
                <a:cs typeface="Arial" panose="020B0604020202020204" pitchFamily="34" charset="0"/>
              </a:rPr>
              <a:t>L</a:t>
            </a:r>
            <a:r>
              <a:rPr lang="en-US" altLang="zh-CN" sz="1600" i="1" baseline="-25000" dirty="0"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1600" i="1" baseline="-25000" dirty="0">
                <a:ea typeface="宋体" panose="02010600030101010101" pitchFamily="2" charset="-122"/>
              </a:rPr>
              <a:t>–</a:t>
            </a:r>
            <a:r>
              <a:rPr lang="en-US" altLang="zh-CN" sz="1600" baseline="-25000" dirty="0">
                <a:ea typeface="宋体" panose="02010600030101010101" pitchFamily="2" charset="-122"/>
              </a:rPr>
              <a:t>1</a:t>
            </a:r>
            <a:r>
              <a:rPr lang="en-US" altLang="zh-CN" sz="1600" dirty="0">
                <a:ea typeface="宋体" panose="02010600030101010101" pitchFamily="2" charset="-122"/>
              </a:rPr>
              <a:t> </a:t>
            </a:r>
            <a:r>
              <a:rPr lang="en-GB" altLang="zh-CN" sz="1600" dirty="0">
                <a:ea typeface="StarBats"/>
                <a:cs typeface="StarBats"/>
              </a:rPr>
              <a:t>⊕ </a:t>
            </a:r>
            <a:r>
              <a:rPr lang="en-GB" altLang="zh-CN" sz="1600" i="1" dirty="0">
                <a:solidFill>
                  <a:schemeClr val="accent2"/>
                </a:solidFill>
                <a:ea typeface="StarBats"/>
                <a:cs typeface="StarBats"/>
              </a:rPr>
              <a:t>F</a:t>
            </a:r>
            <a:r>
              <a:rPr lang="en-GB" altLang="zh-CN" sz="1600" dirty="0">
                <a:ea typeface="StarBats"/>
                <a:cs typeface="StarBats"/>
              </a:rPr>
              <a:t>(</a:t>
            </a:r>
            <a:r>
              <a:rPr lang="en-GB" altLang="zh-CN" sz="1600" i="1" dirty="0">
                <a:ea typeface="StarBats"/>
                <a:cs typeface="StarBats"/>
              </a:rPr>
              <a:t>R</a:t>
            </a:r>
            <a:r>
              <a:rPr lang="en-GB" altLang="zh-CN" sz="1600" i="1" baseline="-25000" dirty="0">
                <a:ea typeface="StarBats"/>
                <a:cs typeface="StarBats"/>
              </a:rPr>
              <a:t>i–</a:t>
            </a:r>
            <a:r>
              <a:rPr lang="en-GB" altLang="zh-CN" sz="1600" baseline="-25000" dirty="0">
                <a:ea typeface="StarBats"/>
                <a:cs typeface="StarBats"/>
              </a:rPr>
              <a:t>1</a:t>
            </a:r>
            <a:r>
              <a:rPr lang="en-GB" altLang="zh-CN" sz="1600" dirty="0">
                <a:ea typeface="StarBats"/>
                <a:cs typeface="StarBats"/>
              </a:rPr>
              <a:t>, </a:t>
            </a:r>
            <a:r>
              <a:rPr lang="en-GB" altLang="zh-CN" sz="1600" i="1" dirty="0">
                <a:solidFill>
                  <a:srgbClr val="FF0000"/>
                </a:solidFill>
                <a:ea typeface="StarBats"/>
                <a:cs typeface="StarBats"/>
              </a:rPr>
              <a:t>K</a:t>
            </a:r>
            <a:r>
              <a:rPr lang="en-GB" altLang="zh-CN" sz="1600" i="1" baseline="-25000" dirty="0">
                <a:solidFill>
                  <a:srgbClr val="FF0000"/>
                </a:solidFill>
                <a:ea typeface="StarBats"/>
                <a:cs typeface="StarBats"/>
              </a:rPr>
              <a:t>i</a:t>
            </a:r>
            <a:r>
              <a:rPr lang="en-GB" altLang="zh-CN" sz="1600" dirty="0">
                <a:ea typeface="StarBats"/>
                <a:cs typeface="StarBats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sz="1600" dirty="0">
                <a:ea typeface="StarBats"/>
                <a:cs typeface="StarBats"/>
              </a:rPr>
              <a:t>	</a:t>
            </a:r>
            <a:r>
              <a:rPr lang="en-US" altLang="zh-CN" sz="1600" dirty="0">
                <a:ea typeface="宋体" panose="02010600030101010101" pitchFamily="2" charset="-122"/>
              </a:rPr>
              <a:t>	</a:t>
            </a:r>
          </a:p>
          <a:p>
            <a:pPr eaLnBrk="1" hangingPunct="1"/>
            <a:r>
              <a:rPr lang="en-US" altLang="zh-CN" sz="1600" dirty="0">
                <a:ea typeface="宋体" panose="02010600030101010101" pitchFamily="2" charset="-122"/>
              </a:rPr>
              <a:t>Let </a:t>
            </a:r>
            <a:r>
              <a:rPr lang="en-US" altLang="zh-CN" sz="1600" i="1" dirty="0">
                <a:ea typeface="宋体" panose="02010600030101010101" pitchFamily="2" charset="-122"/>
              </a:rPr>
              <a:t>L</a:t>
            </a:r>
            <a:r>
              <a:rPr lang="en-US" altLang="zh-CN" sz="1600" i="1" baseline="-25000" dirty="0">
                <a:ea typeface="宋体" panose="02010600030101010101" pitchFamily="2" charset="-122"/>
              </a:rPr>
              <a:t>n</a:t>
            </a:r>
            <a:r>
              <a:rPr lang="en-US" altLang="zh-CN" sz="1600" baseline="-25000" dirty="0">
                <a:ea typeface="宋体" panose="02010600030101010101" pitchFamily="2" charset="-122"/>
              </a:rPr>
              <a:t>+1</a:t>
            </a:r>
            <a:r>
              <a:rPr lang="en-US" altLang="zh-CN" sz="1600" dirty="0">
                <a:ea typeface="宋体" panose="02010600030101010101" pitchFamily="2" charset="-122"/>
              </a:rPr>
              <a:t> = </a:t>
            </a:r>
            <a:r>
              <a:rPr lang="en-US" altLang="zh-CN" sz="1600" i="1" dirty="0">
                <a:ea typeface="宋体" panose="02010600030101010101" pitchFamily="2" charset="-122"/>
              </a:rPr>
              <a:t>R</a:t>
            </a:r>
            <a:r>
              <a:rPr lang="en-US" altLang="zh-CN" sz="1600" i="1" baseline="-25000" dirty="0">
                <a:ea typeface="宋体" panose="02010600030101010101" pitchFamily="2" charset="-122"/>
              </a:rPr>
              <a:t>n</a:t>
            </a:r>
            <a:r>
              <a:rPr lang="en-US" altLang="zh-CN" sz="1600" dirty="0">
                <a:ea typeface="宋体" panose="02010600030101010101" pitchFamily="2" charset="-122"/>
              </a:rPr>
              <a:t>, </a:t>
            </a:r>
            <a:r>
              <a:rPr lang="en-US" altLang="zh-CN" sz="1600" i="1" dirty="0">
                <a:ea typeface="宋体" panose="02010600030101010101" pitchFamily="2" charset="-122"/>
              </a:rPr>
              <a:t>R</a:t>
            </a:r>
            <a:r>
              <a:rPr lang="en-US" altLang="zh-CN" sz="1600" i="1" baseline="-25000" dirty="0">
                <a:ea typeface="宋体" panose="02010600030101010101" pitchFamily="2" charset="-122"/>
              </a:rPr>
              <a:t>n</a:t>
            </a:r>
            <a:r>
              <a:rPr lang="en-US" altLang="zh-CN" sz="1600" baseline="-25000" dirty="0">
                <a:ea typeface="宋体" panose="02010600030101010101" pitchFamily="2" charset="-122"/>
              </a:rPr>
              <a:t>+1</a:t>
            </a:r>
            <a:r>
              <a:rPr lang="en-US" altLang="zh-CN" sz="1600" dirty="0">
                <a:ea typeface="宋体" panose="02010600030101010101" pitchFamily="2" charset="-122"/>
              </a:rPr>
              <a:t> = </a:t>
            </a:r>
            <a:r>
              <a:rPr lang="en-US" altLang="zh-CN" sz="1600" i="1" dirty="0">
                <a:ea typeface="宋体" panose="02010600030101010101" pitchFamily="2" charset="-122"/>
              </a:rPr>
              <a:t>L</a:t>
            </a:r>
            <a:r>
              <a:rPr lang="en-US" altLang="zh-CN" sz="1600" i="1" baseline="-25000" dirty="0">
                <a:ea typeface="宋体" panose="02010600030101010101" pitchFamily="2" charset="-122"/>
              </a:rPr>
              <a:t>n</a:t>
            </a:r>
            <a:r>
              <a:rPr lang="en-US" altLang="zh-CN" sz="1600" dirty="0">
                <a:ea typeface="宋体" panose="02010600030101010101" pitchFamily="2" charset="-122"/>
              </a:rPr>
              <a:t> and </a:t>
            </a:r>
            <a:r>
              <a:rPr lang="en-US" altLang="zh-CN" sz="1600" i="1" dirty="0">
                <a:ea typeface="宋体" panose="02010600030101010101" pitchFamily="2" charset="-122"/>
              </a:rPr>
              <a:t>C</a:t>
            </a:r>
            <a:r>
              <a:rPr lang="en-US" altLang="zh-CN" sz="1600" dirty="0">
                <a:ea typeface="宋体" panose="02010600030101010101" pitchFamily="2" charset="-122"/>
              </a:rPr>
              <a:t> = </a:t>
            </a:r>
            <a:r>
              <a:rPr lang="en-US" altLang="zh-CN" sz="1600" i="1" dirty="0">
                <a:ea typeface="宋体" panose="02010600030101010101" pitchFamily="2" charset="-122"/>
              </a:rPr>
              <a:t>L</a:t>
            </a:r>
            <a:r>
              <a:rPr lang="en-US" altLang="zh-CN" sz="1600" i="1" baseline="-25000" dirty="0">
                <a:ea typeface="宋体" panose="02010600030101010101" pitchFamily="2" charset="-122"/>
              </a:rPr>
              <a:t>n</a:t>
            </a:r>
            <a:r>
              <a:rPr lang="en-US" altLang="zh-CN" sz="1600" baseline="-25000" dirty="0">
                <a:ea typeface="宋体" panose="02010600030101010101" pitchFamily="2" charset="-122"/>
              </a:rPr>
              <a:t>+1</a:t>
            </a:r>
            <a:r>
              <a:rPr lang="en-US" altLang="zh-CN" sz="1600" i="1" dirty="0">
                <a:ea typeface="宋体" panose="02010600030101010101" pitchFamily="2" charset="-122"/>
              </a:rPr>
              <a:t>R</a:t>
            </a:r>
            <a:r>
              <a:rPr lang="en-US" altLang="zh-CN" sz="1600" i="1" baseline="-25000" dirty="0">
                <a:ea typeface="宋体" panose="02010600030101010101" pitchFamily="2" charset="-122"/>
              </a:rPr>
              <a:t>n</a:t>
            </a:r>
            <a:r>
              <a:rPr lang="en-US" altLang="zh-CN" sz="1600" baseline="-25000" dirty="0">
                <a:ea typeface="宋体" panose="02010600030101010101" pitchFamily="2" charset="-122"/>
              </a:rPr>
              <a:t>+1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1600" dirty="0">
              <a:ea typeface="宋体" panose="02010600030101010101" pitchFamily="2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1600" b="1" dirty="0">
                <a:ea typeface="宋体" panose="02010600030101010101" pitchFamily="2" charset="-122"/>
              </a:rPr>
              <a:t>FCS Decryption</a:t>
            </a:r>
          </a:p>
          <a:p>
            <a:pPr eaLnBrk="1" hangingPunct="1"/>
            <a:r>
              <a:rPr lang="en-US" altLang="zh-CN" sz="1600" dirty="0">
                <a:ea typeface="宋体" panose="02010600030101010101" pitchFamily="2" charset="-122"/>
              </a:rPr>
              <a:t>Symmetrical to encryption, with sub-keys in reverse order</a:t>
            </a:r>
          </a:p>
          <a:p>
            <a:pPr eaLnBrk="1" hangingPunct="1"/>
            <a:r>
              <a:rPr lang="en-US" altLang="zh-CN" sz="1600" dirty="0">
                <a:ea typeface="宋体" panose="02010600030101010101" pitchFamily="2" charset="-122"/>
              </a:rPr>
              <a:t>Rewrite </a:t>
            </a:r>
            <a:r>
              <a:rPr lang="en-US" altLang="zh-CN" sz="1600" i="1" dirty="0">
                <a:ea typeface="宋体" panose="02010600030101010101" pitchFamily="2" charset="-122"/>
              </a:rPr>
              <a:t>C</a:t>
            </a:r>
            <a:r>
              <a:rPr lang="en-US" altLang="zh-CN" sz="1600" dirty="0">
                <a:ea typeface="宋体" panose="02010600030101010101" pitchFamily="2" charset="-122"/>
              </a:rPr>
              <a:t> as </a:t>
            </a:r>
            <a:r>
              <a:rPr lang="en-US" altLang="zh-CN" sz="1600" i="1" dirty="0">
                <a:ea typeface="宋体" panose="02010600030101010101" pitchFamily="2" charset="-122"/>
              </a:rPr>
              <a:t>C</a:t>
            </a:r>
            <a:r>
              <a:rPr lang="en-US" altLang="zh-CN" sz="1600" dirty="0">
                <a:ea typeface="宋体" panose="02010600030101010101" pitchFamily="2" charset="-122"/>
              </a:rPr>
              <a:t> = </a:t>
            </a:r>
            <a:r>
              <a:rPr lang="en-US" altLang="zh-CN" sz="1600" i="1" dirty="0">
                <a:ea typeface="宋体" panose="02010600030101010101" pitchFamily="2" charset="-122"/>
              </a:rPr>
              <a:t>L</a:t>
            </a:r>
            <a:r>
              <a:rPr lang="en-US" altLang="zh-CN" sz="1600" i="1" baseline="30000" dirty="0">
                <a:ea typeface="宋体" panose="02010600030101010101" pitchFamily="2" charset="-122"/>
              </a:rPr>
              <a:t>’</a:t>
            </a:r>
            <a:r>
              <a:rPr lang="en-US" altLang="zh-CN" sz="1600" baseline="-25000" dirty="0">
                <a:ea typeface="宋体" panose="02010600030101010101" pitchFamily="2" charset="-122"/>
              </a:rPr>
              <a:t>0</a:t>
            </a:r>
            <a:r>
              <a:rPr lang="en-US" altLang="zh-CN" sz="1600" i="1" dirty="0">
                <a:ea typeface="宋体" panose="02010600030101010101" pitchFamily="2" charset="-122"/>
              </a:rPr>
              <a:t>R</a:t>
            </a:r>
            <a:r>
              <a:rPr lang="en-US" altLang="zh-CN" sz="1600" baseline="30000" dirty="0">
                <a:ea typeface="宋体" panose="02010600030101010101" pitchFamily="2" charset="-122"/>
              </a:rPr>
              <a:t>’</a:t>
            </a:r>
            <a:r>
              <a:rPr lang="en-US" altLang="zh-CN" sz="1600" baseline="-25000" dirty="0">
                <a:ea typeface="宋体" panose="02010600030101010101" pitchFamily="2" charset="-122"/>
              </a:rPr>
              <a:t>0</a:t>
            </a:r>
            <a:r>
              <a:rPr lang="en-US" altLang="zh-CN" sz="1600" dirty="0"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lang="en-US" altLang="zh-CN" sz="1600" dirty="0">
                <a:ea typeface="宋体" panose="02010600030101010101" pitchFamily="2" charset="-122"/>
              </a:rPr>
              <a:t>Execute the following in round </a:t>
            </a:r>
            <a:r>
              <a:rPr lang="en-US" altLang="zh-CN" sz="1600" i="1" dirty="0" err="1"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ea typeface="宋体" panose="02010600030101010101" pitchFamily="2" charset="-122"/>
              </a:rPr>
              <a:t> (</a:t>
            </a:r>
            <a:r>
              <a:rPr lang="en-US" altLang="zh-CN" sz="1600" i="1" dirty="0" err="1"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ea typeface="宋体" panose="02010600030101010101" pitchFamily="2" charset="-122"/>
              </a:rPr>
              <a:t> =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600" dirty="0">
                <a:ea typeface="宋体" panose="02010600030101010101" pitchFamily="2" charset="-122"/>
              </a:rPr>
              <a:t>, …, </a:t>
            </a:r>
            <a:r>
              <a:rPr lang="en-US" altLang="zh-CN" sz="1600" i="1" dirty="0">
                <a:ea typeface="宋体" panose="02010600030101010101" pitchFamily="2" charset="-122"/>
              </a:rPr>
              <a:t>n</a:t>
            </a:r>
            <a:r>
              <a:rPr lang="en-US" altLang="zh-CN" sz="1600" dirty="0">
                <a:ea typeface="宋体" panose="02010600030101010101" pitchFamily="2" charset="-122"/>
              </a:rPr>
              <a:t>):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		</a:t>
            </a:r>
            <a:r>
              <a:rPr lang="en-US" altLang="zh-CN" sz="1600" i="1" dirty="0" err="1">
                <a:ea typeface="宋体" panose="02010600030101010101" pitchFamily="2" charset="-122"/>
              </a:rPr>
              <a:t>L</a:t>
            </a:r>
            <a:r>
              <a:rPr lang="en-US" altLang="zh-CN" sz="1600" i="1" baseline="30000" dirty="0" err="1">
                <a:ea typeface="宋体" panose="02010600030101010101" pitchFamily="2" charset="-122"/>
              </a:rPr>
              <a:t>’</a:t>
            </a:r>
            <a:r>
              <a:rPr lang="en-US" altLang="zh-CN" sz="1600" i="1" baseline="-25000" dirty="0" err="1"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ea typeface="宋体" panose="02010600030101010101" pitchFamily="2" charset="-122"/>
              </a:rPr>
              <a:t> = </a:t>
            </a:r>
            <a:r>
              <a:rPr lang="en-US" altLang="zh-CN" sz="1600" i="1" dirty="0" err="1">
                <a:ea typeface="宋体" panose="02010600030101010101" pitchFamily="2" charset="-122"/>
              </a:rPr>
              <a:t>R</a:t>
            </a:r>
            <a:r>
              <a:rPr lang="en-US" altLang="zh-CN" sz="1600" i="1" baseline="30000" dirty="0" err="1">
                <a:ea typeface="宋体" panose="02010600030101010101" pitchFamily="2" charset="-122"/>
              </a:rPr>
              <a:t>’</a:t>
            </a:r>
            <a:r>
              <a:rPr lang="en-US" altLang="zh-CN" sz="1600" i="1" baseline="-25000" dirty="0" err="1">
                <a:ea typeface="宋体" panose="02010600030101010101" pitchFamily="2" charset="-122"/>
              </a:rPr>
              <a:t>i</a:t>
            </a:r>
            <a:r>
              <a:rPr lang="en-US" altLang="zh-CN" sz="1600" i="1" baseline="-25000" dirty="0">
                <a:ea typeface="宋体" panose="02010600030101010101" pitchFamily="2" charset="-122"/>
              </a:rPr>
              <a:t>–</a:t>
            </a:r>
            <a:r>
              <a:rPr lang="en-US" altLang="zh-CN" sz="1600" baseline="-25000" dirty="0">
                <a:ea typeface="宋体" panose="02010600030101010101" pitchFamily="2" charset="-122"/>
              </a:rPr>
              <a:t>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		</a:t>
            </a:r>
            <a:r>
              <a:rPr lang="en-US" altLang="zh-CN" sz="1600" i="1" dirty="0" err="1">
                <a:ea typeface="宋体" panose="02010600030101010101" pitchFamily="2" charset="-122"/>
              </a:rPr>
              <a:t>R</a:t>
            </a:r>
            <a:r>
              <a:rPr lang="en-US" altLang="zh-CN" sz="1600" i="1" baseline="30000" dirty="0" err="1">
                <a:ea typeface="宋体" panose="02010600030101010101" pitchFamily="2" charset="-122"/>
              </a:rPr>
              <a:t>’</a:t>
            </a:r>
            <a:r>
              <a:rPr lang="en-US" altLang="zh-CN" sz="1600" i="1" baseline="-25000" dirty="0" err="1"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ea typeface="宋体" panose="02010600030101010101" pitchFamily="2" charset="-122"/>
              </a:rPr>
              <a:t> = </a:t>
            </a:r>
            <a:r>
              <a:rPr lang="en-US" altLang="zh-CN" sz="1600" i="1" dirty="0" err="1">
                <a:ea typeface="宋体" panose="02010600030101010101" pitchFamily="2" charset="-122"/>
              </a:rPr>
              <a:t>L</a:t>
            </a:r>
            <a:r>
              <a:rPr lang="en-US" altLang="zh-CN" sz="1600" i="1" baseline="30000" dirty="0" err="1">
                <a:ea typeface="宋体" panose="02010600030101010101" pitchFamily="2" charset="-122"/>
              </a:rPr>
              <a:t>’</a:t>
            </a:r>
            <a:r>
              <a:rPr lang="en-US" altLang="zh-CN" sz="1600" baseline="-25000" dirty="0" err="1">
                <a:ea typeface="宋体" panose="02010600030101010101" pitchFamily="2" charset="-122"/>
              </a:rPr>
              <a:t>i</a:t>
            </a:r>
            <a:r>
              <a:rPr lang="en-US" altLang="zh-CN" sz="1600" baseline="-25000" dirty="0">
                <a:ea typeface="宋体" panose="02010600030101010101" pitchFamily="2" charset="-122"/>
              </a:rPr>
              <a:t>–1</a:t>
            </a:r>
            <a:r>
              <a:rPr lang="en-US" altLang="zh-CN" sz="1600" dirty="0">
                <a:ea typeface="宋体" panose="02010600030101010101" pitchFamily="2" charset="-122"/>
              </a:rPr>
              <a:t> </a:t>
            </a:r>
            <a:r>
              <a:rPr lang="en-GB" altLang="zh-CN" sz="1600" dirty="0">
                <a:ea typeface="StarBats"/>
                <a:cs typeface="StarBats"/>
              </a:rPr>
              <a:t>⊕ </a:t>
            </a:r>
            <a:r>
              <a:rPr lang="en-GB" altLang="zh-CN" sz="1600" i="1" dirty="0">
                <a:ea typeface="StarBats"/>
                <a:cs typeface="StarBats"/>
              </a:rPr>
              <a:t>F</a:t>
            </a:r>
            <a:r>
              <a:rPr lang="en-GB" altLang="zh-CN" sz="1600" dirty="0">
                <a:ea typeface="StarBats"/>
                <a:cs typeface="StarBats"/>
              </a:rPr>
              <a:t>(</a:t>
            </a:r>
            <a:r>
              <a:rPr lang="en-GB" altLang="zh-CN" sz="1600" i="1" dirty="0">
                <a:ea typeface="StarBats"/>
                <a:cs typeface="StarBats"/>
              </a:rPr>
              <a:t>R</a:t>
            </a:r>
            <a:r>
              <a:rPr lang="en-US" altLang="zh-CN" sz="1600" baseline="30000" dirty="0">
                <a:ea typeface="宋体" panose="02010600030101010101" pitchFamily="2" charset="-122"/>
              </a:rPr>
              <a:t>’</a:t>
            </a:r>
            <a:r>
              <a:rPr lang="en-GB" altLang="zh-CN" sz="1600" baseline="-25000" dirty="0" err="1">
                <a:ea typeface="StarBats"/>
                <a:cs typeface="StarBats"/>
              </a:rPr>
              <a:t>i</a:t>
            </a:r>
            <a:r>
              <a:rPr lang="en-GB" altLang="zh-CN" sz="1600" baseline="-25000" dirty="0">
                <a:ea typeface="StarBats"/>
                <a:cs typeface="StarBats"/>
              </a:rPr>
              <a:t>–1</a:t>
            </a:r>
            <a:r>
              <a:rPr lang="en-GB" altLang="zh-CN" sz="1600" dirty="0">
                <a:ea typeface="StarBats"/>
                <a:cs typeface="StarBats"/>
              </a:rPr>
              <a:t>, </a:t>
            </a:r>
            <a:r>
              <a:rPr lang="en-GB" altLang="zh-CN" sz="1600" i="1" dirty="0">
                <a:ea typeface="StarBats"/>
                <a:cs typeface="StarBats"/>
              </a:rPr>
              <a:t>K</a:t>
            </a:r>
            <a:r>
              <a:rPr lang="en-US" altLang="zh-CN" sz="1600" i="1" baseline="30000" dirty="0">
                <a:ea typeface="宋体" panose="02010600030101010101" pitchFamily="2" charset="-122"/>
              </a:rPr>
              <a:t>’</a:t>
            </a:r>
            <a:r>
              <a:rPr lang="en-GB" altLang="zh-CN" sz="1600" baseline="-25000" dirty="0">
                <a:ea typeface="StarBats"/>
                <a:cs typeface="StarBats"/>
              </a:rPr>
              <a:t>n–i+1</a:t>
            </a:r>
            <a:r>
              <a:rPr lang="en-GB" altLang="zh-CN" sz="1600" dirty="0">
                <a:ea typeface="StarBats"/>
                <a:cs typeface="StarBats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zh-CN" sz="1600" dirty="0">
              <a:ea typeface="StarBats"/>
              <a:cs typeface="StarBats"/>
            </a:endParaRPr>
          </a:p>
          <a:p>
            <a:pPr eaLnBrk="1" hangingPunct="1"/>
            <a:r>
              <a:rPr lang="en-US" altLang="zh-CN" sz="1600" dirty="0">
                <a:ea typeface="宋体" panose="02010600030101010101" pitchFamily="2" charset="-122"/>
              </a:rPr>
              <a:t>Let </a:t>
            </a:r>
            <a:r>
              <a:rPr lang="en-US" altLang="zh-CN" sz="1600" i="1" dirty="0">
                <a:ea typeface="宋体" panose="02010600030101010101" pitchFamily="2" charset="-122"/>
              </a:rPr>
              <a:t>L</a:t>
            </a:r>
            <a:r>
              <a:rPr lang="en-US" altLang="zh-CN" sz="1600" i="1" baseline="30000" dirty="0">
                <a:ea typeface="宋体" panose="02010600030101010101" pitchFamily="2" charset="-122"/>
              </a:rPr>
              <a:t>’</a:t>
            </a:r>
            <a:r>
              <a:rPr lang="en-US" altLang="zh-CN" sz="1600" i="1" baseline="-25000" dirty="0">
                <a:ea typeface="宋体" panose="02010600030101010101" pitchFamily="2" charset="-122"/>
              </a:rPr>
              <a:t>n</a:t>
            </a:r>
            <a:r>
              <a:rPr lang="en-US" altLang="zh-CN" sz="1600" baseline="-25000" dirty="0">
                <a:ea typeface="宋体" panose="02010600030101010101" pitchFamily="2" charset="-122"/>
              </a:rPr>
              <a:t>+1</a:t>
            </a:r>
            <a:r>
              <a:rPr lang="en-US" altLang="zh-CN" sz="1600" dirty="0">
                <a:ea typeface="宋体" panose="02010600030101010101" pitchFamily="2" charset="-122"/>
              </a:rPr>
              <a:t> = </a:t>
            </a:r>
            <a:r>
              <a:rPr lang="en-US" altLang="zh-CN" sz="1600" i="1" dirty="0" err="1">
                <a:ea typeface="宋体" panose="02010600030101010101" pitchFamily="2" charset="-122"/>
              </a:rPr>
              <a:t>R</a:t>
            </a:r>
            <a:r>
              <a:rPr lang="en-US" altLang="zh-CN" sz="1600" i="1" baseline="30000" dirty="0" err="1">
                <a:ea typeface="宋体" panose="02010600030101010101" pitchFamily="2" charset="-122"/>
              </a:rPr>
              <a:t>’</a:t>
            </a:r>
            <a:r>
              <a:rPr lang="en-US" altLang="zh-CN" sz="1600" i="1" baseline="-25000" dirty="0" err="1">
                <a:ea typeface="宋体" panose="02010600030101010101" pitchFamily="2" charset="-122"/>
              </a:rPr>
              <a:t>n</a:t>
            </a:r>
            <a:r>
              <a:rPr lang="en-US" altLang="zh-CN" sz="1600" dirty="0">
                <a:ea typeface="宋体" panose="02010600030101010101" pitchFamily="2" charset="-122"/>
              </a:rPr>
              <a:t>, </a:t>
            </a:r>
            <a:r>
              <a:rPr lang="en-US" altLang="zh-CN" sz="1600" i="1" dirty="0">
                <a:ea typeface="宋体" panose="02010600030101010101" pitchFamily="2" charset="-122"/>
              </a:rPr>
              <a:t>R</a:t>
            </a:r>
            <a:r>
              <a:rPr lang="en-US" altLang="zh-CN" sz="1600" i="1" baseline="30000" dirty="0">
                <a:ea typeface="宋体" panose="02010600030101010101" pitchFamily="2" charset="-122"/>
              </a:rPr>
              <a:t>’</a:t>
            </a:r>
            <a:r>
              <a:rPr lang="en-US" altLang="zh-CN" sz="1600" i="1" baseline="-25000" dirty="0">
                <a:ea typeface="宋体" panose="02010600030101010101" pitchFamily="2" charset="-122"/>
              </a:rPr>
              <a:t>n</a:t>
            </a:r>
            <a:r>
              <a:rPr lang="en-US" altLang="zh-CN" sz="1600" baseline="-25000" dirty="0">
                <a:ea typeface="宋体" panose="02010600030101010101" pitchFamily="2" charset="-122"/>
              </a:rPr>
              <a:t>+1</a:t>
            </a:r>
            <a:r>
              <a:rPr lang="en-US" altLang="zh-CN" sz="1600" dirty="0">
                <a:ea typeface="宋体" panose="02010600030101010101" pitchFamily="2" charset="-122"/>
              </a:rPr>
              <a:t> = </a:t>
            </a:r>
            <a:r>
              <a:rPr lang="en-US" altLang="zh-CN" sz="1600" i="1" dirty="0" err="1">
                <a:ea typeface="宋体" panose="02010600030101010101" pitchFamily="2" charset="-122"/>
              </a:rPr>
              <a:t>L</a:t>
            </a:r>
            <a:r>
              <a:rPr lang="en-US" altLang="zh-CN" sz="1600" i="1" baseline="30000" dirty="0" err="1">
                <a:ea typeface="宋体" panose="02010600030101010101" pitchFamily="2" charset="-122"/>
              </a:rPr>
              <a:t>’</a:t>
            </a:r>
            <a:r>
              <a:rPr lang="en-US" altLang="zh-CN" sz="1600" i="1" baseline="-25000" dirty="0" err="1">
                <a:ea typeface="宋体" panose="02010600030101010101" pitchFamily="2" charset="-122"/>
              </a:rPr>
              <a:t>n</a:t>
            </a:r>
            <a:endParaRPr lang="en-US" altLang="zh-CN" sz="1600" i="1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1600" dirty="0">
                <a:ea typeface="宋体" panose="02010600030101010101" pitchFamily="2" charset="-122"/>
              </a:rPr>
              <a:t>We will show that </a:t>
            </a:r>
            <a:r>
              <a:rPr lang="en-US" altLang="zh-CN" sz="1600" i="1" dirty="0">
                <a:ea typeface="宋体" panose="02010600030101010101" pitchFamily="2" charset="-122"/>
              </a:rPr>
              <a:t>M</a:t>
            </a:r>
            <a:r>
              <a:rPr lang="en-US" altLang="zh-CN" sz="1600" dirty="0">
                <a:ea typeface="宋体" panose="02010600030101010101" pitchFamily="2" charset="-122"/>
              </a:rPr>
              <a:t> = </a:t>
            </a:r>
            <a:r>
              <a:rPr lang="en-US" altLang="zh-CN" sz="1600" i="1" dirty="0">
                <a:ea typeface="宋体" panose="02010600030101010101" pitchFamily="2" charset="-122"/>
              </a:rPr>
              <a:t>L</a:t>
            </a:r>
            <a:r>
              <a:rPr lang="en-US" altLang="zh-CN" sz="1600" i="1" baseline="30000" dirty="0">
                <a:ea typeface="宋体" panose="02010600030101010101" pitchFamily="2" charset="-122"/>
              </a:rPr>
              <a:t>’</a:t>
            </a:r>
            <a:r>
              <a:rPr lang="en-US" altLang="zh-CN" sz="1600" i="1" baseline="-25000" dirty="0">
                <a:ea typeface="宋体" panose="02010600030101010101" pitchFamily="2" charset="-122"/>
              </a:rPr>
              <a:t>n</a:t>
            </a:r>
            <a:r>
              <a:rPr lang="en-US" altLang="zh-CN" sz="1600" baseline="-25000" dirty="0">
                <a:ea typeface="宋体" panose="02010600030101010101" pitchFamily="2" charset="-122"/>
              </a:rPr>
              <a:t>+1</a:t>
            </a:r>
            <a:r>
              <a:rPr lang="en-US" altLang="zh-CN" sz="1600" i="1" dirty="0">
                <a:ea typeface="宋体" panose="02010600030101010101" pitchFamily="2" charset="-122"/>
              </a:rPr>
              <a:t>R</a:t>
            </a:r>
            <a:r>
              <a:rPr lang="en-US" altLang="zh-CN" sz="1600" i="1" baseline="30000" dirty="0">
                <a:ea typeface="宋体" panose="02010600030101010101" pitchFamily="2" charset="-122"/>
              </a:rPr>
              <a:t>’</a:t>
            </a:r>
            <a:r>
              <a:rPr lang="en-US" altLang="zh-CN" sz="1600" i="1" baseline="-25000" dirty="0">
                <a:ea typeface="宋体" panose="02010600030101010101" pitchFamily="2" charset="-122"/>
              </a:rPr>
              <a:t>n</a:t>
            </a:r>
            <a:r>
              <a:rPr lang="en-US" altLang="zh-CN" sz="1600" baseline="-25000" dirty="0">
                <a:ea typeface="宋体" panose="02010600030101010101" pitchFamily="2" charset="-122"/>
              </a:rPr>
              <a:t>+1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600" dirty="0">
              <a:ea typeface="宋体" panose="02010600030101010101" pitchFamily="2" charset="-122"/>
            </a:endParaRPr>
          </a:p>
        </p:txBody>
      </p:sp>
      <p:grpSp>
        <p:nvGrpSpPr>
          <p:cNvPr id="22532" name="Group 9">
            <a:extLst>
              <a:ext uri="{FF2B5EF4-FFF2-40B4-BE49-F238E27FC236}">
                <a16:creationId xmlns:a16="http://schemas.microsoft.com/office/drawing/2014/main" id="{9344E91B-D6D1-4A90-8E97-B0A1D190C542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228734"/>
            <a:ext cx="3889375" cy="4759325"/>
            <a:chOff x="5194300" y="1493838"/>
            <a:chExt cx="3694113" cy="4410075"/>
          </a:xfrm>
        </p:grpSpPr>
        <p:pic>
          <p:nvPicPr>
            <p:cNvPr id="22535" name="Picture 3" descr="fig2.1.jpg">
              <a:extLst>
                <a:ext uri="{FF2B5EF4-FFF2-40B4-BE49-F238E27FC236}">
                  <a16:creationId xmlns:a16="http://schemas.microsoft.com/office/drawing/2014/main" id="{397D0733-6691-48CB-A62D-4EE22B4DD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4300" y="1493838"/>
              <a:ext cx="3694113" cy="4354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6" name="TextBox 4">
              <a:extLst>
                <a:ext uri="{FF2B5EF4-FFF2-40B4-BE49-F238E27FC236}">
                  <a16:creationId xmlns:a16="http://schemas.microsoft.com/office/drawing/2014/main" id="{E753E413-4B1B-493A-9AEF-2A91897BF3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0375" y="1493838"/>
              <a:ext cx="1104900" cy="539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945" tIns="41473" rIns="82945" bIns="41473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 i="0"/>
                <a:t>Encryption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 i="0"/>
                <a:t>Start</a:t>
              </a:r>
            </a:p>
          </p:txBody>
        </p:sp>
        <p:sp>
          <p:nvSpPr>
            <p:cNvPr id="22537" name="TextBox 5">
              <a:extLst>
                <a:ext uri="{FF2B5EF4-FFF2-40B4-BE49-F238E27FC236}">
                  <a16:creationId xmlns:a16="http://schemas.microsoft.com/office/drawing/2014/main" id="{F6B2D83B-93CC-40E9-AB31-6E3247CD8F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5538" y="5364163"/>
              <a:ext cx="1104900" cy="539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945" tIns="41473" rIns="82945" bIns="41473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 i="0"/>
                <a:t>Decryption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 i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304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itle 5">
            <a:extLst>
              <a:ext uri="{FF2B5EF4-FFF2-40B4-BE49-F238E27FC236}">
                <a16:creationId xmlns:a16="http://schemas.microsoft.com/office/drawing/2014/main" id="{9E83B5FB-DBF3-4E26-AEB5-93F60F3D83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07740" y="-137405"/>
            <a:ext cx="7543800" cy="1295400"/>
          </a:xfrm>
        </p:spPr>
        <p:txBody>
          <a:bodyPr anchor="ctr"/>
          <a:lstStyle/>
          <a:p>
            <a:pPr eaLnBrk="1" hangingPunct="1"/>
            <a:r>
              <a:rPr lang="en-US" altLang="zh-CN" sz="3600" dirty="0">
                <a:ea typeface="宋体" panose="02010600030101010101" pitchFamily="2" charset="-122"/>
              </a:rPr>
              <a:t>Proof of FCS decryption</a:t>
            </a:r>
          </a:p>
        </p:txBody>
      </p:sp>
      <p:sp>
        <p:nvSpPr>
          <p:cNvPr id="23557" name="Content Placeholder 6">
            <a:extLst>
              <a:ext uri="{FF2B5EF4-FFF2-40B4-BE49-F238E27FC236}">
                <a16:creationId xmlns:a16="http://schemas.microsoft.com/office/drawing/2014/main" id="{E7668F67-7AD9-4349-A78B-716F18D154A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22784" y="1124744"/>
            <a:ext cx="8313712" cy="5112568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Will show that </a:t>
            </a:r>
            <a:r>
              <a:rPr lang="en-US" altLang="zh-CN" sz="1800" i="1" dirty="0">
                <a:ea typeface="宋体" panose="02010600030101010101" pitchFamily="2" charset="-122"/>
              </a:rPr>
              <a:t>C</a:t>
            </a:r>
            <a:r>
              <a:rPr lang="en-US" altLang="zh-CN" sz="1800" dirty="0">
                <a:ea typeface="宋体" panose="02010600030101010101" pitchFamily="2" charset="-122"/>
              </a:rPr>
              <a:t> = </a:t>
            </a:r>
            <a:r>
              <a:rPr lang="en-US" altLang="zh-CN" sz="1800" i="1" dirty="0">
                <a:ea typeface="宋体" panose="02010600030101010101" pitchFamily="2" charset="-122"/>
              </a:rPr>
              <a:t>L</a:t>
            </a:r>
            <a:r>
              <a:rPr lang="en-US" altLang="zh-CN" sz="1800" i="1" baseline="-25000" dirty="0">
                <a:ea typeface="宋体" panose="02010600030101010101" pitchFamily="2" charset="-122"/>
              </a:rPr>
              <a:t>n</a:t>
            </a:r>
            <a:r>
              <a:rPr lang="en-US" altLang="zh-CN" sz="1800" baseline="-25000" dirty="0">
                <a:ea typeface="宋体" panose="02010600030101010101" pitchFamily="2" charset="-122"/>
              </a:rPr>
              <a:t>+1</a:t>
            </a:r>
            <a:r>
              <a:rPr lang="en-US" altLang="zh-CN" sz="1800" i="1" dirty="0">
                <a:ea typeface="宋体" panose="02010600030101010101" pitchFamily="2" charset="-122"/>
              </a:rPr>
              <a:t>R</a:t>
            </a:r>
            <a:r>
              <a:rPr lang="en-US" altLang="zh-CN" sz="1800" i="1" baseline="-25000" dirty="0">
                <a:ea typeface="宋体" panose="02010600030101010101" pitchFamily="2" charset="-122"/>
              </a:rPr>
              <a:t>n</a:t>
            </a:r>
            <a:r>
              <a:rPr lang="en-US" altLang="zh-CN" sz="1800" baseline="-25000" dirty="0">
                <a:ea typeface="宋体" panose="02010600030101010101" pitchFamily="2" charset="-122"/>
              </a:rPr>
              <a:t>+1</a:t>
            </a:r>
            <a:r>
              <a:rPr lang="en-US" altLang="zh-CN" sz="1800" dirty="0">
                <a:ea typeface="宋体" panose="02010600030101010101" pitchFamily="2" charset="-122"/>
              </a:rPr>
              <a:t> = </a:t>
            </a:r>
            <a:r>
              <a:rPr lang="en-US" altLang="zh-CN" sz="1800" i="1" dirty="0">
                <a:ea typeface="宋体" panose="02010600030101010101" pitchFamily="2" charset="-122"/>
              </a:rPr>
              <a:t>L</a:t>
            </a:r>
            <a:r>
              <a:rPr lang="en-US" altLang="zh-CN" sz="1800" baseline="30000" dirty="0">
                <a:ea typeface="宋体" panose="02010600030101010101" pitchFamily="2" charset="-122"/>
              </a:rPr>
              <a:t>’</a:t>
            </a:r>
            <a:r>
              <a:rPr lang="en-US" altLang="zh-CN" sz="1800" baseline="-25000" dirty="0">
                <a:ea typeface="宋体" panose="02010600030101010101" pitchFamily="2" charset="-122"/>
              </a:rPr>
              <a:t>0</a:t>
            </a:r>
            <a:r>
              <a:rPr lang="en-US" altLang="zh-CN" sz="1800" i="1" dirty="0">
                <a:ea typeface="宋体" panose="02010600030101010101" pitchFamily="2" charset="-122"/>
              </a:rPr>
              <a:t>R</a:t>
            </a:r>
            <a:r>
              <a:rPr lang="en-US" altLang="zh-CN" sz="1800" baseline="30000" dirty="0">
                <a:ea typeface="宋体" panose="02010600030101010101" pitchFamily="2" charset="-122"/>
              </a:rPr>
              <a:t>’</a:t>
            </a:r>
            <a:r>
              <a:rPr lang="en-US" altLang="zh-CN" sz="1800" baseline="-25000" dirty="0">
                <a:ea typeface="宋体" panose="02010600030101010101" pitchFamily="2" charset="-122"/>
              </a:rPr>
              <a:t>0</a:t>
            </a:r>
            <a:r>
              <a:rPr lang="en-US" altLang="zh-CN" sz="1800" dirty="0">
                <a:ea typeface="宋体" panose="02010600030101010101" pitchFamily="2" charset="-122"/>
              </a:rPr>
              <a:t> is transformed back to </a:t>
            </a:r>
            <a:r>
              <a:rPr lang="en-US" altLang="zh-CN" sz="1800" i="1" dirty="0">
                <a:ea typeface="宋体" panose="02010600030101010101" pitchFamily="2" charset="-122"/>
              </a:rPr>
              <a:t>M</a:t>
            </a:r>
            <a:r>
              <a:rPr lang="en-US" altLang="zh-CN" sz="1800" dirty="0">
                <a:ea typeface="宋体" panose="02010600030101010101" pitchFamily="2" charset="-122"/>
              </a:rPr>
              <a:t> = </a:t>
            </a:r>
            <a:r>
              <a:rPr lang="en-US" altLang="zh-CN" sz="1800" i="1" dirty="0">
                <a:ea typeface="宋体" panose="02010600030101010101" pitchFamily="2" charset="-122"/>
              </a:rPr>
              <a:t>L</a:t>
            </a:r>
            <a:r>
              <a:rPr lang="en-US" altLang="zh-CN" sz="1800" baseline="-25000" dirty="0">
                <a:ea typeface="宋体" panose="02010600030101010101" pitchFamily="2" charset="-122"/>
              </a:rPr>
              <a:t>0</a:t>
            </a:r>
            <a:r>
              <a:rPr lang="en-US" altLang="zh-CN" sz="1800" i="1" dirty="0">
                <a:ea typeface="宋体" panose="02010600030101010101" pitchFamily="2" charset="-122"/>
              </a:rPr>
              <a:t>R</a:t>
            </a:r>
            <a:r>
              <a:rPr lang="en-US" altLang="zh-CN" sz="1800" baseline="-25000" dirty="0">
                <a:ea typeface="宋体" panose="02010600030101010101" pitchFamily="2" charset="-122"/>
              </a:rPr>
              <a:t>0</a:t>
            </a:r>
            <a:r>
              <a:rPr lang="en-US" altLang="zh-CN" sz="1800" dirty="0">
                <a:ea typeface="宋体" panose="02010600030101010101" pitchFamily="2" charset="-122"/>
              </a:rPr>
              <a:t> by the FCS Decryption algorithm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Prove by induction the following equalities: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		(1) </a:t>
            </a:r>
            <a:r>
              <a:rPr lang="en-US" altLang="zh-CN" sz="1800" i="1" dirty="0" err="1">
                <a:ea typeface="宋体" panose="02010600030101010101" pitchFamily="2" charset="-122"/>
              </a:rPr>
              <a:t>L</a:t>
            </a:r>
            <a:r>
              <a:rPr lang="en-US" altLang="zh-CN" sz="1800" i="1" baseline="30000" dirty="0" err="1">
                <a:ea typeface="宋体" panose="02010600030101010101" pitchFamily="2" charset="-122"/>
              </a:rPr>
              <a:t>’</a:t>
            </a:r>
            <a:r>
              <a:rPr lang="en-US" altLang="zh-CN" sz="1800" i="1" baseline="-25000" dirty="0" err="1"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ea typeface="宋体" panose="02010600030101010101" pitchFamily="2" charset="-122"/>
              </a:rPr>
              <a:t> = </a:t>
            </a:r>
            <a:r>
              <a:rPr lang="en-US" altLang="zh-CN" sz="1800" i="1" dirty="0">
                <a:ea typeface="宋体" panose="02010600030101010101" pitchFamily="2" charset="-122"/>
              </a:rPr>
              <a:t>R</a:t>
            </a:r>
            <a:r>
              <a:rPr lang="en-US" altLang="zh-CN" sz="1800" i="1" baseline="-25000" dirty="0">
                <a:ea typeface="宋体" panose="02010600030101010101" pitchFamily="2" charset="-122"/>
              </a:rPr>
              <a:t>n</a:t>
            </a:r>
            <a:r>
              <a:rPr lang="en-US" altLang="zh-CN" sz="1800" i="1" baseline="-25000" dirty="0">
                <a:ea typeface="宋体" panose="02010600030101010101" pitchFamily="2" charset="-122"/>
                <a:cs typeface="Arial" panose="020B0604020202020204" pitchFamily="34" charset="0"/>
              </a:rPr>
              <a:t>–</a:t>
            </a:r>
            <a:r>
              <a:rPr lang="en-US" altLang="zh-CN" sz="1800" i="1" baseline="-25000" dirty="0" err="1"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1800" baseline="-25000" dirty="0"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sz="1800" dirty="0">
                <a:ea typeface="宋体" panose="02010600030101010101" pitchFamily="2" charset="-122"/>
                <a:cs typeface="Arial" panose="020B0604020202020204" pitchFamily="34" charset="0"/>
              </a:rPr>
              <a:t>		(2) </a:t>
            </a:r>
            <a:r>
              <a:rPr lang="en-US" altLang="zh-CN" sz="1800" i="1" dirty="0" err="1">
                <a:ea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sz="1800" i="1" baseline="30000" dirty="0" err="1">
                <a:ea typeface="宋体" panose="02010600030101010101" pitchFamily="2" charset="-122"/>
                <a:cs typeface="Arial" panose="020B0604020202020204" pitchFamily="34" charset="0"/>
              </a:rPr>
              <a:t>’</a:t>
            </a:r>
            <a:r>
              <a:rPr lang="en-US" altLang="zh-CN" sz="1800" i="1" baseline="-25000" dirty="0" err="1"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1800" i="1" dirty="0">
                <a:ea typeface="宋体" panose="02010600030101010101" pitchFamily="2" charset="-122"/>
                <a:cs typeface="Arial" panose="020B0604020202020204" pitchFamily="34" charset="0"/>
              </a:rPr>
              <a:t> = L</a:t>
            </a:r>
            <a:r>
              <a:rPr lang="en-US" altLang="zh-CN" sz="1800" i="1" baseline="-25000" dirty="0">
                <a:ea typeface="宋体" panose="02010600030101010101" pitchFamily="2" charset="-122"/>
                <a:cs typeface="Arial" panose="020B0604020202020204" pitchFamily="34" charset="0"/>
              </a:rPr>
              <a:t>n–</a:t>
            </a:r>
            <a:r>
              <a:rPr lang="en-US" altLang="zh-CN" sz="1800" i="1" baseline="-25000" dirty="0" err="1"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endParaRPr lang="en-US" altLang="zh-CN" sz="1800" i="1" baseline="-25000" dirty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ea typeface="宋体" panose="02010600030101010101" pitchFamily="2" charset="-122"/>
                <a:cs typeface="Arial" panose="020B0604020202020204" pitchFamily="34" charset="0"/>
              </a:rPr>
              <a:t>Basis</a:t>
            </a:r>
            <a:r>
              <a:rPr lang="en-US" altLang="zh-CN" sz="1800" dirty="0">
                <a:ea typeface="宋体" panose="02010600030101010101" pitchFamily="2" charset="-122"/>
                <a:cs typeface="Arial" panose="020B0604020202020204" pitchFamily="34" charset="0"/>
              </a:rPr>
              <a:t>: </a:t>
            </a:r>
            <a:r>
              <a:rPr lang="en-US" altLang="zh-CN" sz="1800" i="1" dirty="0">
                <a:ea typeface="宋体" panose="02010600030101010101" pitchFamily="2" charset="-122"/>
                <a:cs typeface="Arial" panose="020B0604020202020204" pitchFamily="34" charset="0"/>
              </a:rPr>
              <a:t>L</a:t>
            </a:r>
            <a:r>
              <a:rPr lang="en-US" altLang="zh-CN" sz="1800" baseline="-25000" dirty="0"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  <a:r>
              <a:rPr lang="en-US" altLang="zh-CN" sz="1800" baseline="30000" dirty="0">
                <a:ea typeface="宋体" panose="02010600030101010101" pitchFamily="2" charset="-122"/>
                <a:cs typeface="Arial" panose="020B0604020202020204" pitchFamily="34" charset="0"/>
              </a:rPr>
              <a:t>’</a:t>
            </a:r>
            <a:r>
              <a:rPr lang="en-US" altLang="zh-CN" sz="1800" dirty="0">
                <a:ea typeface="宋体" panose="02010600030101010101" pitchFamily="2" charset="-122"/>
                <a:cs typeface="Arial" panose="020B0604020202020204" pitchFamily="34" charset="0"/>
              </a:rPr>
              <a:t> = </a:t>
            </a:r>
            <a:r>
              <a:rPr lang="en-US" altLang="zh-CN" sz="1800" i="1" dirty="0">
                <a:ea typeface="宋体" panose="02010600030101010101" pitchFamily="2" charset="-122"/>
                <a:cs typeface="Arial" panose="020B0604020202020204" pitchFamily="34" charset="0"/>
              </a:rPr>
              <a:t>L</a:t>
            </a:r>
            <a:r>
              <a:rPr lang="en-US" altLang="zh-CN" sz="1800" i="1" baseline="-25000" dirty="0">
                <a:ea typeface="宋体" panose="02010600030101010101" pitchFamily="2" charset="-122"/>
                <a:cs typeface="Arial" panose="020B0604020202020204" pitchFamily="34" charset="0"/>
              </a:rPr>
              <a:t>n</a:t>
            </a:r>
            <a:r>
              <a:rPr lang="en-US" altLang="zh-CN" sz="1800" baseline="-25000" dirty="0">
                <a:ea typeface="宋体" panose="02010600030101010101" pitchFamily="2" charset="-122"/>
                <a:cs typeface="Arial" panose="020B0604020202020204" pitchFamily="34" charset="0"/>
              </a:rPr>
              <a:t>+1</a:t>
            </a:r>
            <a:r>
              <a:rPr lang="en-US" altLang="zh-CN" sz="1800" dirty="0">
                <a:ea typeface="宋体" panose="02010600030101010101" pitchFamily="2" charset="-122"/>
                <a:cs typeface="Arial" panose="020B0604020202020204" pitchFamily="34" charset="0"/>
              </a:rPr>
              <a:t> = </a:t>
            </a:r>
            <a:r>
              <a:rPr lang="en-US" altLang="zh-CN" sz="1800" i="1" dirty="0">
                <a:ea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sz="1800" i="1" baseline="-25000" dirty="0">
                <a:ea typeface="宋体" panose="02010600030101010101" pitchFamily="2" charset="-122"/>
                <a:cs typeface="Arial" panose="020B0604020202020204" pitchFamily="34" charset="0"/>
              </a:rPr>
              <a:t>n</a:t>
            </a:r>
            <a:r>
              <a:rPr lang="en-US" altLang="zh-CN" sz="1800" dirty="0"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800" i="1" dirty="0">
                <a:ea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sz="1800" baseline="-25000" dirty="0"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  <a:r>
              <a:rPr lang="en-US" altLang="zh-CN" sz="1800" baseline="30000" dirty="0">
                <a:ea typeface="宋体" panose="02010600030101010101" pitchFamily="2" charset="-122"/>
                <a:cs typeface="Arial" panose="020B0604020202020204" pitchFamily="34" charset="0"/>
              </a:rPr>
              <a:t>’</a:t>
            </a:r>
            <a:r>
              <a:rPr lang="en-US" altLang="zh-CN" sz="1800" dirty="0">
                <a:ea typeface="宋体" panose="02010600030101010101" pitchFamily="2" charset="-122"/>
                <a:cs typeface="Arial" panose="020B0604020202020204" pitchFamily="34" charset="0"/>
              </a:rPr>
              <a:t> = </a:t>
            </a:r>
            <a:r>
              <a:rPr lang="en-US" altLang="zh-CN" sz="1800" i="1" dirty="0">
                <a:ea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sz="1800" i="1" baseline="-25000" dirty="0">
                <a:ea typeface="宋体" panose="02010600030101010101" pitchFamily="2" charset="-122"/>
                <a:cs typeface="Arial" panose="020B0604020202020204" pitchFamily="34" charset="0"/>
              </a:rPr>
              <a:t>n</a:t>
            </a:r>
            <a:r>
              <a:rPr lang="en-US" altLang="zh-CN" sz="1800" baseline="-25000" dirty="0">
                <a:ea typeface="宋体" panose="02010600030101010101" pitchFamily="2" charset="-122"/>
                <a:cs typeface="Arial" panose="020B0604020202020204" pitchFamily="34" charset="0"/>
              </a:rPr>
              <a:t>+1</a:t>
            </a:r>
            <a:r>
              <a:rPr lang="en-US" altLang="zh-CN" sz="1800" dirty="0">
                <a:ea typeface="宋体" panose="02010600030101010101" pitchFamily="2" charset="-122"/>
                <a:cs typeface="Arial" panose="020B0604020202020204" pitchFamily="34" charset="0"/>
              </a:rPr>
              <a:t> = </a:t>
            </a:r>
            <a:r>
              <a:rPr lang="en-US" altLang="zh-CN" sz="1800" i="1" dirty="0">
                <a:ea typeface="宋体" panose="02010600030101010101" pitchFamily="2" charset="-122"/>
                <a:cs typeface="Arial" panose="020B0604020202020204" pitchFamily="34" charset="0"/>
              </a:rPr>
              <a:t>L</a:t>
            </a:r>
            <a:r>
              <a:rPr lang="en-US" altLang="zh-CN" sz="1800" i="1" baseline="-25000" dirty="0">
                <a:ea typeface="宋体" panose="02010600030101010101" pitchFamily="2" charset="-122"/>
                <a:cs typeface="Arial" panose="020B0604020202020204" pitchFamily="34" charset="0"/>
              </a:rPr>
              <a:t>n</a:t>
            </a:r>
            <a:r>
              <a:rPr lang="en-US" altLang="zh-CN" sz="1800" dirty="0">
                <a:ea typeface="宋体" panose="02010600030101010101" pitchFamily="2" charset="-122"/>
                <a:cs typeface="Arial" panose="020B0604020202020204" pitchFamily="34" charset="0"/>
              </a:rPr>
              <a:t>; (1) and (2) hold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ea typeface="宋体" panose="02010600030101010101" pitchFamily="2" charset="-122"/>
                <a:cs typeface="Arial" panose="020B0604020202020204" pitchFamily="34" charset="0"/>
              </a:rPr>
              <a:t>Hypothesis</a:t>
            </a:r>
            <a:r>
              <a:rPr lang="en-US" altLang="zh-CN" sz="1800" dirty="0">
                <a:ea typeface="宋体" panose="02010600030101010101" pitchFamily="2" charset="-122"/>
                <a:cs typeface="Arial" panose="020B0604020202020204" pitchFamily="34" charset="0"/>
              </a:rPr>
              <a:t>: Assume when </a:t>
            </a:r>
            <a:r>
              <a:rPr lang="en-US" altLang="zh-CN" sz="1800" i="1" dirty="0" err="1"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1800" dirty="0"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ea typeface="宋体" panose="02010600030101010101" pitchFamily="2" charset="-122"/>
              </a:rPr>
              <a:t>≤ </a:t>
            </a:r>
            <a:r>
              <a:rPr lang="en-US" altLang="zh-CN" sz="1800" i="1" dirty="0">
                <a:ea typeface="宋体" panose="02010600030101010101" pitchFamily="2" charset="-122"/>
              </a:rPr>
              <a:t>n</a:t>
            </a:r>
            <a:r>
              <a:rPr lang="en-US" altLang="zh-CN" sz="1800" dirty="0">
                <a:ea typeface="宋体" panose="02010600030101010101" pitchFamily="2" charset="-122"/>
              </a:rPr>
              <a:t>: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		</a:t>
            </a:r>
            <a:r>
              <a:rPr lang="en-US" altLang="zh-CN" sz="1800" i="1" dirty="0">
                <a:ea typeface="宋体" panose="02010600030101010101" pitchFamily="2" charset="-122"/>
              </a:rPr>
              <a:t>L</a:t>
            </a:r>
            <a:r>
              <a:rPr lang="en-US" altLang="zh-CN" sz="1800" i="1" baseline="-25000" dirty="0">
                <a:ea typeface="宋体" panose="02010600030101010101" pitchFamily="2" charset="-122"/>
              </a:rPr>
              <a:t>i–</a:t>
            </a:r>
            <a:r>
              <a:rPr lang="en-US" altLang="zh-CN" sz="1800" baseline="-25000" dirty="0">
                <a:ea typeface="宋体" panose="02010600030101010101" pitchFamily="2" charset="-122"/>
              </a:rPr>
              <a:t>1</a:t>
            </a:r>
            <a:r>
              <a:rPr lang="en-US" altLang="zh-CN" sz="1800" baseline="30000" dirty="0">
                <a:ea typeface="宋体" panose="02010600030101010101" pitchFamily="2" charset="-122"/>
              </a:rPr>
              <a:t>’</a:t>
            </a:r>
            <a:r>
              <a:rPr lang="en-US" altLang="zh-CN" sz="1800" dirty="0">
                <a:ea typeface="宋体" panose="02010600030101010101" pitchFamily="2" charset="-122"/>
              </a:rPr>
              <a:t> = </a:t>
            </a:r>
            <a:r>
              <a:rPr lang="en-US" altLang="zh-CN" sz="1800" i="1" dirty="0">
                <a:ea typeface="宋体" panose="02010600030101010101" pitchFamily="2" charset="-122"/>
              </a:rPr>
              <a:t>R</a:t>
            </a:r>
            <a:r>
              <a:rPr lang="en-US" altLang="zh-CN" sz="1800" i="1" baseline="-25000" dirty="0">
                <a:ea typeface="宋体" panose="02010600030101010101" pitchFamily="2" charset="-122"/>
              </a:rPr>
              <a:t>n</a:t>
            </a:r>
            <a:r>
              <a:rPr lang="en-US" altLang="zh-CN" sz="1800" baseline="-25000" dirty="0">
                <a:ea typeface="宋体" panose="02010600030101010101" pitchFamily="2" charset="-122"/>
              </a:rPr>
              <a:t>–(</a:t>
            </a:r>
            <a:r>
              <a:rPr lang="en-US" altLang="zh-CN" sz="1800" i="1" baseline="-25000" dirty="0" err="1">
                <a:ea typeface="宋体" panose="02010600030101010101" pitchFamily="2" charset="-122"/>
              </a:rPr>
              <a:t>i</a:t>
            </a:r>
            <a:r>
              <a:rPr lang="en-US" altLang="zh-CN" sz="1800" i="1" baseline="-25000" dirty="0">
                <a:ea typeface="宋体" panose="02010600030101010101" pitchFamily="2" charset="-122"/>
              </a:rPr>
              <a:t>–</a:t>
            </a:r>
            <a:r>
              <a:rPr lang="en-US" altLang="zh-CN" sz="1800" baseline="-25000" dirty="0">
                <a:ea typeface="宋体" panose="02010600030101010101" pitchFamily="2" charset="-122"/>
              </a:rPr>
              <a:t>1)		</a:t>
            </a:r>
            <a:r>
              <a:rPr lang="en-US" altLang="zh-CN" sz="1800" i="1" dirty="0">
                <a:ea typeface="宋体" panose="02010600030101010101" pitchFamily="2" charset="-122"/>
              </a:rPr>
              <a:t>R</a:t>
            </a:r>
            <a:r>
              <a:rPr lang="en-US" altLang="zh-CN" sz="1800" i="1" baseline="-25000" dirty="0">
                <a:ea typeface="宋体" panose="02010600030101010101" pitchFamily="2" charset="-122"/>
              </a:rPr>
              <a:t>i–</a:t>
            </a:r>
            <a:r>
              <a:rPr lang="en-US" altLang="zh-CN" sz="1800" baseline="-25000" dirty="0">
                <a:ea typeface="宋体" panose="02010600030101010101" pitchFamily="2" charset="-122"/>
              </a:rPr>
              <a:t>1</a:t>
            </a:r>
            <a:r>
              <a:rPr lang="en-US" altLang="zh-CN" sz="1800" baseline="30000" dirty="0">
                <a:ea typeface="宋体" panose="02010600030101010101" pitchFamily="2" charset="-122"/>
              </a:rPr>
              <a:t>’</a:t>
            </a:r>
            <a:r>
              <a:rPr lang="en-US" altLang="zh-CN" sz="1800" dirty="0">
                <a:ea typeface="宋体" panose="02010600030101010101" pitchFamily="2" charset="-122"/>
              </a:rPr>
              <a:t> = </a:t>
            </a:r>
            <a:r>
              <a:rPr lang="en-US" altLang="zh-CN" sz="1800" i="1" dirty="0">
                <a:ea typeface="宋体" panose="02010600030101010101" pitchFamily="2" charset="-122"/>
              </a:rPr>
              <a:t>L</a:t>
            </a:r>
            <a:r>
              <a:rPr lang="en-US" altLang="zh-CN" sz="1800" i="1" baseline="-25000" dirty="0">
                <a:ea typeface="宋体" panose="02010600030101010101" pitchFamily="2" charset="-122"/>
              </a:rPr>
              <a:t>n–</a:t>
            </a:r>
            <a:r>
              <a:rPr lang="en-US" altLang="zh-CN" sz="1800" baseline="-25000" dirty="0">
                <a:ea typeface="宋体" panose="02010600030101010101" pitchFamily="2" charset="-122"/>
              </a:rPr>
              <a:t>(</a:t>
            </a:r>
            <a:r>
              <a:rPr lang="en-US" altLang="zh-CN" sz="1800" baseline="-25000" dirty="0" err="1">
                <a:ea typeface="宋体" panose="02010600030101010101" pitchFamily="2" charset="-122"/>
              </a:rPr>
              <a:t>i</a:t>
            </a:r>
            <a:r>
              <a:rPr lang="en-US" altLang="zh-CN" sz="1800" baseline="-25000" dirty="0">
                <a:ea typeface="宋体" panose="02010600030101010101" pitchFamily="2" charset="-122"/>
              </a:rPr>
              <a:t>–1) 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lnSpc>
                <a:spcPts val="1000"/>
              </a:lnSpc>
              <a:spcBef>
                <a:spcPct val="50000"/>
              </a:spcBef>
            </a:pPr>
            <a:r>
              <a:rPr lang="en-US" altLang="zh-CN" sz="1800" b="1" dirty="0">
                <a:ea typeface="宋体" panose="02010600030101010101" pitchFamily="2" charset="-122"/>
              </a:rPr>
              <a:t>Induction step</a:t>
            </a:r>
            <a:r>
              <a:rPr lang="en-US" altLang="zh-CN" sz="1800" dirty="0">
                <a:ea typeface="宋体" panose="02010600030101010101" pitchFamily="2" charset="-122"/>
              </a:rPr>
              <a:t>: </a:t>
            </a:r>
          </a:p>
          <a:p>
            <a:pPr lvl="1" eaLnBrk="1" hangingPunct="1">
              <a:lnSpc>
                <a:spcPts val="1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800" i="1" dirty="0" err="1">
                <a:ea typeface="宋体" panose="02010600030101010101" pitchFamily="2" charset="-122"/>
              </a:rPr>
              <a:t>L</a:t>
            </a:r>
            <a:r>
              <a:rPr lang="en-US" altLang="zh-CN" sz="1800" i="1" baseline="30000" dirty="0" err="1">
                <a:ea typeface="宋体" panose="02010600030101010101" pitchFamily="2" charset="-122"/>
              </a:rPr>
              <a:t>’</a:t>
            </a:r>
            <a:r>
              <a:rPr lang="en-US" altLang="zh-CN" sz="1800" i="1" baseline="-25000" dirty="0" err="1">
                <a:ea typeface="宋体" panose="02010600030101010101" pitchFamily="2" charset="-122"/>
              </a:rPr>
              <a:t>i</a:t>
            </a:r>
            <a:r>
              <a:rPr lang="en-US" altLang="zh-CN" sz="1800" i="1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ea typeface="宋体" panose="02010600030101010101" pitchFamily="2" charset="-122"/>
              </a:rPr>
              <a:t>= </a:t>
            </a:r>
            <a:r>
              <a:rPr lang="en-US" altLang="zh-CN" sz="1800" i="1" dirty="0" err="1">
                <a:ea typeface="宋体" panose="02010600030101010101" pitchFamily="2" charset="-122"/>
              </a:rPr>
              <a:t>R</a:t>
            </a:r>
            <a:r>
              <a:rPr lang="en-US" altLang="zh-CN" sz="1800" i="1" baseline="30000" dirty="0" err="1">
                <a:ea typeface="宋体" panose="02010600030101010101" pitchFamily="2" charset="-122"/>
              </a:rPr>
              <a:t>’</a:t>
            </a:r>
            <a:r>
              <a:rPr lang="en-US" altLang="zh-CN" sz="1800" i="1" baseline="-25000" dirty="0" err="1">
                <a:ea typeface="宋体" panose="02010600030101010101" pitchFamily="2" charset="-122"/>
              </a:rPr>
              <a:t>i</a:t>
            </a:r>
            <a:r>
              <a:rPr lang="en-US" altLang="zh-CN" sz="1800" i="1" baseline="-25000" dirty="0">
                <a:ea typeface="宋体" panose="02010600030101010101" pitchFamily="2" charset="-122"/>
              </a:rPr>
              <a:t>–</a:t>
            </a:r>
            <a:r>
              <a:rPr lang="en-US" altLang="zh-CN" sz="1800" baseline="-25000" dirty="0">
                <a:ea typeface="宋体" panose="02010600030101010101" pitchFamily="2" charset="-122"/>
              </a:rPr>
              <a:t>1</a:t>
            </a:r>
            <a:r>
              <a:rPr lang="en-US" altLang="zh-CN" sz="1800" dirty="0">
                <a:ea typeface="宋体" panose="02010600030101010101" pitchFamily="2" charset="-122"/>
              </a:rPr>
              <a:t> (by decrypt. alg.) = </a:t>
            </a:r>
            <a:r>
              <a:rPr lang="en-US" altLang="zh-CN" sz="1800" i="1" dirty="0">
                <a:ea typeface="宋体" panose="02010600030101010101" pitchFamily="2" charset="-122"/>
              </a:rPr>
              <a:t>L</a:t>
            </a:r>
            <a:r>
              <a:rPr lang="en-US" altLang="zh-CN" sz="1800" i="1" baseline="-25000" dirty="0">
                <a:ea typeface="宋体" panose="02010600030101010101" pitchFamily="2" charset="-122"/>
              </a:rPr>
              <a:t>n–i</a:t>
            </a:r>
            <a:r>
              <a:rPr lang="en-US" altLang="zh-CN" sz="1800" baseline="-25000" dirty="0">
                <a:ea typeface="宋体" panose="02010600030101010101" pitchFamily="2" charset="-122"/>
              </a:rPr>
              <a:t>+1</a:t>
            </a:r>
            <a:r>
              <a:rPr lang="en-US" altLang="zh-CN" sz="1800" dirty="0">
                <a:ea typeface="宋体" panose="02010600030101010101" pitchFamily="2" charset="-122"/>
              </a:rPr>
              <a:t> (by hypothesis) = </a:t>
            </a:r>
            <a:r>
              <a:rPr lang="en-US" altLang="zh-CN" sz="1800" i="1" dirty="0">
                <a:ea typeface="宋体" panose="02010600030101010101" pitchFamily="2" charset="-122"/>
              </a:rPr>
              <a:t>R</a:t>
            </a:r>
            <a:r>
              <a:rPr lang="en-US" altLang="zh-CN" sz="1800" i="1" baseline="-25000" dirty="0">
                <a:ea typeface="宋体" panose="02010600030101010101" pitchFamily="2" charset="-122"/>
              </a:rPr>
              <a:t>n–</a:t>
            </a:r>
            <a:r>
              <a:rPr lang="en-US" altLang="zh-CN" sz="1800" i="1" baseline="-25000" dirty="0" err="1">
                <a:ea typeface="宋体" panose="02010600030101010101" pitchFamily="2" charset="-122"/>
              </a:rPr>
              <a:t>i</a:t>
            </a:r>
            <a:r>
              <a:rPr lang="en-US" altLang="zh-CN" sz="1800" i="1" baseline="-25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ea typeface="宋体" panose="02010600030101010101" pitchFamily="2" charset="-122"/>
              </a:rPr>
              <a:t>(by encrypt. alg.) </a:t>
            </a:r>
          </a:p>
          <a:p>
            <a:pPr lvl="1" eaLnBrk="1" hangingPunct="1">
              <a:lnSpc>
                <a:spcPts val="1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Hence (1) is true</a:t>
            </a:r>
          </a:p>
          <a:p>
            <a:pPr eaLnBrk="1" hangingPunct="1">
              <a:lnSpc>
                <a:spcPts val="1000"/>
              </a:lnSpc>
              <a:spcBef>
                <a:spcPct val="50000"/>
              </a:spcBef>
            </a:pPr>
            <a:endParaRPr lang="en-US" altLang="zh-CN" sz="1800" baseline="-25000" dirty="0">
              <a:ea typeface="宋体" panose="02010600030101010101" pitchFamily="2" charset="-122"/>
            </a:endParaRPr>
          </a:p>
          <a:p>
            <a:pPr eaLnBrk="1" hangingPunct="1">
              <a:lnSpc>
                <a:spcPts val="1000"/>
              </a:lnSpc>
              <a:spcBef>
                <a:spcPct val="50000"/>
              </a:spcBef>
            </a:pPr>
            <a:r>
              <a:rPr lang="en-US" altLang="zh-CN" sz="1800" i="1" dirty="0" err="1">
                <a:ea typeface="宋体" panose="02010600030101010101" pitchFamily="2" charset="-122"/>
              </a:rPr>
              <a:t>R</a:t>
            </a:r>
            <a:r>
              <a:rPr lang="en-US" altLang="zh-CN" sz="1800" i="1" baseline="30000" dirty="0" err="1">
                <a:ea typeface="宋体" panose="02010600030101010101" pitchFamily="2" charset="-122"/>
              </a:rPr>
              <a:t>’</a:t>
            </a:r>
            <a:r>
              <a:rPr lang="en-US" altLang="zh-CN" sz="1800" i="1" baseline="-25000" dirty="0" err="1"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ea typeface="宋体" panose="02010600030101010101" pitchFamily="2" charset="-122"/>
              </a:rPr>
              <a:t> = </a:t>
            </a:r>
            <a:r>
              <a:rPr lang="en-US" altLang="zh-CN" sz="1800" i="1" dirty="0" err="1">
                <a:ea typeface="宋体" panose="02010600030101010101" pitchFamily="2" charset="-122"/>
              </a:rPr>
              <a:t>L</a:t>
            </a:r>
            <a:r>
              <a:rPr lang="en-US" altLang="zh-CN" sz="1800" i="1" baseline="30000" dirty="0" err="1">
                <a:ea typeface="宋体" panose="02010600030101010101" pitchFamily="2" charset="-122"/>
              </a:rPr>
              <a:t>’</a:t>
            </a:r>
            <a:r>
              <a:rPr lang="en-US" altLang="zh-CN" sz="1800" i="1" baseline="-25000" dirty="0" err="1">
                <a:ea typeface="宋体" panose="02010600030101010101" pitchFamily="2" charset="-122"/>
              </a:rPr>
              <a:t>i</a:t>
            </a:r>
            <a:r>
              <a:rPr lang="en-US" altLang="zh-CN" sz="1800" i="1" baseline="-25000" dirty="0">
                <a:ea typeface="宋体" panose="02010600030101010101" pitchFamily="2" charset="-122"/>
              </a:rPr>
              <a:t>–</a:t>
            </a:r>
            <a:r>
              <a:rPr lang="en-US" altLang="zh-CN" sz="1800" baseline="-25000" dirty="0">
                <a:ea typeface="宋体" panose="02010600030101010101" pitchFamily="2" charset="-122"/>
              </a:rPr>
              <a:t>1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en-GB" altLang="zh-CN" sz="1800" dirty="0">
                <a:ea typeface="StarBats"/>
                <a:cs typeface="StarBats"/>
              </a:rPr>
              <a:t>⊕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en-US" altLang="zh-CN" sz="1800" i="1" dirty="0">
                <a:ea typeface="宋体" panose="02010600030101010101" pitchFamily="2" charset="-122"/>
              </a:rPr>
              <a:t>F</a:t>
            </a:r>
            <a:r>
              <a:rPr lang="en-US" altLang="zh-CN" sz="1800" dirty="0">
                <a:ea typeface="宋体" panose="02010600030101010101" pitchFamily="2" charset="-122"/>
              </a:rPr>
              <a:t>(</a:t>
            </a:r>
            <a:r>
              <a:rPr lang="en-US" altLang="zh-CN" sz="1800" i="1" dirty="0" err="1">
                <a:ea typeface="宋体" panose="02010600030101010101" pitchFamily="2" charset="-122"/>
              </a:rPr>
              <a:t>R</a:t>
            </a:r>
            <a:r>
              <a:rPr lang="en-US" altLang="zh-CN" sz="1800" i="1" baseline="30000" dirty="0" err="1">
                <a:ea typeface="宋体" panose="02010600030101010101" pitchFamily="2" charset="-122"/>
              </a:rPr>
              <a:t>’</a:t>
            </a:r>
            <a:r>
              <a:rPr lang="en-US" altLang="zh-CN" sz="1800" i="1" baseline="-25000" dirty="0" err="1">
                <a:ea typeface="宋体" panose="02010600030101010101" pitchFamily="2" charset="-122"/>
              </a:rPr>
              <a:t>i</a:t>
            </a:r>
            <a:r>
              <a:rPr lang="en-US" altLang="zh-CN" sz="1800" i="1" baseline="-25000" dirty="0">
                <a:ea typeface="宋体" panose="02010600030101010101" pitchFamily="2" charset="-122"/>
              </a:rPr>
              <a:t>–</a:t>
            </a:r>
            <a:r>
              <a:rPr lang="en-US" altLang="zh-CN" sz="1800" baseline="-25000" dirty="0">
                <a:ea typeface="宋体" panose="02010600030101010101" pitchFamily="2" charset="-122"/>
              </a:rPr>
              <a:t>1</a:t>
            </a:r>
            <a:r>
              <a:rPr lang="en-US" altLang="zh-CN" sz="1800" dirty="0">
                <a:ea typeface="宋体" panose="02010600030101010101" pitchFamily="2" charset="-122"/>
              </a:rPr>
              <a:t>, </a:t>
            </a:r>
            <a:r>
              <a:rPr lang="en-US" altLang="zh-CN" sz="1800" i="1" dirty="0" err="1">
                <a:ea typeface="宋体" panose="02010600030101010101" pitchFamily="2" charset="-122"/>
              </a:rPr>
              <a:t>K</a:t>
            </a:r>
            <a:r>
              <a:rPr lang="en-US" altLang="zh-CN" sz="1800" i="1" baseline="-25000" dirty="0" err="1">
                <a:ea typeface="宋体" panose="02010600030101010101" pitchFamily="2" charset="-122"/>
              </a:rPr>
              <a:t>n</a:t>
            </a:r>
            <a:r>
              <a:rPr lang="en-US" altLang="zh-CN" sz="1800" i="1" baseline="-25000" dirty="0">
                <a:ea typeface="宋体" panose="02010600030101010101" pitchFamily="2" charset="-122"/>
              </a:rPr>
              <a:t>–i</a:t>
            </a:r>
            <a:r>
              <a:rPr lang="en-US" altLang="zh-CN" sz="1800" baseline="-25000" dirty="0">
                <a:ea typeface="宋体" panose="02010600030101010101" pitchFamily="2" charset="-122"/>
              </a:rPr>
              <a:t>+1</a:t>
            </a:r>
            <a:r>
              <a:rPr lang="en-US" altLang="zh-CN" sz="1800" dirty="0">
                <a:ea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ts val="1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	       = </a:t>
            </a:r>
            <a:r>
              <a:rPr lang="en-US" altLang="zh-CN" sz="1800" i="1" dirty="0">
                <a:ea typeface="宋体" panose="02010600030101010101" pitchFamily="2" charset="-122"/>
              </a:rPr>
              <a:t>R</a:t>
            </a:r>
            <a:r>
              <a:rPr lang="en-US" altLang="zh-CN" sz="1800" i="1" baseline="-25000" dirty="0">
                <a:ea typeface="宋体" panose="02010600030101010101" pitchFamily="2" charset="-122"/>
              </a:rPr>
              <a:t>n</a:t>
            </a:r>
            <a:r>
              <a:rPr lang="en-US" altLang="zh-CN" sz="1800" baseline="-25000" dirty="0">
                <a:ea typeface="宋体" panose="02010600030101010101" pitchFamily="2" charset="-122"/>
              </a:rPr>
              <a:t>–(i+1)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en-GB" altLang="zh-CN" sz="1800" dirty="0">
                <a:ea typeface="StarBats"/>
                <a:cs typeface="StarBats"/>
              </a:rPr>
              <a:t>⊕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en-US" altLang="zh-CN" sz="1800" i="1" dirty="0">
                <a:ea typeface="宋体" panose="02010600030101010101" pitchFamily="2" charset="-122"/>
              </a:rPr>
              <a:t>F</a:t>
            </a:r>
            <a:r>
              <a:rPr lang="en-US" altLang="zh-CN" sz="1800" dirty="0">
                <a:ea typeface="宋体" panose="02010600030101010101" pitchFamily="2" charset="-122"/>
              </a:rPr>
              <a:t>(</a:t>
            </a:r>
            <a:r>
              <a:rPr lang="en-US" altLang="zh-CN" sz="1800" i="1" dirty="0">
                <a:ea typeface="宋体" panose="02010600030101010101" pitchFamily="2" charset="-122"/>
              </a:rPr>
              <a:t>L</a:t>
            </a:r>
            <a:r>
              <a:rPr lang="en-US" altLang="zh-CN" sz="1800" baseline="-25000" dirty="0">
                <a:ea typeface="宋体" panose="02010600030101010101" pitchFamily="2" charset="-122"/>
              </a:rPr>
              <a:t>n–(i+1)</a:t>
            </a:r>
            <a:r>
              <a:rPr lang="en-US" altLang="zh-CN" sz="1800" dirty="0">
                <a:ea typeface="宋体" panose="02010600030101010101" pitchFamily="2" charset="-122"/>
              </a:rPr>
              <a:t>, </a:t>
            </a:r>
            <a:r>
              <a:rPr lang="en-US" altLang="zh-CN" sz="1800" i="1" dirty="0" err="1">
                <a:ea typeface="宋体" panose="02010600030101010101" pitchFamily="2" charset="-122"/>
              </a:rPr>
              <a:t>K</a:t>
            </a:r>
            <a:r>
              <a:rPr lang="en-US" altLang="zh-CN" sz="1800" i="1" baseline="-25000" dirty="0" err="1">
                <a:ea typeface="宋体" panose="02010600030101010101" pitchFamily="2" charset="-122"/>
              </a:rPr>
              <a:t>n</a:t>
            </a:r>
            <a:r>
              <a:rPr lang="en-US" altLang="zh-CN" sz="1800" i="1" baseline="-25000" dirty="0">
                <a:ea typeface="宋体" panose="02010600030101010101" pitchFamily="2" charset="-122"/>
              </a:rPr>
              <a:t>–</a:t>
            </a:r>
            <a:r>
              <a:rPr lang="en-US" altLang="zh-CN" sz="1800" baseline="-25000" dirty="0">
                <a:ea typeface="宋体" panose="02010600030101010101" pitchFamily="2" charset="-122"/>
              </a:rPr>
              <a:t>i+1</a:t>
            </a:r>
            <a:r>
              <a:rPr lang="en-US" altLang="zh-CN" sz="1800" dirty="0">
                <a:ea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ts val="1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	       = [</a:t>
            </a:r>
            <a:r>
              <a:rPr lang="en-US" altLang="zh-CN" sz="1800" i="1" dirty="0">
                <a:ea typeface="宋体" panose="02010600030101010101" pitchFamily="2" charset="-122"/>
              </a:rPr>
              <a:t>L</a:t>
            </a:r>
            <a:r>
              <a:rPr lang="en-US" altLang="zh-CN" sz="1800" i="1" baseline="-25000" dirty="0">
                <a:ea typeface="宋体" panose="02010600030101010101" pitchFamily="2" charset="-122"/>
              </a:rPr>
              <a:t>n–</a:t>
            </a:r>
            <a:r>
              <a:rPr lang="en-US" altLang="zh-CN" sz="1800" i="1" baseline="-25000" dirty="0" err="1"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en-GB" altLang="zh-CN" sz="1800" dirty="0">
                <a:ea typeface="StarBats"/>
                <a:cs typeface="StarBats"/>
              </a:rPr>
              <a:t>⊕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en-US" altLang="zh-CN" sz="1800" i="1" dirty="0">
                <a:ea typeface="宋体" panose="02010600030101010101" pitchFamily="2" charset="-122"/>
              </a:rPr>
              <a:t>F</a:t>
            </a:r>
            <a:r>
              <a:rPr lang="en-US" altLang="zh-CN" sz="1800" dirty="0">
                <a:ea typeface="宋体" panose="02010600030101010101" pitchFamily="2" charset="-122"/>
              </a:rPr>
              <a:t>(</a:t>
            </a:r>
            <a:r>
              <a:rPr lang="en-US" altLang="zh-CN" sz="1800" i="1" dirty="0">
                <a:ea typeface="宋体" panose="02010600030101010101" pitchFamily="2" charset="-122"/>
              </a:rPr>
              <a:t>R</a:t>
            </a:r>
            <a:r>
              <a:rPr lang="en-US" altLang="zh-CN" sz="1800" i="1" baseline="-25000" dirty="0">
                <a:ea typeface="宋体" panose="02010600030101010101" pitchFamily="2" charset="-122"/>
              </a:rPr>
              <a:t>n–</a:t>
            </a:r>
            <a:r>
              <a:rPr lang="en-US" altLang="zh-CN" sz="1800" i="1" baseline="-25000" dirty="0" err="1"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ea typeface="宋体" panose="02010600030101010101" pitchFamily="2" charset="-122"/>
              </a:rPr>
              <a:t>, </a:t>
            </a:r>
            <a:r>
              <a:rPr lang="en-US" altLang="zh-CN" sz="1800" i="1" dirty="0" err="1">
                <a:ea typeface="宋体" panose="02010600030101010101" pitchFamily="2" charset="-122"/>
              </a:rPr>
              <a:t>K</a:t>
            </a:r>
            <a:r>
              <a:rPr lang="en-US" altLang="zh-CN" sz="1800" i="1" baseline="-25000" dirty="0" err="1">
                <a:ea typeface="宋体" panose="02010600030101010101" pitchFamily="2" charset="-122"/>
              </a:rPr>
              <a:t>n</a:t>
            </a:r>
            <a:r>
              <a:rPr lang="en-US" altLang="zh-CN" sz="1800" i="1" baseline="-25000" dirty="0">
                <a:ea typeface="宋体" panose="02010600030101010101" pitchFamily="2" charset="-122"/>
              </a:rPr>
              <a:t>–i</a:t>
            </a:r>
            <a:r>
              <a:rPr lang="en-US" altLang="zh-CN" sz="1800" baseline="-25000" dirty="0">
                <a:ea typeface="宋体" panose="02010600030101010101" pitchFamily="2" charset="-122"/>
              </a:rPr>
              <a:t>+1</a:t>
            </a:r>
            <a:r>
              <a:rPr lang="en-US" altLang="zh-CN" sz="1800" dirty="0">
                <a:ea typeface="宋体" panose="02010600030101010101" pitchFamily="2" charset="-122"/>
              </a:rPr>
              <a:t>)] </a:t>
            </a:r>
            <a:r>
              <a:rPr lang="en-GB" altLang="zh-CN" sz="1800" dirty="0">
                <a:ea typeface="StarBats"/>
                <a:cs typeface="StarBats"/>
              </a:rPr>
              <a:t>⊕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en-US" altLang="zh-CN" sz="1800" i="1" dirty="0">
                <a:ea typeface="宋体" panose="02010600030101010101" pitchFamily="2" charset="-122"/>
              </a:rPr>
              <a:t>F</a:t>
            </a:r>
            <a:r>
              <a:rPr lang="en-US" altLang="zh-CN" sz="1800" dirty="0">
                <a:ea typeface="宋体" panose="02010600030101010101" pitchFamily="2" charset="-122"/>
              </a:rPr>
              <a:t>(</a:t>
            </a:r>
            <a:r>
              <a:rPr lang="en-US" altLang="zh-CN" sz="1800" i="1" dirty="0">
                <a:ea typeface="宋体" panose="02010600030101010101" pitchFamily="2" charset="-122"/>
              </a:rPr>
              <a:t>R</a:t>
            </a:r>
            <a:r>
              <a:rPr lang="en-US" altLang="zh-CN" sz="1800" i="1" baseline="-25000" dirty="0">
                <a:ea typeface="宋体" panose="02010600030101010101" pitchFamily="2" charset="-122"/>
              </a:rPr>
              <a:t>n–</a:t>
            </a:r>
            <a:r>
              <a:rPr lang="en-US" altLang="zh-CN" sz="1800" i="1" baseline="-25000" dirty="0" err="1"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ea typeface="宋体" panose="02010600030101010101" pitchFamily="2" charset="-122"/>
              </a:rPr>
              <a:t>, </a:t>
            </a:r>
            <a:r>
              <a:rPr lang="en-US" altLang="zh-CN" sz="1800" i="1" dirty="0" err="1">
                <a:ea typeface="宋体" panose="02010600030101010101" pitchFamily="2" charset="-122"/>
              </a:rPr>
              <a:t>K</a:t>
            </a:r>
            <a:r>
              <a:rPr lang="en-US" altLang="zh-CN" sz="1800" i="1" baseline="-25000" dirty="0" err="1">
                <a:ea typeface="宋体" panose="02010600030101010101" pitchFamily="2" charset="-122"/>
              </a:rPr>
              <a:t>n</a:t>
            </a:r>
            <a:r>
              <a:rPr lang="en-US" altLang="zh-CN" sz="1800" i="1" baseline="-25000" dirty="0">
                <a:ea typeface="宋体" panose="02010600030101010101" pitchFamily="2" charset="-122"/>
              </a:rPr>
              <a:t>–i</a:t>
            </a:r>
            <a:r>
              <a:rPr lang="en-US" altLang="zh-CN" sz="1800" baseline="-25000" dirty="0">
                <a:ea typeface="宋体" panose="02010600030101010101" pitchFamily="2" charset="-122"/>
              </a:rPr>
              <a:t>+1</a:t>
            </a:r>
            <a:r>
              <a:rPr lang="en-US" altLang="zh-CN" sz="1800" dirty="0">
                <a:ea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ts val="1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	       = </a:t>
            </a:r>
            <a:r>
              <a:rPr lang="en-US" altLang="zh-CN" sz="1800" i="1" dirty="0">
                <a:ea typeface="宋体" panose="02010600030101010101" pitchFamily="2" charset="-122"/>
              </a:rPr>
              <a:t>L</a:t>
            </a:r>
            <a:r>
              <a:rPr lang="en-US" altLang="zh-CN" sz="1800" i="1" baseline="-25000" dirty="0">
                <a:ea typeface="宋体" panose="02010600030101010101" pitchFamily="2" charset="-122"/>
              </a:rPr>
              <a:t>n–</a:t>
            </a:r>
            <a:r>
              <a:rPr lang="en-US" altLang="zh-CN" sz="1800" i="1" baseline="-25000" dirty="0" err="1">
                <a:ea typeface="宋体" panose="02010600030101010101" pitchFamily="2" charset="-122"/>
              </a:rPr>
              <a:t>i</a:t>
            </a:r>
            <a:endParaRPr lang="en-US" altLang="zh-CN" sz="1800" i="1" baseline="-250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ts val="1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Hence (2) true</a:t>
            </a:r>
          </a:p>
        </p:txBody>
      </p:sp>
    </p:spTree>
    <p:extLst>
      <p:ext uri="{BB962C8B-B14F-4D97-AF65-F5344CB8AC3E}">
        <p14:creationId xmlns:p14="http://schemas.microsoft.com/office/powerpoint/2010/main" val="329797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9184" y="260648"/>
            <a:ext cx="6661248" cy="792163"/>
          </a:xfrm>
        </p:spPr>
        <p:txBody>
          <a:bodyPr/>
          <a:lstStyle/>
          <a:p>
            <a:pPr eaLnBrk="1" hangingPunct="1"/>
            <a:r>
              <a:rPr lang="en-US" altLang="en-US" dirty="0"/>
              <a:t>Textbooks and References</a:t>
            </a:r>
            <a:endParaRPr lang="en-GB" alt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660" y="1160346"/>
            <a:ext cx="6119564" cy="576064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altLang="en-US" dirty="0"/>
              <a:t>Text books</a:t>
            </a:r>
          </a:p>
          <a:p>
            <a:pPr marL="0" indent="0" eaLnBrk="1" hangingPunct="1">
              <a:spcBef>
                <a:spcPct val="25000"/>
              </a:spcBef>
              <a:buNone/>
            </a:pPr>
            <a:endParaRPr lang="en-US" altLang="en-US" dirty="0"/>
          </a:p>
          <a:p>
            <a:pPr marL="0" indent="0" eaLnBrk="1" hangingPunct="1">
              <a:spcBef>
                <a:spcPct val="25000"/>
              </a:spcBef>
              <a:buNone/>
            </a:pPr>
            <a:endParaRPr lang="en-GB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C6BF2E-3E4F-4B44-9AB7-7782F5E6277D}"/>
              </a:ext>
            </a:extLst>
          </p:cNvPr>
          <p:cNvSpPr/>
          <p:nvPr/>
        </p:nvSpPr>
        <p:spPr>
          <a:xfrm>
            <a:off x="736110" y="5297543"/>
            <a:ext cx="3089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[1] Chapter 4,6</a:t>
            </a: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4AF6BE-42FE-4845-BDF7-2FD8337A5BF2}"/>
              </a:ext>
            </a:extLst>
          </p:cNvPr>
          <p:cNvSpPr/>
          <p:nvPr/>
        </p:nvSpPr>
        <p:spPr>
          <a:xfrm>
            <a:off x="4905164" y="5297543"/>
            <a:ext cx="3366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[2] Chapter 5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6" name="Picture 2" descr="Cryptography and Network Security: Principles and Practice, 8th Edition">
            <a:extLst>
              <a:ext uri="{FF2B5EF4-FFF2-40B4-BE49-F238E27FC236}">
                <a16:creationId xmlns:a16="http://schemas.microsoft.com/office/drawing/2014/main" id="{3254D2E9-76A3-4B06-8D21-629FA2C00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91354"/>
            <a:ext cx="2665463" cy="347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ver">
            <a:extLst>
              <a:ext uri="{FF2B5EF4-FFF2-40B4-BE49-F238E27FC236}">
                <a16:creationId xmlns:a16="http://schemas.microsoft.com/office/drawing/2014/main" id="{162A0D64-5183-4357-9EAA-C88BF9B68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736" y="1629624"/>
            <a:ext cx="2322918" cy="349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627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0648"/>
            <a:ext cx="8229600" cy="553998"/>
          </a:xfrm>
        </p:spPr>
        <p:txBody>
          <a:bodyPr wrap="square">
            <a:spAutoFit/>
          </a:bodyPr>
          <a:lstStyle/>
          <a:p>
            <a:r>
              <a:rPr lang="en-IN" altLang="en-US" sz="3600" dirty="0">
                <a:latin typeface="+mj-lt"/>
                <a:ea typeface="ヒラギノ角ゴ Pro W3" charset="-128"/>
              </a:rPr>
              <a:t>Feistel Cipher Design Features </a:t>
            </a:r>
            <a:r>
              <a:rPr lang="en-IN" altLang="en-US" sz="2800" dirty="0">
                <a:latin typeface="+mj-lt"/>
                <a:ea typeface="ヒラギノ角ゴ Pro W3" charset="-128"/>
              </a:rPr>
              <a:t>(1 of 2)</a:t>
            </a:r>
            <a:endParaRPr lang="en-US" sz="2800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1052736"/>
            <a:ext cx="8229600" cy="531494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Block size</a:t>
            </a:r>
          </a:p>
          <a:p>
            <a:pPr lvl="1"/>
            <a:r>
              <a:rPr lang="en-US" sz="2400" dirty="0"/>
              <a:t>Larger block sizes mean greater security but reduced encryption/decryption speed for a given algorithm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Key size</a:t>
            </a:r>
          </a:p>
          <a:p>
            <a:pPr lvl="1"/>
            <a:r>
              <a:rPr lang="en-US" sz="2400" dirty="0"/>
              <a:t>Larger key size means greater security but may decrease encryption/decryption speeds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Number of rounds</a:t>
            </a:r>
          </a:p>
          <a:p>
            <a:pPr lvl="1"/>
            <a:r>
              <a:rPr lang="en-US" sz="2400" dirty="0"/>
              <a:t>The essence of the </a:t>
            </a:r>
            <a:r>
              <a:rPr lang="en-US" sz="2400" dirty="0" err="1"/>
              <a:t>Feistel</a:t>
            </a:r>
            <a:r>
              <a:rPr lang="en-US" sz="2400" dirty="0"/>
              <a:t> cipher is that a single round offers inadequate security but that multiple rounds offer increasing security</a:t>
            </a:r>
          </a:p>
          <a:p>
            <a:pPr>
              <a:spcBef>
                <a:spcPts val="600"/>
              </a:spcBef>
            </a:pPr>
            <a:r>
              <a:rPr lang="en-US" sz="2400" dirty="0" err="1"/>
              <a:t>Subkey</a:t>
            </a:r>
            <a:r>
              <a:rPr lang="en-US" sz="2400" dirty="0"/>
              <a:t> generation algorithm</a:t>
            </a:r>
          </a:p>
          <a:p>
            <a:pPr lvl="1"/>
            <a:r>
              <a:rPr lang="en-US" sz="2400" dirty="0"/>
              <a:t>Greater complexity in this algorithm should lead to greater difficulty of cryptanalysis</a:t>
            </a:r>
          </a:p>
        </p:txBody>
      </p:sp>
    </p:spTree>
    <p:extLst>
      <p:ext uri="{BB962C8B-B14F-4D97-AF65-F5344CB8AC3E}">
        <p14:creationId xmlns:p14="http://schemas.microsoft.com/office/powerpoint/2010/main" val="3154276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0648"/>
            <a:ext cx="8229600" cy="553998"/>
          </a:xfrm>
        </p:spPr>
        <p:txBody>
          <a:bodyPr wrap="square">
            <a:spAutoFit/>
          </a:bodyPr>
          <a:lstStyle/>
          <a:p>
            <a:r>
              <a:rPr lang="en-IN" altLang="en-US" sz="3600" dirty="0">
                <a:latin typeface="+mj-lt"/>
                <a:ea typeface="ヒラギノ角ゴ Pro W3" charset="-128"/>
              </a:rPr>
              <a:t>Feistel Cipher Design Features </a:t>
            </a:r>
            <a:r>
              <a:rPr lang="en-IN" altLang="en-US" sz="2800" dirty="0">
                <a:latin typeface="+mj-lt"/>
                <a:ea typeface="ヒラギノ角ゴ Pro W3" charset="-128"/>
              </a:rPr>
              <a:t>(2 of 2)</a:t>
            </a:r>
            <a:endParaRPr lang="en-US" sz="28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84211"/>
            <a:ext cx="8589640" cy="5269125"/>
          </a:xfr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Round function F</a:t>
            </a:r>
          </a:p>
          <a:p>
            <a:pPr lvl="1"/>
            <a:r>
              <a:rPr lang="en-US" sz="2400" dirty="0"/>
              <a:t>Greater complexity generally means greater resistance to cryptanalysis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Fast software encryption/decryption</a:t>
            </a:r>
          </a:p>
          <a:p>
            <a:pPr lvl="1"/>
            <a:r>
              <a:rPr lang="en-US" sz="2400" dirty="0"/>
              <a:t>In many cases, encrypting is embedded in applications or utility functions in such a way as to preclude a hardware implementation; accordingly, the speed of execution of the algorithm becomes a concern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Ease of analysis</a:t>
            </a:r>
          </a:p>
          <a:p>
            <a:pPr lvl="1"/>
            <a:r>
              <a:rPr lang="en-US" sz="2400" dirty="0"/>
              <a:t>If the algorithm can be concisely and clearly explained, it is easier to analyze that algorithm for cryptanalytic vulnerabilities and therefore develop a higher level of assurance as to its strength</a:t>
            </a:r>
          </a:p>
        </p:txBody>
      </p:sp>
    </p:spTree>
    <p:extLst>
      <p:ext uri="{BB962C8B-B14F-4D97-AF65-F5344CB8AC3E}">
        <p14:creationId xmlns:p14="http://schemas.microsoft.com/office/powerpoint/2010/main" val="2053384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6923112" cy="646321"/>
          </a:xfrm>
        </p:spPr>
        <p:txBody>
          <a:bodyPr wrap="square">
            <a:spAutoFit/>
          </a:bodyPr>
          <a:lstStyle/>
          <a:p>
            <a:r>
              <a:rPr lang="en-IN" altLang="en-US" sz="3600" dirty="0" err="1">
                <a:latin typeface="+mj-lt"/>
                <a:ea typeface="ヒラギノ角ゴ Pro W3" charset="-128"/>
              </a:rPr>
              <a:t>Feistel</a:t>
            </a:r>
            <a:r>
              <a:rPr lang="en-IN" altLang="en-US" sz="3600" dirty="0">
                <a:latin typeface="+mj-lt"/>
                <a:ea typeface="ヒラギノ角ゴ Pro W3" charset="-128"/>
              </a:rPr>
              <a:t> Example</a:t>
            </a:r>
            <a:endParaRPr lang="en-US" sz="2800" dirty="0">
              <a:latin typeface="+mj-lt"/>
            </a:endParaRPr>
          </a:p>
        </p:txBody>
      </p:sp>
      <p:pic>
        <p:nvPicPr>
          <p:cNvPr id="5" name="Picture Placeholder 4" descr="• Encryption round 15 has R E sub 14 value 0 3 A 6 leading to F, with input from key 1 2 D E 5 2, and to L E sub 15 0 3 A 6. L E sub 14 value D E 7 F leads to X O R operation, leading to R E sub 15 values F(0 3 A 6, 12 D E 5 2) X O R D E 7 F.&#10;• Decryption round 2 flows the same as encryption round 15, with L D sub 1 value F(0 3 A 6, 1 2 D E 5 2) X O R D E 7 4, and R D sub 2 value F(0 3 A 6, 1 2 D E 5 2) X O R [F(0 3 A 6, 1 2 D E 5 2) X O R D E 7 F] =D E 7 F.&#10;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9" y="1124744"/>
            <a:ext cx="8753281" cy="5112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3543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68760"/>
            <a:ext cx="8278688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dirty="0"/>
              <a:t>Stream Cipher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dirty="0"/>
              <a:t>Block cipher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dirty="0">
                <a:solidFill>
                  <a:srgbClr val="FF0000"/>
                </a:solidFill>
              </a:rPr>
              <a:t>Data Encryption Standard (DES)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dirty="0"/>
              <a:t>Advanced Encryption Standard (AES)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dirty="0"/>
              <a:t>Some other ciphers</a:t>
            </a:r>
          </a:p>
          <a:p>
            <a:pPr lvl="2" eaLnBrk="1" hangingPunct="1">
              <a:spcBef>
                <a:spcPct val="25000"/>
              </a:spcBef>
            </a:pPr>
            <a:r>
              <a:rPr lang="en-GB" altLang="en-US" sz="2800" dirty="0"/>
              <a:t> Searchable encryption</a:t>
            </a:r>
          </a:p>
          <a:p>
            <a:pPr lvl="2" eaLnBrk="1" hangingPunct="1">
              <a:spcBef>
                <a:spcPct val="25000"/>
              </a:spcBef>
            </a:pPr>
            <a:r>
              <a:rPr lang="en-GB" altLang="en-US" sz="2800" dirty="0"/>
              <a:t> Homomorphic encryption</a:t>
            </a:r>
          </a:p>
          <a:p>
            <a:pPr lvl="2" eaLnBrk="1" hangingPunct="1">
              <a:spcBef>
                <a:spcPct val="25000"/>
              </a:spcBef>
            </a:pPr>
            <a:r>
              <a:rPr lang="en-GB" altLang="en-US" sz="2800" dirty="0"/>
              <a:t> Attribute based encryption</a:t>
            </a:r>
          </a:p>
        </p:txBody>
      </p:sp>
    </p:spTree>
    <p:extLst>
      <p:ext uri="{BB962C8B-B14F-4D97-AF65-F5344CB8AC3E}">
        <p14:creationId xmlns:p14="http://schemas.microsoft.com/office/powerpoint/2010/main" val="363086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20" y="271681"/>
            <a:ext cx="8229600" cy="553998"/>
          </a:xfrm>
        </p:spPr>
        <p:txBody>
          <a:bodyPr wrap="square">
            <a:spAutoFit/>
          </a:bodyPr>
          <a:lstStyle/>
          <a:p>
            <a:r>
              <a:rPr lang="en-IN" altLang="en-US" sz="3600" dirty="0">
                <a:latin typeface="+mj-lt"/>
                <a:ea typeface="ヒラギノ角ゴ Pro W3" charset="-128"/>
              </a:rPr>
              <a:t>Data Encryption Standard (DES)</a:t>
            </a:r>
            <a:endParaRPr lang="en-US" sz="28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1784"/>
            <a:ext cx="8712968" cy="5047536"/>
          </a:xfrm>
        </p:spPr>
        <p:txBody>
          <a:bodyPr wrap="square">
            <a:spAutoFit/>
          </a:bodyPr>
          <a:lstStyle/>
          <a:p>
            <a:r>
              <a:rPr lang="en-US" sz="2400" dirty="0"/>
              <a:t>Issued in 1977 by the National Bureau of Standards (now NIST) as Federal Information Processing Standard 46</a:t>
            </a:r>
          </a:p>
          <a:p>
            <a:r>
              <a:rPr lang="en-US" sz="2400" dirty="0"/>
              <a:t>Was the most widely used encryption scheme until the introduction of the Advanced Encryption Standard (AES) in 2001</a:t>
            </a:r>
          </a:p>
          <a:p>
            <a:r>
              <a:rPr lang="en-US" sz="2400" dirty="0"/>
              <a:t>Algorithm itself is referred to as the Data Encryption Algorithm (DEA)</a:t>
            </a:r>
          </a:p>
          <a:p>
            <a:pPr lvl="1"/>
            <a:r>
              <a:rPr lang="en-US" sz="2400" dirty="0"/>
              <a:t>Data are encrypted in 64-bit blocks using a 56-bit key</a:t>
            </a:r>
          </a:p>
          <a:p>
            <a:pPr lvl="1"/>
            <a:r>
              <a:rPr lang="en-US" sz="2400" dirty="0"/>
              <a:t>The algorithm transforms 64-bit input in a series of steps into a 64-bit output</a:t>
            </a:r>
          </a:p>
          <a:p>
            <a:pPr lvl="1"/>
            <a:r>
              <a:rPr lang="en-US" sz="2400" dirty="0"/>
              <a:t>The same steps, with the same key, are used to reverse the encryption</a:t>
            </a:r>
          </a:p>
        </p:txBody>
      </p:sp>
    </p:spTree>
    <p:extLst>
      <p:ext uri="{BB962C8B-B14F-4D97-AF65-F5344CB8AC3E}">
        <p14:creationId xmlns:p14="http://schemas.microsoft.com/office/powerpoint/2010/main" val="7575267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0"/>
            <a:ext cx="8686800" cy="1200318"/>
          </a:xfrm>
        </p:spPr>
        <p:txBody>
          <a:bodyPr wrap="square">
            <a:spAutoFit/>
          </a:bodyPr>
          <a:lstStyle/>
          <a:p>
            <a:r>
              <a:rPr lang="en-IN" altLang="en-US" sz="3600" dirty="0">
                <a:latin typeface="+mj-lt"/>
                <a:ea typeface="ヒラギノ角ゴ Pro W3" charset="-128"/>
              </a:rPr>
              <a:t>General Depiction of DES Encryption Algorithm</a:t>
            </a:r>
            <a:endParaRPr lang="en-US" sz="2800" dirty="0">
              <a:latin typeface="+mj-lt"/>
            </a:endParaRPr>
          </a:p>
        </p:txBody>
      </p:sp>
      <p:pic>
        <p:nvPicPr>
          <p:cNvPr id="6" name="Picture Placeholder 5" descr="A diagram has the processing of a 64-bit plaintext on the left and a 64-bit key on the right, as summarized below.&#10;• Left: A 64-bit plaintext enters an initial permutation, with the 64 bits passing through rounds 1 through 16, then to a 32-bit swap, producing 64 bits to the inverse initial permutation, which produces a 64-bit cipher text.&#10;• Right: A 64-git key enters a permutated choice 1, producing 56 bits which pass through left circular shifts for each round, which send 56 bits to permutated choice 2, each of which send 48 bits as a key, K, to each round on the left.&#10;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082" y="1306848"/>
            <a:ext cx="4481836" cy="52635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54243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itle 3">
            <a:extLst>
              <a:ext uri="{FF2B5EF4-FFF2-40B4-BE49-F238E27FC236}">
                <a16:creationId xmlns:a16="http://schemas.microsoft.com/office/drawing/2014/main" id="{CF737C38-F7A8-4612-8935-EE33045D933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75656" y="44624"/>
            <a:ext cx="7543800" cy="1020762"/>
          </a:xfrm>
        </p:spPr>
        <p:txBody>
          <a:bodyPr anchor="ctr"/>
          <a:lstStyle/>
          <a:p>
            <a:pPr eaLnBrk="1" hangingPunct="1"/>
            <a:r>
              <a:rPr lang="en-US" altLang="zh-CN" sz="3600" dirty="0">
                <a:ea typeface="宋体" panose="02010600030101010101" pitchFamily="2" charset="-122"/>
              </a:rPr>
              <a:t>DES </a:t>
            </a:r>
            <a:r>
              <a:rPr lang="en-US" altLang="zh-CN" sz="3600" dirty="0">
                <a:solidFill>
                  <a:schemeClr val="accent6"/>
                </a:solidFill>
                <a:ea typeface="宋体" panose="02010600030101010101" pitchFamily="2" charset="-122"/>
              </a:rPr>
              <a:t>Sub-Key</a:t>
            </a:r>
            <a:r>
              <a:rPr lang="en-US" altLang="zh-CN" sz="3600" dirty="0">
                <a:ea typeface="宋体" panose="02010600030101010101" pitchFamily="2" charset="-122"/>
              </a:rPr>
              <a:t> Generation</a:t>
            </a:r>
          </a:p>
        </p:txBody>
      </p:sp>
      <p:sp>
        <p:nvSpPr>
          <p:cNvPr id="24581" name="Content Placeholder 4">
            <a:extLst>
              <a:ext uri="{FF2B5EF4-FFF2-40B4-BE49-F238E27FC236}">
                <a16:creationId xmlns:a16="http://schemas.microsoft.com/office/drawing/2014/main" id="{E05CC2F5-88A5-4211-95B5-6961F0BEB29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33400" y="1371600"/>
            <a:ext cx="8229600" cy="4911725"/>
          </a:xfrm>
        </p:spPr>
        <p:txBody>
          <a:bodyPr/>
          <a:lstStyle/>
          <a:p>
            <a:pPr eaLnBrk="1" hangingPunct="1"/>
            <a:r>
              <a:rPr lang="en-US" altLang="zh-CN" sz="2000" dirty="0">
                <a:ea typeface="宋体" panose="02010600030101010101" pitchFamily="2" charset="-122"/>
              </a:rPr>
              <a:t>The block size of DES is 64 bits and the encryption key is 56 bits, which is represented as a 64-bit string </a:t>
            </a:r>
            <a:r>
              <a:rPr lang="en-US" altLang="zh-CN" sz="2000" i="1" dirty="0">
                <a:ea typeface="宋体" panose="02010600030101010101" pitchFamily="2" charset="-122"/>
              </a:rPr>
              <a:t>K</a:t>
            </a:r>
            <a:r>
              <a:rPr lang="en-US" altLang="zh-CN" sz="2000" dirty="0">
                <a:ea typeface="宋体" panose="02010600030101010101" pitchFamily="2" charset="-122"/>
              </a:rPr>
              <a:t> = </a:t>
            </a:r>
            <a:r>
              <a:rPr lang="en-US" altLang="zh-CN" sz="2000" i="1" dirty="0">
                <a:ea typeface="宋体" panose="02010600030101010101" pitchFamily="2" charset="-122"/>
              </a:rPr>
              <a:t>k</a:t>
            </a:r>
            <a:r>
              <a:rPr lang="en-US" altLang="zh-CN" sz="2000" baseline="-25000" dirty="0"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ea typeface="宋体" panose="02010600030101010101" pitchFamily="2" charset="-122"/>
              </a:rPr>
              <a:t>k</a:t>
            </a:r>
            <a:r>
              <a:rPr lang="en-US" altLang="zh-CN" sz="2000" baseline="-25000" dirty="0"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ea typeface="宋体" panose="02010600030101010101" pitchFamily="2" charset="-122"/>
              </a:rPr>
              <a:t> … </a:t>
            </a:r>
            <a:r>
              <a:rPr lang="en-US" altLang="zh-CN" sz="2000" i="1" dirty="0">
                <a:ea typeface="宋体" panose="02010600030101010101" pitchFamily="2" charset="-122"/>
              </a:rPr>
              <a:t>k</a:t>
            </a:r>
            <a:r>
              <a:rPr lang="en-US" altLang="zh-CN" sz="2000" baseline="-25000" dirty="0">
                <a:ea typeface="宋体" panose="02010600030101010101" pitchFamily="2" charset="-122"/>
              </a:rPr>
              <a:t>64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>
                <a:ea typeface="宋体" panose="02010600030101010101" pitchFamily="2" charset="-122"/>
              </a:rPr>
              <a:t>DES uses 16 rounds of iterations with 16 sub-keys</a:t>
            </a:r>
          </a:p>
          <a:p>
            <a:pPr eaLnBrk="1" hangingPunct="1"/>
            <a:r>
              <a:rPr lang="en-US" altLang="zh-CN" sz="2000" dirty="0">
                <a:ea typeface="宋体" panose="02010600030101010101" pitchFamily="2" charset="-122"/>
              </a:rPr>
              <a:t>Sub-key generation:</a:t>
            </a:r>
          </a:p>
          <a:p>
            <a:pPr lvl="1" eaLnBrk="1" hangingPunct="1">
              <a:buFont typeface="Arial" panose="020B0604020202020204" pitchFamily="34" charset="0"/>
              <a:buAutoNum type="arabicPeriod"/>
            </a:pPr>
            <a:r>
              <a:rPr lang="en-US" altLang="zh-CN" sz="1800" dirty="0">
                <a:ea typeface="宋体" panose="02010600030101010101" pitchFamily="2" charset="-122"/>
              </a:rPr>
              <a:t>Remove the 8</a:t>
            </a: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ea typeface="宋体" panose="02010600030101010101" pitchFamily="2" charset="-122"/>
              </a:rPr>
              <a:t>-th bit (</a:t>
            </a:r>
            <a:r>
              <a:rPr lang="en-US" altLang="zh-CN" sz="1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ea typeface="宋体" panose="02010600030101010101" pitchFamily="2" charset="-122"/>
              </a:rPr>
              <a:t> = 1, 2, …, 8) from </a:t>
            </a:r>
            <a:r>
              <a:rPr lang="en-US" altLang="zh-CN" sz="1800" i="1" dirty="0">
                <a:ea typeface="宋体" panose="02010600030101010101" pitchFamily="2" charset="-122"/>
              </a:rPr>
              <a:t>K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 eaLnBrk="1" hangingPunct="1">
              <a:buFont typeface="Arial" panose="020B0604020202020204" pitchFamily="34" charset="0"/>
              <a:buAutoNum type="arabicPeriod"/>
            </a:pPr>
            <a:r>
              <a:rPr lang="en-US" altLang="zh-CN" sz="1800" dirty="0">
                <a:ea typeface="宋体" panose="02010600030101010101" pitchFamily="2" charset="-122"/>
              </a:rPr>
              <a:t>Perform an </a:t>
            </a:r>
            <a:r>
              <a:rPr lang="en-US" altLang="zh-CN" sz="1800" b="1" i="1" dirty="0">
                <a:ea typeface="宋体" panose="02010600030101010101" pitchFamily="2" charset="-122"/>
              </a:rPr>
              <a:t>initial permutation </a:t>
            </a:r>
            <a:r>
              <a:rPr lang="en-US" altLang="zh-CN" sz="1800" dirty="0">
                <a:ea typeface="宋体" panose="02010600030101010101" pitchFamily="2" charset="-122"/>
              </a:rPr>
              <a:t>on the remaining 56 bits of </a:t>
            </a:r>
            <a:r>
              <a:rPr lang="en-US" altLang="zh-CN" sz="1800" i="1" dirty="0">
                <a:ea typeface="宋体" panose="02010600030101010101" pitchFamily="2" charset="-122"/>
              </a:rPr>
              <a:t>K</a:t>
            </a:r>
            <a:r>
              <a:rPr lang="en-US" altLang="zh-CN" sz="1800" dirty="0">
                <a:ea typeface="宋体" panose="02010600030101010101" pitchFamily="2" charset="-122"/>
              </a:rPr>
              <a:t>, denoted by </a:t>
            </a:r>
            <a:r>
              <a:rPr lang="en-US" altLang="zh-CN" sz="1800" dirty="0" err="1">
                <a:ea typeface="宋体" panose="02010600030101010101" pitchFamily="2" charset="-122"/>
              </a:rPr>
              <a:t>IP</a:t>
            </a:r>
            <a:r>
              <a:rPr lang="en-US" altLang="zh-CN" sz="1800" baseline="-25000" dirty="0" err="1">
                <a:ea typeface="宋体" panose="02010600030101010101" pitchFamily="2" charset="-122"/>
              </a:rPr>
              <a:t>key</a:t>
            </a:r>
            <a:r>
              <a:rPr lang="en-US" altLang="zh-CN" sz="1800" dirty="0">
                <a:ea typeface="宋体" panose="02010600030101010101" pitchFamily="2" charset="-122"/>
              </a:rPr>
              <a:t>(</a:t>
            </a:r>
            <a:r>
              <a:rPr lang="en-US" altLang="zh-CN" sz="1800" i="1" dirty="0">
                <a:ea typeface="宋体" panose="02010600030101010101" pitchFamily="2" charset="-122"/>
              </a:rPr>
              <a:t>K</a:t>
            </a:r>
            <a:r>
              <a:rPr lang="en-US" altLang="zh-CN" sz="1800" dirty="0">
                <a:ea typeface="宋体" panose="02010600030101010101" pitchFamily="2" charset="-122"/>
              </a:rPr>
              <a:t>) </a:t>
            </a:r>
          </a:p>
          <a:p>
            <a:pPr lvl="1" eaLnBrk="1" hangingPunct="1">
              <a:buFont typeface="Arial" panose="020B0604020202020204" pitchFamily="34" charset="0"/>
              <a:buAutoNum type="arabicPeriod"/>
            </a:pPr>
            <a:r>
              <a:rPr lang="en-US" altLang="zh-CN" sz="1800" dirty="0">
                <a:ea typeface="宋体" panose="02010600030101010101" pitchFamily="2" charset="-122"/>
              </a:rPr>
              <a:t>Split this 56-bit key into two pieces: U</a:t>
            </a:r>
            <a:r>
              <a:rPr lang="en-US" altLang="zh-CN" sz="1800" baseline="-25000" dirty="0">
                <a:ea typeface="宋体" panose="02010600030101010101" pitchFamily="2" charset="-122"/>
              </a:rPr>
              <a:t>0</a:t>
            </a:r>
            <a:r>
              <a:rPr lang="en-US" altLang="zh-CN" sz="1800" dirty="0">
                <a:ea typeface="宋体" panose="02010600030101010101" pitchFamily="2" charset="-122"/>
              </a:rPr>
              <a:t>V</a:t>
            </a:r>
            <a:r>
              <a:rPr lang="en-US" altLang="zh-CN" sz="1800" baseline="-25000" dirty="0">
                <a:ea typeface="宋体" panose="02010600030101010101" pitchFamily="2" charset="-122"/>
              </a:rPr>
              <a:t>0</a:t>
            </a:r>
            <a:r>
              <a:rPr lang="en-US" altLang="zh-CN" sz="1800" dirty="0">
                <a:ea typeface="宋体" panose="02010600030101010101" pitchFamily="2" charset="-122"/>
              </a:rPr>
              <a:t>, both with 28 bits</a:t>
            </a:r>
          </a:p>
          <a:p>
            <a:pPr lvl="1" eaLnBrk="1" hangingPunct="1">
              <a:buFont typeface="Arial" panose="020B0604020202020204" pitchFamily="34" charset="0"/>
              <a:buAutoNum type="arabicPeriod"/>
            </a:pPr>
            <a:r>
              <a:rPr lang="en-US" altLang="zh-CN" sz="1800" dirty="0">
                <a:ea typeface="宋体" panose="02010600030101010101" pitchFamily="2" charset="-122"/>
              </a:rPr>
              <a:t>Perform Left Circular Shift on U</a:t>
            </a:r>
            <a:r>
              <a:rPr lang="en-US" altLang="zh-CN" sz="1800" baseline="-25000" dirty="0">
                <a:ea typeface="宋体" panose="02010600030101010101" pitchFamily="2" charset="-122"/>
              </a:rPr>
              <a:t>0</a:t>
            </a:r>
            <a:r>
              <a:rPr lang="en-US" altLang="zh-CN" sz="1800" dirty="0">
                <a:ea typeface="宋体" panose="02010600030101010101" pitchFamily="2" charset="-122"/>
              </a:rPr>
              <a:t> and V</a:t>
            </a:r>
            <a:r>
              <a:rPr lang="en-US" altLang="zh-CN" sz="1800" baseline="-25000" dirty="0">
                <a:ea typeface="宋体" panose="02010600030101010101" pitchFamily="2" charset="-122"/>
              </a:rPr>
              <a:t>0</a:t>
            </a:r>
            <a:r>
              <a:rPr lang="en-US" altLang="zh-CN" sz="1800" dirty="0">
                <a:ea typeface="宋体" panose="02010600030101010101" pitchFamily="2" charset="-122"/>
              </a:rPr>
              <a:t> a defined number of times, producing </a:t>
            </a:r>
            <a:r>
              <a:rPr lang="en-US" altLang="zh-CN" sz="1800" dirty="0" err="1">
                <a:ea typeface="宋体" panose="02010600030101010101" pitchFamily="2" charset="-122"/>
              </a:rPr>
              <a:t>U</a:t>
            </a:r>
            <a:r>
              <a:rPr lang="en-US" altLang="zh-CN" sz="18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dirty="0" err="1">
                <a:ea typeface="宋体" panose="02010600030101010101" pitchFamily="2" charset="-122"/>
              </a:rPr>
              <a:t>V</a:t>
            </a:r>
            <a:r>
              <a:rPr lang="en-US" altLang="zh-CN" sz="18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ea typeface="宋体" panose="02010600030101010101" pitchFamily="2" charset="-122"/>
              </a:rPr>
              <a:t>: </a:t>
            </a:r>
            <a:endParaRPr lang="en-US" altLang="zh-CN" sz="1800" baseline="-25000" dirty="0">
              <a:ea typeface="宋体" panose="02010600030101010101" pitchFamily="2" charset="-122"/>
            </a:endParaRPr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U</a:t>
            </a:r>
            <a:r>
              <a:rPr lang="en-US" altLang="zh-CN" sz="1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ea typeface="宋体" panose="02010600030101010101" pitchFamily="2" charset="-122"/>
              </a:rPr>
              <a:t> = </a:t>
            </a:r>
            <a:r>
              <a:rPr lang="en-US" altLang="zh-CN" sz="1800" dirty="0" err="1">
                <a:ea typeface="宋体" panose="02010600030101010101" pitchFamily="2" charset="-122"/>
              </a:rPr>
              <a:t>LS</a:t>
            </a:r>
            <a:r>
              <a:rPr lang="en-US" altLang="zh-CN" sz="1800" baseline="-25000" dirty="0" err="1">
                <a:ea typeface="宋体" panose="02010600030101010101" pitchFamily="2" charset="-122"/>
              </a:rPr>
              <a:t>z</a:t>
            </a:r>
            <a:r>
              <a:rPr lang="en-US" altLang="zh-CN" sz="1800" baseline="-25000" dirty="0">
                <a:ea typeface="宋体" panose="02010600030101010101" pitchFamily="2" charset="-122"/>
              </a:rPr>
              <a:t>(</a:t>
            </a:r>
            <a:r>
              <a:rPr lang="en-US" altLang="zh-CN" sz="1800" baseline="-25000" dirty="0" err="1">
                <a:ea typeface="宋体" panose="02010600030101010101" pitchFamily="2" charset="-122"/>
              </a:rPr>
              <a:t>i</a:t>
            </a:r>
            <a:r>
              <a:rPr lang="en-US" altLang="zh-CN" sz="1800" baseline="-25000" dirty="0">
                <a:ea typeface="宋体" panose="02010600030101010101" pitchFamily="2" charset="-122"/>
              </a:rPr>
              <a:t>)</a:t>
            </a:r>
            <a:r>
              <a:rPr lang="en-US" altLang="zh-CN" sz="1800" dirty="0">
                <a:ea typeface="宋体" panose="02010600030101010101" pitchFamily="2" charset="-122"/>
              </a:rPr>
              <a:t> (U</a:t>
            </a:r>
            <a:r>
              <a:rPr lang="en-US" altLang="zh-CN" sz="1800" baseline="-25000" dirty="0">
                <a:ea typeface="宋体" panose="02010600030101010101" pitchFamily="2" charset="-122"/>
              </a:rPr>
              <a:t>i</a:t>
            </a:r>
            <a:r>
              <a:rPr lang="en-US" altLang="zh-CN" sz="1800" baseline="-25000" dirty="0">
                <a:ea typeface="宋体" panose="02010600030101010101" pitchFamily="2" charset="-122"/>
                <a:cs typeface="Arial" panose="020B0604020202020204" pitchFamily="34" charset="0"/>
              </a:rPr>
              <a:t>–</a:t>
            </a:r>
            <a:r>
              <a:rPr lang="en-US" altLang="zh-CN" sz="1800" baseline="-25000" dirty="0">
                <a:ea typeface="宋体" panose="02010600030101010101" pitchFamily="2" charset="-122"/>
              </a:rPr>
              <a:t>1</a:t>
            </a:r>
            <a:r>
              <a:rPr lang="en-US" altLang="zh-CN" sz="1800" dirty="0">
                <a:ea typeface="宋体" panose="02010600030101010101" pitchFamily="2" charset="-122"/>
              </a:rPr>
              <a:t>),	V</a:t>
            </a:r>
            <a:r>
              <a:rPr lang="en-US" altLang="zh-CN" sz="1800" baseline="-25000" dirty="0"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ea typeface="宋体" panose="02010600030101010101" pitchFamily="2" charset="-122"/>
              </a:rPr>
              <a:t> = </a:t>
            </a:r>
            <a:r>
              <a:rPr lang="en-US" altLang="zh-CN" sz="1800" dirty="0" err="1">
                <a:ea typeface="宋体" panose="02010600030101010101" pitchFamily="2" charset="-122"/>
              </a:rPr>
              <a:t>LS</a:t>
            </a:r>
            <a:r>
              <a:rPr lang="en-US" altLang="zh-CN" sz="1800" baseline="-25000" dirty="0" err="1">
                <a:ea typeface="宋体" panose="02010600030101010101" pitchFamily="2" charset="-122"/>
              </a:rPr>
              <a:t>z</a:t>
            </a:r>
            <a:r>
              <a:rPr lang="en-US" altLang="zh-CN" sz="1800" baseline="-25000" dirty="0">
                <a:ea typeface="宋体" panose="02010600030101010101" pitchFamily="2" charset="-122"/>
              </a:rPr>
              <a:t>(</a:t>
            </a:r>
            <a:r>
              <a:rPr lang="en-US" altLang="zh-CN" sz="1800" baseline="-25000" dirty="0" err="1">
                <a:ea typeface="宋体" panose="02010600030101010101" pitchFamily="2" charset="-122"/>
              </a:rPr>
              <a:t>i</a:t>
            </a:r>
            <a:r>
              <a:rPr lang="en-US" altLang="zh-CN" sz="1800" baseline="-25000" dirty="0">
                <a:ea typeface="宋体" panose="02010600030101010101" pitchFamily="2" charset="-122"/>
              </a:rPr>
              <a:t>)</a:t>
            </a:r>
            <a:r>
              <a:rPr lang="en-US" altLang="zh-CN" sz="1800" dirty="0">
                <a:ea typeface="宋体" panose="02010600030101010101" pitchFamily="2" charset="-122"/>
              </a:rPr>
              <a:t> (V</a:t>
            </a:r>
            <a:r>
              <a:rPr lang="en-US" altLang="zh-CN" sz="1800" baseline="-25000" dirty="0">
                <a:ea typeface="宋体" panose="02010600030101010101" pitchFamily="2" charset="-122"/>
              </a:rPr>
              <a:t>i–1</a:t>
            </a:r>
            <a:r>
              <a:rPr lang="en-US" altLang="zh-CN" sz="1800" dirty="0">
                <a:ea typeface="宋体" panose="02010600030101010101" pitchFamily="2" charset="-122"/>
              </a:rPr>
              <a:t>)</a:t>
            </a:r>
          </a:p>
          <a:p>
            <a:pPr lvl="1" eaLnBrk="1" hangingPunct="1">
              <a:buFont typeface="Arial" panose="020B0604020202020204" pitchFamily="34" charset="0"/>
              <a:buAutoNum type="arabicPeriod" startAt="5"/>
            </a:pPr>
            <a:r>
              <a:rPr lang="en-US" altLang="zh-CN" sz="1800" dirty="0">
                <a:ea typeface="宋体" panose="02010600030101010101" pitchFamily="2" charset="-122"/>
              </a:rPr>
              <a:t>Permute the resulting </a:t>
            </a:r>
            <a:r>
              <a:rPr lang="en-US" altLang="zh-CN" sz="1800" dirty="0" err="1">
                <a:ea typeface="宋体" panose="02010600030101010101" pitchFamily="2" charset="-122"/>
              </a:rPr>
              <a:t>U</a:t>
            </a:r>
            <a:r>
              <a:rPr lang="en-US" altLang="zh-CN" sz="1800" baseline="-25000" dirty="0" err="1">
                <a:ea typeface="宋体" panose="02010600030101010101" pitchFamily="2" charset="-122"/>
              </a:rPr>
              <a:t>i</a:t>
            </a:r>
            <a:r>
              <a:rPr lang="en-US" altLang="zh-CN" sz="1800" dirty="0" err="1">
                <a:ea typeface="宋体" panose="02010600030101010101" pitchFamily="2" charset="-122"/>
              </a:rPr>
              <a:t>V</a:t>
            </a:r>
            <a:r>
              <a:rPr lang="en-US" altLang="zh-CN" sz="1800" baseline="-25000" dirty="0" err="1"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ea typeface="宋体" panose="02010600030101010101" pitchFamily="2" charset="-122"/>
              </a:rPr>
              <a:t> using a defined compress permutation, resulting in a 48-bit string as a sub-key, denoted by </a:t>
            </a:r>
            <a:r>
              <a:rPr lang="en-US" altLang="zh-CN" sz="1800" i="1" dirty="0">
                <a:ea typeface="宋体" panose="02010600030101010101" pitchFamily="2" charset="-122"/>
              </a:rPr>
              <a:t>K</a:t>
            </a:r>
            <a:r>
              <a:rPr lang="en-US" altLang="zh-CN" sz="1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				</a:t>
            </a:r>
            <a:r>
              <a:rPr lang="en-US" altLang="zh-CN" sz="1800" i="1" dirty="0">
                <a:ea typeface="宋体" panose="02010600030101010101" pitchFamily="2" charset="-122"/>
              </a:rPr>
              <a:t>K</a:t>
            </a:r>
            <a:r>
              <a:rPr lang="en-US" altLang="zh-CN" sz="1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ea typeface="宋体" panose="02010600030101010101" pitchFamily="2" charset="-122"/>
              </a:rPr>
              <a:t> = </a:t>
            </a:r>
            <a:r>
              <a:rPr lang="en-US" altLang="zh-CN" sz="1800" dirty="0" err="1">
                <a:ea typeface="宋体" panose="02010600030101010101" pitchFamily="2" charset="-122"/>
              </a:rPr>
              <a:t>P</a:t>
            </a:r>
            <a:r>
              <a:rPr lang="en-US" altLang="zh-CN" sz="1800" baseline="-25000" dirty="0" err="1">
                <a:ea typeface="宋体" panose="02010600030101010101" pitchFamily="2" charset="-122"/>
              </a:rPr>
              <a:t>key</a:t>
            </a:r>
            <a:r>
              <a:rPr lang="en-US" altLang="zh-CN" sz="1800" dirty="0">
                <a:ea typeface="宋体" panose="02010600030101010101" pitchFamily="2" charset="-122"/>
              </a:rPr>
              <a:t> (U</a:t>
            </a:r>
            <a:r>
              <a:rPr lang="en-US" altLang="zh-CN" sz="1800" baseline="-25000" dirty="0"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ea typeface="宋体" panose="02010600030101010101" pitchFamily="2" charset="-122"/>
              </a:rPr>
              <a:t> V</a:t>
            </a:r>
            <a:r>
              <a:rPr lang="en-US" altLang="zh-CN" sz="1800" baseline="-25000" dirty="0"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ea typeface="宋体" panose="02010600030101010101" pitchFamily="2" charset="-122"/>
              </a:rPr>
              <a:t> 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523871-5A21-49EA-820B-9B06649AE953}"/>
              </a:ext>
            </a:extLst>
          </p:cNvPr>
          <p:cNvSpPr/>
          <p:nvPr/>
        </p:nvSpPr>
        <p:spPr>
          <a:xfrm>
            <a:off x="1028700" y="5969913"/>
            <a:ext cx="77343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https://www.geeksforgeeks.org/data-encryption-standard-des-set-1/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itle 3">
            <a:extLst>
              <a:ext uri="{FF2B5EF4-FFF2-40B4-BE49-F238E27FC236}">
                <a16:creationId xmlns:a16="http://schemas.microsoft.com/office/drawing/2014/main" id="{5743F625-975C-4092-AB93-5F82B34E132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63688" y="44624"/>
            <a:ext cx="7543800" cy="944562"/>
          </a:xfrm>
        </p:spPr>
        <p:txBody>
          <a:bodyPr anchor="ctr"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DES Substitution Boxes</a:t>
            </a:r>
          </a:p>
        </p:txBody>
      </p:sp>
      <p:sp>
        <p:nvSpPr>
          <p:cNvPr id="25605" name="Content Placeholder 4">
            <a:extLst>
              <a:ext uri="{FF2B5EF4-FFF2-40B4-BE49-F238E27FC236}">
                <a16:creationId xmlns:a16="http://schemas.microsoft.com/office/drawing/2014/main" id="{BD808236-BE7D-44E0-AC22-5B7647E2283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94434" y="1124744"/>
            <a:ext cx="8549566" cy="4857973"/>
          </a:xfrm>
        </p:spPr>
        <p:txBody>
          <a:bodyPr/>
          <a:lstStyle/>
          <a:p>
            <a:pPr eaLnBrk="1" hangingPunct="1"/>
            <a:r>
              <a:rPr lang="en-US" altLang="zh-CN" sz="2000" dirty="0">
                <a:ea typeface="宋体" panose="02010600030101010101" pitchFamily="2" charset="-122"/>
              </a:rPr>
              <a:t>The DES substitution function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000" dirty="0">
                <a:ea typeface="宋体" panose="02010600030101010101" pitchFamily="2" charset="-122"/>
              </a:rPr>
              <a:t> is defined below: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	</a:t>
            </a:r>
            <a:r>
              <a:rPr lang="en-US" altLang="zh-CN" sz="2000" i="1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000" dirty="0">
                <a:solidFill>
                  <a:schemeClr val="accent6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i="1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000" i="1" baseline="-2500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i="1" baseline="-2500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r>
              <a:rPr lang="en-US" altLang="zh-CN" sz="2000" baseline="-25000" dirty="0">
                <a:solidFill>
                  <a:schemeClr val="accent6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solidFill>
                  <a:schemeClr val="accent6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i="1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000" i="1" baseline="-2500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chemeClr val="accent6"/>
                </a:solidFill>
                <a:ea typeface="宋体" panose="02010600030101010101" pitchFamily="2" charset="-122"/>
              </a:rPr>
              <a:t>) </a:t>
            </a:r>
            <a:r>
              <a:rPr lang="en-US" altLang="zh-CN" sz="2000" dirty="0">
                <a:ea typeface="宋体" panose="02010600030101010101" pitchFamily="2" charset="-122"/>
              </a:rPr>
              <a:t>=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EP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i–</a:t>
            </a:r>
            <a:r>
              <a:rPr lang="en-US" altLang="zh-CN" sz="2000" baseline="-25000" dirty="0"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ea typeface="宋体" panose="02010600030101010101" pitchFamily="2" charset="-122"/>
              </a:rPr>
              <a:t>) </a:t>
            </a:r>
            <a:r>
              <a:rPr lang="en-GB" altLang="zh-CN" sz="2000" dirty="0">
                <a:ea typeface="StarBats"/>
                <a:cs typeface="StarBats"/>
              </a:rPr>
              <a:t>⊕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)),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=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1,…,16</a:t>
            </a:r>
          </a:p>
          <a:p>
            <a:pPr eaLnBrk="1" hangingPunct="1"/>
            <a:r>
              <a:rPr lang="en-US" altLang="zh-CN" sz="2000" dirty="0">
                <a:ea typeface="宋体" panose="02010600030101010101" pitchFamily="2" charset="-122"/>
              </a:rPr>
              <a:t>First, permute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using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EP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) to produce a 48-bit string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  <a:p>
            <a:pPr eaLnBrk="1" hangingPunct="1"/>
            <a:r>
              <a:rPr lang="en-US" altLang="zh-CN" sz="2000" dirty="0">
                <a:ea typeface="宋体" panose="02010600030101010101" pitchFamily="2" charset="-122"/>
              </a:rPr>
              <a:t>Next, XOR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 dirty="0">
                <a:ea typeface="宋体" panose="02010600030101010101" pitchFamily="2" charset="-122"/>
              </a:rPr>
              <a:t> with the 48-bit sub key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to produce a 48-bit string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lang="en-US" altLang="zh-CN" sz="2000" dirty="0">
                <a:ea typeface="宋体" panose="02010600030101010101" pitchFamily="2" charset="-122"/>
              </a:rPr>
              <a:t>Function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000" dirty="0">
                <a:ea typeface="宋体" panose="02010600030101010101" pitchFamily="2" charset="-122"/>
              </a:rPr>
              <a:t> turns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000" dirty="0">
                <a:ea typeface="宋体" panose="02010600030101010101" pitchFamily="2" charset="-122"/>
              </a:rPr>
              <a:t> into a 32-bits string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000" dirty="0">
                <a:ea typeface="宋体" panose="02010600030101010101" pitchFamily="2" charset="-122"/>
              </a:rPr>
              <a:t>, using eight 4x16 special matrices, called S-boxes</a:t>
            </a:r>
          </a:p>
          <a:p>
            <a:pPr lvl="1" eaLnBrk="1" hangingPunct="1"/>
            <a:r>
              <a:rPr lang="en-US" altLang="zh-CN" sz="1600" dirty="0">
                <a:ea typeface="宋体" panose="02010600030101010101" pitchFamily="2" charset="-122"/>
              </a:rPr>
              <a:t>Each entry in an S-box is a 4-bit string</a:t>
            </a:r>
          </a:p>
          <a:p>
            <a:pPr lvl="1" eaLnBrk="1" hangingPunct="1"/>
            <a:r>
              <a:rPr lang="en-US" altLang="zh-CN" sz="1600" dirty="0">
                <a:ea typeface="宋体" panose="02010600030101010101" pitchFamily="2" charset="-122"/>
              </a:rPr>
              <a:t>Break </a:t>
            </a:r>
            <a:r>
              <a:rPr lang="en-US" altLang="zh-CN" sz="1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1600" dirty="0">
                <a:ea typeface="宋体" panose="02010600030101010101" pitchFamily="2" charset="-122"/>
              </a:rPr>
              <a:t> into 8 blocks, each with 6-bits </a:t>
            </a:r>
          </a:p>
          <a:p>
            <a:pPr lvl="1" eaLnBrk="1" hangingPunct="1"/>
            <a:r>
              <a:rPr lang="en-US" altLang="zh-CN" sz="1600" dirty="0">
                <a:ea typeface="宋体" panose="02010600030101010101" pitchFamily="2" charset="-122"/>
              </a:rPr>
              <a:t>Use the </a:t>
            </a:r>
            <a:r>
              <a:rPr lang="en-US" altLang="zh-CN" sz="16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30000" dirty="0" err="1">
                <a:ea typeface="宋体" panose="02010600030101010101" pitchFamily="2" charset="-122"/>
              </a:rPr>
              <a:t>th</a:t>
            </a:r>
            <a:r>
              <a:rPr lang="en-US" altLang="zh-CN" sz="1600" dirty="0">
                <a:ea typeface="宋体" panose="02010600030101010101" pitchFamily="2" charset="-122"/>
              </a:rPr>
              <a:t> matrix on the </a:t>
            </a:r>
            <a:r>
              <a:rPr lang="en-US" altLang="zh-CN" sz="16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30000" dirty="0" err="1">
                <a:ea typeface="宋体" panose="02010600030101010101" pitchFamily="2" charset="-122"/>
              </a:rPr>
              <a:t>th</a:t>
            </a:r>
            <a:r>
              <a:rPr lang="en-US" altLang="zh-CN" sz="1600" dirty="0">
                <a:ea typeface="宋体" panose="02010600030101010101" pitchFamily="2" charset="-122"/>
              </a:rPr>
              <a:t> block </a:t>
            </a:r>
            <a:r>
              <a:rPr lang="en-US" altLang="zh-CN" sz="1600" dirty="0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  <a:r>
              <a:rPr lang="en-US" altLang="zh-CN" sz="1600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600" dirty="0">
                <a:ea typeface="宋体" panose="02010600030101010101" pitchFamily="2" charset="-122"/>
              </a:rPr>
              <a:t>b</a:t>
            </a:r>
            <a:r>
              <a:rPr lang="en-US" altLang="zh-CN" sz="1600" baseline="-25000" dirty="0">
                <a:ea typeface="宋体" panose="02010600030101010101" pitchFamily="2" charset="-122"/>
              </a:rPr>
              <a:t>2</a:t>
            </a:r>
            <a:r>
              <a:rPr lang="en-US" altLang="zh-CN" sz="1600" dirty="0">
                <a:ea typeface="宋体" panose="02010600030101010101" pitchFamily="2" charset="-122"/>
              </a:rPr>
              <a:t>b</a:t>
            </a:r>
            <a:r>
              <a:rPr lang="en-US" altLang="zh-CN" sz="1600" baseline="-25000" dirty="0">
                <a:ea typeface="宋体" panose="02010600030101010101" pitchFamily="2" charset="-122"/>
              </a:rPr>
              <a:t>3</a:t>
            </a:r>
            <a:r>
              <a:rPr lang="en-US" altLang="zh-CN" sz="1600" dirty="0">
                <a:ea typeface="宋体" panose="02010600030101010101" pitchFamily="2" charset="-122"/>
              </a:rPr>
              <a:t>b</a:t>
            </a:r>
            <a:r>
              <a:rPr lang="en-US" altLang="zh-CN" sz="1600" baseline="-25000" dirty="0">
                <a:ea typeface="宋体" panose="02010600030101010101" pitchFamily="2" charset="-122"/>
              </a:rPr>
              <a:t>4</a:t>
            </a:r>
            <a:r>
              <a:rPr lang="en-US" altLang="zh-CN" sz="1600" dirty="0">
                <a:ea typeface="宋体" panose="02010600030101010101" pitchFamily="2" charset="-122"/>
              </a:rPr>
              <a:t>b</a:t>
            </a:r>
            <a:r>
              <a:rPr lang="en-US" altLang="zh-CN" sz="1600" baseline="-25000" dirty="0">
                <a:ea typeface="宋体" panose="02010600030101010101" pitchFamily="2" charset="-122"/>
              </a:rPr>
              <a:t>5</a:t>
            </a:r>
            <a:r>
              <a:rPr lang="en-US" altLang="zh-CN" sz="1600" dirty="0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  <a:r>
              <a:rPr lang="en-US" altLang="zh-CN" sz="1600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6</a:t>
            </a:r>
            <a:endParaRPr lang="en-US" altLang="zh-CN" sz="16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1600" dirty="0">
                <a:ea typeface="宋体" panose="02010600030101010101" pitchFamily="2" charset="-122"/>
              </a:rPr>
              <a:t>Let b</a:t>
            </a:r>
            <a:r>
              <a:rPr lang="en-US" altLang="zh-CN" sz="1600" baseline="-25000" dirty="0">
                <a:ea typeface="宋体" panose="02010600030101010101" pitchFamily="2" charset="-122"/>
              </a:rPr>
              <a:t>1</a:t>
            </a:r>
            <a:r>
              <a:rPr lang="en-US" altLang="zh-CN" sz="1600" dirty="0">
                <a:ea typeface="宋体" panose="02010600030101010101" pitchFamily="2" charset="-122"/>
              </a:rPr>
              <a:t>b</a:t>
            </a:r>
            <a:r>
              <a:rPr lang="en-US" altLang="zh-CN" sz="1600" baseline="-25000" dirty="0">
                <a:ea typeface="宋体" panose="02010600030101010101" pitchFamily="2" charset="-122"/>
              </a:rPr>
              <a:t>6</a:t>
            </a:r>
            <a:r>
              <a:rPr lang="en-US" altLang="zh-CN" sz="1600" dirty="0">
                <a:ea typeface="宋体" panose="02010600030101010101" pitchFamily="2" charset="-122"/>
              </a:rPr>
              <a:t> be the row number, and b</a:t>
            </a:r>
            <a:r>
              <a:rPr lang="en-US" altLang="zh-CN" sz="1600" baseline="-25000" dirty="0">
                <a:ea typeface="宋体" panose="02010600030101010101" pitchFamily="2" charset="-122"/>
              </a:rPr>
              <a:t>2</a:t>
            </a:r>
            <a:r>
              <a:rPr lang="en-US" altLang="zh-CN" sz="1600" dirty="0">
                <a:ea typeface="宋体" panose="02010600030101010101" pitchFamily="2" charset="-122"/>
              </a:rPr>
              <a:t>b</a:t>
            </a:r>
            <a:r>
              <a:rPr lang="en-US" altLang="zh-CN" sz="1600" baseline="-25000" dirty="0">
                <a:ea typeface="宋体" panose="02010600030101010101" pitchFamily="2" charset="-122"/>
              </a:rPr>
              <a:t>3</a:t>
            </a:r>
            <a:r>
              <a:rPr lang="en-US" altLang="zh-CN" sz="1600" dirty="0">
                <a:ea typeface="宋体" panose="02010600030101010101" pitchFamily="2" charset="-122"/>
              </a:rPr>
              <a:t>b</a:t>
            </a:r>
            <a:r>
              <a:rPr lang="en-US" altLang="zh-CN" sz="1600" baseline="-25000" dirty="0">
                <a:ea typeface="宋体" panose="02010600030101010101" pitchFamily="2" charset="-122"/>
              </a:rPr>
              <a:t>4</a:t>
            </a:r>
            <a:r>
              <a:rPr lang="en-US" altLang="zh-CN" sz="1600" dirty="0">
                <a:ea typeface="宋体" panose="02010600030101010101" pitchFamily="2" charset="-122"/>
              </a:rPr>
              <a:t>b</a:t>
            </a:r>
            <a:r>
              <a:rPr lang="en-US" altLang="zh-CN" sz="1600" baseline="-25000" dirty="0">
                <a:ea typeface="宋体" panose="02010600030101010101" pitchFamily="2" charset="-122"/>
              </a:rPr>
              <a:t>5 </a:t>
            </a:r>
            <a:r>
              <a:rPr lang="en-US" altLang="zh-CN" sz="1600" dirty="0">
                <a:ea typeface="宋体" panose="02010600030101010101" pitchFamily="2" charset="-122"/>
              </a:rPr>
              <a:t>the column number, and return the corresponding entry</a:t>
            </a:r>
          </a:p>
          <a:p>
            <a:pPr lvl="1" eaLnBrk="1" hangingPunct="1"/>
            <a:r>
              <a:rPr lang="en-US" altLang="zh-CN" sz="1600" dirty="0">
                <a:ea typeface="宋体" panose="02010600030101010101" pitchFamily="2" charset="-122"/>
              </a:rPr>
              <a:t>Each 6-bit block is turned to a 4-bit string, resulting in a 32-bit string </a:t>
            </a:r>
            <a:r>
              <a:rPr lang="en-US" altLang="zh-CN" sz="1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>
                <a:ea typeface="宋体" panose="02010600030101010101" pitchFamily="2" charset="-122"/>
              </a:rPr>
              <a:t>Finally, permute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000" dirty="0">
                <a:ea typeface="宋体" panose="02010600030101010101" pitchFamily="2" charset="-122"/>
              </a:rPr>
              <a:t> using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ea typeface="宋体" panose="02010600030101010101" pitchFamily="2" charset="-122"/>
              </a:rPr>
              <a:t> to produce the result of DES’s F function</a:t>
            </a:r>
          </a:p>
          <a:p>
            <a:pPr eaLnBrk="1" hangingPunct="1"/>
            <a:r>
              <a:rPr lang="en-US" altLang="zh-CN" sz="2000" dirty="0">
                <a:ea typeface="宋体" panose="02010600030101010101" pitchFamily="2" charset="-122"/>
              </a:rPr>
              <a:t>This result, </a:t>
            </a:r>
            <a:r>
              <a:rPr lang="en-US" altLang="zh-CN" sz="2000" dirty="0" err="1">
                <a:ea typeface="宋体" panose="02010600030101010101" pitchFamily="2" charset="-122"/>
              </a:rPr>
              <a:t>XOR’d</a:t>
            </a:r>
            <a:r>
              <a:rPr lang="en-US" altLang="zh-CN" sz="2000" dirty="0">
                <a:ea typeface="宋体" panose="02010600030101010101" pitchFamily="2" charset="-122"/>
              </a:rPr>
              <a:t> with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i–</a:t>
            </a:r>
            <a:r>
              <a:rPr lang="en-US" altLang="zh-CN" sz="2000" baseline="-25000" dirty="0"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ea typeface="宋体" panose="02010600030101010101" pitchFamily="2" charset="-122"/>
              </a:rPr>
              <a:t>, is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3B6800-D8DA-489C-AB81-E76AC5A27EFB}"/>
              </a:ext>
            </a:extLst>
          </p:cNvPr>
          <p:cNvSpPr/>
          <p:nvPr/>
        </p:nvSpPr>
        <p:spPr>
          <a:xfrm>
            <a:off x="1066800" y="5839281"/>
            <a:ext cx="748276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https://en.wikipedia.org/wiki/DES_supplementary_material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itle 3">
            <a:extLst>
              <a:ext uri="{FF2B5EF4-FFF2-40B4-BE49-F238E27FC236}">
                <a16:creationId xmlns:a16="http://schemas.microsoft.com/office/drawing/2014/main" id="{5743F625-975C-4092-AB93-5F82B34E132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28800" y="185276"/>
            <a:ext cx="7543800" cy="944562"/>
          </a:xfrm>
        </p:spPr>
        <p:txBody>
          <a:bodyPr anchor="ctr"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DES Substitution Boxes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9625AA-60DD-425B-B82D-BECD6B309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395812"/>
            <a:ext cx="8839200" cy="23373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31C460-9802-4F05-B0F2-6C5D3702DCB2}"/>
              </a:ext>
            </a:extLst>
          </p:cNvPr>
          <p:cNvSpPr txBox="1"/>
          <p:nvPr/>
        </p:nvSpPr>
        <p:spPr>
          <a:xfrm>
            <a:off x="609600" y="3999135"/>
            <a:ext cx="20801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/>
              <a:t>Input</a:t>
            </a:r>
            <a:r>
              <a:rPr lang="en-US" dirty="0"/>
              <a:t>: “</a:t>
            </a:r>
            <a:r>
              <a:rPr lang="en-US" b="1" i="0" dirty="0"/>
              <a:t>0</a:t>
            </a:r>
            <a:r>
              <a:rPr lang="en-US" i="0" dirty="0"/>
              <a:t>1101</a:t>
            </a:r>
            <a:r>
              <a:rPr lang="en-US" b="1" i="0" dirty="0"/>
              <a:t>1”</a:t>
            </a:r>
          </a:p>
          <a:p>
            <a:r>
              <a:rPr lang="en-US" i="0" dirty="0"/>
              <a:t>Output: “1001”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837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itle 1">
            <a:extLst>
              <a:ext uri="{FF2B5EF4-FFF2-40B4-BE49-F238E27FC236}">
                <a16:creationId xmlns:a16="http://schemas.microsoft.com/office/drawing/2014/main" id="{4A3D49DC-45D8-4DED-B1CD-183E5AFDE33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3608" y="-98648"/>
            <a:ext cx="7543800" cy="1295400"/>
          </a:xfrm>
        </p:spPr>
        <p:txBody>
          <a:bodyPr anchor="ctr"/>
          <a:lstStyle/>
          <a:p>
            <a:pPr eaLnBrk="1" hangingPunct="1"/>
            <a:r>
              <a:rPr lang="en-US" altLang="zh-CN" sz="4100" dirty="0">
                <a:ea typeface="宋体" panose="02010600030101010101" pitchFamily="2" charset="-122"/>
              </a:rPr>
              <a:t>DES encryption steps</a:t>
            </a:r>
          </a:p>
        </p:txBody>
      </p:sp>
      <p:sp>
        <p:nvSpPr>
          <p:cNvPr id="26629" name="Content Placeholder 2">
            <a:extLst>
              <a:ext uri="{FF2B5EF4-FFF2-40B4-BE49-F238E27FC236}">
                <a16:creationId xmlns:a16="http://schemas.microsoft.com/office/drawing/2014/main" id="{E9AD7985-2905-4E63-A82B-BF8B731F31D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14400" y="1524000"/>
            <a:ext cx="8229600" cy="4411662"/>
          </a:xfrm>
        </p:spPr>
        <p:txBody>
          <a:bodyPr/>
          <a:lstStyle/>
          <a:p>
            <a:pPr eaLnBrk="1" hangingPunct="1"/>
            <a:r>
              <a:rPr lang="en-US" altLang="zh-CN" sz="2600" dirty="0">
                <a:ea typeface="宋体" panose="02010600030101010101" pitchFamily="2" charset="-122"/>
              </a:rPr>
              <a:t>Rewrite IP(M) = L</a:t>
            </a:r>
            <a:r>
              <a:rPr lang="en-US" altLang="zh-CN" sz="2600" baseline="-25000" dirty="0">
                <a:ea typeface="宋体" panose="02010600030101010101" pitchFamily="2" charset="-122"/>
              </a:rPr>
              <a:t>0</a:t>
            </a:r>
            <a:r>
              <a:rPr lang="en-US" altLang="zh-CN" sz="2600" dirty="0">
                <a:ea typeface="宋体" panose="02010600030101010101" pitchFamily="2" charset="-122"/>
              </a:rPr>
              <a:t>R</a:t>
            </a:r>
            <a:r>
              <a:rPr lang="en-US" altLang="zh-CN" sz="2600" baseline="-25000" dirty="0">
                <a:ea typeface="宋体" panose="02010600030101010101" pitchFamily="2" charset="-122"/>
              </a:rPr>
              <a:t>0</a:t>
            </a:r>
            <a:r>
              <a:rPr lang="en-US" altLang="zh-CN" sz="2600" dirty="0">
                <a:ea typeface="宋体" panose="02010600030101010101" pitchFamily="2" charset="-122"/>
              </a:rPr>
              <a:t>, where |L</a:t>
            </a:r>
            <a:r>
              <a:rPr lang="en-US" altLang="zh-CN" sz="2600" baseline="-25000" dirty="0">
                <a:ea typeface="宋体" panose="02010600030101010101" pitchFamily="2" charset="-122"/>
              </a:rPr>
              <a:t>0</a:t>
            </a:r>
            <a:r>
              <a:rPr lang="en-US" altLang="zh-CN" sz="2600" dirty="0">
                <a:ea typeface="宋体" panose="02010600030101010101" pitchFamily="2" charset="-122"/>
              </a:rPr>
              <a:t>| = |R</a:t>
            </a:r>
            <a:r>
              <a:rPr lang="en-US" altLang="zh-CN" sz="2600" baseline="-25000" dirty="0">
                <a:ea typeface="宋体" panose="02010600030101010101" pitchFamily="2" charset="-122"/>
              </a:rPr>
              <a:t>0</a:t>
            </a:r>
            <a:r>
              <a:rPr lang="en-US" altLang="zh-CN" sz="2600" dirty="0">
                <a:ea typeface="宋体" panose="02010600030101010101" pitchFamily="2" charset="-122"/>
              </a:rPr>
              <a:t>| </a:t>
            </a:r>
            <a:r>
              <a:rPr lang="en-US" altLang="zh-CN" sz="2600">
                <a:ea typeface="宋体" panose="02010600030101010101" pitchFamily="2" charset="-122"/>
              </a:rPr>
              <a:t>=32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600" dirty="0">
                <a:ea typeface="宋体" panose="02010600030101010101" pitchFamily="2" charset="-122"/>
              </a:rPr>
              <a:t>For </a:t>
            </a:r>
            <a:r>
              <a:rPr lang="en-US" altLang="zh-CN" sz="2600" dirty="0" err="1">
                <a:ea typeface="宋体" panose="02010600030101010101" pitchFamily="2" charset="-122"/>
              </a:rPr>
              <a:t>i</a:t>
            </a:r>
            <a:r>
              <a:rPr lang="en-US" altLang="zh-CN" sz="2600" dirty="0">
                <a:ea typeface="宋体" panose="02010600030101010101" pitchFamily="2" charset="-122"/>
              </a:rPr>
              <a:t> = 1, 2, …, 16, execute the following operations in order: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>
                <a:ea typeface="宋体" panose="02010600030101010101" pitchFamily="2" charset="-122"/>
              </a:rPr>
              <a:t>                  L</a:t>
            </a:r>
            <a:r>
              <a:rPr lang="en-US" altLang="zh-CN" sz="2600" baseline="-25000" dirty="0">
                <a:ea typeface="宋体" panose="02010600030101010101" pitchFamily="2" charset="-122"/>
              </a:rPr>
              <a:t>i</a:t>
            </a:r>
            <a:r>
              <a:rPr lang="en-US" altLang="zh-CN" sz="2600" dirty="0">
                <a:ea typeface="宋体" panose="02010600030101010101" pitchFamily="2" charset="-122"/>
              </a:rPr>
              <a:t> = R</a:t>
            </a:r>
            <a:r>
              <a:rPr lang="en-US" altLang="zh-CN" sz="2600" baseline="-25000" dirty="0">
                <a:ea typeface="宋体" panose="02010600030101010101" pitchFamily="2" charset="-122"/>
              </a:rPr>
              <a:t>i-1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>
                <a:ea typeface="宋体" panose="02010600030101010101" pitchFamily="2" charset="-122"/>
              </a:rPr>
              <a:t>                  R</a:t>
            </a:r>
            <a:r>
              <a:rPr lang="en-US" altLang="zh-CN" sz="2600" baseline="-25000" dirty="0">
                <a:ea typeface="宋体" panose="02010600030101010101" pitchFamily="2" charset="-122"/>
              </a:rPr>
              <a:t>i</a:t>
            </a:r>
            <a:r>
              <a:rPr lang="en-US" altLang="zh-CN" sz="2600" dirty="0">
                <a:ea typeface="宋体" panose="02010600030101010101" pitchFamily="2" charset="-122"/>
              </a:rPr>
              <a:t> = L</a:t>
            </a:r>
            <a:r>
              <a:rPr lang="en-US" altLang="zh-CN" sz="2600" baseline="-25000" dirty="0">
                <a:ea typeface="宋体" panose="02010600030101010101" pitchFamily="2" charset="-122"/>
              </a:rPr>
              <a:t>i-1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  <a:r>
              <a:rPr lang="en-GB" altLang="zh-CN" sz="2600" dirty="0">
                <a:ea typeface="StarBats"/>
                <a:cs typeface="StarBats"/>
              </a:rPr>
              <a:t>⊕ F(R</a:t>
            </a:r>
            <a:r>
              <a:rPr lang="en-GB" altLang="zh-CN" sz="2600" baseline="-25000" dirty="0">
                <a:ea typeface="StarBats"/>
                <a:cs typeface="StarBats"/>
              </a:rPr>
              <a:t>i-1</a:t>
            </a:r>
            <a:r>
              <a:rPr lang="en-GB" altLang="zh-CN" sz="2600" dirty="0">
                <a:ea typeface="StarBats"/>
                <a:cs typeface="StarBats"/>
              </a:rPr>
              <a:t>, K</a:t>
            </a:r>
            <a:r>
              <a:rPr lang="en-GB" altLang="zh-CN" sz="2600" baseline="-25000" dirty="0">
                <a:ea typeface="StarBats"/>
                <a:cs typeface="StarBats"/>
              </a:rPr>
              <a:t>i</a:t>
            </a:r>
            <a:r>
              <a:rPr lang="en-GB" altLang="zh-CN" sz="2600" dirty="0">
                <a:ea typeface="StarBats"/>
                <a:cs typeface="StarBats"/>
              </a:rPr>
              <a:t>)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600" dirty="0">
                <a:ea typeface="宋体" panose="02010600030101010101" pitchFamily="2" charset="-122"/>
              </a:rPr>
              <a:t>Let C = IP</a:t>
            </a:r>
            <a:r>
              <a:rPr lang="en-US" altLang="zh-CN" sz="2600" baseline="30000" dirty="0">
                <a:ea typeface="宋体" panose="02010600030101010101" pitchFamily="2" charset="-122"/>
              </a:rPr>
              <a:t>-1</a:t>
            </a:r>
            <a:r>
              <a:rPr lang="en-US" altLang="zh-CN" sz="2600" dirty="0">
                <a:ea typeface="宋体" panose="02010600030101010101" pitchFamily="2" charset="-122"/>
              </a:rPr>
              <a:t>(R</a:t>
            </a:r>
            <a:r>
              <a:rPr lang="en-US" altLang="zh-CN" sz="2600" baseline="-25000" dirty="0">
                <a:ea typeface="宋体" panose="02010600030101010101" pitchFamily="2" charset="-122"/>
              </a:rPr>
              <a:t>16</a:t>
            </a:r>
            <a:r>
              <a:rPr lang="en-US" altLang="zh-CN" sz="2600" dirty="0">
                <a:ea typeface="宋体" panose="02010600030101010101" pitchFamily="2" charset="-122"/>
              </a:rPr>
              <a:t>L</a:t>
            </a:r>
            <a:r>
              <a:rPr lang="en-US" altLang="zh-CN" sz="2600" baseline="-25000" dirty="0">
                <a:ea typeface="宋体" panose="02010600030101010101" pitchFamily="2" charset="-122"/>
              </a:rPr>
              <a:t>16</a:t>
            </a:r>
            <a:r>
              <a:rPr lang="en-US" altLang="zh-CN" sz="2600" dirty="0">
                <a:ea typeface="宋体" panose="02010600030101010101" pitchFamily="2" charset="-122"/>
              </a:rPr>
              <a:t>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249330"/>
            <a:ext cx="8291264" cy="584765"/>
          </a:xfrm>
        </p:spPr>
        <p:txBody>
          <a:bodyPr wrap="square">
            <a:spAutoFit/>
          </a:bodyPr>
          <a:lstStyle/>
          <a:p>
            <a:r>
              <a:rPr lang="en-IN" altLang="en-US" sz="3200" dirty="0">
                <a:latin typeface="+mj-lt"/>
                <a:ea typeface="ヒラギノ角ゴ Pro W3" charset="-128"/>
              </a:rPr>
              <a:t>Classical symmetric cipher cryptanalysis</a:t>
            </a:r>
          </a:p>
        </p:txBody>
      </p:sp>
      <p:pic>
        <p:nvPicPr>
          <p:cNvPr id="6" name="Picture Placeholder 5" descr="A graph plots the relative frequency (%) for each letter in the English alphabet.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1196752"/>
            <a:ext cx="7353300" cy="4861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82304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252446" cy="646321"/>
          </a:xfrm>
        </p:spPr>
        <p:txBody>
          <a:bodyPr wrap="square">
            <a:spAutoFit/>
          </a:bodyPr>
          <a:lstStyle/>
          <a:p>
            <a:r>
              <a:rPr lang="en-IN" altLang="en-US" sz="3600" dirty="0">
                <a:latin typeface="+mj-lt"/>
                <a:ea typeface="ヒラギノ角ゴ Pro W3" charset="-128"/>
              </a:rPr>
              <a:t>DES Example</a:t>
            </a:r>
            <a:endParaRPr lang="en-US" sz="2800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6053255"/>
            <a:ext cx="8229600" cy="284384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i="1" dirty="0"/>
              <a:t>Note: </a:t>
            </a:r>
            <a:r>
              <a:rPr lang="en-US" dirty="0"/>
              <a:t>DES </a:t>
            </a:r>
            <a:r>
              <a:rPr lang="en-US" dirty="0" err="1"/>
              <a:t>subkeys</a:t>
            </a:r>
            <a:r>
              <a:rPr lang="en-US" dirty="0"/>
              <a:t> are shown as eight 6-bit values in hex format</a:t>
            </a:r>
            <a:endParaRPr lang="en-IN" dirty="0"/>
          </a:p>
        </p:txBody>
      </p:sp>
      <p:pic>
        <p:nvPicPr>
          <p:cNvPr id="13" name="Picture Placeholder 12" descr="The table is divided into four columns, round, K subscript i, L subscript i, and R subscript i. &#10;1. &#10;a. Round: IP&#10;b. K subscript i: null&#10;c. L subscript i: 5a005a00&#10;d. R subscript i: 3cf03c0f&#10;&#10;2. &#10;a. Round: 1&#10;b. K subscript i: 1e03f03080d2930&#10;c. L subscript i: 3cf03c0f&#10;d. R subscript i: bad22845&#10;3. &#10;a. Round: 2&#10;b. K subscript i: 0a31293432242318&#10;c. L subscript i: bad22845&#10;d. R subscript i: 99e9b723&#10;4. &#10;a. Round: 3&#10;b. K subscript i:23072318201d0c1d&#10;c. L subscript i: 99e9b723&#10;d. R subscript i: 0bae3b9e&#10;&#10;5. &#10;a. Round: 4&#10;b. K subscript i: 05261d3824311a20&#10;c. L subscript i: 0bae3b9e&#10;d. R subscript i: 42415649&#10;&#10;6. &#10;a. Round: 5&#10;b. K subscript i: 3325340136002c25&#10;c. L subscript i: 42415649&#10;d. R subscript i: 18b3fa41&#10;&#10;7. &#10;a. Round: 6&#10;b. K subscript i: 123a2d0d4262a1c&#10;c. L subscript i: 18b3fa41&#10;d. R subscript i: 9616fe23&#10;&#10;8. &#10;a. Round: 7&#10;b. K subscript i: 021f120b1c130611&#10;c. L subscript i: 9616fe23&#10;d. R subscript i: 67117cf2&#10;9. &#10;a. Round: 8&#10;b. K subscript i: 1c10372a2832002b&#10;c. L subscript i: 67117cf2&#10;d. R subscript i: c11bfc09&#10;10. &#10;a. Round: 9&#10;b. K subscript i: 04292a380c341f03&#10;c. L subscript i: c11bfc09&#10;d. R subscript i: 887fbc6c&#10;11. &#10;a. Round: 10&#10;b. K subscript i: 2703212607280403&#10;c. L subscript i: 887fbc6c &#10;d. R subscript i: 600f7e8b&#10;12. &#10;a. Round: 11&#10;b. K subscript i: 2826390c31261504&#10;c. L subscript i: 600f7e8b &#10;d. R subscript i: f596506e&#10;13. &#10;a. Round: 12&#10;b. K subscript i: 12071c241a0a0f08&#10;c. L subscript i: f596506e&#10;d. R subscript i: 738538b8&#10;14. &#10;a. Round: 13&#10;b. K subscript i: 300935393c0d100b&#10;c. L subscript i: 738538b8&#10;d. R subscript i: c6a62c4e&#10;15.  &#10;a. Round: 14&#10;b. K subscript i: 311e09231321182a&#10;c. L subscript i: c6a62c4e&#10;d. R subscript i: 56b0bd75&#10;16. &#10;a. Round: 15&#10;b. K subscript i: 283d3e0227072528&#10;c. L subscript i: 56b0bd75&#10;d. R subscript i: 75e8fd8f&#10;17. &#10;a. Round: 16&#10;b. K subscript i: 2921080b13143025&#10;c. L subscript i: 75e8fd8f&#10;d. R subscript i: 25896490&#10;18.  &#10;a. Round: IP superscript negative 1&#10;b. K subscript i: null&#10;c. L subscript i: da02ce3a&#10;d. R subscript i: 89ecac3b&#10;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79" y="1296083"/>
            <a:ext cx="5917950" cy="47571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2565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320583"/>
            <a:ext cx="8229600" cy="461655"/>
          </a:xfrm>
        </p:spPr>
        <p:txBody>
          <a:bodyPr wrap="square">
            <a:spAutoFit/>
          </a:bodyPr>
          <a:lstStyle/>
          <a:p>
            <a:r>
              <a:rPr lang="en-IN" altLang="en-US" sz="2400" dirty="0">
                <a:latin typeface="+mj-lt"/>
                <a:ea typeface="ヒラギノ角ゴ Pro W3" charset="-128"/>
              </a:rPr>
              <a:t>Avalanche Effect in DES: Change in Plaintext</a:t>
            </a:r>
            <a:endParaRPr lang="en-US" sz="2400" dirty="0">
              <a:latin typeface="+mj-lt"/>
            </a:endParaRPr>
          </a:p>
        </p:txBody>
      </p:sp>
      <p:pic>
        <p:nvPicPr>
          <p:cNvPr id="5" name="Picture Placeholder 4" descr="The following information is given in the table: &#10;The table is divided into three columns Round, blank, delta. &#10;1. &#10;a. Round: null&#10;b. 02468aceeca8642012468aceeca6420&#10;c. Delta: 1&#10;2. &#10;a. Round: 1&#10;b. 3cf03cfbad228453cf03c0fbad32845&#10;c. Delta: 1&#10;3. &#10;a. Round: 2&#10;b. bad2284599e9b723bad3284539a9b7a3&#10;c. Delta: 5&#10;4. &#10;a. Round: 3&#10;b. 99e9b7230bae3b9e39a9b7a3171cb8b3&#10;c. Delta: 18&#10;5. &#10;a. Round: 4&#10;b. 0bae3b9e42475649171cb8b3ccaca55e&#10;c. Delta: 34&#10;6. &#10;a. Round: 5&#10;b. 4241564918b3fa41ccaca55ed16c3653&#10;c. Delta: 37&#10;7. &#10;a. Round: 6&#10;b. 18b3fa419616fe23d16c3653cf402c68&#10;c. Delta: 33&#10;8. &#10;a. Round: 7&#10;b. 9616fe1367117cf2cf402c682b2cefbc&#10;c. Delta: 32&#10;9. &#10;a. Round: 8&#10;b. 67117cf2c11bfc092b2cefbc99f91153&#10;c. Delta: 33&#10;10. &#10;a. Round: 9&#10;b. c11bfc09887fbc6c99f911532eed7d94&#10;c. Delta: 32&#10;11. &#10;a. Round: 10&#10;b. 887fbc6c600f7e8b2eed7d94d0f23094&#10;c. Delta: 34&#10;12. &#10;a. Round: 11&#10;b. 600f7e8bf596506ed0f23094455da9c4&#10;c. Delta: 37&#10;13. &#10;a. Round: 12&#10;b. F596506e738538b8455da9c47f6e3cf3&#10;c. Delta: 31&#10;14. &#10;a. Round: 13&#10;b. 738538b8c6a62c4e7f6e3cf34bc1a8d9&#10;c. Delta: 29&#10;15. &#10;a. Round: 14&#10;b. c6a62c4e56b0bd754bc1a8d91e07d409&#10;c. Delta: 33&#10;16. &#10;a. Round: 15&#10;b. 56b0bd7575e8fd8f1e07d4091ce2e6dc&#10;c. Delta: 31&#10;17. &#10;a. Round: 16&#10;b. 75e8fd8f258964901ce2e6dc365e5f59&#10;c. Delta: 32&#10;18. &#10;a. Round: IP superscript negative 1&#10;b. da02ce3a89ecac3b057cde97d7683f2a&#10;c. Delta: 32&#10;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55" y="1056877"/>
            <a:ext cx="7180289" cy="53964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01536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310885"/>
            <a:ext cx="8229600" cy="461655"/>
          </a:xfrm>
        </p:spPr>
        <p:txBody>
          <a:bodyPr wrap="square">
            <a:spAutoFit/>
          </a:bodyPr>
          <a:lstStyle/>
          <a:p>
            <a:r>
              <a:rPr lang="en-IN" altLang="en-US" sz="2400" dirty="0">
                <a:latin typeface="+mj-lt"/>
                <a:ea typeface="ヒラギノ角ゴ Pro W3" charset="-128"/>
              </a:rPr>
              <a:t>Avalanche Effect in DES: Change in Key</a:t>
            </a:r>
            <a:endParaRPr lang="en-US" sz="2400" dirty="0">
              <a:latin typeface="+mj-lt"/>
            </a:endParaRPr>
          </a:p>
        </p:txBody>
      </p:sp>
      <p:pic>
        <p:nvPicPr>
          <p:cNvPr id="6" name="Picture Placeholder 5" descr="The following information is given in the table: &#10;The table is divided into three columns Round, blank, delta. &#10;1. &#10;a. Round: null&#10;b. 02468aceeca8642002468aceeca86420&#10;c. Delta: 0&#10;2. &#10;a. Round: 1&#10;b. 3cf03cfbad228453cf03c0f9ad628c5&#10;c. Delta: 3&#10;3. &#10;a. Round: 2&#10;b. bad2284599e9b7239ad628c59939136b&#10;c. Delta: 11&#10;4. &#10;a. Round: 3&#10;b. 99e9b7230bae3b9e9939136b768067b7&#10;c. Delta: 25&#10;5. &#10;a. Round: 4&#10;b. 0bae3b9e42415649768067b75a8807c5&#10;c. Delta: 29&#10;6. &#10;a. Round: 5&#10;b. 4241564918b3fa415a8807c5488dbe94&#10;c. Delta: 26&#10;7. &#10;a. Round: 6&#10;b. 18b3fa419616fe23488dbe94aba7fe53&#10;c. Delta: 26&#10;8. &#10;a. Round: 7&#10;b. 9616fe2367117cf2aba7fe53177d21e4&#10;c. Delta: 27&#10;9. &#10;a. Round: 8&#10;b. 67117cf2c11bfc9177d21e4548f1de4&#10;c. Delta: 32&#10;10. &#10;a. Round: 9&#10;b. c11bfc09887fbc6c548f1de471f64dfd&#10;c. Delta: 34&#10;11. &#10;a. Round: 10&#10;b. 887fbc6c600f7e8b71f64dfd4279876c&#10;c. Delta: 36&#10;12. &#10;a. Round: 11&#10;b. 600f7e8bf596506e4279876c399fdc0d&#10;c. Delta: 32&#10;13. &#10;a. Round: 12&#10;b. F596506e738538b8399fdc0d6d208dbb&#10;c. Delta: 28&#10;14. &#10;a. Round: 13&#10;b. 738538b8c6a62c4e6d208dbbb9dbeeaa&#10;c. Delta: 33&#10;15. &#10;a. Round: 14&#10;b. C6a62c4e56b0bd75b9bdeeaad2c3a56f&#10;c. Delta: 30&#10;16. &#10;a. Round: 15&#10;b. 56b0bd7575e8fd8fd2c3a56f2765c1fb&#10;c. Delta: 27&#10;17. &#10;a. Round: 16&#10;b. 75e8fd8f258964902765c1fb1263dc4&#10;c. Delta: 30&#10;18. &#10;a. Round: IP negative 1&#10;b. da02ce3a89ecac3bee92b50606b62b0b&#10;c. Delta:30&#10;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" y="890847"/>
            <a:ext cx="7254240" cy="5425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69599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8229600" cy="954097"/>
          </a:xfrm>
        </p:spPr>
        <p:txBody>
          <a:bodyPr wrap="square">
            <a:spAutoFit/>
          </a:bodyPr>
          <a:lstStyle/>
          <a:p>
            <a:r>
              <a:rPr lang="en-US" altLang="en-US" sz="2800" dirty="0">
                <a:latin typeface="+mj-lt"/>
                <a:ea typeface="ヒラギノ角ゴ Pro W3" charset="-128"/>
              </a:rPr>
              <a:t>Average Time Required for Exhaustive Key Search</a:t>
            </a:r>
            <a:endParaRPr lang="en-US" sz="2800" dirty="0">
              <a:latin typeface="+mj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33400" y="1600201"/>
          <a:ext cx="8077200" cy="370969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9381"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Key Size (bits)</a:t>
                      </a:r>
                      <a:endParaRPr lang="en-IN" sz="14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Cipher</a:t>
                      </a:r>
                      <a:endParaRPr lang="en-IN" sz="1400" b="1" i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Number of Alternative Keys</a:t>
                      </a:r>
                      <a:endParaRPr lang="en-IN" sz="1400" b="1" i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Time Required at 10</a:t>
                      </a:r>
                      <a:r>
                        <a:rPr lang="en-IN" sz="1400" b="1" i="0" u="none" strike="noStrike" kern="1200" baseline="300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 </a:t>
                      </a:r>
                      <a:r>
                        <a:rPr lang="en-IN" sz="14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Decryptions/s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Time Required at 10</a:t>
                      </a:r>
                      <a:r>
                        <a:rPr lang="en-IN" sz="1400" b="1" i="0" u="none" strike="noStrike" kern="1200" baseline="300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 </a:t>
                      </a:r>
                      <a:r>
                        <a:rPr lang="en-IN" sz="14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Decryptions/s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00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</a:t>
                      </a:r>
                      <a:endParaRPr lang="en-IN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IN" sz="1400" b="0" i="0" u="none" strike="noStrike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≈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7.2 × 10</a:t>
                      </a:r>
                      <a:r>
                        <a:rPr lang="en-IN" sz="1400" b="0" i="0" u="none" strike="noStrike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IN" sz="1400" b="0" i="0" u="none" strike="noStrike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ns = 1.125 years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hour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00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AES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IN" sz="1400" b="0" baseline="30000" dirty="0">
                          <a:solidFill>
                            <a:schemeClr val="tx1"/>
                          </a:solidFill>
                        </a:rPr>
                        <a:t>128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≈ 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3.4 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IN" sz="1400" b="0" baseline="3000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IN" sz="1400" b="0" baseline="30000" dirty="0">
                          <a:solidFill>
                            <a:schemeClr val="tx1"/>
                          </a:solidFill>
                        </a:rPr>
                        <a:t>127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 ns = 5.3 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 10</a:t>
                      </a:r>
                      <a:r>
                        <a:rPr lang="en-IN" sz="1400" b="0" baseline="30000" dirty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 years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5.3 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 10</a:t>
                      </a:r>
                      <a:r>
                        <a:rPr lang="en-IN" sz="1400" b="0" baseline="30000" dirty="0">
                          <a:solidFill>
                            <a:schemeClr val="tx1"/>
                          </a:solidFill>
                        </a:rPr>
                        <a:t>17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 years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00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168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Triple DES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IN" sz="1400" b="0" baseline="30000" dirty="0">
                          <a:solidFill>
                            <a:schemeClr val="tx1"/>
                          </a:solidFill>
                        </a:rPr>
                        <a:t>168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≈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3.7 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IN" sz="1400" b="0" baseline="30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IN" sz="1400" b="0" baseline="30000" dirty="0">
                          <a:solidFill>
                            <a:schemeClr val="tx1"/>
                          </a:solidFill>
                        </a:rPr>
                        <a:t>167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 ns = 5.8 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 10</a:t>
                      </a:r>
                      <a:r>
                        <a:rPr lang="en-IN" sz="1400" b="0" baseline="30000" dirty="0">
                          <a:solidFill>
                            <a:schemeClr val="tx1"/>
                          </a:solidFill>
                        </a:rPr>
                        <a:t>33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 years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5.8 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IN" sz="1400" b="0" baseline="30000" dirty="0">
                          <a:solidFill>
                            <a:schemeClr val="tx1"/>
                          </a:solidFill>
                        </a:rPr>
                        <a:t>29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 years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00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192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AES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IN" sz="1400" b="0" baseline="30000" dirty="0">
                          <a:solidFill>
                            <a:schemeClr val="tx1"/>
                          </a:solidFill>
                        </a:rPr>
                        <a:t>192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≈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6.3 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IN" sz="1400" b="0" baseline="3000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IN" sz="1400" b="0" baseline="30000" dirty="0">
                          <a:solidFill>
                            <a:schemeClr val="tx1"/>
                          </a:solidFill>
                        </a:rPr>
                        <a:t>191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 ns = 9.8 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 10</a:t>
                      </a:r>
                      <a:r>
                        <a:rPr lang="en-IN" sz="1400" b="0" baseline="30000" dirty="0">
                          <a:solidFill>
                            <a:schemeClr val="tx1"/>
                          </a:solidFill>
                        </a:rPr>
                        <a:t>40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 years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9.8 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 10</a:t>
                      </a:r>
                      <a:r>
                        <a:rPr lang="en-IN" sz="1400" b="0" baseline="30000" dirty="0">
                          <a:solidFill>
                            <a:schemeClr val="tx1"/>
                          </a:solidFill>
                        </a:rPr>
                        <a:t>36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 years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00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AES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IN" sz="1400" b="0" baseline="30000" dirty="0">
                          <a:solidFill>
                            <a:schemeClr val="tx1"/>
                          </a:solidFill>
                        </a:rPr>
                        <a:t>256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≈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1.2 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IN" sz="1400" b="0" baseline="30000" dirty="0">
                          <a:solidFill>
                            <a:schemeClr val="tx1"/>
                          </a:solidFill>
                        </a:rPr>
                        <a:t>77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IN" sz="1400" b="0" baseline="30000" dirty="0">
                          <a:solidFill>
                            <a:schemeClr val="tx1"/>
                          </a:solidFill>
                        </a:rPr>
                        <a:t>255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 ns = 1.8 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 10</a:t>
                      </a:r>
                      <a:r>
                        <a:rPr lang="en-IN" sz="1400" b="0" baseline="30000" dirty="0">
                          <a:solidFill>
                            <a:schemeClr val="tx1"/>
                          </a:solidFill>
                        </a:rPr>
                        <a:t>60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 years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1.8 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IN" sz="1400" b="0" baseline="30000" dirty="0">
                          <a:solidFill>
                            <a:schemeClr val="tx1"/>
                          </a:solidFill>
                        </a:rPr>
                        <a:t>56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 years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003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26 characters (permutation)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err="1">
                          <a:solidFill>
                            <a:schemeClr val="tx1"/>
                          </a:solidFill>
                        </a:rPr>
                        <a:t>Monoalphabetic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2! = 4 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 10</a:t>
                      </a:r>
                      <a:r>
                        <a:rPr lang="en-IN" sz="1400" b="0" baseline="3000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IN" sz="1400" b="0" baseline="30000" dirty="0">
                          <a:solidFill>
                            <a:schemeClr val="tx1"/>
                          </a:solidFill>
                        </a:rPr>
                        <a:t>26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 ns = 6.3 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IN" sz="1400" b="0" baseline="30000" dirty="0">
                          <a:solidFill>
                            <a:schemeClr val="tx1"/>
                          </a:solidFill>
                        </a:rPr>
                        <a:t>9 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years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6.3 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 10</a:t>
                      </a:r>
                      <a:r>
                        <a:rPr lang="en-IN" sz="1400" b="0" baseline="30000" dirty="0">
                          <a:solidFill>
                            <a:schemeClr val="tx1"/>
                          </a:solidFill>
                        </a:rPr>
                        <a:t>6 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years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116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itle 3">
            <a:extLst>
              <a:ext uri="{FF2B5EF4-FFF2-40B4-BE49-F238E27FC236}">
                <a16:creationId xmlns:a16="http://schemas.microsoft.com/office/drawing/2014/main" id="{EA0D4223-DA9B-41E7-8377-5464435B5C9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87624" y="-171400"/>
            <a:ext cx="7543800" cy="1295400"/>
          </a:xfrm>
        </p:spPr>
        <p:txBody>
          <a:bodyPr anchor="ctr"/>
          <a:lstStyle/>
          <a:p>
            <a:pPr eaLnBrk="1" hangingPunct="1"/>
            <a:r>
              <a:rPr lang="en-US" altLang="zh-CN" sz="3700" dirty="0">
                <a:ea typeface="宋体" panose="02010600030101010101" pitchFamily="2" charset="-122"/>
              </a:rPr>
              <a:t>Is DES good enough?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7745B89C-EF2B-4A51-AE27-00BA70A8B57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0600" y="1448540"/>
            <a:ext cx="7467600" cy="5181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"/>
            </a:pPr>
            <a:r>
              <a:rPr lang="en-US" altLang="zh-CN" sz="2200" dirty="0">
                <a:ea typeface="宋体" panose="02010600030101010101" pitchFamily="2" charset="-122"/>
              </a:rPr>
              <a:t>Security strength of DES</a:t>
            </a:r>
          </a:p>
          <a:p>
            <a:pPr lvl="1" eaLnBrk="1" hangingPunct="1">
              <a:buFont typeface="Wingdings" panose="05000000000000000000" pitchFamily="2" charset="2"/>
              <a:buChar char=""/>
            </a:pPr>
            <a:r>
              <a:rPr lang="en-US" altLang="zh-CN" sz="2200" dirty="0">
                <a:ea typeface="宋体" panose="02010600030101010101" pitchFamily="2" charset="-122"/>
              </a:rPr>
              <a:t>Number of rounds</a:t>
            </a:r>
          </a:p>
          <a:p>
            <a:pPr lvl="1" eaLnBrk="1" hangingPunct="1">
              <a:buFont typeface="Wingdings" panose="05000000000000000000" pitchFamily="2" charset="2"/>
              <a:buChar char=""/>
            </a:pPr>
            <a:r>
              <a:rPr lang="en-US" altLang="zh-CN" sz="2200" dirty="0">
                <a:ea typeface="宋体" panose="02010600030101010101" pitchFamily="2" charset="-122"/>
              </a:rPr>
              <a:t>Length of encryption key	</a:t>
            </a:r>
          </a:p>
          <a:p>
            <a:pPr lvl="1" eaLnBrk="1" hangingPunct="1">
              <a:buFont typeface="Wingdings" panose="05000000000000000000" pitchFamily="2" charset="2"/>
              <a:buChar char=""/>
            </a:pPr>
            <a:r>
              <a:rPr lang="en-US" altLang="zh-CN" sz="2200" dirty="0">
                <a:ea typeface="宋体" panose="02010600030101010101" pitchFamily="2" charset="-122"/>
              </a:rPr>
              <a:t>Construction of the substitute function</a:t>
            </a:r>
          </a:p>
          <a:p>
            <a:pPr eaLnBrk="1" hangingPunct="1">
              <a:buFont typeface="Wingdings" panose="05000000000000000000" pitchFamily="2" charset="2"/>
              <a:buChar char=""/>
            </a:pPr>
            <a:r>
              <a:rPr lang="en-US" altLang="zh-CN" sz="2200" dirty="0">
                <a:ea typeface="宋体" panose="02010600030101010101" pitchFamily="2" charset="-122"/>
              </a:rPr>
              <a:t>DES was used up to the 1990’s.</a:t>
            </a:r>
          </a:p>
          <a:p>
            <a:pPr eaLnBrk="1" hangingPunct="1">
              <a:buFont typeface="Wingdings" panose="05000000000000000000" pitchFamily="2" charset="2"/>
              <a:buChar char=""/>
            </a:pPr>
            <a:r>
              <a:rPr lang="en-US" altLang="zh-CN" sz="2200" dirty="0">
                <a:ea typeface="宋体" panose="02010600030101010101" pitchFamily="2" charset="-122"/>
              </a:rPr>
              <a:t>People began to take on the DES Challenges to crack DES</a:t>
            </a:r>
          </a:p>
          <a:p>
            <a:pPr eaLnBrk="1" hangingPunct="1">
              <a:buFont typeface="Wingdings" panose="05000000000000000000" pitchFamily="2" charset="2"/>
              <a:buChar char=""/>
            </a:pPr>
            <a:r>
              <a:rPr lang="en-US" altLang="zh-CN" sz="2200" dirty="0">
                <a:ea typeface="宋体" panose="02010600030101010101" pitchFamily="2" charset="-122"/>
              </a:rPr>
              <a:t>Only uses 56-bit keys = 2</a:t>
            </a:r>
            <a:r>
              <a:rPr lang="en-US" altLang="zh-CN" sz="2200" baseline="30000" dirty="0">
                <a:ea typeface="宋体" panose="02010600030101010101" pitchFamily="2" charset="-122"/>
              </a:rPr>
              <a:t>56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  <a:cs typeface="Arial" panose="020B0604020202020204" pitchFamily="34" charset="0"/>
              </a:rPr>
              <a:t>~ </a:t>
            </a:r>
            <a:r>
              <a:rPr lang="en-US" altLang="zh-CN" sz="2200" dirty="0">
                <a:ea typeface="宋体" panose="02010600030101010101" pitchFamily="2" charset="-122"/>
              </a:rPr>
              <a:t>7.2× 10</a:t>
            </a:r>
            <a:r>
              <a:rPr lang="en-US" altLang="zh-CN" sz="2200" baseline="30000" dirty="0">
                <a:ea typeface="宋体" panose="02010600030101010101" pitchFamily="2" charset="-122"/>
              </a:rPr>
              <a:t>16 </a:t>
            </a:r>
            <a:r>
              <a:rPr lang="en-US" altLang="zh-CN" sz="2200" dirty="0">
                <a:ea typeface="宋体" panose="02010600030101010101" pitchFamily="2" charset="-122"/>
              </a:rPr>
              <a:t>keys</a:t>
            </a:r>
          </a:p>
          <a:p>
            <a:pPr eaLnBrk="1" hangingPunct="1">
              <a:buFont typeface="Wingdings" panose="05000000000000000000" pitchFamily="2" charset="2"/>
              <a:buChar char=""/>
            </a:pPr>
            <a:r>
              <a:rPr lang="en-US" altLang="zh-CN" sz="2200" dirty="0">
                <a:ea typeface="宋体" panose="02010600030101010101" pitchFamily="2" charset="-122"/>
              </a:rPr>
              <a:t>Brute-force will work with current technology</a:t>
            </a:r>
          </a:p>
          <a:p>
            <a:pPr lvl="1" eaLnBrk="1" hangingPunct="1">
              <a:buFont typeface="Wingdings" panose="05000000000000000000" pitchFamily="2" charset="2"/>
              <a:buChar char=""/>
            </a:pPr>
            <a:r>
              <a:rPr lang="en-US" altLang="zh-CN" sz="2200" dirty="0">
                <a:ea typeface="宋体" panose="02010600030101010101" pitchFamily="2" charset="-122"/>
              </a:rPr>
              <a:t>In 1997 on Internet in a few months</a:t>
            </a:r>
          </a:p>
          <a:p>
            <a:pPr lvl="1" eaLnBrk="1" hangingPunct="1">
              <a:buFont typeface="Wingdings" panose="05000000000000000000" pitchFamily="2" charset="2"/>
              <a:buChar char=""/>
            </a:pPr>
            <a:r>
              <a:rPr lang="en-US" altLang="zh-CN" sz="2200" dirty="0">
                <a:ea typeface="宋体" panose="02010600030101010101" pitchFamily="2" charset="-122"/>
              </a:rPr>
              <a:t>In 1998 on dedicated h/w (EFF) in a few days</a:t>
            </a:r>
          </a:p>
          <a:p>
            <a:pPr lvl="1" eaLnBrk="1" hangingPunct="1">
              <a:buFont typeface="Wingdings" panose="05000000000000000000" pitchFamily="2" charset="2"/>
              <a:buChar char=""/>
            </a:pPr>
            <a:r>
              <a:rPr lang="en-US" altLang="zh-CN" sz="2200" dirty="0">
                <a:ea typeface="宋体" panose="02010600030101010101" pitchFamily="2" charset="-122"/>
              </a:rPr>
              <a:t>In 1999 above combined in 22 hours</a:t>
            </a:r>
          </a:p>
        </p:txBody>
      </p:sp>
    </p:spTree>
    <p:extLst>
      <p:ext uri="{BB962C8B-B14F-4D97-AF65-F5344CB8AC3E}">
        <p14:creationId xmlns:p14="http://schemas.microsoft.com/office/powerpoint/2010/main" val="6597527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>
            <a:extLst>
              <a:ext uri="{FF2B5EF4-FFF2-40B4-BE49-F238E27FC236}">
                <a16:creationId xmlns:a16="http://schemas.microsoft.com/office/drawing/2014/main" id="{0FD2F620-AAF0-4CF8-92FA-8B68A031A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-27384"/>
            <a:ext cx="7543800" cy="1036638"/>
          </a:xfrm>
        </p:spPr>
        <p:txBody>
          <a:bodyPr/>
          <a:lstStyle/>
          <a:p>
            <a:pPr eaLnBrk="1" hangingPunct="1"/>
            <a:r>
              <a:rPr lang="en-US" altLang="en-US" dirty="0"/>
              <a:t>What to Do Next?</a:t>
            </a:r>
          </a:p>
        </p:txBody>
      </p:sp>
      <p:sp>
        <p:nvSpPr>
          <p:cNvPr id="28675" name="Content Placeholder 4">
            <a:extLst>
              <a:ext uri="{FF2B5EF4-FFF2-40B4-BE49-F238E27FC236}">
                <a16:creationId xmlns:a16="http://schemas.microsoft.com/office/drawing/2014/main" id="{04A6FB81-CE9C-4FD2-BE3E-0F53EC7F3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4116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"/>
            </a:pPr>
            <a:r>
              <a:rPr lang="en-US" altLang="zh-CN" sz="3200" dirty="0">
                <a:ea typeface="宋体" panose="02010600030101010101" pitchFamily="2" charset="-122"/>
              </a:rPr>
              <a:t> Start over</a:t>
            </a:r>
          </a:p>
          <a:p>
            <a:pPr eaLnBrk="1" hangingPunct="1">
              <a:buFont typeface="Wingdings" panose="05000000000000000000" pitchFamily="2" charset="2"/>
              <a:buChar char=""/>
            </a:pPr>
            <a:r>
              <a:rPr lang="en-US" altLang="zh-CN" sz="3200" dirty="0">
                <a:ea typeface="宋体" panose="02010600030101010101" pitchFamily="2" charset="-122"/>
              </a:rPr>
              <a:t> New standards begin to be looked into</a:t>
            </a:r>
          </a:p>
          <a:p>
            <a:pPr eaLnBrk="1" hangingPunct="1">
              <a:buFont typeface="Wingdings" panose="05000000000000000000" pitchFamily="2" charset="2"/>
              <a:buChar char=""/>
            </a:pPr>
            <a:r>
              <a:rPr lang="en-US" altLang="zh-CN" sz="3200" dirty="0">
                <a:ea typeface="宋体" panose="02010600030101010101" pitchFamily="2" charset="-122"/>
              </a:rPr>
              <a:t> On the other hand, can we extend the use of DES?</a:t>
            </a:r>
          </a:p>
        </p:txBody>
      </p:sp>
    </p:spTree>
    <p:extLst>
      <p:ext uri="{BB962C8B-B14F-4D97-AF65-F5344CB8AC3E}">
        <p14:creationId xmlns:p14="http://schemas.microsoft.com/office/powerpoint/2010/main" val="27178245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9952"/>
            <a:ext cx="8229600" cy="1200318"/>
          </a:xfrm>
        </p:spPr>
        <p:txBody>
          <a:bodyPr wrap="square">
            <a:spAutoFit/>
          </a:bodyPr>
          <a:lstStyle/>
          <a:p>
            <a:r>
              <a:rPr lang="en-US" altLang="en-US" sz="3600" dirty="0">
                <a:latin typeface="+mj-lt"/>
                <a:ea typeface="ヒラギノ角ゴ Pro W3" charset="-128"/>
              </a:rPr>
              <a:t>Block Cipher Design Principles: Number of Rounds</a:t>
            </a:r>
            <a:endParaRPr lang="en-US" sz="28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3339376"/>
          </a:xfrm>
        </p:spPr>
        <p:txBody>
          <a:bodyPr>
            <a:spAutoFit/>
          </a:bodyPr>
          <a:lstStyle/>
          <a:p>
            <a:pPr lvl="0"/>
            <a:r>
              <a:rPr lang="en-US" sz="2400" dirty="0"/>
              <a:t>The greater the number of rounds, the more difficult it is to perform cryptanalysis</a:t>
            </a:r>
          </a:p>
          <a:p>
            <a:pPr lvl="0"/>
            <a:r>
              <a:rPr lang="en-US" sz="2400" dirty="0"/>
              <a:t>In general, the criterion should be that the number of rounds is chosen so that known cryptanalytic efforts require greater effort than a simple brute-force key search attack</a:t>
            </a:r>
          </a:p>
          <a:p>
            <a:pPr lvl="0"/>
            <a:r>
              <a:rPr lang="en-US" sz="2400" dirty="0"/>
              <a:t>If DES had 15 or fewer rounds, differential cryptanalysis would require less effort than a brute-force key search</a:t>
            </a:r>
          </a:p>
        </p:txBody>
      </p:sp>
    </p:spTree>
    <p:extLst>
      <p:ext uri="{BB962C8B-B14F-4D97-AF65-F5344CB8AC3E}">
        <p14:creationId xmlns:p14="http://schemas.microsoft.com/office/powerpoint/2010/main" val="29643982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1921"/>
            <a:ext cx="8229600" cy="1097280"/>
          </a:xfrm>
        </p:spPr>
        <p:txBody>
          <a:bodyPr/>
          <a:lstStyle/>
          <a:p>
            <a:r>
              <a:rPr lang="en-US" altLang="en-US" sz="3600" dirty="0">
                <a:latin typeface="+mj-lt"/>
              </a:rPr>
              <a:t>Block Cipher Design Principles: Design of Function F</a:t>
            </a:r>
            <a:endParaRPr lang="en-US" sz="36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84" y="1426450"/>
            <a:ext cx="8229600" cy="1524000"/>
          </a:xfrm>
        </p:spPr>
        <p:txBody>
          <a:bodyPr/>
          <a:lstStyle/>
          <a:p>
            <a:r>
              <a:rPr lang="en-US" sz="2200" dirty="0"/>
              <a:t>The heart of a </a:t>
            </a:r>
            <a:r>
              <a:rPr lang="en-US" sz="2200" dirty="0" err="1"/>
              <a:t>Feistel</a:t>
            </a:r>
            <a:r>
              <a:rPr lang="en-US" sz="2200" dirty="0"/>
              <a:t> block cipher is the function F</a:t>
            </a:r>
          </a:p>
          <a:p>
            <a:r>
              <a:rPr lang="en-US" sz="2200" dirty="0"/>
              <a:t>The more nonlinear F, the more difficult any type of cryptanalysis will be</a:t>
            </a:r>
          </a:p>
          <a:p>
            <a:r>
              <a:rPr lang="en-US" sz="2200" dirty="0"/>
              <a:t>The SAC and BIC criteria appear to strengthen the effectiveness of the confusion function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>
          <a:xfrm>
            <a:off x="358984" y="3474720"/>
            <a:ext cx="8229600" cy="3048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chemeClr val="tx2"/>
                </a:solidFill>
              </a:rPr>
              <a:t>The algorithm should have good avalanche properties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323528" y="4005064"/>
            <a:ext cx="8820472" cy="2057400"/>
          </a:xfrm>
        </p:spPr>
        <p:txBody>
          <a:bodyPr/>
          <a:lstStyle/>
          <a:p>
            <a:pPr lvl="0"/>
            <a:r>
              <a:rPr lang="en-US" sz="2200" dirty="0"/>
              <a:t>Strict avalanche criterion (SAC)</a:t>
            </a:r>
          </a:p>
          <a:p>
            <a:pPr lvl="1"/>
            <a:r>
              <a:rPr lang="en-US" sz="2200" dirty="0"/>
              <a:t>States that any output bit j of an S-box should change with probability 1/2 when any single input bit </a:t>
            </a:r>
            <a:r>
              <a:rPr lang="en-US" sz="2200" dirty="0" err="1"/>
              <a:t>i</a:t>
            </a:r>
            <a:r>
              <a:rPr lang="en-US" sz="2200" dirty="0"/>
              <a:t> is inverted for all </a:t>
            </a:r>
            <a:r>
              <a:rPr lang="en-US" sz="2200" dirty="0" err="1"/>
              <a:t>i</a:t>
            </a:r>
            <a:r>
              <a:rPr lang="en-US" sz="2200" dirty="0"/>
              <a:t> , j </a:t>
            </a:r>
          </a:p>
          <a:p>
            <a:pPr lvl="0"/>
            <a:r>
              <a:rPr lang="en-US" sz="2200" dirty="0"/>
              <a:t>Bit independence criterion (BIC) </a:t>
            </a:r>
          </a:p>
          <a:p>
            <a:pPr lvl="1"/>
            <a:r>
              <a:rPr lang="en-US" sz="2200" dirty="0"/>
              <a:t>States that output bits j and k should change independently when any single input bit </a:t>
            </a:r>
            <a:r>
              <a:rPr lang="en-US" sz="2200" dirty="0" err="1"/>
              <a:t>i</a:t>
            </a:r>
            <a:r>
              <a:rPr lang="en-US" sz="2200" dirty="0"/>
              <a:t> is inverted for all </a:t>
            </a:r>
            <a:r>
              <a:rPr lang="en-US" sz="2200" dirty="0" err="1"/>
              <a:t>i</a:t>
            </a:r>
            <a:r>
              <a:rPr lang="en-US" sz="2200" dirty="0"/>
              <a:t> , j , and k</a:t>
            </a:r>
          </a:p>
        </p:txBody>
      </p:sp>
    </p:spTree>
    <p:extLst>
      <p:ext uri="{BB962C8B-B14F-4D97-AF65-F5344CB8AC3E}">
        <p14:creationId xmlns:p14="http://schemas.microsoft.com/office/powerpoint/2010/main" val="39072761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8229600" cy="1097280"/>
          </a:xfrm>
        </p:spPr>
        <p:txBody>
          <a:bodyPr/>
          <a:lstStyle/>
          <a:p>
            <a:r>
              <a:rPr lang="en-US" altLang="en-US" sz="3600" dirty="0">
                <a:latin typeface="+mj-lt"/>
              </a:rPr>
              <a:t>Block Cipher Design Principles: Key Schedule Algorithm</a:t>
            </a:r>
            <a:endParaRPr lang="en-US" sz="36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7779"/>
            <a:ext cx="8229600" cy="3248025"/>
          </a:xfrm>
        </p:spPr>
        <p:txBody>
          <a:bodyPr/>
          <a:lstStyle/>
          <a:p>
            <a:r>
              <a:rPr lang="en-US" sz="2300" dirty="0"/>
              <a:t>With any </a:t>
            </a:r>
            <a:r>
              <a:rPr lang="en-US" sz="2300" dirty="0" err="1"/>
              <a:t>Feistel</a:t>
            </a:r>
            <a:r>
              <a:rPr lang="en-US" sz="2300" dirty="0"/>
              <a:t> block cipher, the key is used to generate one </a:t>
            </a:r>
            <a:r>
              <a:rPr lang="en-US" sz="2300" dirty="0" err="1"/>
              <a:t>subkey</a:t>
            </a:r>
            <a:r>
              <a:rPr lang="en-US" sz="2300" dirty="0"/>
              <a:t> for each round</a:t>
            </a:r>
          </a:p>
          <a:p>
            <a:r>
              <a:rPr lang="en-US" sz="2300" dirty="0"/>
              <a:t>In general, we would like to select </a:t>
            </a:r>
            <a:r>
              <a:rPr lang="en-US" sz="2300" dirty="0" err="1"/>
              <a:t>subkeys</a:t>
            </a:r>
            <a:r>
              <a:rPr lang="en-US" sz="2300" dirty="0"/>
              <a:t> to maximize the difficulty of deducing individual </a:t>
            </a:r>
            <a:r>
              <a:rPr lang="en-US" sz="2300" dirty="0" err="1"/>
              <a:t>subkeys</a:t>
            </a:r>
            <a:r>
              <a:rPr lang="en-US" sz="2300" dirty="0"/>
              <a:t> and the difficulty of working back to the main key</a:t>
            </a:r>
          </a:p>
          <a:p>
            <a:r>
              <a:rPr lang="en-US" sz="2300" dirty="0"/>
              <a:t>It is suggested that, at a minimum, the key schedule should guarantee key/</a:t>
            </a:r>
            <a:r>
              <a:rPr lang="en-US" sz="2300" dirty="0" err="1"/>
              <a:t>ciphertext</a:t>
            </a:r>
            <a:r>
              <a:rPr lang="en-US" sz="2300" dirty="0"/>
              <a:t> Strict Avalanche Criterion and Bit Independence Criterion</a:t>
            </a:r>
          </a:p>
        </p:txBody>
      </p:sp>
    </p:spTree>
    <p:extLst>
      <p:ext uri="{BB962C8B-B14F-4D97-AF65-F5344CB8AC3E}">
        <p14:creationId xmlns:p14="http://schemas.microsoft.com/office/powerpoint/2010/main" val="327847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The approximate data for each curve are summarized below.&#10;• A horizontal line at 0.32 represents random polyalphabetic&#10;• The curve for plaintext falls from (0, 1.0) through (8, 0.32) to (26, 0)&#10;• The curve for Playfair falls from (0, 0.7) through (12.5, 0.32) to (26, 0)&#10;• The curve for Vignere falls form (0, 0.57) through (10.5, 0.32) to (26, 0.12).&#10;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29320"/>
            <a:ext cx="8640960" cy="539144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387BA1D-DFD5-4A62-B77D-D043A5B5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188640"/>
            <a:ext cx="7447391" cy="584765"/>
          </a:xfrm>
        </p:spPr>
        <p:txBody>
          <a:bodyPr wrap="square">
            <a:spAutoFit/>
          </a:bodyPr>
          <a:lstStyle/>
          <a:p>
            <a:r>
              <a:rPr lang="en-IN" altLang="en-US" sz="3200" dirty="0">
                <a:latin typeface="+mj-lt"/>
                <a:ea typeface="ヒラギノ角ゴ Pro W3" charset="-128"/>
              </a:rPr>
              <a:t>Classical symmetric cipher cryptanalysis</a:t>
            </a:r>
          </a:p>
        </p:txBody>
      </p:sp>
    </p:spTree>
    <p:extLst>
      <p:ext uri="{BB962C8B-B14F-4D97-AF65-F5344CB8AC3E}">
        <p14:creationId xmlns:p14="http://schemas.microsoft.com/office/powerpoint/2010/main" val="3587180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86495"/>
            <a:ext cx="7416824" cy="646321"/>
          </a:xfrm>
        </p:spPr>
        <p:txBody>
          <a:bodyPr wrap="square">
            <a:spAutoFit/>
          </a:bodyPr>
          <a:lstStyle/>
          <a:p>
            <a:r>
              <a:rPr lang="en-IN" altLang="en-US" sz="3600" dirty="0">
                <a:latin typeface="+mj-lt"/>
                <a:ea typeface="ヒラギノ角ゴ Pro W3" charset="-128"/>
              </a:rPr>
              <a:t>Stream Cipher </a:t>
            </a:r>
            <a:r>
              <a:rPr lang="en-IN" altLang="en-US" sz="2800" dirty="0">
                <a:latin typeface="+mj-lt"/>
                <a:ea typeface="ヒラギノ角ゴ Pro W3" charset="-128"/>
              </a:rPr>
              <a:t>(1 </a:t>
            </a:r>
            <a:r>
              <a:rPr lang="en-IN" altLang="en-US" sz="2800">
                <a:latin typeface="+mj-lt"/>
                <a:ea typeface="ヒラギノ角ゴ Pro W3" charset="-128"/>
              </a:rPr>
              <a:t>of 10)</a:t>
            </a:r>
            <a:endParaRPr lang="en-US" sz="28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8A9E7-04B5-4ADE-A4A7-3EE0260802D4}"/>
              </a:ext>
            </a:extLst>
          </p:cNvPr>
          <p:cNvSpPr txBox="1"/>
          <p:nvPr/>
        </p:nvSpPr>
        <p:spPr>
          <a:xfrm>
            <a:off x="395536" y="1196752"/>
            <a:ext cx="4220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Secret key (Keystream)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0B89E8-BB7E-49FA-AE30-86CB0E64F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07" y="1700808"/>
            <a:ext cx="3702355" cy="847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AD6167-6691-4BD0-B83E-2824DE553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677" y="3016116"/>
            <a:ext cx="3702355" cy="7326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FA692A-A51D-4C19-8460-E9F76EA6E4A9}"/>
              </a:ext>
            </a:extLst>
          </p:cNvPr>
          <p:cNvSpPr txBox="1"/>
          <p:nvPr/>
        </p:nvSpPr>
        <p:spPr>
          <a:xfrm>
            <a:off x="395536" y="2492896"/>
            <a:ext cx="316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/>
              <a:t>Plaintext stream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173E78B-94DE-43AD-AB50-26666111C4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116929"/>
              </p:ext>
            </p:extLst>
          </p:nvPr>
        </p:nvGraphicFramePr>
        <p:xfrm>
          <a:off x="1338406" y="3789040"/>
          <a:ext cx="50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Equation" r:id="rId6" imgW="507960" imgH="431640" progId="Equation.DSMT4">
                  <p:embed/>
                </p:oleObj>
              </mc:Choice>
              <mc:Fallback>
                <p:oleObj name="Equation" r:id="rId6" imgW="507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38406" y="3789040"/>
                        <a:ext cx="5080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10212D7-16CE-45CA-8427-C925800595CC}"/>
              </a:ext>
            </a:extLst>
          </p:cNvPr>
          <p:cNvSpPr txBox="1"/>
          <p:nvPr/>
        </p:nvSpPr>
        <p:spPr>
          <a:xfrm>
            <a:off x="1924859" y="3712134"/>
            <a:ext cx="2475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 or byte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758FC5-4A0F-4F7F-9B16-00F39A91087F}"/>
              </a:ext>
            </a:extLst>
          </p:cNvPr>
          <p:cNvSpPr txBox="1"/>
          <p:nvPr/>
        </p:nvSpPr>
        <p:spPr>
          <a:xfrm>
            <a:off x="395536" y="4293096"/>
            <a:ext cx="230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Ciphertext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E0BB80-B25F-410D-B9D4-0AA1A0AD09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9632" y="4898252"/>
            <a:ext cx="3070141" cy="618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EE5275-190C-423B-90DC-7BDBF7A2D5F1}"/>
              </a:ext>
            </a:extLst>
          </p:cNvPr>
          <p:cNvSpPr txBox="1"/>
          <p:nvPr/>
        </p:nvSpPr>
        <p:spPr>
          <a:xfrm>
            <a:off x="1153592" y="5497820"/>
            <a:ext cx="2475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</a:t>
            </a: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EC2124BB-72F3-4579-8583-90EA218520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624669"/>
              </p:ext>
            </p:extLst>
          </p:nvPr>
        </p:nvGraphicFramePr>
        <p:xfrm>
          <a:off x="2320925" y="5527675"/>
          <a:ext cx="1460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Equation" r:id="rId9" imgW="1460160" imgH="495000" progId="Equation.DSMT4">
                  <p:embed/>
                </p:oleObj>
              </mc:Choice>
              <mc:Fallback>
                <p:oleObj name="Equation" r:id="rId9" imgW="1460160" imgH="49500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3173E78B-94DE-43AD-AB50-26666111C4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20925" y="5527675"/>
                        <a:ext cx="14605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714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35670"/>
            <a:ext cx="7200800" cy="646321"/>
          </a:xfrm>
        </p:spPr>
        <p:txBody>
          <a:bodyPr wrap="square">
            <a:spAutoFit/>
          </a:bodyPr>
          <a:lstStyle/>
          <a:p>
            <a:r>
              <a:rPr lang="en-IN" altLang="en-US" sz="3600" dirty="0">
                <a:latin typeface="+mj-lt"/>
                <a:ea typeface="ヒラギノ角ゴ Pro W3" charset="-128"/>
              </a:rPr>
              <a:t>Stream </a:t>
            </a:r>
            <a:r>
              <a:rPr lang="en-IN" altLang="en-US" sz="3600">
                <a:latin typeface="+mj-lt"/>
                <a:ea typeface="ヒラギノ角ゴ Pro W3" charset="-128"/>
              </a:rPr>
              <a:t>Cipher </a:t>
            </a:r>
            <a:r>
              <a:rPr lang="en-IN" altLang="en-US" sz="2800">
                <a:latin typeface="+mj-lt"/>
                <a:ea typeface="ヒラギノ角ゴ Pro W3" charset="-128"/>
              </a:rPr>
              <a:t>(2 of 10)</a:t>
            </a:r>
            <a:endParaRPr lang="en-US" sz="28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640960" cy="5393784"/>
          </a:xfrm>
        </p:spPr>
        <p:txBody>
          <a:bodyPr wrap="square">
            <a:spAutoFit/>
          </a:bodyPr>
          <a:lstStyle/>
          <a:p>
            <a:pPr lvl="0"/>
            <a:r>
              <a:rPr lang="en-US" sz="2200" dirty="0"/>
              <a:t>Encrypts a digital data stream </a:t>
            </a:r>
            <a:r>
              <a:rPr lang="en-US" sz="2200" b="1" dirty="0"/>
              <a:t>one bit or one byte </a:t>
            </a:r>
            <a:r>
              <a:rPr lang="en-US" sz="2200" dirty="0"/>
              <a:t>at a time</a:t>
            </a:r>
          </a:p>
          <a:p>
            <a:pPr lvl="1"/>
            <a:r>
              <a:rPr lang="en-US" sz="2200" dirty="0"/>
              <a:t>Examples:</a:t>
            </a:r>
          </a:p>
          <a:p>
            <a:pPr lvl="2"/>
            <a:r>
              <a:rPr lang="en-US" sz="2200" b="1" dirty="0" err="1"/>
              <a:t>Autokeyed</a:t>
            </a:r>
            <a:r>
              <a:rPr lang="en-US" sz="2200" dirty="0"/>
              <a:t> </a:t>
            </a:r>
            <a:r>
              <a:rPr lang="en-US" sz="2200" dirty="0" err="1"/>
              <a:t>Vigenère</a:t>
            </a:r>
            <a:r>
              <a:rPr lang="en-US" sz="2200" dirty="0"/>
              <a:t> cipher</a:t>
            </a:r>
          </a:p>
          <a:p>
            <a:pPr lvl="2"/>
            <a:r>
              <a:rPr lang="en-US" sz="2200" dirty="0" err="1"/>
              <a:t>Vernam</a:t>
            </a:r>
            <a:r>
              <a:rPr lang="en-US" sz="2200" dirty="0"/>
              <a:t> cipher</a:t>
            </a:r>
          </a:p>
          <a:p>
            <a:pPr lvl="0"/>
            <a:r>
              <a:rPr lang="en-US" sz="2200" dirty="0"/>
              <a:t>In the ideal case, a one-time pad version of the </a:t>
            </a:r>
            <a:r>
              <a:rPr lang="en-US" sz="2200" dirty="0" err="1"/>
              <a:t>Vernam</a:t>
            </a:r>
            <a:r>
              <a:rPr lang="en-US" sz="2200" dirty="0"/>
              <a:t> cipher would be used, in which the </a:t>
            </a:r>
            <a:r>
              <a:rPr lang="en-US" sz="2200" dirty="0" err="1"/>
              <a:t>keystream</a:t>
            </a:r>
            <a:r>
              <a:rPr lang="en-US" sz="2200" dirty="0"/>
              <a:t> is as long as the plaintext bit stream</a:t>
            </a:r>
          </a:p>
          <a:p>
            <a:pPr lvl="1"/>
            <a:r>
              <a:rPr lang="en-US" sz="2200" dirty="0"/>
              <a:t>If the cryptographic </a:t>
            </a:r>
            <a:r>
              <a:rPr lang="en-US" sz="2200" dirty="0" err="1"/>
              <a:t>keystream</a:t>
            </a:r>
            <a:r>
              <a:rPr lang="en-US" sz="2200" dirty="0"/>
              <a:t> is random, then this cipher is unbreakable by any means other than acquiring the </a:t>
            </a:r>
            <a:r>
              <a:rPr lang="en-US" sz="2200" dirty="0" err="1"/>
              <a:t>keystream</a:t>
            </a:r>
            <a:endParaRPr lang="en-US" sz="2200" dirty="0"/>
          </a:p>
          <a:p>
            <a:pPr lvl="2"/>
            <a:r>
              <a:rPr lang="en-US" sz="2200" dirty="0" err="1"/>
              <a:t>Keystream</a:t>
            </a:r>
            <a:r>
              <a:rPr lang="en-US" sz="2200" dirty="0"/>
              <a:t> must be provided to both users in advance via some independent and secure channel</a:t>
            </a:r>
          </a:p>
          <a:p>
            <a:pPr lvl="2"/>
            <a:r>
              <a:rPr lang="en-US" sz="2200" dirty="0"/>
              <a:t>This introduces insurmountable logistical problems if the intended data traffic is very large</a:t>
            </a:r>
          </a:p>
        </p:txBody>
      </p:sp>
    </p:spTree>
    <p:extLst>
      <p:ext uri="{BB962C8B-B14F-4D97-AF65-F5344CB8AC3E}">
        <p14:creationId xmlns:p14="http://schemas.microsoft.com/office/powerpoint/2010/main" val="1248028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86495"/>
            <a:ext cx="7416824" cy="646321"/>
          </a:xfrm>
        </p:spPr>
        <p:txBody>
          <a:bodyPr wrap="square">
            <a:spAutoFit/>
          </a:bodyPr>
          <a:lstStyle/>
          <a:p>
            <a:r>
              <a:rPr lang="en-IN" altLang="en-US" sz="3600" dirty="0">
                <a:latin typeface="+mj-lt"/>
                <a:ea typeface="ヒラギノ角ゴ Pro W3" charset="-128"/>
              </a:rPr>
              <a:t>Stream </a:t>
            </a:r>
            <a:r>
              <a:rPr lang="en-IN" altLang="en-US" sz="3600">
                <a:latin typeface="+mj-lt"/>
                <a:ea typeface="ヒラギノ角ゴ Pro W3" charset="-128"/>
              </a:rPr>
              <a:t>Cipher </a:t>
            </a:r>
            <a:r>
              <a:rPr lang="en-IN" altLang="en-US" sz="2800">
                <a:latin typeface="+mj-lt"/>
                <a:ea typeface="ヒラギノ角ゴ Pro W3" charset="-128"/>
              </a:rPr>
              <a:t>(3 of 10)</a:t>
            </a:r>
            <a:endParaRPr lang="en-US" sz="28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67801-74DD-453A-A642-AAEAB3DD8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56" y="1124744"/>
            <a:ext cx="8424428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3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86495"/>
            <a:ext cx="7416824" cy="646321"/>
          </a:xfrm>
        </p:spPr>
        <p:txBody>
          <a:bodyPr wrap="square">
            <a:spAutoFit/>
          </a:bodyPr>
          <a:lstStyle/>
          <a:p>
            <a:r>
              <a:rPr lang="en-IN" altLang="en-US" sz="3600" dirty="0">
                <a:latin typeface="+mj-lt"/>
                <a:ea typeface="ヒラギノ角ゴ Pro W3" charset="-128"/>
              </a:rPr>
              <a:t>Stream </a:t>
            </a:r>
            <a:r>
              <a:rPr lang="en-IN" altLang="en-US" sz="3600">
                <a:latin typeface="+mj-lt"/>
                <a:ea typeface="ヒラギノ角ゴ Pro W3" charset="-128"/>
              </a:rPr>
              <a:t>Cipher </a:t>
            </a:r>
            <a:r>
              <a:rPr lang="en-IN" altLang="en-US" sz="2800">
                <a:latin typeface="+mj-lt"/>
                <a:ea typeface="ヒラギノ角ゴ Pro W3" charset="-128"/>
              </a:rPr>
              <a:t>(4 of 10)</a:t>
            </a:r>
            <a:endParaRPr lang="en-US" sz="28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A692A-A51D-4C19-8460-E9F76EA6E4A9}"/>
              </a:ext>
            </a:extLst>
          </p:cNvPr>
          <p:cNvSpPr txBox="1"/>
          <p:nvPr/>
        </p:nvSpPr>
        <p:spPr>
          <a:xfrm>
            <a:off x="323528" y="980728"/>
            <a:ext cx="316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/>
              <a:t>Plaintext stream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758FC5-4A0F-4F7F-9B16-00F39A91087F}"/>
              </a:ext>
            </a:extLst>
          </p:cNvPr>
          <p:cNvSpPr txBox="1"/>
          <p:nvPr/>
        </p:nvSpPr>
        <p:spPr>
          <a:xfrm>
            <a:off x="335805" y="2132856"/>
            <a:ext cx="230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Ciphertext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68610B-47A5-4924-99FF-4C150F93E5A1}"/>
              </a:ext>
            </a:extLst>
          </p:cNvPr>
          <p:cNvSpPr/>
          <p:nvPr/>
        </p:nvSpPr>
        <p:spPr>
          <a:xfrm>
            <a:off x="6272358" y="406469"/>
            <a:ext cx="24634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Vigenère</a:t>
            </a:r>
            <a:r>
              <a:rPr lang="en-US" dirty="0"/>
              <a:t> cipher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F4D92A-9646-49D5-BC1D-948FD08F7872}"/>
              </a:ext>
            </a:extLst>
          </p:cNvPr>
          <p:cNvSpPr txBox="1"/>
          <p:nvPr/>
        </p:nvSpPr>
        <p:spPr>
          <a:xfrm>
            <a:off x="3524278" y="1061270"/>
            <a:ext cx="439722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M= ATTACKATDAWN (row)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498F06-CCC3-4280-A0F4-FB80302890E4}"/>
                  </a:ext>
                </a:extLst>
              </p:cNvPr>
              <p:cNvSpPr txBox="1"/>
              <p:nvPr/>
            </p:nvSpPr>
            <p:spPr>
              <a:xfrm>
                <a:off x="2660473" y="1580470"/>
                <a:ext cx="5426550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′=</m:t>
                    </m:r>
                    <m:r>
                      <m:rPr>
                        <m:nor/>
                      </m:rPr>
                      <a:rPr lang="en-US"/>
                      <m:t>LEMONLEMONLE</m:t>
                    </m:r>
                  </m:oMath>
                </a14:m>
                <a:r>
                  <a:rPr lang="en-US" dirty="0"/>
                  <a:t> (column)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498F06-CCC3-4280-A0F4-FB8030289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473" y="1580470"/>
                <a:ext cx="5426550" cy="481094"/>
              </a:xfrm>
              <a:prstGeom prst="rect">
                <a:avLst/>
              </a:prstGeom>
              <a:blipFill>
                <a:blip r:embed="rId3"/>
                <a:stretch>
                  <a:fillRect t="-13924" r="-561" b="-43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CCB829B7-698C-459C-8CFA-01A08A7B3C38}"/>
              </a:ext>
            </a:extLst>
          </p:cNvPr>
          <p:cNvSpPr txBox="1"/>
          <p:nvPr/>
        </p:nvSpPr>
        <p:spPr>
          <a:xfrm>
            <a:off x="323528" y="1549990"/>
            <a:ext cx="2313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/>
              <a:t>Keystream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401FEBC-2AA1-490E-85AE-F181B4FFF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AYUSH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9" name="Picture 7" descr="https://upload.wikimedia.org/wikipedia/commons/thumb/9/9a/Vigen%C3%A8re_square_shading.svg/800px-Vigen%C3%A8re_square_shading.svg.png">
            <a:extLst>
              <a:ext uri="{FF2B5EF4-FFF2-40B4-BE49-F238E27FC236}">
                <a16:creationId xmlns:a16="http://schemas.microsoft.com/office/drawing/2014/main" id="{227DB7B5-D29F-451B-B795-9F511F675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932" y="2061565"/>
            <a:ext cx="4437170" cy="443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B62FC1-3FB9-43E5-B4CA-3E5AF702B469}"/>
                  </a:ext>
                </a:extLst>
              </p:cNvPr>
              <p:cNvSpPr txBox="1"/>
              <p:nvPr/>
            </p:nvSpPr>
            <p:spPr>
              <a:xfrm>
                <a:off x="834886" y="2656076"/>
                <a:ext cx="36040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/>
                        <m:t>LXFOPVEFRNHR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B62FC1-3FB9-43E5-B4CA-3E5AF702B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86" y="2656076"/>
                <a:ext cx="360406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638307"/>
      </p:ext>
    </p:extLst>
  </p:cSld>
  <p:clrMapOvr>
    <a:masterClrMapping/>
  </p:clrMapOvr>
</p:sld>
</file>

<file path=ppt/theme/theme1.xml><?xml version="1.0" encoding="utf-8"?>
<a:theme xmlns:a="http://schemas.openxmlformats.org/drawingml/2006/main" name="2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2A7B284CAB6E4B9B2460C9BAA446DE" ma:contentTypeVersion="2" ma:contentTypeDescription="Create a new document." ma:contentTypeScope="" ma:versionID="a442448ba524e41e8138d6cd9a71f318">
  <xsd:schema xmlns:xsd="http://www.w3.org/2001/XMLSchema" xmlns:xs="http://www.w3.org/2001/XMLSchema" xmlns:p="http://schemas.microsoft.com/office/2006/metadata/properties" xmlns:ns2="94eddb2c-1e3a-45b7-84ed-09976f5c663c" targetNamespace="http://schemas.microsoft.com/office/2006/metadata/properties" ma:root="true" ma:fieldsID="6d507f33928aa2f9b76f4f5845cff3d3" ns2:_="">
    <xsd:import namespace="94eddb2c-1e3a-45b7-84ed-09976f5c66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eddb2c-1e3a-45b7-84ed-09976f5c66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BCD9A5-FC2F-4E0F-9EA5-BCD6EB56F97D}"/>
</file>

<file path=customXml/itemProps2.xml><?xml version="1.0" encoding="utf-8"?>
<ds:datastoreItem xmlns:ds="http://schemas.openxmlformats.org/officeDocument/2006/customXml" ds:itemID="{A805399A-ABB1-4C98-8463-B43ECBA6566A}"/>
</file>

<file path=customXml/itemProps3.xml><?xml version="1.0" encoding="utf-8"?>
<ds:datastoreItem xmlns:ds="http://schemas.openxmlformats.org/officeDocument/2006/customXml" ds:itemID="{4DD66E7D-8C78-4577-849B-7485A47E6A6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1894</TotalTime>
  <Words>9118</Words>
  <Application>Microsoft Office PowerPoint</Application>
  <PresentationFormat>Overhead</PresentationFormat>
  <Paragraphs>938</Paragraphs>
  <Slides>48</Slides>
  <Notes>46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2" baseType="lpstr">
      <vt:lpstr>ＭＳ Ｐゴシック</vt:lpstr>
      <vt:lpstr>宋体</vt:lpstr>
      <vt:lpstr>Arial</vt:lpstr>
      <vt:lpstr>Calibri</vt:lpstr>
      <vt:lpstr>Cambria Math</vt:lpstr>
      <vt:lpstr>Consolas</vt:lpstr>
      <vt:lpstr>StarBats</vt:lpstr>
      <vt:lpstr>Tahoma</vt:lpstr>
      <vt:lpstr>Times</vt:lpstr>
      <vt:lpstr>Times New Roman</vt:lpstr>
      <vt:lpstr>Wingdings</vt:lpstr>
      <vt:lpstr>ヒラギノ角ゴ Pro W3</vt:lpstr>
      <vt:lpstr>2_Standarddesign</vt:lpstr>
      <vt:lpstr>Equation</vt:lpstr>
      <vt:lpstr>  NT219- Cryptography    </vt:lpstr>
      <vt:lpstr>Outline</vt:lpstr>
      <vt:lpstr>Textbooks and References</vt:lpstr>
      <vt:lpstr>Classical symmetric cipher cryptanalysis</vt:lpstr>
      <vt:lpstr>Classical symmetric cipher cryptanalysis</vt:lpstr>
      <vt:lpstr>Stream Cipher (1 of 10)</vt:lpstr>
      <vt:lpstr>Stream Cipher (2 of 10)</vt:lpstr>
      <vt:lpstr>Stream Cipher (3 of 10)</vt:lpstr>
      <vt:lpstr>Stream Cipher (4 of 10)</vt:lpstr>
      <vt:lpstr>Stream Cipher (5 of 10)</vt:lpstr>
      <vt:lpstr>Stream Cipher (6 of 10)</vt:lpstr>
      <vt:lpstr>Stream Cipher (7 of 10)</vt:lpstr>
      <vt:lpstr>Stream Cipher (8 of 10)</vt:lpstr>
      <vt:lpstr>Stream Cipher (9 of 10)</vt:lpstr>
      <vt:lpstr>Stream Cipher (10 of 10)</vt:lpstr>
      <vt:lpstr>Outline</vt:lpstr>
      <vt:lpstr>Block Cipher</vt:lpstr>
      <vt:lpstr>Stream Cipher Vs. Block Cipher</vt:lpstr>
      <vt:lpstr>Encryption and Decryption Tables for Substitution Cipher</vt:lpstr>
      <vt:lpstr>Block Substitution</vt:lpstr>
      <vt:lpstr>PowerPoint Presentation</vt:lpstr>
      <vt:lpstr>Feistel Cipher</vt:lpstr>
      <vt:lpstr>Diffusion and Confusion</vt:lpstr>
      <vt:lpstr>Diffusion and Confusion </vt:lpstr>
      <vt:lpstr>Feistel Encryption and Decryption  (16 rounds)</vt:lpstr>
      <vt:lpstr>Feistel Encryption and Decryption  (16 rounds)</vt:lpstr>
      <vt:lpstr>The Feistel Cipher Scheme (FCS)</vt:lpstr>
      <vt:lpstr>FCS Encryption and Decryption</vt:lpstr>
      <vt:lpstr>Proof of FCS decryption</vt:lpstr>
      <vt:lpstr>Feistel Cipher Design Features (1 of 2)</vt:lpstr>
      <vt:lpstr>Feistel Cipher Design Features (2 of 2)</vt:lpstr>
      <vt:lpstr>Feistel Example</vt:lpstr>
      <vt:lpstr>Outline</vt:lpstr>
      <vt:lpstr>Data Encryption Standard (DES)</vt:lpstr>
      <vt:lpstr>General Depiction of DES Encryption Algorithm</vt:lpstr>
      <vt:lpstr>DES Sub-Key Generation</vt:lpstr>
      <vt:lpstr>DES Substitution Boxes</vt:lpstr>
      <vt:lpstr>DES Substitution Boxes</vt:lpstr>
      <vt:lpstr>DES encryption steps</vt:lpstr>
      <vt:lpstr>DES Example</vt:lpstr>
      <vt:lpstr>Avalanche Effect in DES: Change in Plaintext</vt:lpstr>
      <vt:lpstr>Avalanche Effect in DES: Change in Key</vt:lpstr>
      <vt:lpstr>Average Time Required for Exhaustive Key Search</vt:lpstr>
      <vt:lpstr>Is DES good enough?</vt:lpstr>
      <vt:lpstr>What to Do Next?</vt:lpstr>
      <vt:lpstr>Block Cipher Design Principles: Number of Rounds</vt:lpstr>
      <vt:lpstr>Block Cipher Design Principles: Design of Function F</vt:lpstr>
      <vt:lpstr>Block Cipher Design Principles: Key Schedule Algorithm</vt:lpstr>
    </vt:vector>
  </TitlesOfParts>
  <Company>formlab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Universität Hamburg-Harburg</dc:title>
  <dc:creator>b-tina</dc:creator>
  <cp:lastModifiedBy>Nguyễn Ngọc Tự</cp:lastModifiedBy>
  <cp:revision>627</cp:revision>
  <cp:lastPrinted>1999-07-26T11:07:16Z</cp:lastPrinted>
  <dcterms:created xsi:type="dcterms:W3CDTF">1999-06-21T09:15:32Z</dcterms:created>
  <dcterms:modified xsi:type="dcterms:W3CDTF">2022-03-08T09:18:50Z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0x010100D52A7B284CAB6E4B9B2460C9BAA446DE</vt:lpwstr>
  </property>
</Properties>
</file>