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71.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notesSlides/notesSlide32.xml" ContentType="application/vnd.openxmlformats-officedocument.presentationml.notesSlide+xml"/>
  <Override PartName="/ppt/notesSlides/notesSlide17.xml" ContentType="application/vnd.openxmlformats-officedocument.presentationml.notesSlide+xml"/>
  <Override PartName="/ppt/notesSlides/notesSlide34.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3.xml" ContentType="application/vnd.openxmlformats-officedocument.presentationml.notesSlide+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42.xml" ContentType="application/vnd.openxmlformats-officedocument.presentationml.notesSlide+xml"/>
  <Override PartName="/ppt/notesSlides/notesSlide33.xml" ContentType="application/vnd.openxmlformats-officedocument.presentationml.notesSlide+xml"/>
  <Override PartName="/ppt/notesSlides/notesSlide41.xml" ContentType="application/vnd.openxmlformats-officedocument.presentationml.notesSlide+xml"/>
  <Override PartName="/ppt/notesSlides/notesSlide37.xml" ContentType="application/vnd.openxmlformats-officedocument.presentationml.notesSlide+xml"/>
  <Override PartName="/ppt/notesSlides/notesSlide40.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commentAuthors.xml" ContentType="application/vnd.openxmlformats-officedocument.presentationml.commentAuthors+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7" r:id="rId1"/>
  </p:sldMasterIdLst>
  <p:notesMasterIdLst>
    <p:notesMasterId r:id="rId79"/>
  </p:notesMasterIdLst>
  <p:handoutMasterIdLst>
    <p:handoutMasterId r:id="rId80"/>
  </p:handoutMasterIdLst>
  <p:sldIdLst>
    <p:sldId id="494" r:id="rId2"/>
    <p:sldId id="332" r:id="rId3"/>
    <p:sldId id="507" r:id="rId4"/>
    <p:sldId id="1492" r:id="rId5"/>
    <p:sldId id="1495" r:id="rId6"/>
    <p:sldId id="1496" r:id="rId7"/>
    <p:sldId id="1497" r:id="rId8"/>
    <p:sldId id="1494" r:id="rId9"/>
    <p:sldId id="1439" r:id="rId10"/>
    <p:sldId id="1400" r:id="rId11"/>
    <p:sldId id="411" r:id="rId12"/>
    <p:sldId id="412" r:id="rId13"/>
    <p:sldId id="1443" r:id="rId14"/>
    <p:sldId id="413" r:id="rId15"/>
    <p:sldId id="1466" r:id="rId16"/>
    <p:sldId id="1467" r:id="rId17"/>
    <p:sldId id="414" r:id="rId18"/>
    <p:sldId id="418" r:id="rId19"/>
    <p:sldId id="1446" r:id="rId20"/>
    <p:sldId id="419" r:id="rId21"/>
    <p:sldId id="420" r:id="rId22"/>
    <p:sldId id="415" r:id="rId23"/>
    <p:sldId id="416" r:id="rId24"/>
    <p:sldId id="417" r:id="rId25"/>
    <p:sldId id="421" r:id="rId26"/>
    <p:sldId id="422" r:id="rId27"/>
    <p:sldId id="423" r:id="rId28"/>
    <p:sldId id="1410" r:id="rId29"/>
    <p:sldId id="1450" r:id="rId30"/>
    <p:sldId id="1451" r:id="rId31"/>
    <p:sldId id="1470" r:id="rId32"/>
    <p:sldId id="1453" r:id="rId33"/>
    <p:sldId id="1454" r:id="rId34"/>
    <p:sldId id="1469" r:id="rId35"/>
    <p:sldId id="1455" r:id="rId36"/>
    <p:sldId id="1462" r:id="rId37"/>
    <p:sldId id="1463" r:id="rId38"/>
    <p:sldId id="1456" r:id="rId39"/>
    <p:sldId id="256" r:id="rId40"/>
    <p:sldId id="353" r:id="rId41"/>
    <p:sldId id="307" r:id="rId42"/>
    <p:sldId id="346" r:id="rId43"/>
    <p:sldId id="323" r:id="rId44"/>
    <p:sldId id="351" r:id="rId45"/>
    <p:sldId id="345" r:id="rId46"/>
    <p:sldId id="309" r:id="rId47"/>
    <p:sldId id="325" r:id="rId48"/>
    <p:sldId id="1499" r:id="rId49"/>
    <p:sldId id="311" r:id="rId50"/>
    <p:sldId id="312" r:id="rId51"/>
    <p:sldId id="324" r:id="rId52"/>
    <p:sldId id="314" r:id="rId53"/>
    <p:sldId id="326" r:id="rId54"/>
    <p:sldId id="315" r:id="rId55"/>
    <p:sldId id="1500" r:id="rId56"/>
    <p:sldId id="336" r:id="rId57"/>
    <p:sldId id="327" r:id="rId58"/>
    <p:sldId id="317" r:id="rId59"/>
    <p:sldId id="337" r:id="rId60"/>
    <p:sldId id="341" r:id="rId61"/>
    <p:sldId id="318" r:id="rId62"/>
    <p:sldId id="1502" r:id="rId63"/>
    <p:sldId id="342" r:id="rId64"/>
    <p:sldId id="319" r:id="rId65"/>
    <p:sldId id="320" r:id="rId66"/>
    <p:sldId id="338" r:id="rId67"/>
    <p:sldId id="321" r:id="rId68"/>
    <p:sldId id="1501" r:id="rId69"/>
    <p:sldId id="343" r:id="rId70"/>
    <p:sldId id="329" r:id="rId71"/>
    <p:sldId id="330" r:id="rId72"/>
    <p:sldId id="352" r:id="rId73"/>
    <p:sldId id="331" r:id="rId74"/>
    <p:sldId id="344" r:id="rId75"/>
    <p:sldId id="1498" r:id="rId76"/>
    <p:sldId id="333" r:id="rId77"/>
    <p:sldId id="349" r:id="rId78"/>
  </p:sldIdLst>
  <p:sldSz cx="9144000" cy="6858000" type="overhead"/>
  <p:notesSz cx="9144000" cy="6858000"/>
  <p:defaultTex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OCTU" initials="N" lastIdx="1" clrIdx="0">
    <p:extLst>
      <p:ext uri="{19B8F6BF-5375-455C-9EA6-DF929625EA0E}">
        <p15:presenceInfo xmlns:p15="http://schemas.microsoft.com/office/powerpoint/2012/main" userId="NGOCT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990000"/>
    <a:srgbClr val="006666"/>
    <a:srgbClr val="339966"/>
    <a:srgbClr val="97FFE4"/>
    <a:srgbClr val="FF0000"/>
    <a:srgbClr val="FF99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433" autoAdjust="0"/>
  </p:normalViewPr>
  <p:slideViewPr>
    <p:cSldViewPr>
      <p:cViewPr varScale="1">
        <p:scale>
          <a:sx n="58" d="100"/>
          <a:sy n="58" d="100"/>
        </p:scale>
        <p:origin x="1728" y="78"/>
      </p:cViewPr>
      <p:guideLst>
        <p:guide orient="horz" pos="2160"/>
        <p:guide pos="2880"/>
      </p:guideLst>
    </p:cSldViewPr>
  </p:slideViewPr>
  <p:outlineViewPr>
    <p:cViewPr>
      <p:scale>
        <a:sx n="33" d="100"/>
        <a:sy n="33" d="100"/>
      </p:scale>
      <p:origin x="0" y="-4943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5" d="100"/>
          <a:sy n="115" d="100"/>
        </p:scale>
        <p:origin x="2412"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88"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commentAuthors" Target="commentAuthors.xml"/><Relationship Id="rId86"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ustomXml" Target="../customXml/item2.xml"/><Relationship Id="rId61" Type="http://schemas.openxmlformats.org/officeDocument/2006/relationships/slide" Target="slides/slide60.xml"/><Relationship Id="rId8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DBFA35-EFC2-4E0C-8C61-5A61F15CC40F}"/>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7CE2F6-0387-4D2B-8455-B121F1A8411C}"/>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2CB49A8A-77DC-4813-A074-2F5920BD117B}" type="datetimeFigureOut">
              <a:rPr lang="en-US" smtClean="0"/>
              <a:t>3/12/2022</a:t>
            </a:fld>
            <a:endParaRPr lang="en-US"/>
          </a:p>
        </p:txBody>
      </p:sp>
      <p:sp>
        <p:nvSpPr>
          <p:cNvPr id="4" name="Footer Placeholder 3">
            <a:extLst>
              <a:ext uri="{FF2B5EF4-FFF2-40B4-BE49-F238E27FC236}">
                <a16:creationId xmlns:a16="http://schemas.microsoft.com/office/drawing/2014/main" id="{B1E07F94-EB59-42D4-9E83-E6458367D288}"/>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313A441-DF7C-471E-B7CF-4ABDF4D55CB4}"/>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70EBAA95-9C46-4AE0-B3EF-9222AB21C33F}" type="slidenum">
              <a:rPr lang="en-US" smtClean="0"/>
              <a:t>‹#›</a:t>
            </a:fld>
            <a:endParaRPr lang="en-US"/>
          </a:p>
        </p:txBody>
      </p:sp>
    </p:spTree>
    <p:extLst>
      <p:ext uri="{BB962C8B-B14F-4D97-AF65-F5344CB8AC3E}">
        <p14:creationId xmlns:p14="http://schemas.microsoft.com/office/powerpoint/2010/main" val="6974781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9F9BDD6-77D8-4570-AAD0-E568BE7BCFF8}"/>
              </a:ext>
            </a:extLst>
          </p:cNvPr>
          <p:cNvSpPr>
            <a:spLocks noGrp="1" noChangeArrowheads="1"/>
          </p:cNvSpPr>
          <p:nvPr>
            <p:ph type="hdr" sz="quarter"/>
          </p:nvPr>
        </p:nvSpPr>
        <p:spPr bwMode="auto">
          <a:xfrm>
            <a:off x="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de-DE"/>
          </a:p>
        </p:txBody>
      </p:sp>
      <p:sp>
        <p:nvSpPr>
          <p:cNvPr id="3075" name="Rectangle 3">
            <a:extLst>
              <a:ext uri="{FF2B5EF4-FFF2-40B4-BE49-F238E27FC236}">
                <a16:creationId xmlns:a16="http://schemas.microsoft.com/office/drawing/2014/main" id="{3C594F78-DFE3-42DE-8B5C-0CAA9A9AA633}"/>
              </a:ext>
            </a:extLst>
          </p:cNvPr>
          <p:cNvSpPr>
            <a:spLocks noGrp="1" noChangeArrowheads="1"/>
          </p:cNvSpPr>
          <p:nvPr>
            <p:ph type="dt" idx="1"/>
          </p:nvPr>
        </p:nvSpPr>
        <p:spPr bwMode="auto">
          <a:xfrm>
            <a:off x="518160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de-DE"/>
          </a:p>
        </p:txBody>
      </p:sp>
      <p:sp>
        <p:nvSpPr>
          <p:cNvPr id="5124" name="Rectangle 4">
            <a:extLst>
              <a:ext uri="{FF2B5EF4-FFF2-40B4-BE49-F238E27FC236}">
                <a16:creationId xmlns:a16="http://schemas.microsoft.com/office/drawing/2014/main" id="{A805972B-DC15-40F7-BD10-B99756306F88}"/>
              </a:ext>
            </a:extLst>
          </p:cNvPr>
          <p:cNvSpPr>
            <a:spLocks noGrp="1" noRot="1" noChangeAspect="1" noChangeArrowheads="1" noTextEdit="1"/>
          </p:cNvSpPr>
          <p:nvPr>
            <p:ph type="sldImg" idx="2"/>
          </p:nvPr>
        </p:nvSpPr>
        <p:spPr bwMode="auto">
          <a:xfrm>
            <a:off x="2844800" y="533400"/>
            <a:ext cx="3454400" cy="2590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532D3062-1C55-490F-86DB-0951D5B78D27}"/>
              </a:ext>
            </a:extLst>
          </p:cNvPr>
          <p:cNvSpPr>
            <a:spLocks noGrp="1" noChangeArrowheads="1"/>
          </p:cNvSpPr>
          <p:nvPr>
            <p:ph type="body" sz="quarter" idx="3"/>
          </p:nvPr>
        </p:nvSpPr>
        <p:spPr bwMode="auto">
          <a:xfrm>
            <a:off x="1219200" y="3276600"/>
            <a:ext cx="6705600" cy="3048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
        <p:nvSpPr>
          <p:cNvPr id="3078" name="Rectangle 6">
            <a:extLst>
              <a:ext uri="{FF2B5EF4-FFF2-40B4-BE49-F238E27FC236}">
                <a16:creationId xmlns:a16="http://schemas.microsoft.com/office/drawing/2014/main" id="{36FDE4E7-31AF-4FCD-BBB1-112CAFB360E4}"/>
              </a:ext>
            </a:extLst>
          </p:cNvPr>
          <p:cNvSpPr>
            <a:spLocks noGrp="1" noChangeArrowheads="1"/>
          </p:cNvSpPr>
          <p:nvPr>
            <p:ph type="ftr" sz="quarter" idx="4"/>
          </p:nvPr>
        </p:nvSpPr>
        <p:spPr bwMode="auto">
          <a:xfrm>
            <a:off x="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de-DE"/>
          </a:p>
        </p:txBody>
      </p:sp>
      <p:sp>
        <p:nvSpPr>
          <p:cNvPr id="3079" name="Rectangle 7">
            <a:extLst>
              <a:ext uri="{FF2B5EF4-FFF2-40B4-BE49-F238E27FC236}">
                <a16:creationId xmlns:a16="http://schemas.microsoft.com/office/drawing/2014/main" id="{7431C41B-4B40-453A-9DEB-EC6A6E5B3A32}"/>
              </a:ext>
            </a:extLst>
          </p:cNvPr>
          <p:cNvSpPr>
            <a:spLocks noGrp="1" noChangeArrowheads="1"/>
          </p:cNvSpPr>
          <p:nvPr>
            <p:ph type="sldNum" sz="quarter" idx="5"/>
          </p:nvPr>
        </p:nvSpPr>
        <p:spPr bwMode="auto">
          <a:xfrm>
            <a:off x="518160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43114AD-DAFD-41DA-863F-8D7ADE8A126D}" type="slidenum">
              <a:rPr lang="de-DE" altLang="en-US"/>
              <a:pPr>
                <a:defRPr/>
              </a:pPr>
              <a:t>‹#›</a:t>
            </a:fld>
            <a:endParaRPr lang="de-DE"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Times" pitchFamily="18" charset="0"/>
                <a:ea typeface="+mn-ea"/>
                <a:cs typeface="+mn-cs"/>
              </a:rPr>
              <a:t>Cipher=</a:t>
            </a:r>
            <a:r>
              <a:rPr lang="en-US" sz="1200" kern="1200" dirty="0">
                <a:solidFill>
                  <a:schemeClr val="tx1"/>
                </a:solidFill>
                <a:effectLst/>
                <a:latin typeface="Times" pitchFamily="18" charset="0"/>
                <a:ea typeface="+mn-ea"/>
                <a:cs typeface="+mn-cs"/>
              </a:rPr>
              <a:t>a secret system of writing;</a:t>
            </a:r>
            <a:endParaRPr lang="en-US" dirty="0"/>
          </a:p>
        </p:txBody>
      </p:sp>
      <p:sp>
        <p:nvSpPr>
          <p:cNvPr id="4" name="Slide Number Placeholder 3"/>
          <p:cNvSpPr>
            <a:spLocks noGrp="1"/>
          </p:cNvSpPr>
          <p:nvPr>
            <p:ph type="sldNum" sz="quarter" idx="5"/>
          </p:nvPr>
        </p:nvSpPr>
        <p:spPr/>
        <p:txBody>
          <a:bodyPr/>
          <a:lstStyle/>
          <a:p>
            <a:pPr>
              <a:defRPr/>
            </a:pPr>
            <a:fld id="{643114AD-DAFD-41DA-863F-8D7ADE8A126D}" type="slidenum">
              <a:rPr lang="de-DE" altLang="en-US" smtClean="0"/>
              <a:pPr>
                <a:defRPr/>
              </a:pPr>
              <a:t>2</a:t>
            </a:fld>
            <a:endParaRPr lang="de-DE" altLang="en-US"/>
          </a:p>
        </p:txBody>
      </p:sp>
    </p:spTree>
    <p:extLst>
      <p:ext uri="{BB962C8B-B14F-4D97-AF65-F5344CB8AC3E}">
        <p14:creationId xmlns:p14="http://schemas.microsoft.com/office/powerpoint/2010/main" val="1140494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85C7793-E8CC-4A22-A26E-2FAB1981FCE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Rectangle 3">
            <a:extLst>
              <a:ext uri="{FF2B5EF4-FFF2-40B4-BE49-F238E27FC236}">
                <a16:creationId xmlns:a16="http://schemas.microsoft.com/office/drawing/2014/main" id="{DD3DCE11-4733-4768-B2BE-CF43029D46B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itchFamily="-84" charset="0"/>
                <a:ea typeface="ＭＳ Ｐゴシック" pitchFamily="-84" charset="-128"/>
                <a:cs typeface="ＭＳ Ｐゴシック" pitchFamily="-84" charset="-128"/>
              </a:rPr>
              <a:t> Figure 6.4 depicts the structure of a full encryption round.</a:t>
            </a:r>
          </a:p>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3933156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CD48D694-BBD1-41C2-B4B0-784F579C187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Rectangle 3">
            <a:extLst>
              <a:ext uri="{FF2B5EF4-FFF2-40B4-BE49-F238E27FC236}">
                <a16:creationId xmlns:a16="http://schemas.microsoft.com/office/drawing/2014/main" id="{C3748FB9-B713-4F47-998F-201755628E6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a:t>
            </a:r>
            <a:endParaRPr lang="en-US" dirty="0">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3327483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The inverse substitute byte transformation , called </a:t>
            </a:r>
            <a:r>
              <a:rPr lang="en-US" dirty="0" err="1">
                <a:latin typeface="Arial" pitchFamily="-84" charset="0"/>
                <a:ea typeface="ＭＳ Ｐゴシック" pitchFamily="-84" charset="-128"/>
                <a:cs typeface="ＭＳ Ｐゴシック" pitchFamily="-84" charset="-128"/>
              </a:rPr>
              <a:t>InvSubBytes</a:t>
            </a:r>
            <a:r>
              <a:rPr lang="en-US" dirty="0">
                <a:latin typeface="Arial" pitchFamily="-84" charset="0"/>
                <a:ea typeface="ＭＳ Ｐゴシック" pitchFamily="-84" charset="-128"/>
                <a:cs typeface="ＭＳ Ｐゴシック" pitchFamily="-84" charset="-128"/>
              </a:rPr>
              <a:t>, makes use</a:t>
            </a:r>
          </a:p>
          <a:p>
            <a:r>
              <a:rPr lang="en-US" dirty="0">
                <a:latin typeface="Arial" pitchFamily="-84" charset="0"/>
                <a:ea typeface="ＭＳ Ｐゴシック" pitchFamily="-84" charset="-128"/>
                <a:cs typeface="ＭＳ Ｐゴシック" pitchFamily="-84" charset="-128"/>
              </a:rPr>
              <a:t>of the inverse S-box shown in Table 6.2b.</a:t>
            </a:r>
          </a:p>
          <a:p>
            <a:endParaRPr lang="en-US" dirty="0">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174176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C98546D2-3E77-4F5B-BD79-60EDA5DE75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Rectangle 3">
            <a:extLst>
              <a:ext uri="{FF2B5EF4-FFF2-40B4-BE49-F238E27FC236}">
                <a16:creationId xmlns:a16="http://schemas.microsoft.com/office/drawing/2014/main" id="{38DC1F76-E316-45AE-86C2-8DB441099BE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EDD94FDD-57B1-4312-ADA6-0FE3915EF9D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Rectangle 3">
            <a:extLst>
              <a:ext uri="{FF2B5EF4-FFF2-40B4-BE49-F238E27FC236}">
                <a16:creationId xmlns:a16="http://schemas.microsoft.com/office/drawing/2014/main" id="{6CDDDFC6-A9EE-4EF5-8AB8-FD892FF330A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427005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The forward shift row transformation ,</a:t>
            </a:r>
          </a:p>
          <a:p>
            <a:r>
              <a:rPr lang="en-US" dirty="0">
                <a:latin typeface="Arial" pitchFamily="-84" charset="0"/>
                <a:ea typeface="ＭＳ Ｐゴシック" pitchFamily="-84" charset="-128"/>
                <a:cs typeface="ＭＳ Ｐゴシック" pitchFamily="-84" charset="-128"/>
              </a:rPr>
              <a:t>called </a:t>
            </a:r>
            <a:r>
              <a:rPr lang="en-US" dirty="0" err="1">
                <a:latin typeface="Arial" pitchFamily="-84" charset="0"/>
                <a:ea typeface="ＭＳ Ｐゴシック" pitchFamily="-84" charset="-128"/>
                <a:cs typeface="ＭＳ Ｐゴシック" pitchFamily="-84" charset="-128"/>
              </a:rPr>
              <a:t>ShiftRows</a:t>
            </a:r>
            <a:r>
              <a:rPr lang="en-US" dirty="0">
                <a:latin typeface="Arial" pitchFamily="-84" charset="0"/>
                <a:ea typeface="ＭＳ Ｐゴシック" pitchFamily="-84" charset="-128"/>
                <a:cs typeface="ＭＳ Ｐゴシック" pitchFamily="-84" charset="-128"/>
              </a:rPr>
              <a:t>, is depicted in Figure 6.7a. The first row of State  is not altered. For</a:t>
            </a:r>
          </a:p>
          <a:p>
            <a:r>
              <a:rPr lang="en-US" dirty="0">
                <a:latin typeface="Arial" pitchFamily="-84" charset="0"/>
                <a:ea typeface="ＭＳ Ｐゴシック" pitchFamily="-84" charset="-128"/>
                <a:cs typeface="ＭＳ Ｐゴシック" pitchFamily="-84" charset="-128"/>
              </a:rPr>
              <a:t>the second row, a 1-byte circular left shift is performed. For the third row, a 2-byte</a:t>
            </a:r>
          </a:p>
          <a:p>
            <a:r>
              <a:rPr lang="en-US" dirty="0">
                <a:latin typeface="Arial" pitchFamily="-84" charset="0"/>
                <a:ea typeface="ＭＳ Ｐゴシック" pitchFamily="-84" charset="-128"/>
                <a:cs typeface="ＭＳ Ｐゴシック" pitchFamily="-84" charset="-128"/>
              </a:rPr>
              <a:t>circular left shift is performed. For the fourth row, a 3-byte circular left shift is performed.</a:t>
            </a:r>
          </a:p>
          <a:p>
            <a:r>
              <a:rPr lang="en-US" dirty="0">
                <a:latin typeface="Arial" pitchFamily="-84" charset="0"/>
                <a:ea typeface="ＭＳ Ｐゴシック" pitchFamily="-84" charset="-128"/>
                <a:cs typeface="ＭＳ Ｐゴシック" pitchFamily="-84" charset="-128"/>
              </a:rPr>
              <a:t>The following is an example of </a:t>
            </a:r>
            <a:r>
              <a:rPr lang="en-US" dirty="0" err="1">
                <a:latin typeface="Arial" pitchFamily="-84" charset="0"/>
                <a:ea typeface="ＭＳ Ｐゴシック" pitchFamily="-84" charset="-128"/>
                <a:cs typeface="ＭＳ Ｐゴシック" pitchFamily="-84" charset="-128"/>
              </a:rPr>
              <a:t>ShiftRows</a:t>
            </a:r>
            <a:r>
              <a:rPr lang="en-US" dirty="0">
                <a:latin typeface="Arial" pitchFamily="-84" charset="0"/>
                <a:ea typeface="ＭＳ Ｐゴシック" pitchFamily="-84" charset="-128"/>
                <a:cs typeface="ＭＳ Ｐゴシック" pitchFamily="-84" charset="-128"/>
              </a:rPr>
              <a:t>.</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The inverse shift row transformation , called </a:t>
            </a:r>
            <a:r>
              <a:rPr lang="en-US" dirty="0" err="1">
                <a:latin typeface="Arial" pitchFamily="-84" charset="0"/>
                <a:ea typeface="ＭＳ Ｐゴシック" pitchFamily="-84" charset="-128"/>
                <a:cs typeface="ＭＳ Ｐゴシック" pitchFamily="-84" charset="-128"/>
              </a:rPr>
              <a:t>InvShiftRows</a:t>
            </a:r>
            <a:r>
              <a:rPr lang="en-US" dirty="0">
                <a:latin typeface="Arial" pitchFamily="-84" charset="0"/>
                <a:ea typeface="ＭＳ Ｐゴシック" pitchFamily="-84" charset="-128"/>
                <a:cs typeface="ＭＳ Ｐゴシック" pitchFamily="-84" charset="-128"/>
              </a:rPr>
              <a:t>, performs the circular</a:t>
            </a:r>
          </a:p>
          <a:p>
            <a:r>
              <a:rPr lang="en-US" dirty="0">
                <a:latin typeface="Arial" pitchFamily="-84" charset="0"/>
                <a:ea typeface="ＭＳ Ｐゴシック" pitchFamily="-84" charset="-128"/>
                <a:cs typeface="ＭＳ Ｐゴシック" pitchFamily="-84" charset="-128"/>
              </a:rPr>
              <a:t>shifts in the opposite direction for each of the last three rows, with a 1-byte</a:t>
            </a:r>
          </a:p>
          <a:p>
            <a:r>
              <a:rPr lang="en-US" dirty="0">
                <a:latin typeface="Arial" pitchFamily="-84" charset="0"/>
                <a:ea typeface="ＭＳ Ｐゴシック" pitchFamily="-84" charset="-128"/>
                <a:cs typeface="ＭＳ Ｐゴシック" pitchFamily="-84" charset="-128"/>
              </a:rPr>
              <a:t>circular right shift for the second row, and so on.</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The forward mix column transformation,</a:t>
            </a:r>
          </a:p>
          <a:p>
            <a:r>
              <a:rPr lang="en-US" dirty="0">
                <a:latin typeface="Arial" pitchFamily="-84" charset="0"/>
                <a:ea typeface="ＭＳ Ｐゴシック" pitchFamily="-84" charset="-128"/>
                <a:cs typeface="ＭＳ Ｐゴシック" pitchFamily="-84" charset="-128"/>
              </a:rPr>
              <a:t>called </a:t>
            </a:r>
            <a:r>
              <a:rPr lang="en-US" dirty="0" err="1">
                <a:latin typeface="Arial" pitchFamily="-84" charset="0"/>
                <a:ea typeface="ＭＳ Ｐゴシック" pitchFamily="-84" charset="-128"/>
                <a:cs typeface="ＭＳ Ｐゴシック" pitchFamily="-84" charset="-128"/>
              </a:rPr>
              <a:t>MixColumns</a:t>
            </a:r>
            <a:r>
              <a:rPr lang="en-US" dirty="0">
                <a:latin typeface="Arial" pitchFamily="-84" charset="0"/>
                <a:ea typeface="ＭＳ Ｐゴシック" pitchFamily="-84" charset="-128"/>
                <a:cs typeface="ＭＳ Ｐゴシック" pitchFamily="-84" charset="-128"/>
              </a:rPr>
              <a:t>, operates on each column individually. Each byte of a column</a:t>
            </a:r>
          </a:p>
          <a:p>
            <a:r>
              <a:rPr lang="en-US" dirty="0">
                <a:latin typeface="Arial" pitchFamily="-84" charset="0"/>
                <a:ea typeface="ＭＳ Ｐゴシック" pitchFamily="-84" charset="-128"/>
                <a:cs typeface="ＭＳ Ｐゴシック" pitchFamily="-84" charset="-128"/>
              </a:rPr>
              <a:t>is mapped into a new value that is a function of all four bytes in that column. The</a:t>
            </a:r>
          </a:p>
          <a:p>
            <a:r>
              <a:rPr lang="en-US" dirty="0">
                <a:latin typeface="Arial" pitchFamily="-84" charset="0"/>
                <a:ea typeface="ＭＳ Ｐゴシック" pitchFamily="-84" charset="-128"/>
                <a:cs typeface="ＭＳ Ｐゴシック" pitchFamily="-84" charset="-128"/>
              </a:rPr>
              <a:t>transformation can be defined by the following matrix multiplication on State</a:t>
            </a:r>
          </a:p>
          <a:p>
            <a:r>
              <a:rPr lang="en-US" dirty="0">
                <a:latin typeface="Arial" pitchFamily="-84" charset="0"/>
                <a:ea typeface="ＭＳ Ｐゴシック" pitchFamily="-84" charset="-128"/>
                <a:cs typeface="ＭＳ Ｐゴシック" pitchFamily="-84" charset="-128"/>
              </a:rPr>
              <a:t> (Figure 6.7b)</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Each element in the product matrix is the sum of products of elements of one row</a:t>
            </a:r>
          </a:p>
          <a:p>
            <a:r>
              <a:rPr lang="en-US" dirty="0">
                <a:latin typeface="Arial" pitchFamily="-84" charset="0"/>
                <a:ea typeface="ＭＳ Ｐゴシック" pitchFamily="-84" charset="-128"/>
                <a:cs typeface="ＭＳ Ｐゴシック" pitchFamily="-84" charset="-128"/>
              </a:rPr>
              <a:t>and one column. In this case, the individual additions and multiplications  are</a:t>
            </a:r>
          </a:p>
          <a:p>
            <a:r>
              <a:rPr lang="en-US" dirty="0">
                <a:latin typeface="Arial" pitchFamily="-84" charset="0"/>
                <a:ea typeface="ＭＳ Ｐゴシック" pitchFamily="-84" charset="-128"/>
                <a:cs typeface="ＭＳ Ｐゴシック" pitchFamily="-84" charset="-128"/>
              </a:rPr>
              <a:t> performed in GF(2</a:t>
            </a:r>
            <a:r>
              <a:rPr lang="en-US" baseline="30000" dirty="0">
                <a:latin typeface="Arial" pitchFamily="-84" charset="0"/>
                <a:ea typeface="ＭＳ Ｐゴシック" pitchFamily="-84" charset="-128"/>
                <a:cs typeface="ＭＳ Ｐゴシック" pitchFamily="-84" charset="-128"/>
              </a:rPr>
              <a:t>8</a:t>
            </a:r>
            <a:r>
              <a:rPr lang="en-US" dirty="0">
                <a:latin typeface="Arial" pitchFamily="-84" charset="0"/>
                <a:ea typeface="ＭＳ Ｐゴシック" pitchFamily="-84" charset="-128"/>
                <a:cs typeface="ＭＳ Ｐゴシック" pitchFamily="-84" charset="-128"/>
              </a:rPr>
              <a:t> ).</a:t>
            </a:r>
            <a:endParaRPr lang="en-AU" dirty="0">
              <a:latin typeface="Arial" pitchFamily="-84" charset="0"/>
              <a:ea typeface="Arial" pitchFamily="-84" charset="0"/>
              <a:cs typeface="Arial" pitchFamily="-84" charset="0"/>
            </a:endParaRPr>
          </a:p>
          <a:p>
            <a:endParaRPr lang="en-AU" dirty="0">
              <a:latin typeface="Arial" pitchFamily="-84" charset="0"/>
              <a:ea typeface="ＭＳ Ｐゴシック" pitchFamily="-84" charset="-128"/>
              <a:cs typeface="ＭＳ Ｐゴシック" pitchFamily="-84" charset="-128"/>
            </a:endParaRPr>
          </a:p>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77974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8FF6825F-9E95-471A-B3B5-10A8FE76914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Rectangle 3">
            <a:extLst>
              <a:ext uri="{FF2B5EF4-FFF2-40B4-BE49-F238E27FC236}">
                <a16:creationId xmlns:a16="http://schemas.microsoft.com/office/drawing/2014/main" id="{79CC1B78-CF91-4893-9B9E-D712A153A2E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64862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4967C3E9-E50E-4E2C-92C1-8368B7C42FC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Rectangle 3">
            <a:extLst>
              <a:ext uri="{FF2B5EF4-FFF2-40B4-BE49-F238E27FC236}">
                <a16:creationId xmlns:a16="http://schemas.microsoft.com/office/drawing/2014/main" id="{660F9FA5-95BD-4AD5-B2D4-71E46E216E4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610351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323738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6">
            <a:extLst>
              <a:ext uri="{FF2B5EF4-FFF2-40B4-BE49-F238E27FC236}">
                <a16:creationId xmlns:a16="http://schemas.microsoft.com/office/drawing/2014/main" id="{83E56E9A-19C0-4345-8B0E-83EA449E8EF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1B27BE42-BAC5-479B-ADEB-239080047A71}" type="slidenum">
              <a:rPr lang="en-GB" altLang="zh-CN">
                <a:latin typeface="Garamond" panose="02020404030301010803" pitchFamily="18" charset="0"/>
              </a:rPr>
              <a:pPr eaLnBrk="1" hangingPunct="1">
                <a:spcBef>
                  <a:spcPct val="0"/>
                </a:spcBef>
              </a:pPr>
              <a:t>22</a:t>
            </a:fld>
            <a:endParaRPr lang="en-GB" altLang="zh-CN">
              <a:latin typeface="Garamond" panose="02020404030301010803" pitchFamily="18" charset="0"/>
            </a:endParaRPr>
          </a:p>
        </p:txBody>
      </p:sp>
      <p:sp>
        <p:nvSpPr>
          <p:cNvPr id="100355" name="Rectangle 1">
            <a:extLst>
              <a:ext uri="{FF2B5EF4-FFF2-40B4-BE49-F238E27FC236}">
                <a16:creationId xmlns:a16="http://schemas.microsoft.com/office/drawing/2014/main" id="{24DDFEE2-6051-4EA2-96EA-3B1D2A2D183C}"/>
              </a:ext>
            </a:extLst>
          </p:cNvPr>
          <p:cNvSpPr>
            <a:spLocks noGrp="1" noRot="1" noChangeAspect="1" noChangeArrowheads="1" noTextEdit="1"/>
          </p:cNvSpPr>
          <p:nvPr>
            <p:ph type="sldImg"/>
          </p:nvPr>
        </p:nvSpPr>
        <p:spPr bwMode="auto">
          <a:xfrm>
            <a:off x="1143000" y="693738"/>
            <a:ext cx="4572000" cy="3429000"/>
          </a:xfrm>
          <a:solidFill>
            <a:srgbClr val="FFFFFF"/>
          </a:solidFill>
          <a:ln>
            <a:solidFill>
              <a:srgbClr val="000000"/>
            </a:solidFill>
            <a:miter lim="800000"/>
            <a:headEnd/>
            <a:tailEnd/>
          </a:ln>
        </p:spPr>
      </p:sp>
      <p:sp>
        <p:nvSpPr>
          <p:cNvPr id="100356" name="Rectangle 2">
            <a:extLst>
              <a:ext uri="{FF2B5EF4-FFF2-40B4-BE49-F238E27FC236}">
                <a16:creationId xmlns:a16="http://schemas.microsoft.com/office/drawing/2014/main" id="{74C40F32-C796-45DF-B148-D95AD466E5C5}"/>
              </a:ext>
            </a:extLst>
          </p:cNvPr>
          <p:cNvSpPr>
            <a:spLocks noGrp="1" noChangeArrowheads="1"/>
          </p:cNvSpPr>
          <p:nvPr>
            <p:ph type="body" idx="1"/>
          </p:nvPr>
        </p:nvSpPr>
        <p:spPr bwMode="auto">
          <a:xfrm>
            <a:off x="685800" y="4341813"/>
            <a:ext cx="5487988" cy="40338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a:spcBef>
                <a:spcPct val="0"/>
              </a:spcBef>
            </a:pPr>
            <a:endParaRPr lang="zh-CN" altLang="zh-CN">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5ACF301F-402E-4E5D-AF91-A5C374BA567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Rectangle 3">
            <a:extLst>
              <a:ext uri="{FF2B5EF4-FFF2-40B4-BE49-F238E27FC236}">
                <a16:creationId xmlns:a16="http://schemas.microsoft.com/office/drawing/2014/main" id="{58320F32-948E-4057-BE05-1F1E3578652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0F7DD635-71CC-4AA8-BCBD-7A90582ABA8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Rectangle 3">
            <a:extLst>
              <a:ext uri="{FF2B5EF4-FFF2-40B4-BE49-F238E27FC236}">
                <a16:creationId xmlns:a16="http://schemas.microsoft.com/office/drawing/2014/main" id="{04936B20-AE55-4349-BCEB-17DC9FD580C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70BA6C13-E490-4C37-B413-F5E02C4C0F8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Rectangle 3">
            <a:extLst>
              <a:ext uri="{FF2B5EF4-FFF2-40B4-BE49-F238E27FC236}">
                <a16:creationId xmlns:a16="http://schemas.microsoft.com/office/drawing/2014/main" id="{63378FD5-AA72-4AA5-9D76-9213EE8A03F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93EAB938-5289-4B72-A1B6-B5F35771A50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Rectangle 3">
            <a:extLst>
              <a:ext uri="{FF2B5EF4-FFF2-40B4-BE49-F238E27FC236}">
                <a16:creationId xmlns:a16="http://schemas.microsoft.com/office/drawing/2014/main" id="{01F6D241-97A1-468C-A33E-668C2B0844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15D9DA13-9BB7-405B-86FF-B37E2BEEFA7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Rectangle 3">
            <a:extLst>
              <a:ext uri="{FF2B5EF4-FFF2-40B4-BE49-F238E27FC236}">
                <a16:creationId xmlns:a16="http://schemas.microsoft.com/office/drawing/2014/main" id="{FDB3111A-5601-4987-B1EB-6727DE9BD01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The </a:t>
            </a:r>
            <a:r>
              <a:rPr lang="en-US" b="0" dirty="0">
                <a:latin typeface="Arial" pitchFamily="-84" charset="0"/>
                <a:ea typeface="ＭＳ Ｐゴシック" pitchFamily="-84" charset="-128"/>
                <a:cs typeface="ＭＳ Ｐゴシック" pitchFamily="-84" charset="-128"/>
              </a:rPr>
              <a:t>AES</a:t>
            </a:r>
            <a:r>
              <a:rPr lang="en-US" b="1" dirty="0">
                <a:latin typeface="Arial" pitchFamily="-84" charset="0"/>
                <a:ea typeface="ＭＳ Ｐゴシック" pitchFamily="-84" charset="-128"/>
                <a:cs typeface="ＭＳ Ｐゴシック" pitchFamily="-84" charset="-128"/>
              </a:rPr>
              <a:t> key expansion </a:t>
            </a:r>
            <a:r>
              <a:rPr lang="en-US" dirty="0">
                <a:latin typeface="Arial" pitchFamily="-84" charset="0"/>
                <a:ea typeface="ＭＳ Ｐゴシック" pitchFamily="-84" charset="-128"/>
                <a:cs typeface="ＭＳ Ｐゴシック" pitchFamily="-84" charset="-128"/>
              </a:rPr>
              <a:t>algorithm takes as input a four-word (16-byte) key and</a:t>
            </a:r>
          </a:p>
          <a:p>
            <a:r>
              <a:rPr lang="en-US" dirty="0">
                <a:latin typeface="Arial" pitchFamily="-84" charset="0"/>
                <a:ea typeface="ＭＳ Ｐゴシック" pitchFamily="-84" charset="-128"/>
                <a:cs typeface="ＭＳ Ｐゴシック" pitchFamily="-84" charset="-128"/>
              </a:rPr>
              <a:t>produces a linear array of 44 words (176 bytes). This is sufficient to provide a four word</a:t>
            </a:r>
          </a:p>
          <a:p>
            <a:r>
              <a:rPr lang="en-US" dirty="0">
                <a:latin typeface="Arial" pitchFamily="-84" charset="0"/>
                <a:ea typeface="ＭＳ Ｐゴシック" pitchFamily="-84" charset="-128"/>
                <a:cs typeface="ＭＳ Ｐゴシック" pitchFamily="-84" charset="-128"/>
              </a:rPr>
              <a:t>round key for the initial </a:t>
            </a:r>
            <a:r>
              <a:rPr lang="en-US" dirty="0" err="1">
                <a:latin typeface="Arial" pitchFamily="-84" charset="0"/>
                <a:ea typeface="ＭＳ Ｐゴシック" pitchFamily="-84" charset="-128"/>
                <a:cs typeface="ＭＳ Ｐゴシック" pitchFamily="-84" charset="-128"/>
              </a:rPr>
              <a:t>AddRoundKey</a:t>
            </a:r>
            <a:r>
              <a:rPr lang="en-US" dirty="0">
                <a:latin typeface="Arial" pitchFamily="-84" charset="0"/>
                <a:ea typeface="ＭＳ Ｐゴシック" pitchFamily="-84" charset="-128"/>
                <a:cs typeface="ＭＳ Ｐゴシック" pitchFamily="-84" charset="-128"/>
              </a:rPr>
              <a:t> stage and each of the 10 rounds of the</a:t>
            </a:r>
          </a:p>
          <a:p>
            <a:r>
              <a:rPr lang="en-US" dirty="0">
                <a:latin typeface="Arial" pitchFamily="-84" charset="0"/>
                <a:ea typeface="ＭＳ Ｐゴシック" pitchFamily="-84" charset="-128"/>
                <a:cs typeface="ＭＳ Ｐゴシック" pitchFamily="-84" charset="-128"/>
              </a:rPr>
              <a:t>cipher. The pseudocode on the next page describes the expansion.</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The key is copied into the first four words of the expanded key. The remainder</a:t>
            </a:r>
          </a:p>
          <a:p>
            <a:r>
              <a:rPr lang="en-US" dirty="0">
                <a:latin typeface="Arial" pitchFamily="-84" charset="0"/>
                <a:ea typeface="ＭＳ Ｐゴシック" pitchFamily="-84" charset="-128"/>
                <a:cs typeface="ＭＳ Ｐゴシック" pitchFamily="-84" charset="-128"/>
              </a:rPr>
              <a:t>of the expanded key is filled in four words at a time. Each added word w [</a:t>
            </a:r>
            <a:r>
              <a:rPr lang="en-US" dirty="0" err="1">
                <a:latin typeface="Arial" pitchFamily="-84" charset="0"/>
                <a:ea typeface="ＭＳ Ｐゴシック" pitchFamily="-84" charset="-128"/>
                <a:cs typeface="ＭＳ Ｐゴシック" pitchFamily="-84" charset="-128"/>
              </a:rPr>
              <a:t>i</a:t>
            </a:r>
            <a:r>
              <a:rPr lang="en-US" dirty="0">
                <a:latin typeface="Arial" pitchFamily="-84" charset="0"/>
                <a:ea typeface="ＭＳ Ｐゴシック" pitchFamily="-84" charset="-128"/>
                <a:cs typeface="ＭＳ Ｐゴシック" pitchFamily="-84" charset="-128"/>
              </a:rPr>
              <a:t>]</a:t>
            </a:r>
          </a:p>
          <a:p>
            <a:r>
              <a:rPr lang="en-US" dirty="0">
                <a:latin typeface="Arial" pitchFamily="-84" charset="0"/>
                <a:ea typeface="ＭＳ Ｐゴシック" pitchFamily="-84" charset="-128"/>
                <a:cs typeface="ＭＳ Ｐゴシック" pitchFamily="-84" charset="-128"/>
              </a:rPr>
              <a:t>depends on the immediately preceding word, w [</a:t>
            </a:r>
            <a:r>
              <a:rPr lang="en-US" dirty="0" err="1">
                <a:latin typeface="Arial" pitchFamily="-84" charset="0"/>
                <a:ea typeface="ＭＳ Ｐゴシック" pitchFamily="-84" charset="-128"/>
                <a:cs typeface="ＭＳ Ｐゴシック" pitchFamily="-84" charset="-128"/>
              </a:rPr>
              <a:t>i</a:t>
            </a:r>
            <a:r>
              <a:rPr lang="en-US" dirty="0">
                <a:latin typeface="Arial" pitchFamily="-84" charset="0"/>
                <a:ea typeface="ＭＳ Ｐゴシック" pitchFamily="-84" charset="-128"/>
                <a:cs typeface="ＭＳ Ｐゴシック" pitchFamily="-84" charset="-128"/>
              </a:rPr>
              <a:t> -  1], and the word four positions</a:t>
            </a:r>
          </a:p>
          <a:p>
            <a:r>
              <a:rPr lang="en-US" dirty="0">
                <a:latin typeface="Arial" pitchFamily="-84" charset="0"/>
                <a:ea typeface="ＭＳ Ｐゴシック" pitchFamily="-84" charset="-128"/>
                <a:cs typeface="ＭＳ Ｐゴシック" pitchFamily="-84" charset="-128"/>
              </a:rPr>
              <a:t>back, w [</a:t>
            </a:r>
            <a:r>
              <a:rPr lang="en-US" dirty="0" err="1">
                <a:latin typeface="Arial" pitchFamily="-84" charset="0"/>
                <a:ea typeface="ＭＳ Ｐゴシック" pitchFamily="-84" charset="-128"/>
                <a:cs typeface="ＭＳ Ｐゴシック" pitchFamily="-84" charset="-128"/>
              </a:rPr>
              <a:t>i</a:t>
            </a:r>
            <a:r>
              <a:rPr lang="en-US" dirty="0">
                <a:latin typeface="Arial" pitchFamily="-84" charset="0"/>
                <a:ea typeface="ＭＳ Ｐゴシック" pitchFamily="-84" charset="-128"/>
                <a:cs typeface="ＭＳ Ｐゴシック" pitchFamily="-84" charset="-128"/>
              </a:rPr>
              <a:t> -  4]. In three out of four cases, a </a:t>
            </a:r>
            <a:r>
              <a:rPr lang="en-US">
                <a:latin typeface="Arial" pitchFamily="-84" charset="0"/>
                <a:ea typeface="ＭＳ Ｐゴシック" pitchFamily="-84" charset="-128"/>
                <a:cs typeface="ＭＳ Ｐゴシック" pitchFamily="-84" charset="-128"/>
              </a:rPr>
              <a:t>simple ⊕ </a:t>
            </a:r>
            <a:r>
              <a:rPr lang="en-US" dirty="0">
                <a:latin typeface="Arial" pitchFamily="-84" charset="0"/>
                <a:ea typeface="ＭＳ Ｐゴシック" pitchFamily="-84" charset="-128"/>
                <a:cs typeface="ＭＳ Ｐゴシック" pitchFamily="-84" charset="-128"/>
              </a:rPr>
              <a:t>is used. For a word whose</a:t>
            </a:r>
          </a:p>
          <a:p>
            <a:r>
              <a:rPr lang="en-US" dirty="0">
                <a:latin typeface="Arial" pitchFamily="-84" charset="0"/>
                <a:ea typeface="ＭＳ Ｐゴシック" pitchFamily="-84" charset="-128"/>
                <a:cs typeface="ＭＳ Ｐゴシック" pitchFamily="-84" charset="-128"/>
              </a:rPr>
              <a:t>position in the w  array is a multiple of 4, a more complex function is used.</a:t>
            </a:r>
            <a:endParaRPr lang="en-AU" dirty="0">
              <a:latin typeface="Arial" pitchFamily="-84" charset="0"/>
              <a:ea typeface="Arial" pitchFamily="-84" charset="0"/>
              <a:cs typeface="Arial" pitchFamily="-84"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Figure 6.9 illustrates the generation of the expanded key, using the symbol g to represent that</a:t>
            </a:r>
          </a:p>
          <a:p>
            <a:r>
              <a:rPr lang="en-US" dirty="0">
                <a:latin typeface="Arial" pitchFamily="-84" charset="0"/>
                <a:ea typeface="ＭＳ Ｐゴシック" pitchFamily="-84" charset="-128"/>
                <a:cs typeface="ＭＳ Ｐゴシック" pitchFamily="-84" charset="-128"/>
              </a:rPr>
              <a:t>complex function.</a:t>
            </a:r>
            <a:endParaRPr lang="en-AU" dirty="0">
              <a:latin typeface="Arial" pitchFamily="-84" charset="0"/>
              <a:ea typeface="ＭＳ Ｐゴシック" pitchFamily="-84" charset="-128"/>
              <a:cs typeface="ＭＳ Ｐゴシック" pitchFamily="-84" charset="-128"/>
            </a:endParaRPr>
          </a:p>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The </a:t>
            </a:r>
            <a:r>
              <a:rPr lang="en-US" dirty="0" err="1">
                <a:latin typeface="Arial" pitchFamily="-84" charset="0"/>
                <a:ea typeface="ＭＳ Ｐゴシック" pitchFamily="-84" charset="-128"/>
                <a:cs typeface="ＭＳ Ｐゴシック" pitchFamily="-84" charset="-128"/>
              </a:rPr>
              <a:t>Rijndael</a:t>
            </a:r>
            <a:r>
              <a:rPr lang="en-US" dirty="0">
                <a:latin typeface="Arial" pitchFamily="-84" charset="0"/>
                <a:ea typeface="ＭＳ Ｐゴシック" pitchFamily="-84" charset="-128"/>
                <a:cs typeface="ＭＳ Ｐゴシック" pitchFamily="-84" charset="-128"/>
              </a:rPr>
              <a:t> developers designed the expansion key algorithm to be resistant to</a:t>
            </a:r>
          </a:p>
          <a:p>
            <a:r>
              <a:rPr lang="en-US" dirty="0">
                <a:latin typeface="Arial" pitchFamily="-84" charset="0"/>
                <a:ea typeface="ＭＳ Ｐゴシック" pitchFamily="-84" charset="-128"/>
                <a:cs typeface="ＭＳ Ｐゴシック" pitchFamily="-84" charset="-128"/>
              </a:rPr>
              <a:t>known cryptanalytic attacks. The inclusion of a round-dependent round constant</a:t>
            </a:r>
          </a:p>
          <a:p>
            <a:r>
              <a:rPr lang="en-US" dirty="0">
                <a:latin typeface="Arial" pitchFamily="-84" charset="0"/>
                <a:ea typeface="ＭＳ Ｐゴシック" pitchFamily="-84" charset="-128"/>
                <a:cs typeface="ＭＳ Ｐゴシック" pitchFamily="-84" charset="-128"/>
              </a:rPr>
              <a:t>eliminates the symmetry, or similarity, between the ways in which round keys are</a:t>
            </a:r>
          </a:p>
          <a:p>
            <a:r>
              <a:rPr lang="en-US" dirty="0">
                <a:latin typeface="Arial" pitchFamily="-84" charset="0"/>
                <a:ea typeface="ＭＳ Ｐゴシック" pitchFamily="-84" charset="-128"/>
                <a:cs typeface="ＭＳ Ｐゴシック" pitchFamily="-84" charset="-128"/>
              </a:rPr>
              <a:t>generated in different rounds. The specific criteria that were used are [DAEM99]</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Knowledge of a part of the cipher key or round key does not enable calculation</a:t>
            </a:r>
          </a:p>
          <a:p>
            <a:r>
              <a:rPr lang="en-US" dirty="0">
                <a:latin typeface="Arial" pitchFamily="-84" charset="0"/>
                <a:ea typeface="ＭＳ Ｐゴシック" pitchFamily="-84" charset="-128"/>
                <a:cs typeface="ＭＳ Ｐゴシック" pitchFamily="-84" charset="-128"/>
              </a:rPr>
              <a:t>of many other round-key bits.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An invertible transformation [i.e., knowledge of any </a:t>
            </a:r>
            <a:r>
              <a:rPr lang="en-US" dirty="0" err="1">
                <a:latin typeface="Arial" pitchFamily="-84" charset="0"/>
                <a:ea typeface="ＭＳ Ｐゴシック" pitchFamily="-84" charset="-128"/>
                <a:cs typeface="ＭＳ Ｐゴシック" pitchFamily="-84" charset="-128"/>
              </a:rPr>
              <a:t>Nk</a:t>
            </a:r>
            <a:r>
              <a:rPr lang="en-US" dirty="0">
                <a:latin typeface="Arial" pitchFamily="-84" charset="0"/>
                <a:ea typeface="ＭＳ Ｐゴシック" pitchFamily="-84" charset="-128"/>
                <a:cs typeface="ＭＳ Ｐゴシック" pitchFamily="-84" charset="-128"/>
              </a:rPr>
              <a:t>  consecutive words of</a:t>
            </a:r>
          </a:p>
          <a:p>
            <a:r>
              <a:rPr lang="en-US" dirty="0">
                <a:latin typeface="Arial" pitchFamily="-84" charset="0"/>
                <a:ea typeface="ＭＳ Ｐゴシック" pitchFamily="-84" charset="-128"/>
                <a:cs typeface="ＭＳ Ｐゴシック" pitchFamily="-84" charset="-128"/>
              </a:rPr>
              <a:t>the expanded key enables regeneration of the entire expanded key (</a:t>
            </a:r>
            <a:r>
              <a:rPr lang="en-US" dirty="0" err="1">
                <a:latin typeface="Arial" pitchFamily="-84" charset="0"/>
                <a:ea typeface="ＭＳ Ｐゴシック" pitchFamily="-84" charset="-128"/>
                <a:cs typeface="ＭＳ Ｐゴシック" pitchFamily="-84" charset="-128"/>
              </a:rPr>
              <a:t>Nk</a:t>
            </a:r>
            <a:r>
              <a:rPr lang="en-US" dirty="0">
                <a:latin typeface="Arial" pitchFamily="-84" charset="0"/>
                <a:ea typeface="ＭＳ Ｐゴシック" pitchFamily="-84" charset="-128"/>
                <a:cs typeface="ＭＳ Ｐゴシック" pitchFamily="-84" charset="-128"/>
              </a:rPr>
              <a:t> =  key</a:t>
            </a:r>
          </a:p>
          <a:p>
            <a:r>
              <a:rPr lang="en-US" dirty="0">
                <a:latin typeface="Arial" pitchFamily="-84" charset="0"/>
                <a:ea typeface="ＭＳ Ｐゴシック" pitchFamily="-84" charset="-128"/>
                <a:cs typeface="ＭＳ Ｐゴシック" pitchFamily="-84" charset="-128"/>
              </a:rPr>
              <a:t>size in words)].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Speed on a wide range of processors.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Usage of round constants to eliminate symmetries.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Diffusion of cipher key differences into the round keys; that is, each key bit</a:t>
            </a:r>
          </a:p>
          <a:p>
            <a:r>
              <a:rPr lang="en-US" dirty="0">
                <a:latin typeface="Arial" pitchFamily="-84" charset="0"/>
                <a:ea typeface="ＭＳ Ｐゴシック" pitchFamily="-84" charset="-128"/>
                <a:cs typeface="ＭＳ Ｐゴシック" pitchFamily="-84" charset="-128"/>
              </a:rPr>
              <a:t>affects many round key bits.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Enough nonlinearity to prohibit the full determination of round key differences</a:t>
            </a:r>
          </a:p>
          <a:p>
            <a:r>
              <a:rPr lang="en-US" dirty="0">
                <a:latin typeface="Arial" pitchFamily="-84" charset="0"/>
                <a:ea typeface="ＭＳ Ｐゴシック" pitchFamily="-84" charset="-128"/>
                <a:cs typeface="ＭＳ Ｐゴシック" pitchFamily="-84" charset="-128"/>
              </a:rPr>
              <a:t>from cipher key differences only.</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Simplicity of description.</a:t>
            </a:r>
            <a:endParaRPr lang="en-US" dirty="0">
              <a:latin typeface="Arial" pitchFamily="-84" charset="0"/>
              <a:ea typeface="Arial" pitchFamily="-84" charset="0"/>
              <a:cs typeface="Arial" pitchFamily="-84" charset="0"/>
            </a:endParaRPr>
          </a:p>
          <a:p>
            <a:pPr eaLnBrk="1" hangingPunct="1"/>
            <a:endParaRPr lang="en-AU" dirty="0">
              <a:latin typeface="Arial" pitchFamily="-84" charset="0"/>
              <a:ea typeface="Arial" pitchFamily="-84" charset="0"/>
              <a:cs typeface="Arial" pitchFamily="-84" charset="0"/>
            </a:endParaRPr>
          </a:p>
          <a:p>
            <a:r>
              <a:rPr lang="en-US" dirty="0">
                <a:latin typeface="Arial" pitchFamily="-84" charset="0"/>
                <a:ea typeface="ＭＳ Ｐゴシック" pitchFamily="-84" charset="-128"/>
                <a:cs typeface="ＭＳ Ｐゴシック" pitchFamily="-84" charset="-128"/>
              </a:rPr>
              <a:t> The authors do not quantify the first point on the preceding list, but the idea</a:t>
            </a:r>
          </a:p>
          <a:p>
            <a:r>
              <a:rPr lang="en-US" dirty="0">
                <a:latin typeface="Arial" pitchFamily="-84" charset="0"/>
                <a:ea typeface="ＭＳ Ｐゴシック" pitchFamily="-84" charset="-128"/>
                <a:cs typeface="ＭＳ Ｐゴシック" pitchFamily="-84" charset="-128"/>
              </a:rPr>
              <a:t>is that if you know less than </a:t>
            </a:r>
            <a:r>
              <a:rPr lang="en-US" dirty="0" err="1">
                <a:latin typeface="Arial" pitchFamily="-84" charset="0"/>
                <a:ea typeface="ＭＳ Ｐゴシック" pitchFamily="-84" charset="-128"/>
                <a:cs typeface="ＭＳ Ｐゴシック" pitchFamily="-84" charset="-128"/>
              </a:rPr>
              <a:t>Nk</a:t>
            </a:r>
            <a:r>
              <a:rPr lang="en-US" dirty="0">
                <a:latin typeface="Arial" pitchFamily="-84" charset="0"/>
                <a:ea typeface="ＭＳ Ｐゴシック" pitchFamily="-84" charset="-128"/>
                <a:cs typeface="ＭＳ Ｐゴシック" pitchFamily="-84" charset="-128"/>
              </a:rPr>
              <a:t>  consecutive words of either the cipher key or one of</a:t>
            </a:r>
          </a:p>
          <a:p>
            <a:r>
              <a:rPr lang="en-US" dirty="0">
                <a:latin typeface="Arial" pitchFamily="-84" charset="0"/>
                <a:ea typeface="ＭＳ Ｐゴシック" pitchFamily="-84" charset="-128"/>
                <a:cs typeface="ＭＳ Ｐゴシック" pitchFamily="-84" charset="-128"/>
              </a:rPr>
              <a:t>the round keys, then it is difficult to reconstruct the remaining unknown bits. The</a:t>
            </a:r>
          </a:p>
          <a:p>
            <a:r>
              <a:rPr lang="en-US" dirty="0">
                <a:latin typeface="Arial" pitchFamily="-84" charset="0"/>
                <a:ea typeface="ＭＳ Ｐゴシック" pitchFamily="-84" charset="-128"/>
                <a:cs typeface="ＭＳ Ｐゴシック" pitchFamily="-84" charset="-128"/>
              </a:rPr>
              <a:t>fewer bits one knows, the more difficult it is to do the reconstruction or to determine</a:t>
            </a:r>
          </a:p>
          <a:p>
            <a:r>
              <a:rPr lang="en-US" dirty="0">
                <a:latin typeface="Arial" pitchFamily="-84" charset="0"/>
                <a:ea typeface="ＭＳ Ｐゴシック" pitchFamily="-84" charset="-128"/>
                <a:cs typeface="ＭＳ Ｐゴシック" pitchFamily="-84" charset="-128"/>
              </a:rPr>
              <a:t>other bits in the key expansion.</a:t>
            </a:r>
            <a:endParaRPr lang="en-AU" dirty="0">
              <a:latin typeface="Arial" pitchFamily="-84" charset="0"/>
              <a:ea typeface="Arial" pitchFamily="-84" charset="0"/>
              <a:cs typeface="Arial" pitchFamily="-84"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The </a:t>
            </a:r>
            <a:r>
              <a:rPr lang="en-US" dirty="0" err="1">
                <a:latin typeface="Arial" pitchFamily="-84" charset="0"/>
                <a:ea typeface="ＭＳ Ｐゴシック" pitchFamily="-84" charset="-128"/>
                <a:cs typeface="ＭＳ Ｐゴシック" pitchFamily="-84" charset="-128"/>
              </a:rPr>
              <a:t>Rijndael</a:t>
            </a:r>
            <a:r>
              <a:rPr lang="en-US" dirty="0">
                <a:latin typeface="Arial" pitchFamily="-84" charset="0"/>
                <a:ea typeface="ＭＳ Ｐゴシック" pitchFamily="-84" charset="-128"/>
                <a:cs typeface="ＭＳ Ｐゴシック" pitchFamily="-84" charset="-128"/>
              </a:rPr>
              <a:t> developers designed the expansion key algorithm to be resistant to</a:t>
            </a:r>
          </a:p>
          <a:p>
            <a:r>
              <a:rPr lang="en-US" dirty="0">
                <a:latin typeface="Arial" pitchFamily="-84" charset="0"/>
                <a:ea typeface="ＭＳ Ｐゴシック" pitchFamily="-84" charset="-128"/>
                <a:cs typeface="ＭＳ Ｐゴシック" pitchFamily="-84" charset="-128"/>
              </a:rPr>
              <a:t>known cryptanalytic attacks. The inclusion of a round-dependent round constant</a:t>
            </a:r>
          </a:p>
          <a:p>
            <a:r>
              <a:rPr lang="en-US" dirty="0">
                <a:latin typeface="Arial" pitchFamily="-84" charset="0"/>
                <a:ea typeface="ＭＳ Ｐゴシック" pitchFamily="-84" charset="-128"/>
                <a:cs typeface="ＭＳ Ｐゴシック" pitchFamily="-84" charset="-128"/>
              </a:rPr>
              <a:t>eliminates the symmetry, or similarity, between the ways in which round keys are</a:t>
            </a:r>
          </a:p>
          <a:p>
            <a:r>
              <a:rPr lang="en-US" dirty="0">
                <a:latin typeface="Arial" pitchFamily="-84" charset="0"/>
                <a:ea typeface="ＭＳ Ｐゴシック" pitchFamily="-84" charset="-128"/>
                <a:cs typeface="ＭＳ Ｐゴシック" pitchFamily="-84" charset="-128"/>
              </a:rPr>
              <a:t>generated in different rounds. The specific criteria that were used are [DAEM99]</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Knowledge of a part of the cipher key or round key does not enable calculation</a:t>
            </a:r>
          </a:p>
          <a:p>
            <a:r>
              <a:rPr lang="en-US" dirty="0">
                <a:latin typeface="Arial" pitchFamily="-84" charset="0"/>
                <a:ea typeface="ＭＳ Ｐゴシック" pitchFamily="-84" charset="-128"/>
                <a:cs typeface="ＭＳ Ｐゴシック" pitchFamily="-84" charset="-128"/>
              </a:rPr>
              <a:t>of many other round-key bits.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An invertible transformation [i.e., knowledge of any </a:t>
            </a:r>
            <a:r>
              <a:rPr lang="en-US" dirty="0" err="1">
                <a:latin typeface="Arial" pitchFamily="-84" charset="0"/>
                <a:ea typeface="ＭＳ Ｐゴシック" pitchFamily="-84" charset="-128"/>
                <a:cs typeface="ＭＳ Ｐゴシック" pitchFamily="-84" charset="-128"/>
              </a:rPr>
              <a:t>Nk</a:t>
            </a:r>
            <a:r>
              <a:rPr lang="en-US" dirty="0">
                <a:latin typeface="Arial" pitchFamily="-84" charset="0"/>
                <a:ea typeface="ＭＳ Ｐゴシック" pitchFamily="-84" charset="-128"/>
                <a:cs typeface="ＭＳ Ｐゴシック" pitchFamily="-84" charset="-128"/>
              </a:rPr>
              <a:t>  consecutive words of</a:t>
            </a:r>
          </a:p>
          <a:p>
            <a:r>
              <a:rPr lang="en-US" dirty="0">
                <a:latin typeface="Arial" pitchFamily="-84" charset="0"/>
                <a:ea typeface="ＭＳ Ｐゴシック" pitchFamily="-84" charset="-128"/>
                <a:cs typeface="ＭＳ Ｐゴシック" pitchFamily="-84" charset="-128"/>
              </a:rPr>
              <a:t>the expanded key enables regeneration of the entire expanded key (</a:t>
            </a:r>
            <a:r>
              <a:rPr lang="en-US" dirty="0" err="1">
                <a:latin typeface="Arial" pitchFamily="-84" charset="0"/>
                <a:ea typeface="ＭＳ Ｐゴシック" pitchFamily="-84" charset="-128"/>
                <a:cs typeface="ＭＳ Ｐゴシック" pitchFamily="-84" charset="-128"/>
              </a:rPr>
              <a:t>Nk</a:t>
            </a:r>
            <a:r>
              <a:rPr lang="en-US" dirty="0">
                <a:latin typeface="Arial" pitchFamily="-84" charset="0"/>
                <a:ea typeface="ＭＳ Ｐゴシック" pitchFamily="-84" charset="-128"/>
                <a:cs typeface="ＭＳ Ｐゴシック" pitchFamily="-84" charset="-128"/>
              </a:rPr>
              <a:t> =  key</a:t>
            </a:r>
          </a:p>
          <a:p>
            <a:r>
              <a:rPr lang="en-US" dirty="0">
                <a:latin typeface="Arial" pitchFamily="-84" charset="0"/>
                <a:ea typeface="ＭＳ Ｐゴシック" pitchFamily="-84" charset="-128"/>
                <a:cs typeface="ＭＳ Ｐゴシック" pitchFamily="-84" charset="-128"/>
              </a:rPr>
              <a:t>size in words)].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Speed on a wide range of processors.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Usage of round constants to eliminate symmetries.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Diffusion of cipher key differences into the round keys; that is, each key bit</a:t>
            </a:r>
          </a:p>
          <a:p>
            <a:r>
              <a:rPr lang="en-US" dirty="0">
                <a:latin typeface="Arial" pitchFamily="-84" charset="0"/>
                <a:ea typeface="ＭＳ Ｐゴシック" pitchFamily="-84" charset="-128"/>
                <a:cs typeface="ＭＳ Ｐゴシック" pitchFamily="-84" charset="-128"/>
              </a:rPr>
              <a:t>affects many round key bits.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Enough nonlinearity to prohibit the full determination of round key differences</a:t>
            </a:r>
          </a:p>
          <a:p>
            <a:r>
              <a:rPr lang="en-US" dirty="0">
                <a:latin typeface="Arial" pitchFamily="-84" charset="0"/>
                <a:ea typeface="ＭＳ Ｐゴシック" pitchFamily="-84" charset="-128"/>
                <a:cs typeface="ＭＳ Ｐゴシック" pitchFamily="-84" charset="-128"/>
              </a:rPr>
              <a:t>from cipher key differences only.</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Simplicity of description.</a:t>
            </a:r>
            <a:endParaRPr lang="en-US" dirty="0">
              <a:latin typeface="Arial" pitchFamily="-84" charset="0"/>
              <a:ea typeface="Arial" pitchFamily="-84" charset="0"/>
              <a:cs typeface="Arial" pitchFamily="-84" charset="0"/>
            </a:endParaRPr>
          </a:p>
          <a:p>
            <a:pPr eaLnBrk="1" hangingPunct="1"/>
            <a:endParaRPr lang="en-AU" dirty="0">
              <a:latin typeface="Arial" pitchFamily="-84" charset="0"/>
              <a:ea typeface="Arial" pitchFamily="-84" charset="0"/>
              <a:cs typeface="Arial" pitchFamily="-84" charset="0"/>
            </a:endParaRPr>
          </a:p>
          <a:p>
            <a:r>
              <a:rPr lang="en-US" dirty="0">
                <a:latin typeface="Arial" pitchFamily="-84" charset="0"/>
                <a:ea typeface="ＭＳ Ｐゴシック" pitchFamily="-84" charset="-128"/>
                <a:cs typeface="ＭＳ Ｐゴシック" pitchFamily="-84" charset="-128"/>
              </a:rPr>
              <a:t> The authors do not quantify the first point on the preceding list, but the idea</a:t>
            </a:r>
          </a:p>
          <a:p>
            <a:r>
              <a:rPr lang="en-US" dirty="0">
                <a:latin typeface="Arial" pitchFamily="-84" charset="0"/>
                <a:ea typeface="ＭＳ Ｐゴシック" pitchFamily="-84" charset="-128"/>
                <a:cs typeface="ＭＳ Ｐゴシック" pitchFamily="-84" charset="-128"/>
              </a:rPr>
              <a:t>is that if you know less than </a:t>
            </a:r>
            <a:r>
              <a:rPr lang="en-US" dirty="0" err="1">
                <a:latin typeface="Arial" pitchFamily="-84" charset="0"/>
                <a:ea typeface="ＭＳ Ｐゴシック" pitchFamily="-84" charset="-128"/>
                <a:cs typeface="ＭＳ Ｐゴシック" pitchFamily="-84" charset="-128"/>
              </a:rPr>
              <a:t>Nk</a:t>
            </a:r>
            <a:r>
              <a:rPr lang="en-US" dirty="0">
                <a:latin typeface="Arial" pitchFamily="-84" charset="0"/>
                <a:ea typeface="ＭＳ Ｐゴシック" pitchFamily="-84" charset="-128"/>
                <a:cs typeface="ＭＳ Ｐゴシック" pitchFamily="-84" charset="-128"/>
              </a:rPr>
              <a:t>  consecutive words of either the cipher key or one of</a:t>
            </a:r>
          </a:p>
          <a:p>
            <a:r>
              <a:rPr lang="en-US" dirty="0">
                <a:latin typeface="Arial" pitchFamily="-84" charset="0"/>
                <a:ea typeface="ＭＳ Ｐゴシック" pitchFamily="-84" charset="-128"/>
                <a:cs typeface="ＭＳ Ｐゴシック" pitchFamily="-84" charset="-128"/>
              </a:rPr>
              <a:t>the round keys, then it is difficult to reconstruct the remaining unknown bits. The</a:t>
            </a:r>
          </a:p>
          <a:p>
            <a:r>
              <a:rPr lang="en-US" dirty="0">
                <a:latin typeface="Arial" pitchFamily="-84" charset="0"/>
                <a:ea typeface="ＭＳ Ｐゴシック" pitchFamily="-84" charset="-128"/>
                <a:cs typeface="ＭＳ Ｐゴシック" pitchFamily="-84" charset="-128"/>
              </a:rPr>
              <a:t>fewer bits one knows, the more difficult it is to do the reconstruction or to determine</a:t>
            </a:r>
          </a:p>
          <a:p>
            <a:r>
              <a:rPr lang="en-US" dirty="0">
                <a:latin typeface="Arial" pitchFamily="-84" charset="0"/>
                <a:ea typeface="ＭＳ Ｐゴシック" pitchFamily="-84" charset="-128"/>
                <a:cs typeface="ＭＳ Ｐゴシック" pitchFamily="-84" charset="-128"/>
              </a:rPr>
              <a:t>other bits in the key expansion.</a:t>
            </a:r>
            <a:endParaRPr lang="en-AU" dirty="0">
              <a:latin typeface="Arial" pitchFamily="-84" charset="0"/>
              <a:ea typeface="Arial" pitchFamily="-84" charset="0"/>
              <a:cs typeface="Arial" pitchFamily="-84"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104531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Table 6.3. Example Round Key Calculation</a:t>
            </a:r>
          </a:p>
          <a:p>
            <a:endParaRPr lang="en-US" dirty="0">
              <a:latin typeface="Arial" pitchFamily="-84" charset="0"/>
              <a:ea typeface="ＭＳ Ｐゴシック" pitchFamily="-84" charset="-128"/>
              <a:cs typeface="ＭＳ Ｐゴシック" pitchFamily="-84" charset="-128"/>
            </a:endParaRPr>
          </a:p>
          <a:p>
            <a:endParaRPr lang="en-US" dirty="0">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Table 6.4 shows the expansion of the 16-byte key into 10 round keys. As previously explained, this process is performed word by word, with each four-byte word occupying one column of the word round-key matrix. The left-hand column shows the four round-key words generated for each round. The right-hand column shows </a:t>
            </a:r>
            <a:endParaRPr lang="en-US" dirty="0">
              <a:effectLst/>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the steps used to generate the auxiliary word used in key expansion. We begin, of course, with the key itself serving as the round key for round 0. </a:t>
            </a:r>
            <a:endParaRPr lang="en-US" dirty="0"/>
          </a:p>
          <a:p>
            <a:endParaRPr lang="en-US" dirty="0">
              <a:latin typeface="Arial" pitchFamily="-84" charset="0"/>
              <a:ea typeface="ＭＳ Ｐゴシック" pitchFamily="-84" charset="-128"/>
              <a:cs typeface="ＭＳ Ｐゴシック" pitchFamily="-84" charset="-128"/>
            </a:endParaRPr>
          </a:p>
          <a:p>
            <a:endParaRPr lang="en-US" dirty="0">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Table 6.4 shows the expansion of the 16-byte key into 10 round keys. As previously explained, this process is performed word by word, with each four-byte word occupying one column of the word round-key matrix. The left-hand column shows the four round-key words generated for each round. The right-hand column shows </a:t>
            </a:r>
            <a:endParaRPr lang="en-US" dirty="0">
              <a:effectLst/>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the steps used to generate the auxiliary word used in key expansion. We begin, of course, with the key itself serving as the round key for round 0. </a:t>
            </a:r>
            <a:endParaRPr lang="en-US" dirty="0"/>
          </a:p>
          <a:p>
            <a:endParaRPr lang="en-US" dirty="0">
              <a:latin typeface="Arial" pitchFamily="-84" charset="0"/>
              <a:ea typeface="ＭＳ Ｐゴシック" pitchFamily="-84" charset="-128"/>
              <a:cs typeface="ＭＳ Ｐゴシック" pitchFamily="-84" charset="-128"/>
            </a:endParaRPr>
          </a:p>
          <a:p>
            <a:endParaRPr lang="en-US" dirty="0">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Table 6.4 shows the expansion of the 16-byte key into 10 round keys. As previously explained, this process is performed word by word, with each four-byte word occupying one column of the word round-key matrix. The left-hand column shows the four round-key words generated for each round. The right-hand column shows </a:t>
            </a:r>
            <a:endParaRPr lang="en-US" dirty="0">
              <a:effectLst/>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the steps used to generate the auxiliary word used in key expansion. We begin, of course, with the key itself serving as the round key for round 0. </a:t>
            </a:r>
            <a:endParaRPr lang="en-US" dirty="0"/>
          </a:p>
          <a:p>
            <a:endParaRPr lang="en-US" dirty="0">
              <a:latin typeface="Arial" pitchFamily="-84" charset="0"/>
              <a:ea typeface="ＭＳ Ｐゴシック" pitchFamily="-84" charset="-128"/>
              <a:cs typeface="ＭＳ Ｐゴシック" pitchFamily="-8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Table 6.5 shows the progression of </a:t>
            </a:r>
            <a:r>
              <a:rPr lang="en-US" sz="1200" b="1" kern="1200" dirty="0">
                <a:solidFill>
                  <a:schemeClr val="tx1"/>
                </a:solidFill>
                <a:effectLst/>
                <a:latin typeface="Arial" charset="0"/>
                <a:ea typeface="ＭＳ Ｐゴシック" pitchFamily="-107" charset="-128"/>
                <a:cs typeface="ＭＳ Ｐゴシック" pitchFamily="-107" charset="-128"/>
              </a:rPr>
              <a:t>State </a:t>
            </a:r>
            <a:r>
              <a:rPr lang="en-US" sz="1200" kern="1200" dirty="0">
                <a:solidFill>
                  <a:schemeClr val="tx1"/>
                </a:solidFill>
                <a:effectLst/>
                <a:latin typeface="Arial" charset="0"/>
                <a:ea typeface="ＭＳ Ｐゴシック" pitchFamily="-107" charset="-128"/>
                <a:cs typeface="ＭＳ Ｐゴシック" pitchFamily="-107" charset="-128"/>
              </a:rPr>
              <a:t>through the AES encryption process. The first column shows the value of </a:t>
            </a:r>
            <a:r>
              <a:rPr lang="en-US" sz="1200" b="1" kern="1200" dirty="0">
                <a:solidFill>
                  <a:schemeClr val="tx1"/>
                </a:solidFill>
                <a:effectLst/>
                <a:latin typeface="Arial" charset="0"/>
                <a:ea typeface="ＭＳ Ｐゴシック" pitchFamily="-107" charset="-128"/>
                <a:cs typeface="ＭＳ Ｐゴシック" pitchFamily="-107" charset="-128"/>
              </a:rPr>
              <a:t>State </a:t>
            </a:r>
            <a:r>
              <a:rPr lang="en-US" sz="1200" kern="1200" dirty="0">
                <a:solidFill>
                  <a:schemeClr val="tx1"/>
                </a:solidFill>
                <a:effectLst/>
                <a:latin typeface="Arial" charset="0"/>
                <a:ea typeface="ＭＳ Ｐゴシック" pitchFamily="-107" charset="-128"/>
                <a:cs typeface="ＭＳ Ｐゴシック" pitchFamily="-107" charset="-128"/>
              </a:rPr>
              <a:t>at the start of a round. For the first row, </a:t>
            </a:r>
            <a:r>
              <a:rPr lang="en-US" sz="1200" b="1" kern="1200" dirty="0">
                <a:solidFill>
                  <a:schemeClr val="tx1"/>
                </a:solidFill>
                <a:effectLst/>
                <a:latin typeface="Arial" charset="0"/>
                <a:ea typeface="ＭＳ Ｐゴシック" pitchFamily="-107" charset="-128"/>
                <a:cs typeface="ＭＳ Ｐゴシック" pitchFamily="-107" charset="-128"/>
              </a:rPr>
              <a:t>State </a:t>
            </a:r>
            <a:r>
              <a:rPr lang="en-US" sz="1200" kern="1200" dirty="0">
                <a:solidFill>
                  <a:schemeClr val="tx1"/>
                </a:solidFill>
                <a:effectLst/>
                <a:latin typeface="Arial" charset="0"/>
                <a:ea typeface="ＭＳ Ｐゴシック" pitchFamily="-107" charset="-128"/>
                <a:cs typeface="ＭＳ Ｐゴシック" pitchFamily="-107" charset="-128"/>
              </a:rPr>
              <a:t>is just the matrix arrangement of the plaintext. The second, third, and fourth columns show the value of </a:t>
            </a:r>
            <a:r>
              <a:rPr lang="en-US" sz="1200" b="1" kern="1200" dirty="0">
                <a:solidFill>
                  <a:schemeClr val="tx1"/>
                </a:solidFill>
                <a:effectLst/>
                <a:latin typeface="Arial" charset="0"/>
                <a:ea typeface="ＭＳ Ｐゴシック" pitchFamily="-107" charset="-128"/>
                <a:cs typeface="ＭＳ Ｐゴシック" pitchFamily="-107" charset="-128"/>
              </a:rPr>
              <a:t>State </a:t>
            </a:r>
            <a:r>
              <a:rPr lang="en-US" sz="1200" kern="1200" dirty="0">
                <a:solidFill>
                  <a:schemeClr val="tx1"/>
                </a:solidFill>
                <a:effectLst/>
                <a:latin typeface="Arial" charset="0"/>
                <a:ea typeface="ＭＳ Ｐゴシック" pitchFamily="-107" charset="-128"/>
                <a:cs typeface="ＭＳ Ｐゴシック" pitchFamily="-107" charset="-128"/>
              </a:rPr>
              <a:t>for that round after the </a:t>
            </a:r>
            <a:r>
              <a:rPr lang="en-US" sz="1200" kern="1200" dirty="0" err="1">
                <a:solidFill>
                  <a:schemeClr val="tx1"/>
                </a:solidFill>
                <a:effectLst/>
                <a:latin typeface="Arial" charset="0"/>
                <a:ea typeface="ＭＳ Ｐゴシック" pitchFamily="-107" charset="-128"/>
                <a:cs typeface="ＭＳ Ｐゴシック" pitchFamily="-107" charset="-128"/>
              </a:rPr>
              <a:t>SubBytes</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kern="1200" dirty="0" err="1">
                <a:solidFill>
                  <a:schemeClr val="tx1"/>
                </a:solidFill>
                <a:effectLst/>
                <a:latin typeface="Arial" charset="0"/>
                <a:ea typeface="ＭＳ Ｐゴシック" pitchFamily="-107" charset="-128"/>
                <a:cs typeface="ＭＳ Ｐゴシック" pitchFamily="-107" charset="-128"/>
              </a:rPr>
              <a:t>ShiftRows</a:t>
            </a:r>
            <a:r>
              <a:rPr lang="en-US" sz="1200" kern="1200" dirty="0">
                <a:solidFill>
                  <a:schemeClr val="tx1"/>
                </a:solidFill>
                <a:effectLst/>
                <a:latin typeface="Arial" charset="0"/>
                <a:ea typeface="ＭＳ Ｐゴシック" pitchFamily="-107" charset="-128"/>
                <a:cs typeface="ＭＳ Ｐゴシック" pitchFamily="-107" charset="-128"/>
              </a:rPr>
              <a:t>, and </a:t>
            </a:r>
            <a:r>
              <a:rPr lang="en-US" sz="1200" kern="1200" dirty="0" err="1">
                <a:solidFill>
                  <a:schemeClr val="tx1"/>
                </a:solidFill>
                <a:effectLst/>
                <a:latin typeface="Arial" charset="0"/>
                <a:ea typeface="ＭＳ Ｐゴシック" pitchFamily="-107" charset="-128"/>
                <a:cs typeface="ＭＳ Ｐゴシック" pitchFamily="-107" charset="-128"/>
              </a:rPr>
              <a:t>MixColumns</a:t>
            </a:r>
            <a:r>
              <a:rPr lang="en-US" sz="1200" kern="1200" dirty="0">
                <a:solidFill>
                  <a:schemeClr val="tx1"/>
                </a:solidFill>
                <a:effectLst/>
                <a:latin typeface="Arial" charset="0"/>
                <a:ea typeface="ＭＳ Ｐゴシック" pitchFamily="-107" charset="-128"/>
                <a:cs typeface="ＭＳ Ｐゴシック" pitchFamily="-107" charset="-128"/>
              </a:rPr>
              <a:t> transformations, respectively. The fifth column shows the round key. You can verify that these round keys equate with those shown in Table 6.4. The first column shows the value of </a:t>
            </a:r>
            <a:r>
              <a:rPr lang="en-US" sz="1200" b="1" kern="1200" dirty="0">
                <a:solidFill>
                  <a:schemeClr val="tx1"/>
                </a:solidFill>
                <a:effectLst/>
                <a:latin typeface="Arial" charset="0"/>
                <a:ea typeface="ＭＳ Ｐゴシック" pitchFamily="-107" charset="-128"/>
                <a:cs typeface="ＭＳ Ｐゴシック" pitchFamily="-107" charset="-128"/>
              </a:rPr>
              <a:t>State </a:t>
            </a:r>
            <a:r>
              <a:rPr lang="en-US" sz="1200" kern="1200" dirty="0">
                <a:solidFill>
                  <a:schemeClr val="tx1"/>
                </a:solidFill>
                <a:effectLst/>
                <a:latin typeface="Arial" charset="0"/>
                <a:ea typeface="ＭＳ Ｐゴシック" pitchFamily="-107" charset="-128"/>
                <a:cs typeface="ＭＳ Ｐゴシック" pitchFamily="-107" charset="-128"/>
              </a:rPr>
              <a:t>resulting from the </a:t>
            </a:r>
            <a:r>
              <a:rPr lang="en-US" sz="1200" kern="1200">
                <a:solidFill>
                  <a:schemeClr val="tx1"/>
                </a:solidFill>
                <a:effectLst/>
                <a:latin typeface="Arial" charset="0"/>
                <a:ea typeface="ＭＳ Ｐゴシック" pitchFamily="-107" charset="-128"/>
                <a:cs typeface="ＭＳ Ｐゴシック" pitchFamily="-107" charset="-128"/>
              </a:rPr>
              <a:t>bitwise ⊕ </a:t>
            </a:r>
            <a:r>
              <a:rPr lang="en-US" sz="1200" kern="1200" dirty="0">
                <a:solidFill>
                  <a:schemeClr val="tx1"/>
                </a:solidFill>
                <a:effectLst/>
                <a:latin typeface="Arial" charset="0"/>
                <a:ea typeface="ＭＳ Ｐゴシック" pitchFamily="-107" charset="-128"/>
                <a:cs typeface="ＭＳ Ｐゴシック" pitchFamily="-107" charset="-128"/>
              </a:rPr>
              <a:t>of </a:t>
            </a:r>
            <a:r>
              <a:rPr lang="en-US" sz="1200" b="1" kern="1200" dirty="0">
                <a:solidFill>
                  <a:schemeClr val="tx1"/>
                </a:solidFill>
                <a:effectLst/>
                <a:latin typeface="Arial" charset="0"/>
                <a:ea typeface="ＭＳ Ｐゴシック" pitchFamily="-107" charset="-128"/>
                <a:cs typeface="ＭＳ Ｐゴシック" pitchFamily="-107" charset="-128"/>
              </a:rPr>
              <a:t>State </a:t>
            </a:r>
            <a:r>
              <a:rPr lang="en-US" sz="1200" kern="1200" dirty="0">
                <a:solidFill>
                  <a:schemeClr val="tx1"/>
                </a:solidFill>
                <a:effectLst/>
                <a:latin typeface="Arial" charset="0"/>
                <a:ea typeface="ＭＳ Ｐゴシック" pitchFamily="-107" charset="-128"/>
                <a:cs typeface="ＭＳ Ｐゴシック" pitchFamily="-107" charset="-128"/>
              </a:rPr>
              <a:t>after the preceding </a:t>
            </a:r>
            <a:r>
              <a:rPr lang="en-US" sz="1200" kern="1200" dirty="0" err="1">
                <a:solidFill>
                  <a:schemeClr val="tx1"/>
                </a:solidFill>
                <a:effectLst/>
                <a:latin typeface="Arial" charset="0"/>
                <a:ea typeface="ＭＳ Ｐゴシック" pitchFamily="-107" charset="-128"/>
                <a:cs typeface="ＭＳ Ｐゴシック" pitchFamily="-107" charset="-128"/>
              </a:rPr>
              <a:t>MixColumns</a:t>
            </a:r>
            <a:r>
              <a:rPr lang="en-US" sz="1200" kern="1200" dirty="0">
                <a:solidFill>
                  <a:schemeClr val="tx1"/>
                </a:solidFill>
                <a:effectLst/>
                <a:latin typeface="Arial" charset="0"/>
                <a:ea typeface="ＭＳ Ｐゴシック" pitchFamily="-107" charset="-128"/>
                <a:cs typeface="ＭＳ Ｐゴシック" pitchFamily="-107" charset="-128"/>
              </a:rPr>
              <a:t> with the round key for the preceding round. </a:t>
            </a:r>
            <a:endParaRPr lang="en-US" dirty="0"/>
          </a:p>
          <a:p>
            <a:endParaRPr lang="en-US" dirty="0">
              <a:latin typeface="Arial" pitchFamily="-84" charset="0"/>
              <a:ea typeface="ＭＳ Ｐゴシック" pitchFamily="-84" charset="-128"/>
              <a:cs typeface="ＭＳ Ｐゴシック" pitchFamily="-84"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If a small change in the key or plaintext were to produce a corresponding small change in the </a:t>
            </a:r>
            <a:r>
              <a:rPr lang="en-US" sz="1200" kern="1200" dirty="0" err="1">
                <a:solidFill>
                  <a:schemeClr val="tx1"/>
                </a:solidFill>
                <a:effectLst/>
                <a:latin typeface="Arial" charset="0"/>
                <a:ea typeface="ＭＳ Ｐゴシック" pitchFamily="-107" charset="-128"/>
                <a:cs typeface="ＭＳ Ｐゴシック" pitchFamily="-107" charset="-128"/>
              </a:rPr>
              <a:t>ciphertext</a:t>
            </a:r>
            <a:r>
              <a:rPr lang="en-US" sz="1200" kern="1200" dirty="0">
                <a:solidFill>
                  <a:schemeClr val="tx1"/>
                </a:solidFill>
                <a:effectLst/>
                <a:latin typeface="Arial" charset="0"/>
                <a:ea typeface="ＭＳ Ｐゴシック" pitchFamily="-107" charset="-128"/>
                <a:cs typeface="ＭＳ Ｐゴシック" pitchFamily="-107" charset="-128"/>
              </a:rPr>
              <a:t>, this might be used to effectively reduce the size of the plaintext (or key) space to be searched. What is desired is the </a:t>
            </a:r>
            <a:r>
              <a:rPr lang="en-US" sz="1200" b="1" kern="1200" dirty="0">
                <a:solidFill>
                  <a:schemeClr val="tx1"/>
                </a:solidFill>
                <a:effectLst/>
                <a:latin typeface="Arial" charset="0"/>
                <a:ea typeface="ＭＳ Ｐゴシック" pitchFamily="-107" charset="-128"/>
                <a:cs typeface="ＭＳ Ｐゴシック" pitchFamily="-107" charset="-128"/>
              </a:rPr>
              <a:t>avalanche effect</a:t>
            </a:r>
            <a:r>
              <a:rPr lang="en-US" sz="1200" kern="1200" dirty="0">
                <a:solidFill>
                  <a:schemeClr val="tx1"/>
                </a:solidFill>
                <a:effectLst/>
                <a:latin typeface="Arial" charset="0"/>
                <a:ea typeface="ＭＳ Ｐゴシック" pitchFamily="-107" charset="-128"/>
                <a:cs typeface="ＭＳ Ｐゴシック" pitchFamily="-107" charset="-128"/>
              </a:rPr>
              <a:t>, in which a small change in plaintext or key produces a large change in the </a:t>
            </a:r>
            <a:r>
              <a:rPr lang="en-US" sz="1200" kern="1200" dirty="0" err="1">
                <a:solidFill>
                  <a:schemeClr val="tx1"/>
                </a:solidFill>
                <a:effectLst/>
                <a:latin typeface="Arial" charset="0"/>
                <a:ea typeface="ＭＳ Ｐゴシック" pitchFamily="-107" charset="-128"/>
                <a:cs typeface="ＭＳ Ｐゴシック" pitchFamily="-107" charset="-128"/>
              </a:rPr>
              <a:t>ciphertext</a:t>
            </a:r>
            <a:r>
              <a:rPr lang="en-US" sz="1200" kern="1200" dirty="0">
                <a:solidFill>
                  <a:schemeClr val="tx1"/>
                </a:solidFill>
                <a:effectLst/>
                <a:latin typeface="Arial" charset="0"/>
                <a:ea typeface="ＭＳ Ｐゴシック" pitchFamily="-107" charset="-128"/>
                <a:cs typeface="ＭＳ Ｐゴシック" pitchFamily="-107" charset="-128"/>
              </a:rPr>
              <a:t>. </a:t>
            </a:r>
            <a:endParaRPr lang="en-US" dirty="0"/>
          </a:p>
          <a:p>
            <a:endParaRPr lang="en-US" dirty="0">
              <a:latin typeface="Arial" pitchFamily="-84" charset="0"/>
              <a:ea typeface="ＭＳ Ｐゴシック" pitchFamily="-84" charset="-128"/>
              <a:cs typeface="ＭＳ Ｐゴシック" pitchFamily="-8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a:solidFill>
                  <a:schemeClr val="tx1"/>
                </a:solidFill>
                <a:effectLst/>
                <a:latin typeface="Arial" charset="0"/>
                <a:ea typeface="ＭＳ Ｐゴシック" pitchFamily="-107" charset="-128"/>
                <a:cs typeface="ＭＳ Ｐゴシック" pitchFamily="-107" charset="-128"/>
              </a:rPr>
              <a:t>Table 6.5 shows the progression of </a:t>
            </a:r>
            <a:r>
              <a:rPr lang="en-US" sz="1200" b="1" kern="1200">
                <a:solidFill>
                  <a:schemeClr val="tx1"/>
                </a:solidFill>
                <a:effectLst/>
                <a:latin typeface="Arial" charset="0"/>
                <a:ea typeface="ＭＳ Ｐゴシック" pitchFamily="-107" charset="-128"/>
                <a:cs typeface="ＭＳ Ｐゴシック" pitchFamily="-107" charset="-128"/>
              </a:rPr>
              <a:t>State </a:t>
            </a:r>
            <a:r>
              <a:rPr lang="en-US" sz="1200" kern="1200">
                <a:solidFill>
                  <a:schemeClr val="tx1"/>
                </a:solidFill>
                <a:effectLst/>
                <a:latin typeface="Arial" charset="0"/>
                <a:ea typeface="ＭＳ Ｐゴシック" pitchFamily="-107" charset="-128"/>
                <a:cs typeface="ＭＳ Ｐゴシック" pitchFamily="-107" charset="-128"/>
              </a:rPr>
              <a:t>through the AES encryption process. The first column shows the value of </a:t>
            </a:r>
            <a:r>
              <a:rPr lang="en-US" sz="1200" b="1" kern="1200">
                <a:solidFill>
                  <a:schemeClr val="tx1"/>
                </a:solidFill>
                <a:effectLst/>
                <a:latin typeface="Arial" charset="0"/>
                <a:ea typeface="ＭＳ Ｐゴシック" pitchFamily="-107" charset="-128"/>
                <a:cs typeface="ＭＳ Ｐゴシック" pitchFamily="-107" charset="-128"/>
              </a:rPr>
              <a:t>State </a:t>
            </a:r>
            <a:r>
              <a:rPr lang="en-US" sz="1200" kern="1200">
                <a:solidFill>
                  <a:schemeClr val="tx1"/>
                </a:solidFill>
                <a:effectLst/>
                <a:latin typeface="Arial" charset="0"/>
                <a:ea typeface="ＭＳ Ｐゴシック" pitchFamily="-107" charset="-128"/>
                <a:cs typeface="ＭＳ Ｐゴシック" pitchFamily="-107" charset="-128"/>
              </a:rPr>
              <a:t>at the start of a round. For the first row, </a:t>
            </a:r>
            <a:r>
              <a:rPr lang="en-US" sz="1200" b="1" kern="1200">
                <a:solidFill>
                  <a:schemeClr val="tx1"/>
                </a:solidFill>
                <a:effectLst/>
                <a:latin typeface="Arial" charset="0"/>
                <a:ea typeface="ＭＳ Ｐゴシック" pitchFamily="-107" charset="-128"/>
                <a:cs typeface="ＭＳ Ｐゴシック" pitchFamily="-107" charset="-128"/>
              </a:rPr>
              <a:t>State </a:t>
            </a:r>
            <a:r>
              <a:rPr lang="en-US" sz="1200" kern="1200">
                <a:solidFill>
                  <a:schemeClr val="tx1"/>
                </a:solidFill>
                <a:effectLst/>
                <a:latin typeface="Arial" charset="0"/>
                <a:ea typeface="ＭＳ Ｐゴシック" pitchFamily="-107" charset="-128"/>
                <a:cs typeface="ＭＳ Ｐゴシック" pitchFamily="-107" charset="-128"/>
              </a:rPr>
              <a:t>is just the matrix arrangement of the plaintext. The second, third, and fourth columns show the value of </a:t>
            </a:r>
            <a:r>
              <a:rPr lang="en-US" sz="1200" b="1" kern="1200">
                <a:solidFill>
                  <a:schemeClr val="tx1"/>
                </a:solidFill>
                <a:effectLst/>
                <a:latin typeface="Arial" charset="0"/>
                <a:ea typeface="ＭＳ Ｐゴシック" pitchFamily="-107" charset="-128"/>
                <a:cs typeface="ＭＳ Ｐゴシック" pitchFamily="-107" charset="-128"/>
              </a:rPr>
              <a:t>State </a:t>
            </a:r>
            <a:r>
              <a:rPr lang="en-US" sz="1200" kern="1200">
                <a:solidFill>
                  <a:schemeClr val="tx1"/>
                </a:solidFill>
                <a:effectLst/>
                <a:latin typeface="Arial" charset="0"/>
                <a:ea typeface="ＭＳ Ｐゴシック" pitchFamily="-107" charset="-128"/>
                <a:cs typeface="ＭＳ Ｐゴシック" pitchFamily="-107" charset="-128"/>
              </a:rPr>
              <a:t>for that round after the SubBytes, ShiftRows, and MixColumns transformations, respectively. The fifth column shows the round key. You can verify that these round keys equate with those shown in Table 6.4. The first column shows the value of </a:t>
            </a:r>
            <a:r>
              <a:rPr lang="en-US" sz="1200" b="1" kern="1200">
                <a:solidFill>
                  <a:schemeClr val="tx1"/>
                </a:solidFill>
                <a:effectLst/>
                <a:latin typeface="Arial" charset="0"/>
                <a:ea typeface="ＭＳ Ｐゴシック" pitchFamily="-107" charset="-128"/>
                <a:cs typeface="ＭＳ Ｐゴシック" pitchFamily="-107" charset="-128"/>
              </a:rPr>
              <a:t>State </a:t>
            </a:r>
            <a:r>
              <a:rPr lang="en-US" sz="1200" kern="1200">
                <a:solidFill>
                  <a:schemeClr val="tx1"/>
                </a:solidFill>
                <a:effectLst/>
                <a:latin typeface="Arial" charset="0"/>
                <a:ea typeface="ＭＳ Ｐゴシック" pitchFamily="-107" charset="-128"/>
                <a:cs typeface="ＭＳ Ｐゴシック" pitchFamily="-107" charset="-128"/>
              </a:rPr>
              <a:t>resulting from the bitwise ⊕ of </a:t>
            </a:r>
            <a:r>
              <a:rPr lang="en-US" sz="1200" b="1" kern="1200">
                <a:solidFill>
                  <a:schemeClr val="tx1"/>
                </a:solidFill>
                <a:effectLst/>
                <a:latin typeface="Arial" charset="0"/>
                <a:ea typeface="ＭＳ Ｐゴシック" pitchFamily="-107" charset="-128"/>
                <a:cs typeface="ＭＳ Ｐゴシック" pitchFamily="-107" charset="-128"/>
              </a:rPr>
              <a:t>State </a:t>
            </a:r>
            <a:r>
              <a:rPr lang="en-US" sz="1200" kern="1200">
                <a:solidFill>
                  <a:schemeClr val="tx1"/>
                </a:solidFill>
                <a:effectLst/>
                <a:latin typeface="Arial" charset="0"/>
                <a:ea typeface="ＭＳ Ｐゴシック" pitchFamily="-107" charset="-128"/>
                <a:cs typeface="ＭＳ Ｐゴシック" pitchFamily="-107" charset="-128"/>
              </a:rPr>
              <a:t>after the preceding MixColumns with the round key for the preceding round. </a:t>
            </a:r>
            <a:endParaRPr lang="en-US"/>
          </a:p>
          <a:p>
            <a:endParaRPr lang="en-US">
              <a:latin typeface="Arial" pitchFamily="-84" charset="0"/>
              <a:ea typeface="ＭＳ Ｐゴシック" pitchFamily="-84" charset="-128"/>
              <a:cs typeface="ＭＳ Ｐゴシック" pitchFamily="-84" charset="-128"/>
            </a:endParaRPr>
          </a:p>
          <a:p>
            <a:r>
              <a:rPr lang="en-US" sz="1200" kern="1200">
                <a:solidFill>
                  <a:schemeClr val="tx1"/>
                </a:solidFill>
                <a:effectLst/>
                <a:latin typeface="Arial" charset="0"/>
                <a:ea typeface="ＭＳ Ｐゴシック" pitchFamily="-107" charset="-128"/>
                <a:cs typeface="ＭＳ Ｐゴシック" pitchFamily="-107" charset="-128"/>
              </a:rPr>
              <a:t>If a small change in the key or plaintext were to produce a corresponding small change in the ciphertext, this might be used to effectively reduce the size of the plaintext (or key) space to be searched. What is desired is the </a:t>
            </a:r>
            <a:r>
              <a:rPr lang="en-US" sz="1200" b="1" kern="1200">
                <a:solidFill>
                  <a:schemeClr val="tx1"/>
                </a:solidFill>
                <a:effectLst/>
                <a:latin typeface="Arial" charset="0"/>
                <a:ea typeface="ＭＳ Ｐゴシック" pitchFamily="-107" charset="-128"/>
                <a:cs typeface="ＭＳ Ｐゴシック" pitchFamily="-107" charset="-128"/>
              </a:rPr>
              <a:t>avalanche effect</a:t>
            </a:r>
            <a:r>
              <a:rPr lang="en-US" sz="1200" kern="1200">
                <a:solidFill>
                  <a:schemeClr val="tx1"/>
                </a:solidFill>
                <a:effectLst/>
                <a:latin typeface="Arial" charset="0"/>
                <a:ea typeface="ＭＳ Ｐゴシック" pitchFamily="-107" charset="-128"/>
                <a:cs typeface="ＭＳ Ｐゴシック" pitchFamily="-107" charset="-128"/>
              </a:rPr>
              <a:t>, in which a small change in plaintext or key produces a large change in the ciphertext. </a:t>
            </a:r>
            <a:endParaRPr lang="en-US"/>
          </a:p>
          <a:p>
            <a:endParaRPr lang="en-US" dirty="0">
              <a:latin typeface="Arial" pitchFamily="-84" charset="0"/>
              <a:ea typeface="ＭＳ Ｐゴシック" pitchFamily="-84" charset="-128"/>
              <a:cs typeface="ＭＳ Ｐゴシック" pitchFamily="-8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As was mentioned, the AES decryption cipher is not identical to the encryption</a:t>
            </a:r>
          </a:p>
          <a:p>
            <a:r>
              <a:rPr lang="en-US" dirty="0">
                <a:latin typeface="Arial" pitchFamily="-84" charset="0"/>
                <a:ea typeface="ＭＳ Ｐゴシック" pitchFamily="-84" charset="-128"/>
                <a:cs typeface="ＭＳ Ｐゴシック" pitchFamily="-84" charset="-128"/>
              </a:rPr>
              <a:t>cipher (Figure 6.3). That is, the sequence of transformations for decryption differs</a:t>
            </a:r>
          </a:p>
          <a:p>
            <a:r>
              <a:rPr lang="en-US" dirty="0">
                <a:latin typeface="Arial" pitchFamily="-84" charset="0"/>
                <a:ea typeface="ＭＳ Ｐゴシック" pitchFamily="-84" charset="-128"/>
                <a:cs typeface="ＭＳ Ｐゴシック" pitchFamily="-84" charset="-128"/>
              </a:rPr>
              <a:t>from that for encryption, although the form of the key schedules for encryption</a:t>
            </a:r>
          </a:p>
          <a:p>
            <a:r>
              <a:rPr lang="en-US" dirty="0">
                <a:latin typeface="Arial" pitchFamily="-84" charset="0"/>
                <a:ea typeface="ＭＳ Ｐゴシック" pitchFamily="-84" charset="-128"/>
                <a:cs typeface="ＭＳ Ｐゴシック" pitchFamily="-84" charset="-128"/>
              </a:rPr>
              <a:t>and decryption is the same. This has the disadvantage that two separate software</a:t>
            </a:r>
          </a:p>
          <a:p>
            <a:r>
              <a:rPr lang="en-US" dirty="0">
                <a:latin typeface="Arial" pitchFamily="-84" charset="0"/>
                <a:ea typeface="ＭＳ Ｐゴシック" pitchFamily="-84" charset="-128"/>
                <a:cs typeface="ＭＳ Ｐゴシック" pitchFamily="-84" charset="-128"/>
              </a:rPr>
              <a:t>or firmware modules are needed for applications that require both encryption and</a:t>
            </a:r>
          </a:p>
          <a:p>
            <a:r>
              <a:rPr lang="en-US" dirty="0">
                <a:latin typeface="Arial" pitchFamily="-84" charset="0"/>
                <a:ea typeface="ＭＳ Ｐゴシック" pitchFamily="-84" charset="-128"/>
                <a:cs typeface="ＭＳ Ｐゴシック" pitchFamily="-84" charset="-128"/>
              </a:rPr>
              <a:t>decryption. There is, however, an equivalent version of the decryption algorithm</a:t>
            </a:r>
          </a:p>
          <a:p>
            <a:r>
              <a:rPr lang="en-US" dirty="0">
                <a:latin typeface="Arial" pitchFamily="-84" charset="0"/>
                <a:ea typeface="ＭＳ Ｐゴシック" pitchFamily="-84" charset="-128"/>
                <a:cs typeface="ＭＳ Ｐゴシック" pitchFamily="-84" charset="-128"/>
              </a:rPr>
              <a:t>that has the same structure as the encryption algorithm. The equivalent version has</a:t>
            </a:r>
          </a:p>
          <a:p>
            <a:r>
              <a:rPr lang="en-US" dirty="0">
                <a:latin typeface="Arial" pitchFamily="-84" charset="0"/>
                <a:ea typeface="ＭＳ Ｐゴシック" pitchFamily="-84" charset="-128"/>
                <a:cs typeface="ＭＳ Ｐゴシック" pitchFamily="-84" charset="-128"/>
              </a:rPr>
              <a:t>the same sequence of transformations as the encryption algorithm (with transformations</a:t>
            </a:r>
          </a:p>
          <a:p>
            <a:r>
              <a:rPr lang="en-US" dirty="0">
                <a:latin typeface="Arial" pitchFamily="-84" charset="0"/>
                <a:ea typeface="ＭＳ Ｐゴシック" pitchFamily="-84" charset="-128"/>
                <a:cs typeface="ＭＳ Ｐゴシック" pitchFamily="-84" charset="-128"/>
              </a:rPr>
              <a:t>replaced by their inverses). To achieve this equivalence, a change in key</a:t>
            </a:r>
          </a:p>
          <a:p>
            <a:r>
              <a:rPr lang="en-US" dirty="0">
                <a:latin typeface="Arial" pitchFamily="-84" charset="0"/>
                <a:ea typeface="ＭＳ Ｐゴシック" pitchFamily="-84" charset="-128"/>
                <a:cs typeface="ＭＳ Ｐゴシック" pitchFamily="-84" charset="-128"/>
              </a:rPr>
              <a:t>schedule is needed.</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Two separate changes are needed to bring the decryption structure in line</a:t>
            </a:r>
          </a:p>
          <a:p>
            <a:r>
              <a:rPr lang="en-US" dirty="0">
                <a:latin typeface="Arial" pitchFamily="-84" charset="0"/>
                <a:ea typeface="ＭＳ Ｐゴシック" pitchFamily="-84" charset="-128"/>
                <a:cs typeface="ＭＳ Ｐゴシック" pitchFamily="-84" charset="-128"/>
              </a:rPr>
              <a:t>with the encryption structure. As illustrated in Figure 6.3, an encryption round has</a:t>
            </a:r>
          </a:p>
          <a:p>
            <a:r>
              <a:rPr lang="en-US" dirty="0">
                <a:latin typeface="Arial" pitchFamily="-84" charset="0"/>
                <a:ea typeface="ＭＳ Ｐゴシック" pitchFamily="-84" charset="-128"/>
                <a:cs typeface="ＭＳ Ｐゴシック" pitchFamily="-84" charset="-128"/>
              </a:rPr>
              <a:t>the structure </a:t>
            </a:r>
            <a:r>
              <a:rPr lang="en-US" dirty="0" err="1">
                <a:latin typeface="Arial" pitchFamily="-84" charset="0"/>
                <a:ea typeface="ＭＳ Ｐゴシック" pitchFamily="-84" charset="-128"/>
                <a:cs typeface="ＭＳ Ｐゴシック" pitchFamily="-84" charset="-128"/>
              </a:rPr>
              <a:t>SubBytes</a:t>
            </a:r>
            <a:r>
              <a:rPr lang="en-US" dirty="0">
                <a:latin typeface="Arial" pitchFamily="-84" charset="0"/>
                <a:ea typeface="ＭＳ Ｐゴシック" pitchFamily="-84" charset="-128"/>
                <a:cs typeface="ＭＳ Ｐゴシック" pitchFamily="-84" charset="-128"/>
              </a:rPr>
              <a:t>, </a:t>
            </a:r>
            <a:r>
              <a:rPr lang="en-US" dirty="0" err="1">
                <a:latin typeface="Arial" pitchFamily="-84" charset="0"/>
                <a:ea typeface="ＭＳ Ｐゴシック" pitchFamily="-84" charset="-128"/>
                <a:cs typeface="ＭＳ Ｐゴシック" pitchFamily="-84" charset="-128"/>
              </a:rPr>
              <a:t>ShiftRows</a:t>
            </a:r>
            <a:r>
              <a:rPr lang="en-US" dirty="0">
                <a:latin typeface="Arial" pitchFamily="-84" charset="0"/>
                <a:ea typeface="ＭＳ Ｐゴシック" pitchFamily="-84" charset="-128"/>
                <a:cs typeface="ＭＳ Ｐゴシック" pitchFamily="-84" charset="-128"/>
              </a:rPr>
              <a:t>, </a:t>
            </a:r>
            <a:r>
              <a:rPr lang="en-US" dirty="0" err="1">
                <a:latin typeface="Arial" pitchFamily="-84" charset="0"/>
                <a:ea typeface="ＭＳ Ｐゴシック" pitchFamily="-84" charset="-128"/>
                <a:cs typeface="ＭＳ Ｐゴシック" pitchFamily="-84" charset="-128"/>
              </a:rPr>
              <a:t>MixColumns</a:t>
            </a:r>
            <a:r>
              <a:rPr lang="en-US" dirty="0">
                <a:latin typeface="Arial" pitchFamily="-84" charset="0"/>
                <a:ea typeface="ＭＳ Ｐゴシック" pitchFamily="-84" charset="-128"/>
                <a:cs typeface="ＭＳ Ｐゴシック" pitchFamily="-84" charset="-128"/>
              </a:rPr>
              <a:t>, </a:t>
            </a:r>
            <a:r>
              <a:rPr lang="en-US" dirty="0" err="1">
                <a:latin typeface="Arial" pitchFamily="-84" charset="0"/>
                <a:ea typeface="ＭＳ Ｐゴシック" pitchFamily="-84" charset="-128"/>
                <a:cs typeface="ＭＳ Ｐゴシック" pitchFamily="-84" charset="-128"/>
              </a:rPr>
              <a:t>AddRoundKey</a:t>
            </a:r>
            <a:r>
              <a:rPr lang="en-US" dirty="0">
                <a:latin typeface="Arial" pitchFamily="-84" charset="0"/>
                <a:ea typeface="ＭＳ Ｐゴシック" pitchFamily="-84" charset="-128"/>
                <a:cs typeface="ＭＳ Ｐゴシック" pitchFamily="-84" charset="-128"/>
              </a:rPr>
              <a:t>. The standard</a:t>
            </a:r>
          </a:p>
          <a:p>
            <a:r>
              <a:rPr lang="en-US" dirty="0">
                <a:latin typeface="Arial" pitchFamily="-84" charset="0"/>
                <a:ea typeface="ＭＳ Ｐゴシック" pitchFamily="-84" charset="-128"/>
                <a:cs typeface="ＭＳ Ｐゴシック" pitchFamily="-84" charset="-128"/>
              </a:rPr>
              <a:t>decryption round has the structure </a:t>
            </a:r>
            <a:r>
              <a:rPr lang="en-US" dirty="0" err="1">
                <a:latin typeface="Arial" pitchFamily="-84" charset="0"/>
                <a:ea typeface="ＭＳ Ｐゴシック" pitchFamily="-84" charset="-128"/>
                <a:cs typeface="ＭＳ Ｐゴシック" pitchFamily="-84" charset="-128"/>
              </a:rPr>
              <a:t>InvShiftRows</a:t>
            </a:r>
            <a:r>
              <a:rPr lang="en-US" dirty="0">
                <a:latin typeface="Arial" pitchFamily="-84" charset="0"/>
                <a:ea typeface="ＭＳ Ｐゴシック" pitchFamily="-84" charset="-128"/>
                <a:cs typeface="ＭＳ Ｐゴシック" pitchFamily="-84" charset="-128"/>
              </a:rPr>
              <a:t>, </a:t>
            </a:r>
            <a:r>
              <a:rPr lang="en-US" dirty="0" err="1">
                <a:latin typeface="Arial" pitchFamily="-84" charset="0"/>
                <a:ea typeface="ＭＳ Ｐゴシック" pitchFamily="-84" charset="-128"/>
                <a:cs typeface="ＭＳ Ｐゴシック" pitchFamily="-84" charset="-128"/>
              </a:rPr>
              <a:t>InvSubBytes</a:t>
            </a:r>
            <a:r>
              <a:rPr lang="en-US" dirty="0">
                <a:latin typeface="Arial" pitchFamily="-84" charset="0"/>
                <a:ea typeface="ＭＳ Ｐゴシック" pitchFamily="-84" charset="-128"/>
                <a:cs typeface="ＭＳ Ｐゴシック" pitchFamily="-84" charset="-128"/>
              </a:rPr>
              <a:t>, </a:t>
            </a:r>
            <a:r>
              <a:rPr lang="en-US" dirty="0" err="1">
                <a:latin typeface="Arial" pitchFamily="-84" charset="0"/>
                <a:ea typeface="ＭＳ Ｐゴシック" pitchFamily="-84" charset="-128"/>
                <a:cs typeface="ＭＳ Ｐゴシック" pitchFamily="-84" charset="-128"/>
              </a:rPr>
              <a:t>AddRoundKey</a:t>
            </a:r>
            <a:r>
              <a:rPr lang="en-US" dirty="0">
                <a:latin typeface="Arial" pitchFamily="-84" charset="0"/>
                <a:ea typeface="ＭＳ Ｐゴシック" pitchFamily="-84" charset="-128"/>
                <a:cs typeface="ＭＳ Ｐゴシック" pitchFamily="-84" charset="-128"/>
              </a:rPr>
              <a:t>,</a:t>
            </a:r>
          </a:p>
          <a:p>
            <a:r>
              <a:rPr lang="en-US" dirty="0" err="1">
                <a:latin typeface="Arial" pitchFamily="-84" charset="0"/>
                <a:ea typeface="ＭＳ Ｐゴシック" pitchFamily="-84" charset="-128"/>
                <a:cs typeface="ＭＳ Ｐゴシック" pitchFamily="-84" charset="-128"/>
              </a:rPr>
              <a:t>InvMixColumns</a:t>
            </a:r>
            <a:r>
              <a:rPr lang="en-US" dirty="0">
                <a:latin typeface="Arial" pitchFamily="-84" charset="0"/>
                <a:ea typeface="ＭＳ Ｐゴシック" pitchFamily="-84" charset="-128"/>
                <a:cs typeface="ＭＳ Ｐゴシック" pitchFamily="-84" charset="-128"/>
              </a:rPr>
              <a:t>. Thus, the first two stages of the decryption round need to</a:t>
            </a:r>
          </a:p>
          <a:p>
            <a:r>
              <a:rPr lang="en-US" dirty="0">
                <a:latin typeface="Arial" pitchFamily="-84" charset="0"/>
                <a:ea typeface="ＭＳ Ｐゴシック" pitchFamily="-84" charset="-128"/>
                <a:cs typeface="ＭＳ Ｐゴシック" pitchFamily="-84" charset="-128"/>
              </a:rPr>
              <a:t>be interchanged, and the second two stages of the decryption round need to be</a:t>
            </a:r>
          </a:p>
          <a:p>
            <a:r>
              <a:rPr lang="en-US" dirty="0">
                <a:latin typeface="Arial" pitchFamily="-84" charset="0"/>
                <a:ea typeface="ＭＳ Ｐゴシック" pitchFamily="-84" charset="-128"/>
                <a:cs typeface="ＭＳ Ｐゴシック" pitchFamily="-84" charset="-128"/>
              </a:rPr>
              <a:t>interchanged.</a:t>
            </a:r>
            <a:endParaRPr lang="en-AU" dirty="0">
              <a:latin typeface="Arial" pitchFamily="-84" charset="0"/>
              <a:ea typeface="Arial" pitchFamily="-84" charset="0"/>
              <a:cs typeface="Arial" pitchFamily="-84"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0B232888-D883-44B4-8116-A239E1834A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D9B260E-2E80-4888-8AA5-A3F77DC3A070}" type="slidenum">
              <a:rPr lang="en-AU" altLang="en-US" sz="1200"/>
              <a:pPr eaLnBrk="1" hangingPunct="1"/>
              <a:t>41</a:t>
            </a:fld>
            <a:endParaRPr lang="en-AU" altLang="en-US" sz="1200"/>
          </a:p>
        </p:txBody>
      </p:sp>
      <p:sp>
        <p:nvSpPr>
          <p:cNvPr id="18435" name="Rectangle 2">
            <a:extLst>
              <a:ext uri="{FF2B5EF4-FFF2-40B4-BE49-F238E27FC236}">
                <a16:creationId xmlns:a16="http://schemas.microsoft.com/office/drawing/2014/main" id="{FFD0EDEB-13F7-448C-912D-CBA139C025AE}"/>
              </a:ext>
            </a:extLst>
          </p:cNvPr>
          <p:cNvSpPr>
            <a:spLocks noRot="1" noChangeArrowheads="1" noTextEdit="1"/>
          </p:cNvSpPr>
          <p:nvPr>
            <p:ph type="sldImg"/>
          </p:nvPr>
        </p:nvSpPr>
        <p:spPr>
          <a:ln/>
        </p:spPr>
      </p:sp>
      <p:sp>
        <p:nvSpPr>
          <p:cNvPr id="18436" name="Rectangle 3">
            <a:extLst>
              <a:ext uri="{FF2B5EF4-FFF2-40B4-BE49-F238E27FC236}">
                <a16:creationId xmlns:a16="http://schemas.microsoft.com/office/drawing/2014/main" id="{9FFFD097-FDB7-4792-87B8-1FD1EF3B54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DES (or any block cipher) forms a basic building block, which en/decrypts a fixed sized block of data. However to use these in practise, we usually need to handle arbitrary amounts of data, which may be available in advance (in which case a block mode is appropriate), and may only be available a bit/byte at a time (in which case a stream mode is used).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0FE9B248-F55B-4F28-A1E2-5933A5BBD5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088A595-EA5F-40C6-96FB-540B74429B9E}" type="slidenum">
              <a:rPr lang="en-AU" altLang="en-US" sz="1200"/>
              <a:pPr eaLnBrk="1" hangingPunct="1"/>
              <a:t>46</a:t>
            </a:fld>
            <a:endParaRPr lang="en-AU" altLang="en-US" sz="1200"/>
          </a:p>
        </p:txBody>
      </p:sp>
      <p:sp>
        <p:nvSpPr>
          <p:cNvPr id="25603" name="Rectangle 2">
            <a:extLst>
              <a:ext uri="{FF2B5EF4-FFF2-40B4-BE49-F238E27FC236}">
                <a16:creationId xmlns:a16="http://schemas.microsoft.com/office/drawing/2014/main" id="{3A8E603B-A0E3-47B5-ACC7-CCCF65ABEF84}"/>
              </a:ext>
            </a:extLst>
          </p:cNvPr>
          <p:cNvSpPr>
            <a:spLocks noRot="1" noChangeArrowheads="1" noTextEdit="1"/>
          </p:cNvSpPr>
          <p:nvPr>
            <p:ph type="sldImg"/>
          </p:nvPr>
        </p:nvSpPr>
        <p:spPr>
          <a:ln/>
        </p:spPr>
      </p:sp>
      <p:sp>
        <p:nvSpPr>
          <p:cNvPr id="25604" name="Rectangle 3">
            <a:extLst>
              <a:ext uri="{FF2B5EF4-FFF2-40B4-BE49-F238E27FC236}">
                <a16:creationId xmlns:a16="http://schemas.microsoft.com/office/drawing/2014/main" id="{758BABFA-20E3-4525-9A52-642B592700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3-11.</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63663CC8-C67F-4079-B33F-3FA4F6F31D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8DEAA57-F75E-49BC-8E79-8B47902517E7}" type="slidenum">
              <a:rPr lang="en-AU" altLang="en-US" sz="1200"/>
              <a:pPr eaLnBrk="1" hangingPunct="1"/>
              <a:t>47</a:t>
            </a:fld>
            <a:endParaRPr lang="en-AU" altLang="en-US" sz="1200"/>
          </a:p>
        </p:txBody>
      </p:sp>
      <p:sp>
        <p:nvSpPr>
          <p:cNvPr id="27651" name="Rectangle 2">
            <a:extLst>
              <a:ext uri="{FF2B5EF4-FFF2-40B4-BE49-F238E27FC236}">
                <a16:creationId xmlns:a16="http://schemas.microsoft.com/office/drawing/2014/main" id="{2468CD28-BE64-4BFB-AD8A-9882A9C7CE92}"/>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1DCE8BE8-2CF2-45AB-8927-E9F54E0EA5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7958782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63663CC8-C67F-4079-B33F-3FA4F6F31D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8DEAA57-F75E-49BC-8E79-8B47902517E7}" type="slidenum">
              <a:rPr lang="en-AU" altLang="en-US" sz="1200"/>
              <a:pPr eaLnBrk="1" hangingPunct="1"/>
              <a:t>48</a:t>
            </a:fld>
            <a:endParaRPr lang="en-AU" altLang="en-US" sz="1200"/>
          </a:p>
        </p:txBody>
      </p:sp>
      <p:sp>
        <p:nvSpPr>
          <p:cNvPr id="27651" name="Rectangle 2">
            <a:extLst>
              <a:ext uri="{FF2B5EF4-FFF2-40B4-BE49-F238E27FC236}">
                <a16:creationId xmlns:a16="http://schemas.microsoft.com/office/drawing/2014/main" id="{2468CD28-BE64-4BFB-AD8A-9882A9C7CE92}"/>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1DCE8BE8-2CF2-45AB-8927-E9F54E0EA5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4938777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14FF4812-F772-4DA3-BB7B-BFAA83C57B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BFB26EF-1C63-406B-A4ED-2E55C7B8BFBD}" type="slidenum">
              <a:rPr lang="en-AU" altLang="en-US" sz="1200"/>
              <a:pPr eaLnBrk="1" hangingPunct="1"/>
              <a:t>49</a:t>
            </a:fld>
            <a:endParaRPr lang="en-AU" altLang="en-US" sz="1200"/>
          </a:p>
        </p:txBody>
      </p:sp>
      <p:sp>
        <p:nvSpPr>
          <p:cNvPr id="29699" name="Rectangle 2">
            <a:extLst>
              <a:ext uri="{FF2B5EF4-FFF2-40B4-BE49-F238E27FC236}">
                <a16:creationId xmlns:a16="http://schemas.microsoft.com/office/drawing/2014/main" id="{22999928-C142-4EFF-A6E9-3D0D68B9D622}"/>
              </a:ext>
            </a:extLst>
          </p:cNvPr>
          <p:cNvSpPr>
            <a:spLocks noRot="1" noChangeArrowheads="1" noTextEdit="1"/>
          </p:cNvSpPr>
          <p:nvPr>
            <p:ph type="sldImg"/>
          </p:nvPr>
        </p:nvSpPr>
        <p:spPr>
          <a:ln/>
        </p:spPr>
      </p:sp>
      <p:sp>
        <p:nvSpPr>
          <p:cNvPr id="29700" name="Rectangle 3">
            <a:extLst>
              <a:ext uri="{FF2B5EF4-FFF2-40B4-BE49-F238E27FC236}">
                <a16:creationId xmlns:a16="http://schemas.microsoft.com/office/drawing/2014/main" id="{0DB1C7FA-757E-48F7-B3FA-119E49757D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To overcome the problems of repetitions and order independence in ECB, want some way of making the ciphertext dependent on </a:t>
            </a:r>
            <a:r>
              <a:rPr lang="en-AU" altLang="en-US" b="1">
                <a:latin typeface="Arial" panose="020B0604020202020204" pitchFamily="34" charset="0"/>
                <a:ea typeface="ＭＳ Ｐゴシック" panose="020B0600070205080204" pitchFamily="34" charset="-128"/>
              </a:rPr>
              <a:t>all</a:t>
            </a:r>
            <a:r>
              <a:rPr lang="en-AU" altLang="en-US">
                <a:latin typeface="Arial" panose="020B0604020202020204" pitchFamily="34" charset="0"/>
                <a:ea typeface="ＭＳ Ｐゴシック" panose="020B0600070205080204" pitchFamily="34" charset="-128"/>
              </a:rPr>
              <a:t> blocks before it. This is what CBC gives us, by combining the previous ciphertext block with the current message block before encrypting. To start the process, use an Initial Value (IV), which is usually well known (often all 0's), or otherwise is sent, ECB encrypted, just before starting CBC use. CBC mode is applicable whenever large amounts of data need to be sent securely, provided that its available in advance (eg email, FTP, web etc)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98FF3B7C-87BA-47AC-8188-4A23887D3E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10CB2DD-34CE-4AC2-B36C-55B06EC0082E}" type="slidenum">
              <a:rPr lang="en-AU" altLang="en-US" sz="1200"/>
              <a:pPr eaLnBrk="1" hangingPunct="1"/>
              <a:t>50</a:t>
            </a:fld>
            <a:endParaRPr lang="en-AU" altLang="en-US" sz="1200"/>
          </a:p>
        </p:txBody>
      </p:sp>
      <p:sp>
        <p:nvSpPr>
          <p:cNvPr id="31747" name="Rectangle 2">
            <a:extLst>
              <a:ext uri="{FF2B5EF4-FFF2-40B4-BE49-F238E27FC236}">
                <a16:creationId xmlns:a16="http://schemas.microsoft.com/office/drawing/2014/main" id="{79D06BCF-FD02-4B76-989B-20594A8047A0}"/>
              </a:ext>
            </a:extLst>
          </p:cNvPr>
          <p:cNvSpPr>
            <a:spLocks noRot="1" noChangeArrowheads="1" noTextEdit="1"/>
          </p:cNvSpPr>
          <p:nvPr>
            <p:ph type="sldImg"/>
          </p:nvPr>
        </p:nvSpPr>
        <p:spPr>
          <a:ln/>
        </p:spPr>
      </p:sp>
      <p:sp>
        <p:nvSpPr>
          <p:cNvPr id="31748" name="Rectangle 3">
            <a:extLst>
              <a:ext uri="{FF2B5EF4-FFF2-40B4-BE49-F238E27FC236}">
                <a16:creationId xmlns:a16="http://schemas.microsoft.com/office/drawing/2014/main" id="{57ADE884-C2E6-4842-8F6B-9F521E8F96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3-12.</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65FE04B7-9233-4C7E-A963-B144A877F1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30022F5-8BB3-4AA6-B3A9-EA339E740B2D}" type="slidenum">
              <a:rPr lang="en-AU" altLang="en-US" sz="1200"/>
              <a:pPr eaLnBrk="1" hangingPunct="1"/>
              <a:t>52</a:t>
            </a:fld>
            <a:endParaRPr lang="en-AU" altLang="en-US" sz="1200"/>
          </a:p>
        </p:txBody>
      </p:sp>
      <p:sp>
        <p:nvSpPr>
          <p:cNvPr id="34819" name="Rectangle 2">
            <a:extLst>
              <a:ext uri="{FF2B5EF4-FFF2-40B4-BE49-F238E27FC236}">
                <a16:creationId xmlns:a16="http://schemas.microsoft.com/office/drawing/2014/main" id="{5EDED335-8B25-4D2D-A246-AD4F359F59D2}"/>
              </a:ext>
            </a:extLst>
          </p:cNvPr>
          <p:cNvSpPr>
            <a:spLocks noRot="1" noChangeArrowheads="1" noTextEdit="1"/>
          </p:cNvSpPr>
          <p:nvPr>
            <p:ph type="sldImg"/>
          </p:nvPr>
        </p:nvSpPr>
        <p:spPr>
          <a:ln/>
        </p:spPr>
      </p:sp>
      <p:sp>
        <p:nvSpPr>
          <p:cNvPr id="34820" name="Rectangle 3">
            <a:extLst>
              <a:ext uri="{FF2B5EF4-FFF2-40B4-BE49-F238E27FC236}">
                <a16:creationId xmlns:a16="http://schemas.microsoft.com/office/drawing/2014/main" id="{ED67EE19-194B-4DC0-83F4-A1954B58CE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If the data is only available a bit/byte at a time (eg. terminal session, sensor value etc), then must use some other approach to encrypting it, so as not to delay the info. Idea here is to use the block cipher essentially as a </a:t>
            </a:r>
            <a:r>
              <a:rPr lang="en-AU" altLang="en-US" b="1">
                <a:latin typeface="Arial" panose="020B0604020202020204" pitchFamily="34" charset="0"/>
                <a:ea typeface="ＭＳ Ｐゴシック" panose="020B0600070205080204" pitchFamily="34" charset="-128"/>
              </a:rPr>
              <a:t>pseudo-random number</a:t>
            </a:r>
            <a:r>
              <a:rPr lang="en-AU" altLang="en-US">
                <a:latin typeface="Arial" panose="020B0604020202020204" pitchFamily="34" charset="0"/>
                <a:ea typeface="ＭＳ Ｐゴシック" panose="020B0600070205080204" pitchFamily="34" charset="-128"/>
              </a:rPr>
              <a:t> generator (see stream cipher lecture later) and to combine these "random" bits with the message. Note as mentioned before, ⊕ is an easily inverted operator (just ⊕ with same thing again to undo). Again start with an IV to get things going, then use the ciphertext as the next input. As originally defined, idea was to "consume" as much of the "random" output as needed for each message unit (bit/byte) before "bumping" bits out of the buffer and re-encrypting. This is wasteful though, and slows the encryption down as more encryptions are needed. An alternate way to think of it is to generate a block of "random" bits, consume them as message bits/bytes arrive, and when they're used up, only then feed a full block of ciphertext back. This is CFB-64 mode, the most efficient. This is the usual choice for quantities of stream oriented data, and for authentication use.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DD834A2A-28EE-449A-99F8-4C6FDEED98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1BDD5AF-F697-4B01-9505-E79F6BB9F9FB}" type="slidenum">
              <a:rPr lang="en-AU" altLang="en-US" sz="1200"/>
              <a:pPr eaLnBrk="1" hangingPunct="1"/>
              <a:t>54</a:t>
            </a:fld>
            <a:endParaRPr lang="en-AU" altLang="en-US" sz="1200"/>
          </a:p>
        </p:txBody>
      </p:sp>
      <p:sp>
        <p:nvSpPr>
          <p:cNvPr id="37891" name="Rectangle 2">
            <a:extLst>
              <a:ext uri="{FF2B5EF4-FFF2-40B4-BE49-F238E27FC236}">
                <a16:creationId xmlns:a16="http://schemas.microsoft.com/office/drawing/2014/main" id="{8262CC34-5BA2-4DDC-8562-9DB893369E89}"/>
              </a:ext>
            </a:extLst>
          </p:cNvPr>
          <p:cNvSpPr>
            <a:spLocks noRot="1" noChangeArrowheads="1" noTextEdit="1"/>
          </p:cNvSpPr>
          <p:nvPr>
            <p:ph type="sldImg"/>
          </p:nvPr>
        </p:nvSpPr>
        <p:spPr>
          <a:ln/>
        </p:spPr>
      </p:sp>
      <p:sp>
        <p:nvSpPr>
          <p:cNvPr id="37892" name="Rectangle 3">
            <a:extLst>
              <a:ext uri="{FF2B5EF4-FFF2-40B4-BE49-F238E27FC236}">
                <a16:creationId xmlns:a16="http://schemas.microsoft.com/office/drawing/2014/main" id="{740BBCC7-2422-4F8C-A6BE-34E813D9A8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3-13.</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DD834A2A-28EE-449A-99F8-4C6FDEED98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1BDD5AF-F697-4B01-9505-E79F6BB9F9FB}" type="slidenum">
              <a:rPr lang="en-AU" altLang="en-US" sz="1200"/>
              <a:pPr eaLnBrk="1" hangingPunct="1"/>
              <a:t>55</a:t>
            </a:fld>
            <a:endParaRPr lang="en-AU" altLang="en-US" sz="1200"/>
          </a:p>
        </p:txBody>
      </p:sp>
      <p:sp>
        <p:nvSpPr>
          <p:cNvPr id="37891" name="Rectangle 2">
            <a:extLst>
              <a:ext uri="{FF2B5EF4-FFF2-40B4-BE49-F238E27FC236}">
                <a16:creationId xmlns:a16="http://schemas.microsoft.com/office/drawing/2014/main" id="{8262CC34-5BA2-4DDC-8562-9DB893369E89}"/>
              </a:ext>
            </a:extLst>
          </p:cNvPr>
          <p:cNvSpPr>
            <a:spLocks noRot="1" noChangeArrowheads="1" noTextEdit="1"/>
          </p:cNvSpPr>
          <p:nvPr>
            <p:ph type="sldImg"/>
          </p:nvPr>
        </p:nvSpPr>
        <p:spPr>
          <a:ln/>
        </p:spPr>
      </p:sp>
      <p:sp>
        <p:nvSpPr>
          <p:cNvPr id="37892" name="Rectangle 3">
            <a:extLst>
              <a:ext uri="{FF2B5EF4-FFF2-40B4-BE49-F238E27FC236}">
                <a16:creationId xmlns:a16="http://schemas.microsoft.com/office/drawing/2014/main" id="{740BBCC7-2422-4F8C-A6BE-34E813D9A8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3-13.</a:t>
            </a:r>
            <a:endParaRPr lang="en-AU"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3287951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a:extLst>
              <a:ext uri="{FF2B5EF4-FFF2-40B4-BE49-F238E27FC236}">
                <a16:creationId xmlns:a16="http://schemas.microsoft.com/office/drawing/2014/main" id="{10A6D9E5-550E-4143-8AA6-AE69561910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EA40ED2-C149-4029-8237-DC313D7E87FC}" type="slidenum">
              <a:rPr lang="en-AU" altLang="en-US" sz="1200"/>
              <a:pPr eaLnBrk="1" hangingPunct="1"/>
              <a:t>57</a:t>
            </a:fld>
            <a:endParaRPr lang="en-AU" altLang="en-US" sz="1200"/>
          </a:p>
        </p:txBody>
      </p:sp>
      <p:sp>
        <p:nvSpPr>
          <p:cNvPr id="40963" name="Rectangle 2">
            <a:extLst>
              <a:ext uri="{FF2B5EF4-FFF2-40B4-BE49-F238E27FC236}">
                <a16:creationId xmlns:a16="http://schemas.microsoft.com/office/drawing/2014/main" id="{56558498-0BE8-4677-A256-66B9D7644DCE}"/>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9ACF25CB-A2A0-4A64-9CA9-DAF7C028F6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A0817C8F-0266-4E3C-A4AD-857FAB22F2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833079F-9F19-4B05-90EB-D707766FA47D}" type="slidenum">
              <a:rPr lang="en-AU" altLang="en-US" sz="1200"/>
              <a:pPr eaLnBrk="1" hangingPunct="1"/>
              <a:t>58</a:t>
            </a:fld>
            <a:endParaRPr lang="en-AU" altLang="en-US" sz="1200"/>
          </a:p>
        </p:txBody>
      </p:sp>
      <p:sp>
        <p:nvSpPr>
          <p:cNvPr id="43011" name="Rectangle 2">
            <a:extLst>
              <a:ext uri="{FF2B5EF4-FFF2-40B4-BE49-F238E27FC236}">
                <a16:creationId xmlns:a16="http://schemas.microsoft.com/office/drawing/2014/main" id="{925CB696-5FB5-420D-B56A-B75D61EBA4B3}"/>
              </a:ext>
            </a:extLst>
          </p:cNvPr>
          <p:cNvSpPr>
            <a:spLocks noRot="1" noChangeArrowheads="1" noTextEdit="1"/>
          </p:cNvSpPr>
          <p:nvPr>
            <p:ph type="sldImg"/>
          </p:nvPr>
        </p:nvSpPr>
        <p:spPr>
          <a:ln/>
        </p:spPr>
      </p:sp>
      <p:sp>
        <p:nvSpPr>
          <p:cNvPr id="43012" name="Rectangle 3">
            <a:extLst>
              <a:ext uri="{FF2B5EF4-FFF2-40B4-BE49-F238E27FC236}">
                <a16:creationId xmlns:a16="http://schemas.microsoft.com/office/drawing/2014/main" id="{E826C3B1-9AD1-46B5-960C-BB07855A7B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The alternative to CFB is OFB. Here the generation of the "random" bits is independent of the message being encrypted. The advantage is that firstly, they can be computed in advance, good for bursty traffic, and secondly, any bit error only affects a single bit. Thus this is good for noisy links (eg satellite TV transmissions etc).</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31F3413C-7D0A-4159-9EC6-285EA1C5DF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03FDC37-BA27-45C6-B0CC-8FC605F3AF51}" type="slidenum">
              <a:rPr lang="en-AU" altLang="en-US" sz="1200"/>
              <a:pPr eaLnBrk="1" hangingPunct="1"/>
              <a:t>61</a:t>
            </a:fld>
            <a:endParaRPr lang="en-AU" altLang="en-US" sz="1200"/>
          </a:p>
        </p:txBody>
      </p:sp>
      <p:sp>
        <p:nvSpPr>
          <p:cNvPr id="47107" name="Rectangle 2">
            <a:extLst>
              <a:ext uri="{FF2B5EF4-FFF2-40B4-BE49-F238E27FC236}">
                <a16:creationId xmlns:a16="http://schemas.microsoft.com/office/drawing/2014/main" id="{9B3B96D4-1B87-4D8C-A71E-18ADB9D57E00}"/>
              </a:ext>
            </a:extLst>
          </p:cNvPr>
          <p:cNvSpPr>
            <a:spLocks noRot="1" noChangeArrowheads="1" noTextEdit="1"/>
          </p:cNvSpPr>
          <p:nvPr>
            <p:ph type="sldImg"/>
          </p:nvPr>
        </p:nvSpPr>
        <p:spPr>
          <a:ln/>
        </p:spPr>
      </p:sp>
      <p:sp>
        <p:nvSpPr>
          <p:cNvPr id="47108" name="Rectangle 3">
            <a:extLst>
              <a:ext uri="{FF2B5EF4-FFF2-40B4-BE49-F238E27FC236}">
                <a16:creationId xmlns:a16="http://schemas.microsoft.com/office/drawing/2014/main" id="{3D0F9876-A5C3-41FD-98BF-1EE1ABA093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3-14.</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31F3413C-7D0A-4159-9EC6-285EA1C5DF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03FDC37-BA27-45C6-B0CC-8FC605F3AF51}" type="slidenum">
              <a:rPr lang="en-AU" altLang="en-US" sz="1200"/>
              <a:pPr eaLnBrk="1" hangingPunct="1"/>
              <a:t>62</a:t>
            </a:fld>
            <a:endParaRPr lang="en-AU" altLang="en-US" sz="1200"/>
          </a:p>
        </p:txBody>
      </p:sp>
      <p:sp>
        <p:nvSpPr>
          <p:cNvPr id="47107" name="Rectangle 2">
            <a:extLst>
              <a:ext uri="{FF2B5EF4-FFF2-40B4-BE49-F238E27FC236}">
                <a16:creationId xmlns:a16="http://schemas.microsoft.com/office/drawing/2014/main" id="{9B3B96D4-1B87-4D8C-A71E-18ADB9D57E00}"/>
              </a:ext>
            </a:extLst>
          </p:cNvPr>
          <p:cNvSpPr>
            <a:spLocks noRot="1" noChangeArrowheads="1" noTextEdit="1"/>
          </p:cNvSpPr>
          <p:nvPr>
            <p:ph type="sldImg"/>
          </p:nvPr>
        </p:nvSpPr>
        <p:spPr>
          <a:ln/>
        </p:spPr>
      </p:sp>
      <p:sp>
        <p:nvSpPr>
          <p:cNvPr id="47108" name="Rectangle 3">
            <a:extLst>
              <a:ext uri="{FF2B5EF4-FFF2-40B4-BE49-F238E27FC236}">
                <a16:creationId xmlns:a16="http://schemas.microsoft.com/office/drawing/2014/main" id="{3D0F9876-A5C3-41FD-98BF-1EE1ABA093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3-14.</a:t>
            </a:r>
            <a:endParaRPr lang="en-AU"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25207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Times" pitchFamily="18" charset="0"/>
                <a:ea typeface="+mn-ea"/>
                <a:cs typeface="+mn-cs"/>
              </a:rPr>
              <a:t>Cipher=</a:t>
            </a:r>
            <a:r>
              <a:rPr lang="en-US" sz="1200" kern="1200" dirty="0">
                <a:solidFill>
                  <a:schemeClr val="tx1"/>
                </a:solidFill>
                <a:effectLst/>
                <a:latin typeface="Times" pitchFamily="18" charset="0"/>
                <a:ea typeface="+mn-ea"/>
                <a:cs typeface="+mn-cs"/>
              </a:rPr>
              <a:t>a secret system of writing;</a:t>
            </a:r>
            <a:endParaRPr lang="en-US" dirty="0"/>
          </a:p>
        </p:txBody>
      </p:sp>
      <p:sp>
        <p:nvSpPr>
          <p:cNvPr id="4" name="Slide Number Placeholder 3"/>
          <p:cNvSpPr>
            <a:spLocks noGrp="1"/>
          </p:cNvSpPr>
          <p:nvPr>
            <p:ph type="sldNum" sz="quarter" idx="5"/>
          </p:nvPr>
        </p:nvSpPr>
        <p:spPr/>
        <p:txBody>
          <a:bodyPr/>
          <a:lstStyle/>
          <a:p>
            <a:pPr>
              <a:defRPr/>
            </a:pPr>
            <a:fld id="{643114AD-DAFD-41DA-863F-8D7ADE8A126D}" type="slidenum">
              <a:rPr lang="de-DE" altLang="en-US" smtClean="0"/>
              <a:pPr>
                <a:defRPr/>
              </a:pPr>
              <a:t>7</a:t>
            </a:fld>
            <a:endParaRPr lang="de-DE" altLang="en-US"/>
          </a:p>
        </p:txBody>
      </p:sp>
    </p:spTree>
    <p:extLst>
      <p:ext uri="{BB962C8B-B14F-4D97-AF65-F5344CB8AC3E}">
        <p14:creationId xmlns:p14="http://schemas.microsoft.com/office/powerpoint/2010/main" val="42829847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E943E1A7-7B2F-4EF1-9B5A-5834B6CCE5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D88D50F-3716-4E2A-B48B-D7F4A5C5EEBE}" type="slidenum">
              <a:rPr lang="en-AU" altLang="en-US" sz="1200"/>
              <a:pPr eaLnBrk="1" hangingPunct="1"/>
              <a:t>64</a:t>
            </a:fld>
            <a:endParaRPr lang="en-AU" altLang="en-US" sz="1200"/>
          </a:p>
        </p:txBody>
      </p:sp>
      <p:sp>
        <p:nvSpPr>
          <p:cNvPr id="50179" name="Rectangle 2">
            <a:extLst>
              <a:ext uri="{FF2B5EF4-FFF2-40B4-BE49-F238E27FC236}">
                <a16:creationId xmlns:a16="http://schemas.microsoft.com/office/drawing/2014/main" id="{6CBC1AC8-3100-4FB4-9551-9A6472907B6D}"/>
              </a:ext>
            </a:extLst>
          </p:cNvPr>
          <p:cNvSpPr>
            <a:spLocks noRot="1" noChangeArrowheads="1" noTextEdit="1"/>
          </p:cNvSpPr>
          <p:nvPr>
            <p:ph type="sldImg"/>
          </p:nvPr>
        </p:nvSpPr>
        <p:spPr>
          <a:ln/>
        </p:spPr>
      </p:sp>
      <p:sp>
        <p:nvSpPr>
          <p:cNvPr id="50180" name="Rectangle 3">
            <a:extLst>
              <a:ext uri="{FF2B5EF4-FFF2-40B4-BE49-F238E27FC236}">
                <a16:creationId xmlns:a16="http://schemas.microsoft.com/office/drawing/2014/main" id="{DB48DF0B-209F-4A1E-8F2B-764AD05F6B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Because the "random" bits are independent of the message, they must </a:t>
            </a:r>
            <a:r>
              <a:rPr lang="en-AU" altLang="en-US" b="1">
                <a:latin typeface="Arial" panose="020B0604020202020204" pitchFamily="34" charset="0"/>
                <a:ea typeface="ＭＳ Ｐゴシック" panose="020B0600070205080204" pitchFamily="34" charset="-128"/>
              </a:rPr>
              <a:t>never ever</a:t>
            </a:r>
            <a:r>
              <a:rPr lang="en-AU" altLang="en-US">
                <a:latin typeface="Arial" panose="020B0604020202020204" pitchFamily="34" charset="0"/>
                <a:ea typeface="ＭＳ Ｐゴシック" panose="020B0600070205080204" pitchFamily="34" charset="-128"/>
              </a:rPr>
              <a:t> be used more than once (otherwise the 2 ciphertexts can be combined, cancelling these bits, and leaving a "book" cipher to solve). Also, as noted, should only ever use a full block feedback ie OFB-64 mode.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348005E8-C680-4971-BDC4-FC377CFADB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FB4A421-17B4-4D58-B690-8D91D775DBB8}" type="slidenum">
              <a:rPr lang="en-AU" altLang="en-US" sz="1200"/>
              <a:pPr eaLnBrk="1" hangingPunct="1"/>
              <a:t>67</a:t>
            </a:fld>
            <a:endParaRPr lang="en-AU" altLang="en-US" sz="1200"/>
          </a:p>
        </p:txBody>
      </p:sp>
      <p:sp>
        <p:nvSpPr>
          <p:cNvPr id="54275" name="Rectangle 2">
            <a:extLst>
              <a:ext uri="{FF2B5EF4-FFF2-40B4-BE49-F238E27FC236}">
                <a16:creationId xmlns:a16="http://schemas.microsoft.com/office/drawing/2014/main" id="{3C7D53C8-BBFD-4E24-B6EB-732371CA87A8}"/>
              </a:ext>
            </a:extLst>
          </p:cNvPr>
          <p:cNvSpPr>
            <a:spLocks noRot="1" noChangeArrowheads="1" noTextEdit="1"/>
          </p:cNvSpPr>
          <p:nvPr>
            <p:ph type="sldImg"/>
          </p:nvPr>
        </p:nvSpPr>
        <p:spPr>
          <a:ln/>
        </p:spPr>
      </p:sp>
      <p:sp>
        <p:nvSpPr>
          <p:cNvPr id="54276" name="Rectangle 3">
            <a:extLst>
              <a:ext uri="{FF2B5EF4-FFF2-40B4-BE49-F238E27FC236}">
                <a16:creationId xmlns:a16="http://schemas.microsoft.com/office/drawing/2014/main" id="{DAB398A5-D499-42E0-8EF8-30E5DD6471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3-15.</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348005E8-C680-4971-BDC4-FC377CFADB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FB4A421-17B4-4D58-B690-8D91D775DBB8}" type="slidenum">
              <a:rPr lang="en-AU" altLang="en-US" sz="1200"/>
              <a:pPr eaLnBrk="1" hangingPunct="1"/>
              <a:t>68</a:t>
            </a:fld>
            <a:endParaRPr lang="en-AU" altLang="en-US" sz="1200"/>
          </a:p>
        </p:txBody>
      </p:sp>
      <p:sp>
        <p:nvSpPr>
          <p:cNvPr id="54275" name="Rectangle 2">
            <a:extLst>
              <a:ext uri="{FF2B5EF4-FFF2-40B4-BE49-F238E27FC236}">
                <a16:creationId xmlns:a16="http://schemas.microsoft.com/office/drawing/2014/main" id="{3C7D53C8-BBFD-4E24-B6EB-732371CA87A8}"/>
              </a:ext>
            </a:extLst>
          </p:cNvPr>
          <p:cNvSpPr>
            <a:spLocks noRot="1" noChangeArrowheads="1" noTextEdit="1"/>
          </p:cNvSpPr>
          <p:nvPr>
            <p:ph type="sldImg"/>
          </p:nvPr>
        </p:nvSpPr>
        <p:spPr>
          <a:ln/>
        </p:spPr>
      </p:sp>
      <p:sp>
        <p:nvSpPr>
          <p:cNvPr id="54276" name="Rectangle 3">
            <a:extLst>
              <a:ext uri="{FF2B5EF4-FFF2-40B4-BE49-F238E27FC236}">
                <a16:creationId xmlns:a16="http://schemas.microsoft.com/office/drawing/2014/main" id="{DAB398A5-D499-42E0-8EF8-30E5DD6471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3-15.</a:t>
            </a:r>
            <a:endParaRPr lang="en-AU"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6729431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31">
            <a:extLst>
              <a:ext uri="{FF2B5EF4-FFF2-40B4-BE49-F238E27FC236}">
                <a16:creationId xmlns:a16="http://schemas.microsoft.com/office/drawing/2014/main" id="{CD70981A-51A0-42C9-949A-C4E9EC94BB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64D09E4-FCB8-4F30-9C0D-946C5BE3E99E}" type="slidenum">
              <a:rPr lang="en-AU" altLang="en-US" sz="1200"/>
              <a:pPr eaLnBrk="1" hangingPunct="1"/>
              <a:t>70</a:t>
            </a:fld>
            <a:endParaRPr lang="en-AU" altLang="en-US" sz="1200"/>
          </a:p>
        </p:txBody>
      </p:sp>
      <p:sp>
        <p:nvSpPr>
          <p:cNvPr id="57347" name="Rectangle 2">
            <a:extLst>
              <a:ext uri="{FF2B5EF4-FFF2-40B4-BE49-F238E27FC236}">
                <a16:creationId xmlns:a16="http://schemas.microsoft.com/office/drawing/2014/main" id="{10F23E06-5DD7-4CF7-831B-A145D35CF2C1}"/>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55C895EC-7BCC-4BCD-A49F-5F05D4AF8D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553727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F8523166-338E-485D-8B89-4395E2F790D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Rectangle 3">
            <a:extLst>
              <a:ext uri="{FF2B5EF4-FFF2-40B4-BE49-F238E27FC236}">
                <a16:creationId xmlns:a16="http://schemas.microsoft.com/office/drawing/2014/main" id="{2CCFDB24-9CEF-4A2F-B675-1943E10BB63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3323065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331640" y="281884"/>
            <a:ext cx="6984776" cy="792163"/>
          </a:xfrm>
        </p:spPr>
        <p:txBody>
          <a:bodyPr/>
          <a:lstStyle>
            <a:lvl1pPr>
              <a:defRPr sz="4000"/>
            </a:lvl1pPr>
          </a:lstStyle>
          <a:p>
            <a:r>
              <a:rPr lang="en-US" dirty="0"/>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94779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60350"/>
            <a:ext cx="1943100" cy="60483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260350"/>
            <a:ext cx="5676900" cy="6048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46911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331640" y="260648"/>
            <a:ext cx="6696744" cy="792163"/>
          </a:xfrm>
        </p:spPr>
        <p:txBody>
          <a:bodyPr/>
          <a:lstStyle>
            <a:lvl1pPr>
              <a:defRPr sz="4000"/>
            </a:lvl1pPr>
          </a:lstStyle>
          <a:p>
            <a:r>
              <a:rPr lang="en-US" dirty="0"/>
              <a:t>Click to edit Master title style</a:t>
            </a:r>
            <a:endParaRPr lang="en-GB" dirty="0"/>
          </a:p>
        </p:txBody>
      </p:sp>
      <p:sp>
        <p:nvSpPr>
          <p:cNvPr id="3" name="Text Placeholder 2"/>
          <p:cNvSpPr>
            <a:spLocks noGrp="1"/>
          </p:cNvSpPr>
          <p:nvPr>
            <p:ph type="body" sz="half" idx="1"/>
          </p:nvPr>
        </p:nvSpPr>
        <p:spPr>
          <a:xfrm>
            <a:off x="685800" y="1341438"/>
            <a:ext cx="3810000" cy="49672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648200" y="1341438"/>
            <a:ext cx="3810000" cy="2406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648200" y="3900488"/>
            <a:ext cx="3810000"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72176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76200" y="6172200"/>
            <a:ext cx="8595360" cy="235463"/>
          </a:xfrm>
        </p:spPr>
        <p:txBody>
          <a:bodyPr/>
          <a:lstStyle/>
          <a:p>
            <a:endParaRPr lang="en-US" dirty="0"/>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0" name="Picture Placeholder 9"/>
          <p:cNvSpPr>
            <a:spLocks noGrp="1"/>
          </p:cNvSpPr>
          <p:nvPr>
            <p:ph type="pic" sz="quarter" idx="14"/>
          </p:nvPr>
        </p:nvSpPr>
        <p:spPr>
          <a:xfrm>
            <a:off x="457200" y="5257800"/>
            <a:ext cx="8229600" cy="762000"/>
          </a:xfrm>
        </p:spPr>
        <p:txBody>
          <a:bodyPr/>
          <a:lstStyle/>
          <a:p>
            <a:endParaRPr lang="en-US"/>
          </a:p>
        </p:txBody>
      </p:sp>
      <p:sp>
        <p:nvSpPr>
          <p:cNvPr id="5" name="Picture Placeholder 4"/>
          <p:cNvSpPr>
            <a:spLocks noGrp="1"/>
          </p:cNvSpPr>
          <p:nvPr>
            <p:ph type="pic" sz="quarter" idx="15"/>
          </p:nvPr>
        </p:nvSpPr>
        <p:spPr>
          <a:xfrm>
            <a:off x="914400" y="3581400"/>
            <a:ext cx="7010400" cy="914400"/>
          </a:xfrm>
        </p:spPr>
        <p:txBody>
          <a:bodyPr/>
          <a:lstStyle/>
          <a:p>
            <a:endParaRPr lang="en-US"/>
          </a:p>
        </p:txBody>
      </p:sp>
    </p:spTree>
    <p:extLst>
      <p:ext uri="{BB962C8B-B14F-4D97-AF65-F5344CB8AC3E}">
        <p14:creationId xmlns:p14="http://schemas.microsoft.com/office/powerpoint/2010/main" val="3756891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76200" y="6172200"/>
            <a:ext cx="8595360" cy="235463"/>
          </a:xfrm>
        </p:spPr>
        <p:txBody>
          <a:bodyPr/>
          <a:lstStyle/>
          <a:p>
            <a:endParaRPr lang="en-US" dirty="0"/>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0" name="Picture Placeholder 9"/>
          <p:cNvSpPr>
            <a:spLocks noGrp="1"/>
          </p:cNvSpPr>
          <p:nvPr>
            <p:ph type="pic" sz="quarter" idx="14"/>
          </p:nvPr>
        </p:nvSpPr>
        <p:spPr>
          <a:xfrm>
            <a:off x="457200" y="5257800"/>
            <a:ext cx="8229600" cy="762000"/>
          </a:xfrm>
        </p:spPr>
        <p:txBody>
          <a:bodyPr/>
          <a:lstStyle/>
          <a:p>
            <a:endParaRPr lang="en-US"/>
          </a:p>
        </p:txBody>
      </p:sp>
      <p:sp>
        <p:nvSpPr>
          <p:cNvPr id="5" name="Picture Placeholder 4"/>
          <p:cNvSpPr>
            <a:spLocks noGrp="1"/>
          </p:cNvSpPr>
          <p:nvPr>
            <p:ph type="pic" sz="quarter" idx="15"/>
          </p:nvPr>
        </p:nvSpPr>
        <p:spPr>
          <a:xfrm>
            <a:off x="914400" y="3581400"/>
            <a:ext cx="7010400" cy="914400"/>
          </a:xfrm>
        </p:spPr>
        <p:txBody>
          <a:bodyPr/>
          <a:lstStyle/>
          <a:p>
            <a:endParaRPr lang="en-US"/>
          </a:p>
        </p:txBody>
      </p:sp>
    </p:spTree>
    <p:extLst>
      <p:ext uri="{BB962C8B-B14F-4D97-AF65-F5344CB8AC3E}">
        <p14:creationId xmlns:p14="http://schemas.microsoft.com/office/powerpoint/2010/main" val="3165691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76200" y="6172200"/>
            <a:ext cx="8595360" cy="235463"/>
          </a:xfrm>
        </p:spPr>
        <p:txBody>
          <a:bodyPr/>
          <a:lstStyle/>
          <a:p>
            <a:endParaRPr lang="en-US" dirty="0"/>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0" name="Picture Placeholder 9"/>
          <p:cNvSpPr>
            <a:spLocks noGrp="1"/>
          </p:cNvSpPr>
          <p:nvPr>
            <p:ph type="pic" sz="quarter" idx="14"/>
          </p:nvPr>
        </p:nvSpPr>
        <p:spPr>
          <a:xfrm>
            <a:off x="457200" y="5257800"/>
            <a:ext cx="8229600" cy="762000"/>
          </a:xfrm>
        </p:spPr>
        <p:txBody>
          <a:bodyPr/>
          <a:lstStyle/>
          <a:p>
            <a:endParaRPr lang="en-US"/>
          </a:p>
        </p:txBody>
      </p:sp>
      <p:sp>
        <p:nvSpPr>
          <p:cNvPr id="5" name="Picture Placeholder 4"/>
          <p:cNvSpPr>
            <a:spLocks noGrp="1"/>
          </p:cNvSpPr>
          <p:nvPr>
            <p:ph type="pic" sz="quarter" idx="15"/>
          </p:nvPr>
        </p:nvSpPr>
        <p:spPr>
          <a:xfrm>
            <a:off x="914400" y="3581400"/>
            <a:ext cx="7010400" cy="914400"/>
          </a:xfrm>
        </p:spPr>
        <p:txBody>
          <a:bodyPr/>
          <a:lstStyle/>
          <a:p>
            <a:endParaRPr lang="en-US"/>
          </a:p>
        </p:txBody>
      </p:sp>
    </p:spTree>
    <p:extLst>
      <p:ext uri="{BB962C8B-B14F-4D97-AF65-F5344CB8AC3E}">
        <p14:creationId xmlns:p14="http://schemas.microsoft.com/office/powerpoint/2010/main" val="1385905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76200" y="6172200"/>
            <a:ext cx="8595360" cy="235463"/>
          </a:xfrm>
        </p:spPr>
        <p:txBody>
          <a:bodyPr/>
          <a:lstStyle/>
          <a:p>
            <a:endParaRPr lang="en-US" dirty="0"/>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0" name="Picture Placeholder 9"/>
          <p:cNvSpPr>
            <a:spLocks noGrp="1"/>
          </p:cNvSpPr>
          <p:nvPr>
            <p:ph type="pic" sz="quarter" idx="14"/>
          </p:nvPr>
        </p:nvSpPr>
        <p:spPr>
          <a:xfrm>
            <a:off x="457200" y="5257800"/>
            <a:ext cx="8229600" cy="762000"/>
          </a:xfrm>
        </p:spPr>
        <p:txBody>
          <a:bodyPr/>
          <a:lstStyle/>
          <a:p>
            <a:endParaRPr lang="en-US"/>
          </a:p>
        </p:txBody>
      </p:sp>
      <p:sp>
        <p:nvSpPr>
          <p:cNvPr id="5" name="Picture Placeholder 4"/>
          <p:cNvSpPr>
            <a:spLocks noGrp="1"/>
          </p:cNvSpPr>
          <p:nvPr>
            <p:ph type="pic" sz="quarter" idx="15"/>
          </p:nvPr>
        </p:nvSpPr>
        <p:spPr>
          <a:xfrm>
            <a:off x="914400" y="3581400"/>
            <a:ext cx="7010400" cy="914400"/>
          </a:xfrm>
        </p:spPr>
        <p:txBody>
          <a:bodyPr/>
          <a:lstStyle/>
          <a:p>
            <a:endParaRPr lang="en-US"/>
          </a:p>
        </p:txBody>
      </p:sp>
    </p:spTree>
    <p:extLst>
      <p:ext uri="{BB962C8B-B14F-4D97-AF65-F5344CB8AC3E}">
        <p14:creationId xmlns:p14="http://schemas.microsoft.com/office/powerpoint/2010/main" val="1996827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76200" y="6172200"/>
            <a:ext cx="8595360" cy="235463"/>
          </a:xfrm>
        </p:spPr>
        <p:txBody>
          <a:bodyPr/>
          <a:lstStyle/>
          <a:p>
            <a:endParaRPr lang="en-US" dirty="0"/>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0" name="Picture Placeholder 9"/>
          <p:cNvSpPr>
            <a:spLocks noGrp="1"/>
          </p:cNvSpPr>
          <p:nvPr>
            <p:ph type="pic" sz="quarter" idx="14"/>
          </p:nvPr>
        </p:nvSpPr>
        <p:spPr>
          <a:xfrm>
            <a:off x="457200" y="5257800"/>
            <a:ext cx="8229600" cy="762000"/>
          </a:xfrm>
        </p:spPr>
        <p:txBody>
          <a:bodyPr/>
          <a:lstStyle/>
          <a:p>
            <a:endParaRPr lang="en-US"/>
          </a:p>
        </p:txBody>
      </p:sp>
      <p:sp>
        <p:nvSpPr>
          <p:cNvPr id="5" name="Picture Placeholder 4"/>
          <p:cNvSpPr>
            <a:spLocks noGrp="1"/>
          </p:cNvSpPr>
          <p:nvPr>
            <p:ph type="pic" sz="quarter" idx="15"/>
          </p:nvPr>
        </p:nvSpPr>
        <p:spPr>
          <a:xfrm>
            <a:off x="914400" y="3581400"/>
            <a:ext cx="7010400" cy="914400"/>
          </a:xfrm>
        </p:spPr>
        <p:txBody>
          <a:bodyPr/>
          <a:lstStyle/>
          <a:p>
            <a:endParaRPr lang="en-US"/>
          </a:p>
        </p:txBody>
      </p:sp>
    </p:spTree>
    <p:extLst>
      <p:ext uri="{BB962C8B-B14F-4D97-AF65-F5344CB8AC3E}">
        <p14:creationId xmlns:p14="http://schemas.microsoft.com/office/powerpoint/2010/main" val="8800673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76200" y="6172200"/>
            <a:ext cx="8595360" cy="235463"/>
          </a:xfrm>
        </p:spPr>
        <p:txBody>
          <a:bodyPr/>
          <a:lstStyle/>
          <a:p>
            <a:endParaRPr lang="en-US" dirty="0"/>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0" name="Picture Placeholder 9"/>
          <p:cNvSpPr>
            <a:spLocks noGrp="1"/>
          </p:cNvSpPr>
          <p:nvPr>
            <p:ph type="pic" sz="quarter" idx="14"/>
          </p:nvPr>
        </p:nvSpPr>
        <p:spPr>
          <a:xfrm>
            <a:off x="457200" y="5257800"/>
            <a:ext cx="8229600" cy="762000"/>
          </a:xfrm>
        </p:spPr>
        <p:txBody>
          <a:bodyPr/>
          <a:lstStyle/>
          <a:p>
            <a:endParaRPr lang="en-US"/>
          </a:p>
        </p:txBody>
      </p:sp>
      <p:sp>
        <p:nvSpPr>
          <p:cNvPr id="5" name="Picture Placeholder 4"/>
          <p:cNvSpPr>
            <a:spLocks noGrp="1"/>
          </p:cNvSpPr>
          <p:nvPr>
            <p:ph type="pic" sz="quarter" idx="15"/>
          </p:nvPr>
        </p:nvSpPr>
        <p:spPr>
          <a:xfrm>
            <a:off x="914400" y="3581400"/>
            <a:ext cx="7010400" cy="914400"/>
          </a:xfrm>
        </p:spPr>
        <p:txBody>
          <a:bodyPr/>
          <a:lstStyle/>
          <a:p>
            <a:endParaRPr lang="en-US"/>
          </a:p>
        </p:txBody>
      </p:sp>
    </p:spTree>
    <p:extLst>
      <p:ext uri="{BB962C8B-B14F-4D97-AF65-F5344CB8AC3E}">
        <p14:creationId xmlns:p14="http://schemas.microsoft.com/office/powerpoint/2010/main" val="38658637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5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76200" y="6172200"/>
            <a:ext cx="8595360" cy="235463"/>
          </a:xfrm>
        </p:spPr>
        <p:txBody>
          <a:bodyPr/>
          <a:lstStyle/>
          <a:p>
            <a:endParaRPr lang="en-US" dirty="0"/>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0" name="Picture Placeholder 9"/>
          <p:cNvSpPr>
            <a:spLocks noGrp="1"/>
          </p:cNvSpPr>
          <p:nvPr>
            <p:ph type="pic" sz="quarter" idx="14"/>
          </p:nvPr>
        </p:nvSpPr>
        <p:spPr>
          <a:xfrm>
            <a:off x="457200" y="5257800"/>
            <a:ext cx="8229600" cy="762000"/>
          </a:xfrm>
        </p:spPr>
        <p:txBody>
          <a:bodyPr/>
          <a:lstStyle/>
          <a:p>
            <a:endParaRPr lang="en-US"/>
          </a:p>
        </p:txBody>
      </p:sp>
      <p:sp>
        <p:nvSpPr>
          <p:cNvPr id="5" name="Picture Placeholder 4"/>
          <p:cNvSpPr>
            <a:spLocks noGrp="1"/>
          </p:cNvSpPr>
          <p:nvPr>
            <p:ph type="pic" sz="quarter" idx="15"/>
          </p:nvPr>
        </p:nvSpPr>
        <p:spPr>
          <a:xfrm>
            <a:off x="914400" y="3581400"/>
            <a:ext cx="7010400" cy="914400"/>
          </a:xfrm>
        </p:spPr>
        <p:txBody>
          <a:bodyPr/>
          <a:lstStyle/>
          <a:p>
            <a:endParaRPr lang="en-US"/>
          </a:p>
        </p:txBody>
      </p:sp>
    </p:spTree>
    <p:extLst>
      <p:ext uri="{BB962C8B-B14F-4D97-AF65-F5344CB8AC3E}">
        <p14:creationId xmlns:p14="http://schemas.microsoft.com/office/powerpoint/2010/main" val="353841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59632" y="260573"/>
            <a:ext cx="7344816" cy="792163"/>
          </a:xfrm>
        </p:spPr>
        <p:txBody>
          <a:bodyPr/>
          <a:lstStyle>
            <a:lvl1pPr>
              <a:defRPr sz="4000"/>
            </a:lvl1p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9559849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normAutofit/>
          </a:bodyPr>
          <a:lstStyle/>
          <a:p>
            <a:pPr lvl="0"/>
            <a:endParaRPr lang="en-US" noProof="0"/>
          </a:p>
        </p:txBody>
      </p:sp>
      <p:sp>
        <p:nvSpPr>
          <p:cNvPr id="4" name="Date Placeholder 3">
            <a:extLst>
              <a:ext uri="{FF2B5EF4-FFF2-40B4-BE49-F238E27FC236}">
                <a16:creationId xmlns:a16="http://schemas.microsoft.com/office/drawing/2014/main" id="{B9DE97EC-328B-4D78-892A-1F114E54A5A5}"/>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169D0C13-D0A7-4C98-8EAB-21F177830BD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31CDA74-F113-46AE-8177-68999F34D310}"/>
              </a:ext>
            </a:extLst>
          </p:cNvPr>
          <p:cNvSpPr>
            <a:spLocks noGrp="1"/>
          </p:cNvSpPr>
          <p:nvPr>
            <p:ph type="sldNum" sz="quarter" idx="12"/>
          </p:nvPr>
        </p:nvSpPr>
        <p:spPr/>
        <p:txBody>
          <a:bodyPr/>
          <a:lstStyle>
            <a:lvl1pPr>
              <a:defRPr/>
            </a:lvl1pPr>
          </a:lstStyle>
          <a:p>
            <a:fld id="{AD2D63F4-449D-4DCC-8BE3-465728E3FE4C}" type="slidenum">
              <a:rPr lang="en-US" altLang="en-US"/>
              <a:pPr/>
              <a:t>‹#›</a:t>
            </a:fld>
            <a:endParaRPr lang="en-US" altLang="en-US"/>
          </a:p>
        </p:txBody>
      </p:sp>
    </p:spTree>
    <p:extLst>
      <p:ext uri="{BB962C8B-B14F-4D97-AF65-F5344CB8AC3E}">
        <p14:creationId xmlns:p14="http://schemas.microsoft.com/office/powerpoint/2010/main" val="2274553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2136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59632" y="265296"/>
            <a:ext cx="6840760" cy="792163"/>
          </a:xfrm>
        </p:spPr>
        <p:txBody>
          <a:bodyPr/>
          <a:lstStyle>
            <a:lvl1pPr>
              <a:defRPr sz="4000"/>
            </a:lvl1pPr>
          </a:lstStyle>
          <a:p>
            <a:r>
              <a:rPr lang="en-US" dirty="0"/>
              <a:t>Click to edit Master title style</a:t>
            </a:r>
            <a:endParaRPr lang="en-GB" dirty="0"/>
          </a:p>
        </p:txBody>
      </p:sp>
      <p:sp>
        <p:nvSpPr>
          <p:cNvPr id="3" name="Content Placeholder 2"/>
          <p:cNvSpPr>
            <a:spLocks noGrp="1"/>
          </p:cNvSpPr>
          <p:nvPr>
            <p:ph sz="half" idx="1"/>
          </p:nvPr>
        </p:nvSpPr>
        <p:spPr>
          <a:xfrm>
            <a:off x="685800" y="1341438"/>
            <a:ext cx="381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341438"/>
            <a:ext cx="381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6910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87624" y="140494"/>
            <a:ext cx="6624736" cy="1143000"/>
          </a:xfrm>
        </p:spPr>
        <p:txBody>
          <a:bodyPr/>
          <a:lstStyle>
            <a:lvl1pPr>
              <a:defRPr sz="4000"/>
            </a:lvl1pPr>
          </a:lstStyle>
          <a:p>
            <a:r>
              <a:rPr lang="en-US" dirty="0"/>
              <a:t>Click to edit Master title style</a:t>
            </a:r>
            <a:endParaRPr lang="en-GB"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71448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59632" y="265112"/>
            <a:ext cx="6696029" cy="792163"/>
          </a:xfrm>
        </p:spPr>
        <p:txBody>
          <a:bodyPr/>
          <a:lstStyle>
            <a:lvl1pPr>
              <a:defRPr sz="4000"/>
            </a:lvl1pPr>
          </a:lstStyle>
          <a:p>
            <a:r>
              <a:rPr lang="en-US" dirty="0"/>
              <a:t>Click to edit Master title style</a:t>
            </a:r>
            <a:endParaRPr lang="en-GB" dirty="0"/>
          </a:p>
        </p:txBody>
      </p:sp>
    </p:spTree>
    <p:extLst>
      <p:ext uri="{BB962C8B-B14F-4D97-AF65-F5344CB8AC3E}">
        <p14:creationId xmlns:p14="http://schemas.microsoft.com/office/powerpoint/2010/main" val="1879110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580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7530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815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835A416-0BA9-4264-8A01-EEB3FFAC9EE0}"/>
              </a:ext>
            </a:extLst>
          </p:cNvPr>
          <p:cNvSpPr>
            <a:spLocks noGrp="1" noChangeArrowheads="1"/>
          </p:cNvSpPr>
          <p:nvPr>
            <p:ph type="title"/>
          </p:nvPr>
        </p:nvSpPr>
        <p:spPr bwMode="auto">
          <a:xfrm>
            <a:off x="1196089" y="138899"/>
            <a:ext cx="6751822" cy="799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p>
            <a:pPr lvl="0"/>
            <a:r>
              <a:rPr lang="de-DE" altLang="en-US" dirty="0"/>
              <a:t>Click to edit Master title style</a:t>
            </a:r>
          </a:p>
        </p:txBody>
      </p:sp>
      <p:sp>
        <p:nvSpPr>
          <p:cNvPr id="1027" name="Rectangle 3">
            <a:extLst>
              <a:ext uri="{FF2B5EF4-FFF2-40B4-BE49-F238E27FC236}">
                <a16:creationId xmlns:a16="http://schemas.microsoft.com/office/drawing/2014/main" id="{0B2CA537-2676-4E51-AAC8-F0C3E5F1A56F}"/>
              </a:ext>
            </a:extLst>
          </p:cNvPr>
          <p:cNvSpPr>
            <a:spLocks noGrp="1" noChangeArrowheads="1"/>
          </p:cNvSpPr>
          <p:nvPr>
            <p:ph type="body" idx="1"/>
          </p:nvPr>
        </p:nvSpPr>
        <p:spPr bwMode="auto">
          <a:xfrm>
            <a:off x="685800" y="1341438"/>
            <a:ext cx="77724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p>
            <a:pPr lvl="0"/>
            <a:r>
              <a:rPr lang="de-DE" altLang="en-US" dirty="0"/>
              <a:t>Click to edit Master text styles</a:t>
            </a:r>
          </a:p>
          <a:p>
            <a:pPr lvl="1"/>
            <a:r>
              <a:rPr lang="de-DE" altLang="en-US" dirty="0"/>
              <a:t>Second level</a:t>
            </a:r>
          </a:p>
          <a:p>
            <a:pPr lvl="2"/>
            <a:r>
              <a:rPr lang="de-DE" altLang="en-US" dirty="0"/>
              <a:t>Third level</a:t>
            </a:r>
          </a:p>
          <a:p>
            <a:pPr lvl="3"/>
            <a:r>
              <a:rPr lang="de-DE" altLang="en-US" dirty="0"/>
              <a:t>Fourth level</a:t>
            </a:r>
          </a:p>
          <a:p>
            <a:pPr lvl="4"/>
            <a:r>
              <a:rPr lang="de-DE" altLang="en-US" dirty="0"/>
              <a:t>Fifth level</a:t>
            </a:r>
          </a:p>
        </p:txBody>
      </p:sp>
      <p:sp>
        <p:nvSpPr>
          <p:cNvPr id="1028" name="Line 4">
            <a:extLst>
              <a:ext uri="{FF2B5EF4-FFF2-40B4-BE49-F238E27FC236}">
                <a16:creationId xmlns:a16="http://schemas.microsoft.com/office/drawing/2014/main" id="{411683D1-7B74-4FD6-AA23-0A865C918354}"/>
              </a:ext>
            </a:extLst>
          </p:cNvPr>
          <p:cNvSpPr>
            <a:spLocks noChangeShapeType="1"/>
          </p:cNvSpPr>
          <p:nvPr userDrawn="1"/>
        </p:nvSpPr>
        <p:spPr bwMode="auto">
          <a:xfrm>
            <a:off x="323850" y="935169"/>
            <a:ext cx="8382000" cy="0"/>
          </a:xfrm>
          <a:prstGeom prst="line">
            <a:avLst/>
          </a:prstGeom>
          <a:noFill/>
          <a:ln w="38100">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5093" name="Text Box 5">
            <a:extLst>
              <a:ext uri="{FF2B5EF4-FFF2-40B4-BE49-F238E27FC236}">
                <a16:creationId xmlns:a16="http://schemas.microsoft.com/office/drawing/2014/main" id="{BB2D38F9-5A3D-4000-83B0-1B26F0433CDD}"/>
              </a:ext>
            </a:extLst>
          </p:cNvPr>
          <p:cNvSpPr txBox="1">
            <a:spLocks noChangeArrowheads="1"/>
          </p:cNvSpPr>
          <p:nvPr userDrawn="1"/>
        </p:nvSpPr>
        <p:spPr bwMode="auto">
          <a:xfrm>
            <a:off x="6732588" y="6508750"/>
            <a:ext cx="2016125" cy="336550"/>
          </a:xfrm>
          <a:prstGeom prst="rect">
            <a:avLst/>
          </a:prstGeom>
          <a:noFill/>
          <a:ln w="9525">
            <a:noFill/>
            <a:miter lim="800000"/>
            <a:headEnd/>
            <a:tailEnd/>
          </a:ln>
          <a:effectLst/>
        </p:spPr>
        <p:txBody>
          <a:bodyPr>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lgn="r">
              <a:defRPr/>
            </a:pPr>
            <a:r>
              <a:rPr lang="en-GB" altLang="en-US" sz="1600">
                <a:latin typeface="Arial" panose="020B0604020202020204" pitchFamily="34" charset="0"/>
              </a:rPr>
              <a:t>Week </a:t>
            </a:r>
            <a:r>
              <a:rPr lang="en-GB" altLang="en-US" sz="1600" dirty="0">
                <a:latin typeface="Arial" panose="020B0604020202020204" pitchFamily="34" charset="0"/>
              </a:rPr>
              <a:t>4</a:t>
            </a:r>
            <a:r>
              <a:rPr lang="en-GB" altLang="en-US" sz="1600">
                <a:latin typeface="Arial" panose="020B0604020202020204" pitchFamily="34" charset="0"/>
              </a:rPr>
              <a:t>: </a:t>
            </a:r>
            <a:fld id="{F82382A3-3314-49A0-B193-00795800CFEF}" type="slidenum">
              <a:rPr lang="de-DE" altLang="en-US" sz="1600" smtClean="0">
                <a:latin typeface="Arial" panose="020B0604020202020204" pitchFamily="34" charset="0"/>
              </a:rPr>
              <a:pPr algn="r">
                <a:defRPr/>
              </a:pPr>
              <a:t>‹#›</a:t>
            </a:fld>
            <a:r>
              <a:rPr lang="en-GB" altLang="en-US" sz="1600" dirty="0">
                <a:latin typeface="Arial" panose="020B0604020202020204" pitchFamily="34" charset="0"/>
              </a:rPr>
              <a:t> </a:t>
            </a:r>
          </a:p>
        </p:txBody>
      </p:sp>
      <p:sp>
        <p:nvSpPr>
          <p:cNvPr id="1030" name="Line 6">
            <a:extLst>
              <a:ext uri="{FF2B5EF4-FFF2-40B4-BE49-F238E27FC236}">
                <a16:creationId xmlns:a16="http://schemas.microsoft.com/office/drawing/2014/main" id="{48E10BD9-0495-4989-B7AE-19AEDC4AB44D}"/>
              </a:ext>
            </a:extLst>
          </p:cNvPr>
          <p:cNvSpPr>
            <a:spLocks noChangeShapeType="1"/>
          </p:cNvSpPr>
          <p:nvPr userDrawn="1"/>
        </p:nvSpPr>
        <p:spPr bwMode="auto">
          <a:xfrm>
            <a:off x="323850" y="6492377"/>
            <a:ext cx="8382000" cy="0"/>
          </a:xfrm>
          <a:prstGeom prst="line">
            <a:avLst/>
          </a:prstGeom>
          <a:noFill/>
          <a:ln w="38100">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TextBox 8">
            <a:extLst>
              <a:ext uri="{FF2B5EF4-FFF2-40B4-BE49-F238E27FC236}">
                <a16:creationId xmlns:a16="http://schemas.microsoft.com/office/drawing/2014/main" id="{BE4C2190-5B25-4748-9C0B-4D7F6AD21C27}"/>
              </a:ext>
            </a:extLst>
          </p:cNvPr>
          <p:cNvSpPr txBox="1"/>
          <p:nvPr userDrawn="1"/>
        </p:nvSpPr>
        <p:spPr>
          <a:xfrm>
            <a:off x="304800" y="6503214"/>
            <a:ext cx="1219200" cy="338554"/>
          </a:xfrm>
          <a:prstGeom prst="rect">
            <a:avLst/>
          </a:prstGeom>
          <a:noFill/>
        </p:spPr>
        <p:txBody>
          <a:bodyPr wrap="square" rtlCol="0">
            <a:spAutoFit/>
          </a:bodyPr>
          <a:lstStyle/>
          <a:p>
            <a:r>
              <a:rPr lang="en-US" sz="1600" b="1" dirty="0"/>
              <a:t>07-2021</a:t>
            </a:r>
          </a:p>
        </p:txBody>
      </p:sp>
      <p:sp>
        <p:nvSpPr>
          <p:cNvPr id="10" name="TextBox 9">
            <a:extLst>
              <a:ext uri="{FF2B5EF4-FFF2-40B4-BE49-F238E27FC236}">
                <a16:creationId xmlns:a16="http://schemas.microsoft.com/office/drawing/2014/main" id="{EE611547-FA0D-412F-B507-C266383B699E}"/>
              </a:ext>
            </a:extLst>
          </p:cNvPr>
          <p:cNvSpPr txBox="1"/>
          <p:nvPr userDrawn="1"/>
        </p:nvSpPr>
        <p:spPr>
          <a:xfrm>
            <a:off x="3432935" y="6506383"/>
            <a:ext cx="2808312" cy="338554"/>
          </a:xfrm>
          <a:prstGeom prst="rect">
            <a:avLst/>
          </a:prstGeom>
          <a:noFill/>
        </p:spPr>
        <p:txBody>
          <a:bodyPr wrap="square" rtlCol="0">
            <a:spAutoFit/>
          </a:bodyPr>
          <a:lstStyle/>
          <a:p>
            <a:r>
              <a:rPr lang="en-US" sz="1600" b="1" kern="1200" dirty="0">
                <a:solidFill>
                  <a:schemeClr val="tx1"/>
                </a:solidFill>
                <a:effectLst/>
                <a:latin typeface="+mn-lt"/>
                <a:ea typeface="+mn-ea"/>
                <a:cs typeface="+mn-cs"/>
              </a:rPr>
              <a:t>NT2205–Cryptography</a:t>
            </a:r>
            <a:endParaRPr lang="en-US" sz="1600" b="1" dirty="0">
              <a:latin typeface="+mn-lt"/>
            </a:endParaRPr>
          </a:p>
        </p:txBody>
      </p:sp>
      <p:pic>
        <p:nvPicPr>
          <p:cNvPr id="11" name="Picture 10">
            <a:extLst>
              <a:ext uri="{FF2B5EF4-FFF2-40B4-BE49-F238E27FC236}">
                <a16:creationId xmlns:a16="http://schemas.microsoft.com/office/drawing/2014/main" id="{BFFDA27E-0E4C-4070-8A6B-A96E3375685D}"/>
              </a:ext>
            </a:extLst>
          </p:cNvPr>
          <p:cNvPicPr>
            <a:picLocks noChangeAspect="1"/>
          </p:cNvPicPr>
          <p:nvPr userDrawn="1"/>
        </p:nvPicPr>
        <p:blipFill>
          <a:blip r:embed="rId22"/>
          <a:stretch>
            <a:fillRect/>
          </a:stretch>
        </p:blipFill>
        <p:spPr>
          <a:xfrm>
            <a:off x="35497" y="50725"/>
            <a:ext cx="1025042" cy="840087"/>
          </a:xfrm>
          <a:prstGeom prst="rect">
            <a:avLst/>
          </a:prstGeom>
        </p:spPr>
      </p:pic>
    </p:spTree>
    <p:extLst>
      <p:ext uri="{BB962C8B-B14F-4D97-AF65-F5344CB8AC3E}">
        <p14:creationId xmlns:p14="http://schemas.microsoft.com/office/powerpoint/2010/main" val="201159440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702" r:id="rId13"/>
    <p:sldLayoutId id="2147483703" r:id="rId14"/>
    <p:sldLayoutId id="2147483719" r:id="rId15"/>
    <p:sldLayoutId id="2147483720" r:id="rId16"/>
    <p:sldLayoutId id="2147483721" r:id="rId17"/>
    <p:sldLayoutId id="2147483722" r:id="rId18"/>
    <p:sldLayoutId id="2147483723" r:id="rId19"/>
    <p:sldLayoutId id="2147483725" r:id="rId20"/>
  </p:sldLayoutIdLst>
  <p:hf sldNum="0"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2800">
          <a:solidFill>
            <a:schemeClr val="tx1"/>
          </a:solidFill>
          <a:latin typeface="+mn-lt"/>
        </a:defRPr>
      </a:lvl2pPr>
      <a:lvl3pPr marL="1143000" indent="-228600" algn="l" rtl="0" eaLnBrk="0" fontAlgn="base" hangingPunct="0">
        <a:spcBef>
          <a:spcPct val="20000"/>
        </a:spcBef>
        <a:spcAft>
          <a:spcPct val="0"/>
        </a:spcAft>
        <a:buSzPct val="15000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unn@uit.edu.v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8.xml"/><Relationship Id="rId7" Type="http://schemas.openxmlformats.org/officeDocument/2006/relationships/image" Target="../media/image16.wmf"/><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15.wmf"/><Relationship Id="rId4" Type="http://schemas.openxmlformats.org/officeDocument/2006/relationships/oleObject" Target="../embeddings/oleObject5.bin"/><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2.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6.xml"/><Relationship Id="rId7" Type="http://schemas.openxmlformats.org/officeDocument/2006/relationships/image" Target="../media/image12.wmf"/><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4.wmf"/><Relationship Id="rId5" Type="http://schemas.openxmlformats.org/officeDocument/2006/relationships/image" Target="../media/image11.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3.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D9A1DF2-0093-44AD-812A-6950BE79B825}"/>
              </a:ext>
            </a:extLst>
          </p:cNvPr>
          <p:cNvSpPr>
            <a:spLocks noGrp="1" noChangeArrowheads="1"/>
          </p:cNvSpPr>
          <p:nvPr>
            <p:ph type="title"/>
          </p:nvPr>
        </p:nvSpPr>
        <p:spPr>
          <a:xfrm>
            <a:off x="1568468" y="116632"/>
            <a:ext cx="6984775" cy="792162"/>
          </a:xfrm>
        </p:spPr>
        <p:txBody>
          <a:bodyPr/>
          <a:lstStyle/>
          <a:p>
            <a:pPr algn="ctr"/>
            <a:br>
              <a:rPr lang="en-US" dirty="0"/>
            </a:br>
            <a:r>
              <a:rPr lang="en-US"/>
              <a:t> NT219- </a:t>
            </a:r>
            <a:r>
              <a:rPr lang="en-US" dirty="0"/>
              <a:t>Cryptography  	</a:t>
            </a:r>
            <a:br>
              <a:rPr lang="en-US" dirty="0"/>
            </a:br>
            <a:endParaRPr lang="en-GB" altLang="en-US" dirty="0"/>
          </a:p>
        </p:txBody>
      </p:sp>
      <p:sp>
        <p:nvSpPr>
          <p:cNvPr id="13315" name="Content Placeholder 2">
            <a:extLst>
              <a:ext uri="{FF2B5EF4-FFF2-40B4-BE49-F238E27FC236}">
                <a16:creationId xmlns:a16="http://schemas.microsoft.com/office/drawing/2014/main" id="{40C80A85-8428-4F04-9DC5-1372080F8C60}"/>
              </a:ext>
            </a:extLst>
          </p:cNvPr>
          <p:cNvSpPr>
            <a:spLocks noGrp="1" noChangeArrowheads="1"/>
          </p:cNvSpPr>
          <p:nvPr>
            <p:ph idx="1"/>
          </p:nvPr>
        </p:nvSpPr>
        <p:spPr>
          <a:xfrm>
            <a:off x="179512" y="2276774"/>
            <a:ext cx="8496513" cy="1783655"/>
          </a:xfrm>
        </p:spPr>
        <p:txBody>
          <a:bodyPr/>
          <a:lstStyle/>
          <a:p>
            <a:pPr algn="ctr" eaLnBrk="1" hangingPunct="1">
              <a:buNone/>
            </a:pPr>
            <a:r>
              <a:rPr lang="en-GB" altLang="en-US" dirty="0"/>
              <a:t>PhD. Ngoc-Tu Nguyen</a:t>
            </a:r>
          </a:p>
          <a:p>
            <a:pPr algn="ctr" eaLnBrk="1" hangingPunct="1">
              <a:buNone/>
            </a:pPr>
            <a:r>
              <a:rPr lang="en-GB" altLang="en-US" sz="2200" dirty="0">
                <a:solidFill>
                  <a:srgbClr val="FF0000"/>
                </a:solidFill>
                <a:hlinkClick r:id="rId2">
                  <a:extLst>
                    <a:ext uri="{A12FA001-AC4F-418D-AE19-62706E023703}">
                      <ahyp:hlinkClr xmlns:ahyp="http://schemas.microsoft.com/office/drawing/2018/hyperlinkcolor" val="tx"/>
                    </a:ext>
                  </a:extLst>
                </a:hlinkClick>
              </a:rPr>
              <a:t>tunn@uit.edu.vn</a:t>
            </a:r>
            <a:endParaRPr lang="en-GB" altLang="en-US" sz="2200" dirty="0">
              <a:solidFill>
                <a:srgbClr val="FF0000"/>
              </a:solidFill>
            </a:endParaRPr>
          </a:p>
        </p:txBody>
      </p:sp>
      <p:sp>
        <p:nvSpPr>
          <p:cNvPr id="5" name="Rectangle 2">
            <a:extLst>
              <a:ext uri="{FF2B5EF4-FFF2-40B4-BE49-F238E27FC236}">
                <a16:creationId xmlns:a16="http://schemas.microsoft.com/office/drawing/2014/main" id="{0E2076DD-4A36-4D39-8891-1036AB868E2E}"/>
              </a:ext>
            </a:extLst>
          </p:cNvPr>
          <p:cNvSpPr txBox="1">
            <a:spLocks noChangeArrowheads="1"/>
          </p:cNvSpPr>
          <p:nvPr/>
        </p:nvSpPr>
        <p:spPr bwMode="auto">
          <a:xfrm>
            <a:off x="740375" y="933392"/>
            <a:ext cx="8080098"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eaLnBrk="1" hangingPunct="1"/>
            <a:r>
              <a:rPr lang="en-GB" altLang="en-US" sz="3600" kern="0"/>
              <a:t>Week 4: </a:t>
            </a:r>
            <a:r>
              <a:rPr lang="en-US" sz="3600" dirty="0"/>
              <a:t>Modern Symmetric Ciphers</a:t>
            </a:r>
            <a:endParaRPr lang="de-DE" altLang="en-US" sz="3600" kern="0" dirty="0"/>
          </a:p>
        </p:txBody>
      </p:sp>
      <p:cxnSp>
        <p:nvCxnSpPr>
          <p:cNvPr id="3" name="Straight Connector 2">
            <a:extLst>
              <a:ext uri="{FF2B5EF4-FFF2-40B4-BE49-F238E27FC236}">
                <a16:creationId xmlns:a16="http://schemas.microsoft.com/office/drawing/2014/main" id="{88B172C3-4A19-44D7-839F-950EA8B42720}"/>
              </a:ext>
            </a:extLst>
          </p:cNvPr>
          <p:cNvCxnSpPr>
            <a:cxnSpLocks/>
          </p:cNvCxnSpPr>
          <p:nvPr/>
        </p:nvCxnSpPr>
        <p:spPr bwMode="auto">
          <a:xfrm>
            <a:off x="2051720" y="2132856"/>
            <a:ext cx="440768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226944"/>
            <a:ext cx="8229600" cy="646321"/>
          </a:xfrm>
        </p:spPr>
        <p:txBody>
          <a:bodyPr wrap="square">
            <a:spAutoFit/>
          </a:bodyPr>
          <a:lstStyle/>
          <a:p>
            <a:r>
              <a:rPr lang="en-IN" altLang="en-US" sz="3600" dirty="0">
                <a:latin typeface="+mj-lt"/>
                <a:ea typeface="ヒラギノ角ゴ Pro W3" charset="-128"/>
              </a:rPr>
              <a:t>Finite Field Arithmetic </a:t>
            </a:r>
            <a:r>
              <a:rPr lang="en-IN" altLang="en-US" sz="2800" dirty="0">
                <a:latin typeface="+mj-lt"/>
                <a:ea typeface="ヒラギノ角ゴ Pro W3" charset="-128"/>
              </a:rPr>
              <a:t>(3/3)</a:t>
            </a:r>
            <a:endParaRPr lang="en-US" sz="2800" dirty="0">
              <a:latin typeface="+mj-lt"/>
            </a:endParaRPr>
          </a:p>
        </p:txBody>
      </p:sp>
      <p:sp>
        <p:nvSpPr>
          <p:cNvPr id="3" name="Content Placeholder 2"/>
          <p:cNvSpPr>
            <a:spLocks noGrp="1"/>
          </p:cNvSpPr>
          <p:nvPr>
            <p:ph idx="1"/>
          </p:nvPr>
        </p:nvSpPr>
        <p:spPr>
          <a:xfrm>
            <a:off x="457200" y="1284868"/>
            <a:ext cx="8229600" cy="1514251"/>
          </a:xfrm>
        </p:spPr>
        <p:txBody>
          <a:bodyPr>
            <a:spAutoFit/>
          </a:bodyPr>
          <a:lstStyle/>
          <a:p>
            <a:r>
              <a:rPr lang="en-IN" sz="2200" dirty="0"/>
              <a:t>In the Advanced Encryption Standard (</a:t>
            </a:r>
            <a:r>
              <a:rPr lang="en-IN" sz="2200" spc="-250" dirty="0"/>
              <a:t>A E </a:t>
            </a:r>
            <a:r>
              <a:rPr lang="en-IN" sz="2200" dirty="0"/>
              <a:t>S) all operations are performed on 8-bit (1 byte);</a:t>
            </a:r>
          </a:p>
          <a:p>
            <a:r>
              <a:rPr lang="en-IN" sz="2200" dirty="0"/>
              <a:t>The arithmetic operations of addition, multiplication, and division are performed over the </a:t>
            </a:r>
            <a:r>
              <a:rPr lang="en-IN" sz="2200" b="1" dirty="0"/>
              <a:t>finite field </a:t>
            </a:r>
            <a:r>
              <a:rPr lang="en-IN" sz="2200" b="1" spc="-250" dirty="0"/>
              <a:t>G </a:t>
            </a:r>
            <a:r>
              <a:rPr lang="en-IN" sz="2200" b="1" dirty="0"/>
              <a:t>F(2</a:t>
            </a:r>
            <a:r>
              <a:rPr lang="en-IN" sz="2200" b="1" baseline="30000" dirty="0"/>
              <a:t>8</a:t>
            </a:r>
            <a:r>
              <a:rPr lang="en-IN" sz="2200" b="1" dirty="0"/>
              <a:t>)</a:t>
            </a:r>
          </a:p>
        </p:txBody>
      </p:sp>
      <p:sp>
        <p:nvSpPr>
          <p:cNvPr id="4" name="Rectangle 3">
            <a:extLst>
              <a:ext uri="{FF2B5EF4-FFF2-40B4-BE49-F238E27FC236}">
                <a16:creationId xmlns:a16="http://schemas.microsoft.com/office/drawing/2014/main" id="{CECAB38B-DB1F-4862-96F9-F840F5341FE6}"/>
              </a:ext>
            </a:extLst>
          </p:cNvPr>
          <p:cNvSpPr/>
          <p:nvPr/>
        </p:nvSpPr>
        <p:spPr>
          <a:xfrm>
            <a:off x="467544" y="3212976"/>
            <a:ext cx="4503156" cy="523220"/>
          </a:xfrm>
          <a:prstGeom prst="rect">
            <a:avLst/>
          </a:prstGeom>
        </p:spPr>
        <p:txBody>
          <a:bodyPr wrap="none">
            <a:spAutoFit/>
          </a:bodyPr>
          <a:lstStyle/>
          <a:p>
            <a:pPr marL="457200" indent="-457200">
              <a:buFont typeface="Wingdings" panose="05000000000000000000" pitchFamily="2" charset="2"/>
              <a:buChar char="§"/>
            </a:pPr>
            <a:r>
              <a:rPr lang="en-US" b="1" dirty="0" err="1">
                <a:solidFill>
                  <a:srgbClr val="242729"/>
                </a:solidFill>
                <a:latin typeface="Georgia" panose="02040502050405020303" pitchFamily="18" charset="0"/>
              </a:rPr>
              <a:t>Rijndael's</a:t>
            </a:r>
            <a:r>
              <a:rPr lang="en-US" b="1" dirty="0">
                <a:solidFill>
                  <a:srgbClr val="242729"/>
                </a:solidFill>
                <a:latin typeface="Georgia" panose="02040502050405020303" pitchFamily="18" charset="0"/>
              </a:rPr>
              <a:t> finite field</a:t>
            </a:r>
            <a:endParaRPr lang="en-US" b="1" dirty="0"/>
          </a:p>
        </p:txBody>
      </p:sp>
      <p:graphicFrame>
        <p:nvGraphicFramePr>
          <p:cNvPr id="5" name="Object 4">
            <a:extLst>
              <a:ext uri="{FF2B5EF4-FFF2-40B4-BE49-F238E27FC236}">
                <a16:creationId xmlns:a16="http://schemas.microsoft.com/office/drawing/2014/main" id="{5E39E4CB-AAB6-463A-8C63-E3B3319F0585}"/>
              </a:ext>
            </a:extLst>
          </p:cNvPr>
          <p:cNvGraphicFramePr>
            <a:graphicFrameLocks noChangeAspect="1"/>
          </p:cNvGraphicFramePr>
          <p:nvPr>
            <p:extLst>
              <p:ext uri="{D42A27DB-BD31-4B8C-83A1-F6EECF244321}">
                <p14:modId xmlns:p14="http://schemas.microsoft.com/office/powerpoint/2010/main" val="3820296354"/>
              </p:ext>
            </p:extLst>
          </p:nvPr>
        </p:nvGraphicFramePr>
        <p:xfrm>
          <a:off x="4995863" y="3328988"/>
          <a:ext cx="1231900" cy="482600"/>
        </p:xfrm>
        <a:graphic>
          <a:graphicData uri="http://schemas.openxmlformats.org/presentationml/2006/ole">
            <mc:AlternateContent xmlns:mc="http://schemas.openxmlformats.org/markup-compatibility/2006">
              <mc:Choice xmlns:v="urn:schemas-microsoft-com:vml" Requires="v">
                <p:oleObj spid="_x0000_s4177" name="Equation" r:id="rId4" imgW="1231560" imgH="482400" progId="Equation.DSMT4">
                  <p:embed/>
                </p:oleObj>
              </mc:Choice>
              <mc:Fallback>
                <p:oleObj name="Equation" r:id="rId4" imgW="1231560" imgH="482400" progId="Equation.DSMT4">
                  <p:embed/>
                  <p:pic>
                    <p:nvPicPr>
                      <p:cNvPr id="14" name="Object 13">
                        <a:extLst>
                          <a:ext uri="{FF2B5EF4-FFF2-40B4-BE49-F238E27FC236}">
                            <a16:creationId xmlns:a16="http://schemas.microsoft.com/office/drawing/2014/main" id="{3067F757-B250-48A2-84A0-39868DFFBC10}"/>
                          </a:ext>
                        </a:extLst>
                      </p:cNvPr>
                      <p:cNvPicPr/>
                      <p:nvPr/>
                    </p:nvPicPr>
                    <p:blipFill>
                      <a:blip r:embed="rId5"/>
                      <a:stretch>
                        <a:fillRect/>
                      </a:stretch>
                    </p:blipFill>
                    <p:spPr>
                      <a:xfrm>
                        <a:off x="4995863" y="3328988"/>
                        <a:ext cx="1231900" cy="482600"/>
                      </a:xfrm>
                      <a:prstGeom prst="rect">
                        <a:avLst/>
                      </a:prstGeom>
                    </p:spPr>
                  </p:pic>
                </p:oleObj>
              </mc:Fallback>
            </mc:AlternateContent>
          </a:graphicData>
        </a:graphic>
      </p:graphicFrame>
      <p:sp>
        <p:nvSpPr>
          <p:cNvPr id="7" name="Rectangle 6">
            <a:extLst>
              <a:ext uri="{FF2B5EF4-FFF2-40B4-BE49-F238E27FC236}">
                <a16:creationId xmlns:a16="http://schemas.microsoft.com/office/drawing/2014/main" id="{F5619FCE-E787-411D-8D0B-56AAE97CF66F}"/>
              </a:ext>
            </a:extLst>
          </p:cNvPr>
          <p:cNvSpPr/>
          <p:nvPr/>
        </p:nvSpPr>
        <p:spPr>
          <a:xfrm>
            <a:off x="2623169" y="3966281"/>
            <a:ext cx="4253087" cy="523220"/>
          </a:xfrm>
          <a:prstGeom prst="rect">
            <a:avLst/>
          </a:prstGeom>
        </p:spPr>
        <p:txBody>
          <a:bodyPr wrap="none">
            <a:spAutoFit/>
          </a:bodyPr>
          <a:lstStyle/>
          <a:p>
            <a:r>
              <a:rPr lang="en-US" dirty="0">
                <a:solidFill>
                  <a:srgbClr val="202122"/>
                </a:solidFill>
                <a:latin typeface="Nimbus Roman No9 L"/>
              </a:rPr>
              <a:t>GF(2)[</a:t>
            </a:r>
            <a:r>
              <a:rPr lang="en-US" i="1" dirty="0">
                <a:solidFill>
                  <a:srgbClr val="202122"/>
                </a:solidFill>
                <a:latin typeface="Nimbus Roman No9 L"/>
              </a:rPr>
              <a:t>x</a:t>
            </a:r>
            <a:r>
              <a:rPr lang="en-US" dirty="0">
                <a:solidFill>
                  <a:srgbClr val="202122"/>
                </a:solidFill>
                <a:latin typeface="Nimbus Roman No9 L"/>
              </a:rPr>
              <a:t>]/(</a:t>
            </a:r>
            <a:r>
              <a:rPr lang="en-US" i="1" dirty="0">
                <a:solidFill>
                  <a:srgbClr val="202122"/>
                </a:solidFill>
                <a:latin typeface="Nimbus Roman No9 L"/>
              </a:rPr>
              <a:t>x</a:t>
            </a:r>
            <a:r>
              <a:rPr lang="en-US" baseline="30000" dirty="0">
                <a:solidFill>
                  <a:srgbClr val="202122"/>
                </a:solidFill>
                <a:latin typeface="Nimbus Roman No9 L"/>
              </a:rPr>
              <a:t>8</a:t>
            </a:r>
            <a:r>
              <a:rPr lang="en-US" dirty="0">
                <a:solidFill>
                  <a:srgbClr val="202122"/>
                </a:solidFill>
                <a:latin typeface="Nimbus Roman No9 L"/>
              </a:rPr>
              <a:t> + </a:t>
            </a:r>
            <a:r>
              <a:rPr lang="en-US" i="1" dirty="0">
                <a:solidFill>
                  <a:srgbClr val="202122"/>
                </a:solidFill>
                <a:latin typeface="Nimbus Roman No9 L"/>
              </a:rPr>
              <a:t>x</a:t>
            </a:r>
            <a:r>
              <a:rPr lang="en-US" baseline="30000" dirty="0">
                <a:solidFill>
                  <a:srgbClr val="202122"/>
                </a:solidFill>
                <a:latin typeface="Nimbus Roman No9 L"/>
              </a:rPr>
              <a:t>4</a:t>
            </a:r>
            <a:r>
              <a:rPr lang="en-US" dirty="0">
                <a:solidFill>
                  <a:srgbClr val="202122"/>
                </a:solidFill>
                <a:latin typeface="Nimbus Roman No9 L"/>
              </a:rPr>
              <a:t> + </a:t>
            </a:r>
            <a:r>
              <a:rPr lang="en-US" i="1" dirty="0">
                <a:solidFill>
                  <a:srgbClr val="202122"/>
                </a:solidFill>
                <a:latin typeface="Nimbus Roman No9 L"/>
              </a:rPr>
              <a:t>x</a:t>
            </a:r>
            <a:r>
              <a:rPr lang="en-US" baseline="30000" dirty="0">
                <a:solidFill>
                  <a:srgbClr val="202122"/>
                </a:solidFill>
                <a:latin typeface="Nimbus Roman No9 L"/>
              </a:rPr>
              <a:t>3</a:t>
            </a:r>
            <a:r>
              <a:rPr lang="en-US" dirty="0">
                <a:solidFill>
                  <a:srgbClr val="202122"/>
                </a:solidFill>
                <a:latin typeface="Nimbus Roman No9 L"/>
              </a:rPr>
              <a:t> + </a:t>
            </a:r>
            <a:r>
              <a:rPr lang="en-US" i="1" dirty="0">
                <a:solidFill>
                  <a:srgbClr val="202122"/>
                </a:solidFill>
                <a:latin typeface="Nimbus Roman No9 L"/>
              </a:rPr>
              <a:t>x</a:t>
            </a:r>
            <a:r>
              <a:rPr lang="en-US" dirty="0">
                <a:solidFill>
                  <a:srgbClr val="202122"/>
                </a:solidFill>
                <a:latin typeface="Nimbus Roman No9 L"/>
              </a:rPr>
              <a:t> + 1)</a:t>
            </a:r>
            <a:endParaRPr lang="en-US" dirty="0"/>
          </a:p>
        </p:txBody>
      </p:sp>
      <p:graphicFrame>
        <p:nvGraphicFramePr>
          <p:cNvPr id="8" name="Object 7">
            <a:extLst>
              <a:ext uri="{FF2B5EF4-FFF2-40B4-BE49-F238E27FC236}">
                <a16:creationId xmlns:a16="http://schemas.microsoft.com/office/drawing/2014/main" id="{F326AB71-9ABB-422D-8003-5AD3EB2E024E}"/>
              </a:ext>
            </a:extLst>
          </p:cNvPr>
          <p:cNvGraphicFramePr>
            <a:graphicFrameLocks noChangeAspect="1"/>
          </p:cNvGraphicFramePr>
          <p:nvPr>
            <p:extLst>
              <p:ext uri="{D42A27DB-BD31-4B8C-83A1-F6EECF244321}">
                <p14:modId xmlns:p14="http://schemas.microsoft.com/office/powerpoint/2010/main" val="3155088241"/>
              </p:ext>
            </p:extLst>
          </p:nvPr>
        </p:nvGraphicFramePr>
        <p:xfrm>
          <a:off x="989013" y="4022725"/>
          <a:ext cx="1511300" cy="482600"/>
        </p:xfrm>
        <a:graphic>
          <a:graphicData uri="http://schemas.openxmlformats.org/presentationml/2006/ole">
            <mc:AlternateContent xmlns:mc="http://schemas.openxmlformats.org/markup-compatibility/2006">
              <mc:Choice xmlns:v="urn:schemas-microsoft-com:vml" Requires="v">
                <p:oleObj spid="_x0000_s4178" name="Equation" r:id="rId6" imgW="1511280" imgH="482400" progId="Equation.DSMT4">
                  <p:embed/>
                </p:oleObj>
              </mc:Choice>
              <mc:Fallback>
                <p:oleObj name="Equation" r:id="rId6" imgW="1511280" imgH="482400" progId="Equation.DSMT4">
                  <p:embed/>
                  <p:pic>
                    <p:nvPicPr>
                      <p:cNvPr id="5" name="Object 4">
                        <a:extLst>
                          <a:ext uri="{FF2B5EF4-FFF2-40B4-BE49-F238E27FC236}">
                            <a16:creationId xmlns:a16="http://schemas.microsoft.com/office/drawing/2014/main" id="{5E39E4CB-AAB6-463A-8C63-E3B3319F0585}"/>
                          </a:ext>
                        </a:extLst>
                      </p:cNvPr>
                      <p:cNvPicPr/>
                      <p:nvPr/>
                    </p:nvPicPr>
                    <p:blipFill>
                      <a:blip r:embed="rId7"/>
                      <a:stretch>
                        <a:fillRect/>
                      </a:stretch>
                    </p:blipFill>
                    <p:spPr>
                      <a:xfrm>
                        <a:off x="989013" y="4022725"/>
                        <a:ext cx="1511300" cy="482600"/>
                      </a:xfrm>
                      <a:prstGeom prst="rect">
                        <a:avLst/>
                      </a:prstGeom>
                    </p:spPr>
                  </p:pic>
                </p:oleObj>
              </mc:Fallback>
            </mc:AlternateContent>
          </a:graphicData>
        </a:graphic>
      </p:graphicFrame>
      <p:sp>
        <p:nvSpPr>
          <p:cNvPr id="9" name="Left Brace 8">
            <a:extLst>
              <a:ext uri="{FF2B5EF4-FFF2-40B4-BE49-F238E27FC236}">
                <a16:creationId xmlns:a16="http://schemas.microsoft.com/office/drawing/2014/main" id="{9AEA53C6-FF58-44F9-9C9C-7C8EF11490D9}"/>
              </a:ext>
            </a:extLst>
          </p:cNvPr>
          <p:cNvSpPr/>
          <p:nvPr/>
        </p:nvSpPr>
        <p:spPr bwMode="auto">
          <a:xfrm>
            <a:off x="2528089" y="3993025"/>
            <a:ext cx="243711" cy="482601"/>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1" name="Left Brace 10">
            <a:extLst>
              <a:ext uri="{FF2B5EF4-FFF2-40B4-BE49-F238E27FC236}">
                <a16:creationId xmlns:a16="http://schemas.microsoft.com/office/drawing/2014/main" id="{0591E15F-FC2F-429E-94E1-6AAD8264D06C}"/>
              </a:ext>
            </a:extLst>
          </p:cNvPr>
          <p:cNvSpPr/>
          <p:nvPr/>
        </p:nvSpPr>
        <p:spPr bwMode="auto">
          <a:xfrm rot="10800000">
            <a:off x="6754400" y="4044429"/>
            <a:ext cx="243711" cy="482601"/>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E1161C7-6A9D-4E57-A3FC-5661EBDB009C}"/>
                  </a:ext>
                </a:extLst>
              </p:cNvPr>
              <p:cNvSpPr/>
              <p:nvPr/>
            </p:nvSpPr>
            <p:spPr>
              <a:xfrm>
                <a:off x="476908" y="4767284"/>
                <a:ext cx="8415572" cy="892552"/>
              </a:xfrm>
              <a:prstGeom prst="rect">
                <a:avLst/>
              </a:prstGeom>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𝑟</m:t>
                      </m:r>
                      <m:d>
                        <m:dPr>
                          <m:ctrlPr>
                            <a:rPr lang="en-US" sz="2400" i="1" dirty="0">
                              <a:latin typeface="Cambria Math" panose="02040503050406030204" pitchFamily="18" charset="0"/>
                            </a:rPr>
                          </m:ctrlPr>
                        </m:dPr>
                        <m:e>
                          <m:r>
                            <a:rPr lang="en-US" sz="2400" i="1" dirty="0">
                              <a:latin typeface="Cambria Math" panose="02040503050406030204" pitchFamily="18" charset="0"/>
                            </a:rPr>
                            <m:t>𝑥</m:t>
                          </m:r>
                        </m:e>
                      </m:d>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7</m:t>
                              </m:r>
                            </m:sub>
                          </m:sSub>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7</m:t>
                              </m:r>
                            </m:sup>
                          </m:sSup>
                          <m:r>
                            <a:rPr lang="en-US" sz="2400" i="1" dirty="0">
                              <a:solidFill>
                                <a:srgbClr val="202122"/>
                              </a:solidFill>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6</m:t>
                              </m:r>
                            </m:sub>
                          </m:sSub>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6</m:t>
                              </m:r>
                            </m:sup>
                          </m:sSup>
                          <m:r>
                            <a:rPr lang="en-US" sz="2400" i="1" dirty="0">
                              <a:solidFill>
                                <a:srgbClr val="202122"/>
                              </a:solidFill>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5</m:t>
                              </m:r>
                            </m:sub>
                          </m:sSub>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5</m:t>
                              </m:r>
                            </m:sup>
                          </m:sSup>
                          <m:r>
                            <a:rPr lang="en-US" sz="2400" i="1" dirty="0">
                              <a:solidFill>
                                <a:srgbClr val="202122"/>
                              </a:solidFill>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4</m:t>
                              </m:r>
                            </m:sub>
                          </m:sSub>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4</m:t>
                              </m:r>
                            </m:sup>
                          </m:sSup>
                          <m:r>
                            <a:rPr lang="en-US" sz="2400" i="1" dirty="0">
                              <a:solidFill>
                                <a:srgbClr val="202122"/>
                              </a:solidFill>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3</m:t>
                              </m:r>
                            </m:sub>
                          </m:sSub>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3</m:t>
                              </m:r>
                            </m:sup>
                          </m:sSup>
                          <m:sSub>
                            <m:sSubPr>
                              <m:ctrlPr>
                                <a:rPr lang="en-US" sz="2400" i="1" dirty="0">
                                  <a:latin typeface="Cambria Math" panose="02040503050406030204" pitchFamily="18" charset="0"/>
                                </a:rPr>
                              </m:ctrlPr>
                            </m:sSubPr>
                            <m:e>
                              <m:r>
                                <a:rPr lang="en-US" sz="2400" i="1" dirty="0">
                                  <a:latin typeface="Cambria Math" panose="02040503050406030204" pitchFamily="18" charset="0"/>
                                </a:rPr>
                                <m:t>+</m:t>
                              </m:r>
                              <m:r>
                                <a:rPr lang="en-US" sz="2400" i="1" dirty="0">
                                  <a:latin typeface="Cambria Math" panose="02040503050406030204" pitchFamily="18" charset="0"/>
                                </a:rPr>
                                <m:t>𝑏</m:t>
                              </m:r>
                            </m:e>
                            <m:sub>
                              <m:r>
                                <a:rPr lang="en-US" sz="2400" i="1" dirty="0">
                                  <a:latin typeface="Cambria Math" panose="02040503050406030204" pitchFamily="18" charset="0"/>
                                </a:rPr>
                                <m:t>2</m:t>
                              </m:r>
                            </m:sub>
                          </m:sSub>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2</m:t>
                              </m:r>
                            </m:sup>
                          </m:sSup>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m:t>
                              </m:r>
                              <m:sSub>
                                <m:sSubPr>
                                  <m:ctrlPr>
                                    <a:rPr lang="en-US" sz="2400" i="1" dirty="0">
                                      <a:solidFill>
                                        <a:srgbClr val="202122"/>
                                      </a:solidFill>
                                      <a:latin typeface="Cambria Math" panose="02040503050406030204" pitchFamily="18" charset="0"/>
                                    </a:rPr>
                                  </m:ctrlPr>
                                </m:sSubPr>
                                <m:e>
                                  <m:r>
                                    <a:rPr lang="en-US" sz="2400" i="1" dirty="0">
                                      <a:solidFill>
                                        <a:srgbClr val="202122"/>
                                      </a:solidFill>
                                      <a:latin typeface="Cambria Math" panose="02040503050406030204" pitchFamily="18" charset="0"/>
                                    </a:rPr>
                                    <m:t>𝑏</m:t>
                                  </m:r>
                                </m:e>
                                <m:sub>
                                  <m:r>
                                    <a:rPr lang="en-US" sz="2400" i="1" dirty="0">
                                      <a:solidFill>
                                        <a:srgbClr val="202122"/>
                                      </a:solidFill>
                                      <a:latin typeface="Cambria Math" panose="02040503050406030204" pitchFamily="18" charset="0"/>
                                    </a:rPr>
                                    <m:t>1</m:t>
                                  </m:r>
                                </m:sub>
                              </m:sSub>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1</m:t>
                              </m:r>
                            </m:sup>
                          </m:sSup>
                          <m:r>
                            <a:rPr lang="en-US" sz="2400" i="1" dirty="0">
                              <a:solidFill>
                                <a:srgbClr val="202122"/>
                              </a:solidFill>
                              <a:latin typeface="Cambria Math" panose="02040503050406030204" pitchFamily="18" charset="0"/>
                            </a:rPr>
                            <m:t>+</m:t>
                          </m:r>
                          <m:r>
                            <a:rPr lang="en-US" sz="2400" i="1" dirty="0">
                              <a:solidFill>
                                <a:srgbClr val="202122"/>
                              </a:solidFill>
                              <a:latin typeface="Cambria Math" panose="02040503050406030204" pitchFamily="18" charset="0"/>
                            </a:rPr>
                            <m:t>𝑏</m:t>
                          </m:r>
                        </m:e>
                        <m:sub>
                          <m:r>
                            <a:rPr lang="en-US" sz="2400" i="1" dirty="0">
                              <a:latin typeface="Cambria Math" panose="02040503050406030204" pitchFamily="18" charset="0"/>
                            </a:rPr>
                            <m:t>0</m:t>
                          </m:r>
                        </m:sub>
                      </m:sSub>
                    </m:oMath>
                  </m:oMathPara>
                </a14:m>
                <a:endParaRPr lang="en-US" sz="2400" b="0" dirty="0"/>
              </a:p>
              <a:p>
                <a:pPr marL="0" indent="0">
                  <a:buNone/>
                </a:pPr>
                <a:endParaRPr lang="en-IN" i="1" dirty="0"/>
              </a:p>
            </p:txBody>
          </p:sp>
        </mc:Choice>
        <mc:Fallback xmlns="">
          <p:sp>
            <p:nvSpPr>
              <p:cNvPr id="6" name="Rectangle 5">
                <a:extLst>
                  <a:ext uri="{FF2B5EF4-FFF2-40B4-BE49-F238E27FC236}">
                    <a16:creationId xmlns:a16="http://schemas.microsoft.com/office/drawing/2014/main" id="{6E1161C7-6A9D-4E57-A3FC-5661EBDB009C}"/>
                  </a:ext>
                </a:extLst>
              </p:cNvPr>
              <p:cNvSpPr>
                <a:spLocks noRot="1" noChangeAspect="1" noMove="1" noResize="1" noEditPoints="1" noAdjustHandles="1" noChangeArrowheads="1" noChangeShapeType="1" noTextEdit="1"/>
              </p:cNvSpPr>
              <p:nvPr/>
            </p:nvSpPr>
            <p:spPr>
              <a:xfrm>
                <a:off x="476908" y="4767284"/>
                <a:ext cx="8415572" cy="892552"/>
              </a:xfrm>
              <a:prstGeom prst="rect">
                <a:avLst/>
              </a:prstGeom>
              <a:blipFill>
                <a:blip r:embed="rId8"/>
                <a:stretch>
                  <a:fillRect/>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F809CD93-9B0C-4031-92DB-3F3952FE9566}"/>
              </a:ext>
            </a:extLst>
          </p:cNvPr>
          <p:cNvCxnSpPr>
            <a:cxnSpLocks/>
          </p:cNvCxnSpPr>
          <p:nvPr/>
        </p:nvCxnSpPr>
        <p:spPr bwMode="auto">
          <a:xfrm>
            <a:off x="4389672" y="5215644"/>
            <a:ext cx="0" cy="448360"/>
          </a:xfrm>
          <a:prstGeom prst="line">
            <a:avLst/>
          </a:prstGeom>
          <a:solidFill>
            <a:schemeClr val="accent1"/>
          </a:solidFill>
          <a:ln w="28575" cap="flat" cmpd="sng" algn="ctr">
            <a:solidFill>
              <a:schemeClr val="tx1"/>
            </a:solidFill>
            <a:prstDash val="solid"/>
            <a:round/>
            <a:headEnd type="triangle" w="med" len="med"/>
            <a:tailEnd type="triangle" w="med" len="med"/>
          </a:ln>
          <a:effectLst/>
        </p:spPr>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1B3E28A-0498-4306-B8E2-F651AA78B484}"/>
                  </a:ext>
                </a:extLst>
              </p:cNvPr>
              <p:cNvSpPr/>
              <p:nvPr/>
            </p:nvSpPr>
            <p:spPr>
              <a:xfrm>
                <a:off x="2495058" y="5673027"/>
                <a:ext cx="5015540" cy="523220"/>
              </a:xfrm>
              <a:prstGeom prst="rect">
                <a:avLst/>
              </a:prstGeom>
            </p:spPr>
            <p:txBody>
              <a:bodyPr wrap="none">
                <a:spAutoFit/>
              </a:bodyPr>
              <a:lstStyle/>
              <a:p>
                <a14:m>
                  <m:oMath xmlns:m="http://schemas.openxmlformats.org/officeDocument/2006/math">
                    <m:r>
                      <a:rPr lang="en-US" b="0" i="1" dirty="0" smtClean="0">
                        <a:latin typeface="Cambria Math" panose="02040503050406030204" pitchFamily="18" charset="0"/>
                      </a:rPr>
                      <m:t>𝑟</m:t>
                    </m:r>
                    <m:r>
                      <a:rPr lang="en-IN"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b="0" i="1" dirty="0" smtClean="0">
                            <a:latin typeface="Cambria Math" panose="02040503050406030204" pitchFamily="18" charset="0"/>
                          </a:rPr>
                          <m:t>7</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b="0" i="1" dirty="0" smtClean="0">
                            <a:latin typeface="Cambria Math" panose="02040503050406030204" pitchFamily="18" charset="0"/>
                          </a:rPr>
                          <m:t>6</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b="0" i="1" dirty="0" smtClean="0">
                            <a:latin typeface="Cambria Math" panose="02040503050406030204" pitchFamily="18" charset="0"/>
                          </a:rPr>
                          <m:t>5</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b="0" i="1" dirty="0" smtClean="0">
                            <a:latin typeface="Cambria Math" panose="02040503050406030204" pitchFamily="18" charset="0"/>
                          </a:rPr>
                          <m:t>4</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b="0" i="1" dirty="0" smtClean="0">
                            <a:latin typeface="Cambria Math" panose="02040503050406030204" pitchFamily="18" charset="0"/>
                          </a:rPr>
                          <m:t>3</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b="0" i="1" dirty="0" smtClean="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b="0" i="1" dirty="0" smtClean="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b="0" i="1" dirty="0" smtClean="0">
                            <a:latin typeface="Cambria Math" panose="02040503050406030204" pitchFamily="18" charset="0"/>
                          </a:rPr>
                          <m:t>0</m:t>
                        </m:r>
                      </m:sub>
                    </m:sSub>
                  </m:oMath>
                </a14:m>
                <a:r>
                  <a:rPr lang="en-US" dirty="0"/>
                  <a:t> (1 byte)</a:t>
                </a:r>
              </a:p>
            </p:txBody>
          </p:sp>
        </mc:Choice>
        <mc:Fallback xmlns="">
          <p:sp>
            <p:nvSpPr>
              <p:cNvPr id="15" name="Rectangle 14">
                <a:extLst>
                  <a:ext uri="{FF2B5EF4-FFF2-40B4-BE49-F238E27FC236}">
                    <a16:creationId xmlns:a16="http://schemas.microsoft.com/office/drawing/2014/main" id="{D1B3E28A-0498-4306-B8E2-F651AA78B484}"/>
                  </a:ext>
                </a:extLst>
              </p:cNvPr>
              <p:cNvSpPr>
                <a:spLocks noRot="1" noChangeAspect="1" noMove="1" noResize="1" noEditPoints="1" noAdjustHandles="1" noChangeArrowheads="1" noChangeShapeType="1" noTextEdit="1"/>
              </p:cNvSpPr>
              <p:nvPr/>
            </p:nvSpPr>
            <p:spPr>
              <a:xfrm>
                <a:off x="2495058" y="5673027"/>
                <a:ext cx="5015540" cy="523220"/>
              </a:xfrm>
              <a:prstGeom prst="rect">
                <a:avLst/>
              </a:prstGeom>
              <a:blipFill>
                <a:blip r:embed="rId9"/>
                <a:stretch>
                  <a:fillRect t="-12941" b="-32941"/>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15C9998E-647B-4940-A478-B74DF2D337D1}"/>
              </a:ext>
            </a:extLst>
          </p:cNvPr>
          <p:cNvCxnSpPr/>
          <p:nvPr/>
        </p:nvCxnSpPr>
        <p:spPr bwMode="auto">
          <a:xfrm>
            <a:off x="0" y="2996952"/>
            <a:ext cx="903649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4077417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EDC5213F-42A5-47E6-BC6E-F03F941F437E}"/>
              </a:ext>
            </a:extLst>
          </p:cNvPr>
          <p:cNvSpPr>
            <a:spLocks noGrp="1"/>
          </p:cNvSpPr>
          <p:nvPr>
            <p:ph type="body" idx="4294967295"/>
          </p:nvPr>
        </p:nvSpPr>
        <p:spPr>
          <a:xfrm>
            <a:off x="152400" y="1089992"/>
            <a:ext cx="8884096" cy="5867400"/>
          </a:xfrm>
        </p:spPr>
        <p:txBody>
          <a:bodyPr/>
          <a:lstStyle/>
          <a:p>
            <a:pPr eaLnBrk="1" hangingPunct="1">
              <a:buFont typeface="Wingdings" panose="05000000000000000000" pitchFamily="2" charset="2"/>
              <a:buChar char="ü"/>
            </a:pPr>
            <a:r>
              <a:rPr lang="en-US" altLang="zh-CN" sz="2400" dirty="0">
                <a:ea typeface="宋体" panose="02010600030101010101" pitchFamily="2" charset="-122"/>
              </a:rPr>
              <a:t>Advanced Encryption Standard competition began in 1997</a:t>
            </a:r>
          </a:p>
          <a:p>
            <a:pPr eaLnBrk="1" hangingPunct="1">
              <a:buFont typeface="Wingdings" panose="05000000000000000000" pitchFamily="2" charset="2"/>
              <a:buChar char="ü"/>
            </a:pPr>
            <a:r>
              <a:rPr lang="en-US" altLang="zh-CN" sz="2400" dirty="0" err="1">
                <a:ea typeface="宋体" panose="02010600030101010101" pitchFamily="2" charset="-122"/>
              </a:rPr>
              <a:t>Rijndael</a:t>
            </a:r>
            <a:r>
              <a:rPr lang="en-US" altLang="zh-CN" sz="2400" dirty="0">
                <a:ea typeface="宋体" panose="02010600030101010101" pitchFamily="2" charset="-122"/>
              </a:rPr>
              <a:t> was selected to be the new AES in 2001 </a:t>
            </a:r>
          </a:p>
          <a:p>
            <a:pPr eaLnBrk="1" hangingPunct="1">
              <a:buFont typeface="Wingdings" panose="05000000000000000000" pitchFamily="2" charset="2"/>
              <a:buChar char="ü"/>
            </a:pPr>
            <a:r>
              <a:rPr lang="en-US" altLang="zh-CN" sz="2400" dirty="0">
                <a:ea typeface="宋体" panose="02010600030101010101" pitchFamily="2" charset="-122"/>
              </a:rPr>
              <a:t>AES basic structures:</a:t>
            </a:r>
          </a:p>
          <a:p>
            <a:pPr lvl="1" eaLnBrk="1" hangingPunct="1">
              <a:buFont typeface="Wingdings" panose="05000000000000000000" pitchFamily="2" charset="2"/>
              <a:buChar char=""/>
            </a:pPr>
            <a:r>
              <a:rPr lang="en-US" altLang="zh-CN" sz="2000" dirty="0">
                <a:ea typeface="宋体" panose="02010600030101010101" pitchFamily="2" charset="-122"/>
              </a:rPr>
              <a:t>block cipher, but not Feistel cipher</a:t>
            </a:r>
          </a:p>
          <a:p>
            <a:pPr lvl="1" eaLnBrk="1" hangingPunct="1">
              <a:buFont typeface="Wingdings" panose="05000000000000000000" pitchFamily="2" charset="2"/>
              <a:buChar char=""/>
            </a:pPr>
            <a:r>
              <a:rPr lang="en-US" altLang="zh-CN" sz="2000" dirty="0">
                <a:ea typeface="宋体" panose="02010600030101010101" pitchFamily="2" charset="-122"/>
              </a:rPr>
              <a:t>encryption and decryption are similar, but not symmetrical</a:t>
            </a:r>
          </a:p>
          <a:p>
            <a:pPr lvl="1" eaLnBrk="1" hangingPunct="1">
              <a:buFont typeface="Wingdings" panose="05000000000000000000" pitchFamily="2" charset="2"/>
              <a:buChar char=""/>
            </a:pPr>
            <a:r>
              <a:rPr lang="en-US" altLang="zh-CN" sz="2000" dirty="0">
                <a:ea typeface="宋体" panose="02010600030101010101" pitchFamily="2" charset="-122"/>
              </a:rPr>
              <a:t>basic unit: byte, not bit</a:t>
            </a:r>
          </a:p>
          <a:p>
            <a:pPr lvl="1" eaLnBrk="1" hangingPunct="1">
              <a:buFont typeface="Wingdings" panose="05000000000000000000" pitchFamily="2" charset="2"/>
              <a:buChar char=""/>
            </a:pPr>
            <a:r>
              <a:rPr lang="en-US" altLang="zh-CN" sz="2000" dirty="0">
                <a:ea typeface="宋体" panose="02010600030101010101" pitchFamily="2" charset="-122"/>
              </a:rPr>
              <a:t>block size: 16-bytes (128 bits)</a:t>
            </a:r>
          </a:p>
          <a:p>
            <a:pPr lvl="1" eaLnBrk="1" hangingPunct="1">
              <a:buFont typeface="Wingdings" panose="05000000000000000000" pitchFamily="2" charset="2"/>
              <a:buChar char=""/>
            </a:pPr>
            <a:r>
              <a:rPr lang="en-US" altLang="zh-CN" sz="2000" dirty="0">
                <a:ea typeface="宋体" panose="02010600030101010101" pitchFamily="2" charset="-122"/>
              </a:rPr>
              <a:t>three different key lengths: 128, 192, 256 bits</a:t>
            </a:r>
          </a:p>
          <a:p>
            <a:pPr lvl="2" eaLnBrk="1" hangingPunct="1"/>
            <a:r>
              <a:rPr lang="en-US" altLang="zh-CN" sz="1900" dirty="0">
                <a:ea typeface="宋体" panose="02010600030101010101" pitchFamily="2" charset="-122"/>
              </a:rPr>
              <a:t>AES-128, AES-192, AES-256 </a:t>
            </a:r>
          </a:p>
          <a:p>
            <a:pPr lvl="1" eaLnBrk="1" hangingPunct="1">
              <a:buFont typeface="Wingdings" panose="05000000000000000000" pitchFamily="2" charset="2"/>
              <a:buChar char=""/>
            </a:pPr>
            <a:r>
              <a:rPr lang="en-US" altLang="zh-CN" sz="2000" dirty="0">
                <a:ea typeface="宋体" panose="02010600030101010101" pitchFamily="2" charset="-122"/>
              </a:rPr>
              <a:t>each 16-byte block is represented as a 4 x 4 square matrix, called the </a:t>
            </a:r>
            <a:r>
              <a:rPr lang="en-US" altLang="zh-CN" sz="2000" b="1" i="1" dirty="0">
                <a:ea typeface="宋体" panose="02010600030101010101" pitchFamily="2" charset="-122"/>
              </a:rPr>
              <a:t>state matrix</a:t>
            </a:r>
            <a:endParaRPr lang="en-US" altLang="zh-CN" sz="2000" b="1" dirty="0">
              <a:ea typeface="宋体" panose="02010600030101010101" pitchFamily="2" charset="-122"/>
            </a:endParaRPr>
          </a:p>
          <a:p>
            <a:pPr lvl="1" eaLnBrk="1" hangingPunct="1">
              <a:buFont typeface="Wingdings" panose="05000000000000000000" pitchFamily="2" charset="2"/>
              <a:buChar char=""/>
            </a:pPr>
            <a:r>
              <a:rPr lang="en-GB" altLang="zh-CN" sz="2000" dirty="0">
                <a:ea typeface="宋体" panose="02010600030101010101" pitchFamily="2" charset="-122"/>
              </a:rPr>
              <a:t>the number of rounds depends on key lengths</a:t>
            </a:r>
          </a:p>
          <a:p>
            <a:pPr lvl="1" eaLnBrk="1" hangingPunct="1">
              <a:buFont typeface="Wingdings" panose="05000000000000000000" pitchFamily="2" charset="2"/>
              <a:buChar char=""/>
            </a:pPr>
            <a:r>
              <a:rPr lang="en-US" altLang="zh-CN" sz="2000" dirty="0">
                <a:ea typeface="宋体" panose="02010600030101010101" pitchFamily="2" charset="-122"/>
              </a:rPr>
              <a:t>4 simple operations on the state matrix every round (except the last round)</a:t>
            </a:r>
          </a:p>
        </p:txBody>
      </p:sp>
      <p:sp>
        <p:nvSpPr>
          <p:cNvPr id="5" name="Title 1">
            <a:extLst>
              <a:ext uri="{FF2B5EF4-FFF2-40B4-BE49-F238E27FC236}">
                <a16:creationId xmlns:a16="http://schemas.microsoft.com/office/drawing/2014/main" id="{52351E6F-DF97-4431-BB38-1E3E3049B6CA}"/>
              </a:ext>
            </a:extLst>
          </p:cNvPr>
          <p:cNvSpPr txBox="1">
            <a:spLocks/>
          </p:cNvSpPr>
          <p:nvPr/>
        </p:nvSpPr>
        <p:spPr bwMode="auto">
          <a:xfrm>
            <a:off x="971600" y="96802"/>
            <a:ext cx="7803976" cy="97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eaLnBrk="1" hangingPunct="1"/>
            <a:r>
              <a:rPr lang="en-US" altLang="zh-CN" sz="4100" i="0" kern="0" dirty="0">
                <a:ea typeface="宋体" panose="02010600030101010101" pitchFamily="2" charset="-122"/>
              </a:rPr>
              <a:t>Advanced Encryption Standard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itle 3">
            <a:extLst>
              <a:ext uri="{FF2B5EF4-FFF2-40B4-BE49-F238E27FC236}">
                <a16:creationId xmlns:a16="http://schemas.microsoft.com/office/drawing/2014/main" id="{3F7C19BB-5E65-4088-8C63-93E7DD7FE2DD}"/>
              </a:ext>
            </a:extLst>
          </p:cNvPr>
          <p:cNvSpPr>
            <a:spLocks noGrp="1"/>
          </p:cNvSpPr>
          <p:nvPr>
            <p:ph type="title" idx="4294967295"/>
          </p:nvPr>
        </p:nvSpPr>
        <p:spPr>
          <a:xfrm>
            <a:off x="1167368" y="12616"/>
            <a:ext cx="7543800" cy="884238"/>
          </a:xfrm>
        </p:spPr>
        <p:txBody>
          <a:bodyPr anchor="ctr"/>
          <a:lstStyle/>
          <a:p>
            <a:pPr eaLnBrk="1" hangingPunct="1"/>
            <a:r>
              <a:rPr lang="en-US" altLang="zh-CN" sz="3600" dirty="0">
                <a:ea typeface="宋体" panose="02010600030101010101" pitchFamily="2" charset="-122"/>
                <a:cs typeface="Times New Roman" panose="02020603050405020304" pitchFamily="18" charset="0"/>
              </a:rPr>
              <a:t>The Four Simple Operations</a:t>
            </a:r>
          </a:p>
        </p:txBody>
      </p:sp>
      <p:sp>
        <p:nvSpPr>
          <p:cNvPr id="35844" name="Content Placeholder 2">
            <a:extLst>
              <a:ext uri="{FF2B5EF4-FFF2-40B4-BE49-F238E27FC236}">
                <a16:creationId xmlns:a16="http://schemas.microsoft.com/office/drawing/2014/main" id="{FD98E2AB-2B55-4BCF-AE7F-7A81224D23F9}"/>
              </a:ext>
            </a:extLst>
          </p:cNvPr>
          <p:cNvSpPr>
            <a:spLocks noGrp="1"/>
          </p:cNvSpPr>
          <p:nvPr>
            <p:ph idx="4294967295"/>
          </p:nvPr>
        </p:nvSpPr>
        <p:spPr>
          <a:xfrm>
            <a:off x="457200" y="1196752"/>
            <a:ext cx="8229600" cy="4411662"/>
          </a:xfrm>
        </p:spPr>
        <p:txBody>
          <a:bodyPr/>
          <a:lstStyle/>
          <a:p>
            <a:pPr eaLnBrk="1" hangingPunct="1">
              <a:buFont typeface="Wingdings" panose="05000000000000000000" pitchFamily="2" charset="2"/>
              <a:buChar char=""/>
            </a:pPr>
            <a:r>
              <a:rPr lang="en-US" altLang="zh-CN" sz="2400" b="1" dirty="0">
                <a:ea typeface="宋体" panose="02010600030101010101" pitchFamily="2" charset="-122"/>
                <a:cs typeface="Times New Roman" panose="02020603050405020304" pitchFamily="18" charset="0"/>
              </a:rPr>
              <a:t>substitute-bytes</a:t>
            </a:r>
            <a:r>
              <a:rPr lang="en-US" altLang="zh-CN" sz="2400" dirty="0">
                <a:ea typeface="宋体" panose="02010600030101010101" pitchFamily="2" charset="-122"/>
                <a:cs typeface="Times New Roman" panose="02020603050405020304" pitchFamily="18" charset="0"/>
              </a:rPr>
              <a:t> (sub)</a:t>
            </a:r>
          </a:p>
          <a:p>
            <a:pPr lvl="1" eaLnBrk="1" hangingPunct="1">
              <a:buFont typeface="Wingdings" panose="05000000000000000000" pitchFamily="2" charset="2"/>
              <a:buChar char=""/>
            </a:pPr>
            <a:r>
              <a:rPr lang="en-US" altLang="zh-CN" sz="2000" dirty="0">
                <a:ea typeface="宋体" panose="02010600030101010101" pitchFamily="2" charset="-122"/>
                <a:cs typeface="Times New Roman" panose="02020603050405020304" pitchFamily="18" charset="0"/>
              </a:rPr>
              <a:t>Non-linear operation based on a defined </a:t>
            </a:r>
            <a:r>
              <a:rPr lang="en-US" altLang="zh-CN" sz="2000" b="1" dirty="0">
                <a:ea typeface="宋体" panose="02010600030101010101" pitchFamily="2" charset="-122"/>
                <a:cs typeface="Times New Roman" panose="02020603050405020304" pitchFamily="18" charset="0"/>
              </a:rPr>
              <a:t>substitution box</a:t>
            </a:r>
          </a:p>
          <a:p>
            <a:pPr lvl="1" eaLnBrk="1" hangingPunct="1">
              <a:buFont typeface="Wingdings" panose="05000000000000000000" pitchFamily="2" charset="2"/>
              <a:buChar char=""/>
            </a:pPr>
            <a:r>
              <a:rPr lang="en-US" altLang="zh-CN" sz="2000" dirty="0">
                <a:ea typeface="宋体" panose="02010600030101010101" pitchFamily="2" charset="-122"/>
                <a:cs typeface="Times New Roman" panose="02020603050405020304" pitchFamily="18" charset="0"/>
              </a:rPr>
              <a:t>Used to resist cryptanalysis and other mathematical attacks</a:t>
            </a:r>
          </a:p>
          <a:p>
            <a:pPr eaLnBrk="1" hangingPunct="1">
              <a:buFont typeface="Wingdings" panose="05000000000000000000" pitchFamily="2" charset="2"/>
              <a:buChar char=""/>
            </a:pPr>
            <a:r>
              <a:rPr lang="en-US" altLang="zh-CN" sz="2400" b="1" dirty="0">
                <a:ea typeface="宋体" panose="02010600030101010101" pitchFamily="2" charset="-122"/>
                <a:cs typeface="Times New Roman" panose="02020603050405020304" pitchFamily="18" charset="0"/>
              </a:rPr>
              <a:t>shift-rows</a:t>
            </a: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shr</a:t>
            </a:r>
            <a:r>
              <a:rPr lang="en-US" altLang="zh-CN" sz="2400" dirty="0">
                <a:ea typeface="宋体" panose="02010600030101010101" pitchFamily="2" charset="-122"/>
                <a:cs typeface="Times New Roman" panose="02020603050405020304" pitchFamily="18" charset="0"/>
              </a:rPr>
              <a:t>)</a:t>
            </a:r>
          </a:p>
          <a:p>
            <a:pPr lvl="1" eaLnBrk="1" hangingPunct="1">
              <a:buFont typeface="Wingdings" panose="05000000000000000000" pitchFamily="2" charset="2"/>
              <a:buChar char=""/>
            </a:pPr>
            <a:r>
              <a:rPr lang="en-US" altLang="zh-CN" sz="2000" dirty="0">
                <a:ea typeface="宋体" panose="02010600030101010101" pitchFamily="2" charset="-122"/>
                <a:cs typeface="Times New Roman" panose="02020603050405020304" pitchFamily="18" charset="0"/>
              </a:rPr>
              <a:t>Linear operation for producing </a:t>
            </a:r>
            <a:r>
              <a:rPr lang="en-US" altLang="zh-CN" sz="2000" b="1" dirty="0">
                <a:ea typeface="宋体" panose="02010600030101010101" pitchFamily="2" charset="-122"/>
                <a:cs typeface="Times New Roman" panose="02020603050405020304" pitchFamily="18" charset="0"/>
              </a:rPr>
              <a:t>diffusion</a:t>
            </a:r>
          </a:p>
          <a:p>
            <a:pPr eaLnBrk="1" hangingPunct="1">
              <a:buFont typeface="Wingdings" panose="05000000000000000000" pitchFamily="2" charset="2"/>
              <a:buChar char=""/>
            </a:pPr>
            <a:r>
              <a:rPr lang="en-US" altLang="zh-CN" sz="2400" b="1" dirty="0">
                <a:ea typeface="宋体" panose="02010600030101010101" pitchFamily="2" charset="-122"/>
                <a:cs typeface="Times New Roman" panose="02020603050405020304" pitchFamily="18" charset="0"/>
              </a:rPr>
              <a:t>mix-columns</a:t>
            </a:r>
            <a:r>
              <a:rPr lang="en-US" altLang="zh-CN" sz="2400" dirty="0">
                <a:ea typeface="宋体" panose="02010600030101010101" pitchFamily="2" charset="-122"/>
                <a:cs typeface="Times New Roman" panose="02020603050405020304" pitchFamily="18" charset="0"/>
              </a:rPr>
              <a:t> (mic)</a:t>
            </a:r>
          </a:p>
          <a:p>
            <a:pPr lvl="1" eaLnBrk="1" hangingPunct="1">
              <a:buFont typeface="Wingdings" panose="05000000000000000000" pitchFamily="2" charset="2"/>
              <a:buChar char=""/>
            </a:pPr>
            <a:r>
              <a:rPr lang="en-US" altLang="zh-CN" sz="2000" dirty="0">
                <a:ea typeface="宋体" panose="02010600030101010101" pitchFamily="2" charset="-122"/>
                <a:cs typeface="Times New Roman" panose="02020603050405020304" pitchFamily="18" charset="0"/>
              </a:rPr>
              <a:t>Elementary operation also for producing </a:t>
            </a:r>
            <a:r>
              <a:rPr lang="en-US" altLang="zh-CN" sz="2000" b="1" dirty="0">
                <a:ea typeface="宋体" panose="02010600030101010101" pitchFamily="2" charset="-122"/>
                <a:cs typeface="Times New Roman" panose="02020603050405020304" pitchFamily="18" charset="0"/>
              </a:rPr>
              <a:t>diffusion</a:t>
            </a:r>
          </a:p>
          <a:p>
            <a:pPr eaLnBrk="1" hangingPunct="1">
              <a:buFont typeface="Wingdings" panose="05000000000000000000" pitchFamily="2" charset="2"/>
              <a:buChar char=""/>
            </a:pPr>
            <a:r>
              <a:rPr lang="en-US" altLang="zh-CN" sz="2400" b="1" dirty="0">
                <a:ea typeface="宋体" panose="02010600030101010101" pitchFamily="2" charset="-122"/>
                <a:cs typeface="Times New Roman" panose="02020603050405020304" pitchFamily="18" charset="0"/>
              </a:rPr>
              <a:t>add-round-key</a:t>
            </a:r>
            <a:r>
              <a:rPr lang="en-US" altLang="zh-CN" sz="2400" dirty="0">
                <a:ea typeface="宋体" panose="02010600030101010101" pitchFamily="2" charset="-122"/>
                <a:cs typeface="Times New Roman" panose="02020603050405020304" pitchFamily="18" charset="0"/>
              </a:rPr>
              <a:t> (ark)</a:t>
            </a:r>
          </a:p>
          <a:p>
            <a:pPr lvl="1" eaLnBrk="1" hangingPunct="1">
              <a:buFont typeface="Wingdings" panose="05000000000000000000" pitchFamily="2" charset="2"/>
              <a:buChar char=""/>
            </a:pPr>
            <a:r>
              <a:rPr lang="en-US" altLang="zh-CN" sz="2000" dirty="0">
                <a:ea typeface="宋体" panose="02010600030101010101" pitchFamily="2" charset="-122"/>
                <a:cs typeface="Times New Roman" panose="02020603050405020304" pitchFamily="18" charset="0"/>
              </a:rPr>
              <a:t>Simple set </a:t>
            </a:r>
            <a:r>
              <a:rPr lang="en-US" altLang="zh-CN" sz="2000">
                <a:ea typeface="宋体" panose="02010600030101010101" pitchFamily="2" charset="-122"/>
                <a:cs typeface="Times New Roman" panose="02020603050405020304" pitchFamily="18" charset="0"/>
              </a:rPr>
              <a:t>of ⊕ </a:t>
            </a:r>
            <a:r>
              <a:rPr lang="en-US" altLang="zh-CN" sz="2000" dirty="0">
                <a:ea typeface="宋体" panose="02010600030101010101" pitchFamily="2" charset="-122"/>
                <a:cs typeface="Times New Roman" panose="02020603050405020304" pitchFamily="18" charset="0"/>
              </a:rPr>
              <a:t>operations on state matrices </a:t>
            </a:r>
          </a:p>
          <a:p>
            <a:pPr lvl="1" eaLnBrk="1" hangingPunct="1">
              <a:buFont typeface="Wingdings" panose="05000000000000000000" pitchFamily="2" charset="2"/>
              <a:buChar char=""/>
            </a:pPr>
            <a:r>
              <a:rPr lang="en-US" altLang="zh-CN" sz="2000" dirty="0">
                <a:ea typeface="宋体" panose="02010600030101010101" pitchFamily="2" charset="-122"/>
                <a:cs typeface="Times New Roman" panose="02020603050405020304" pitchFamily="18" charset="0"/>
              </a:rPr>
              <a:t>Linear operation</a:t>
            </a:r>
          </a:p>
          <a:p>
            <a:pPr lvl="1" eaLnBrk="1" hangingPunct="1">
              <a:buFont typeface="Wingdings" panose="05000000000000000000" pitchFamily="2" charset="2"/>
              <a:buChar char=""/>
            </a:pPr>
            <a:r>
              <a:rPr lang="en-US" altLang="zh-CN" sz="2000" dirty="0">
                <a:ea typeface="宋体" panose="02010600030101010101" pitchFamily="2" charset="-122"/>
                <a:cs typeface="Times New Roman" panose="02020603050405020304" pitchFamily="18" charset="0"/>
              </a:rPr>
              <a:t>Produces </a:t>
            </a:r>
            <a:r>
              <a:rPr lang="en-US" altLang="zh-CN" sz="2000" b="1" dirty="0">
                <a:ea typeface="宋体" panose="02010600030101010101" pitchFamily="2" charset="-122"/>
                <a:cs typeface="Times New Roman" panose="02020603050405020304" pitchFamily="18" charset="0"/>
              </a:rPr>
              <a:t>confusion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166794"/>
            <a:ext cx="6480720" cy="669918"/>
          </a:xfrm>
        </p:spPr>
        <p:txBody>
          <a:bodyPr wrap="square">
            <a:spAutoFit/>
          </a:bodyPr>
          <a:lstStyle/>
          <a:p>
            <a:r>
              <a:rPr lang="en-IN" altLang="en-US" sz="3600" spc="-400" dirty="0">
                <a:latin typeface="+mj-lt"/>
                <a:ea typeface="ヒラギノ角ゴ Pro W3" charset="-128"/>
              </a:rPr>
              <a:t>A E </a:t>
            </a:r>
            <a:r>
              <a:rPr lang="en-IN" altLang="en-US" sz="3600" dirty="0">
                <a:latin typeface="+mj-lt"/>
                <a:ea typeface="ヒラギノ角ゴ Pro W3" charset="-128"/>
              </a:rPr>
              <a:t>S Encryption Round</a:t>
            </a:r>
            <a:endParaRPr lang="en-US" sz="2800" dirty="0">
              <a:latin typeface="+mj-lt"/>
            </a:endParaRPr>
          </a:p>
        </p:txBody>
      </p:sp>
      <p:pic>
        <p:nvPicPr>
          <p:cNvPr id="7" name="Picture 2" descr="Flow extends from each of 16 states to separate sub-bytes then separate states, with flow from each then leading to an illustration of shift rows. Shifts are illustrated for each state, extending left and right, four in each of four rows, to under a different state. Flow then leads from these shifted states with groups of four leading to four Mix Columns, and then flowing back to separate states, through Add Round Key r sub 0 through r sub 15, from left to right, to states."/>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467544" y="980728"/>
            <a:ext cx="8208912" cy="5419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9066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5">
            <a:extLst>
              <a:ext uri="{FF2B5EF4-FFF2-40B4-BE49-F238E27FC236}">
                <a16:creationId xmlns:a16="http://schemas.microsoft.com/office/drawing/2014/main" id="{0CB055B0-7401-4E77-8E32-D4679EE0EE3E}"/>
              </a:ext>
            </a:extLst>
          </p:cNvPr>
          <p:cNvSpPr>
            <a:spLocks noGrp="1" noChangeArrowheads="1"/>
          </p:cNvSpPr>
          <p:nvPr>
            <p:ph type="title"/>
          </p:nvPr>
        </p:nvSpPr>
        <p:spPr>
          <a:xfrm>
            <a:off x="1187624" y="188565"/>
            <a:ext cx="7344816" cy="792163"/>
          </a:xfrm>
        </p:spPr>
        <p:txBody>
          <a:bodyPr/>
          <a:lstStyle/>
          <a:p>
            <a:pPr eaLnBrk="1" hangingPunct="1"/>
            <a:r>
              <a:rPr lang="en-US" altLang="en-US" sz="3600" dirty="0"/>
              <a:t>AES-128</a:t>
            </a:r>
          </a:p>
        </p:txBody>
      </p:sp>
      <p:pic>
        <p:nvPicPr>
          <p:cNvPr id="36868" name="Picture 10" descr="AES">
            <a:extLst>
              <a:ext uri="{FF2B5EF4-FFF2-40B4-BE49-F238E27FC236}">
                <a16:creationId xmlns:a16="http://schemas.microsoft.com/office/drawing/2014/main" id="{D8257E4D-02D8-47B0-8423-B0C839DA2C6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043608" y="1011208"/>
            <a:ext cx="6792416" cy="542657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16632"/>
            <a:ext cx="7494984" cy="720080"/>
          </a:xfrm>
        </p:spPr>
        <p:txBody>
          <a:bodyPr wrap="square">
            <a:spAutoFit/>
          </a:bodyPr>
          <a:lstStyle/>
          <a:p>
            <a:pPr marL="0" indent="0"/>
            <a:r>
              <a:rPr lang="en-IN" dirty="0">
                <a:latin typeface="+mj-lt"/>
              </a:rPr>
              <a:t>AES S-Boxes </a:t>
            </a:r>
            <a:r>
              <a:rPr lang="en-IN" sz="2800" dirty="0">
                <a:latin typeface="+mj-lt"/>
              </a:rPr>
              <a:t>(1 of 2)</a:t>
            </a:r>
            <a:endParaRPr lang="en-IN" dirty="0">
              <a:latin typeface="+mj-lt"/>
            </a:endParaRPr>
          </a:p>
        </p:txBody>
      </p:sp>
      <p:pic>
        <p:nvPicPr>
          <p:cNvPr id="7" name="Picture 2" descr="The following information is given in the table:&#10;The values for y are given on the top row and the values for x are given in the bottom row.&#10;When y equals 0; the x values are as follows:&#10;• 0: 63&#10;• 1: CA&#10;• 2: B7&#10;• 3: 04&#10;• 4: 09&#10;• 5: 53&#10;• 6: D0&#10;• 7: 51&#10;• 8: CD&#10;• 9: 60&#10;• A: E0&#10;• B: E7&#10;• C: BA&#10;• D: 70&#10;• E: E1&#10;• F: 8C&#10;When y equals 1; the x values are as follows:&#10;• 0: 7C&#10;• 1: 82&#10;• 2: FD&#10;• 3: C7&#10;• 4: 83&#10;• 5: D1&#10;• 6: EF&#10;• 7: A3&#10;• 8: 0C&#10;• 9: 81&#10;• A: 32&#10;• B: C8&#10;• C: 78&#10;• D: 3E&#10;• E: F8&#10;• F: A1&#10;When y equals 2; the x values are as follows:&#10;• 0: 77&#10;• 1: C9&#10;• 2: 93&#10;• 3: 23&#10;• 4: 2C&#10;• 5: 00&#10;• 6: AA&#10;• 7: 40&#10;• 8: 13&#10;• 9: 4F&#10;• A: 3A&#10;• B: 37&#10;• C: 25&#10;• D: B5&#10;• E: 98&#10;• F: 89&#10;When y equals 3; the x values are as follows:&#10;• 0: 7B&#10;• 1: 7D&#10;• 2: 26&#10;• 3: C3&#10;• 4: 1A&#10;• 5: ED&#10;• 6: FB&#10;• 7: 8F&#10;• 8: EC&#10;• 9: DC&#10;• A: 0A&#10;• B: 6D&#10;• C: 2E&#10;• D: 66&#10;• E: 11&#10;• F: 0D&#10;When y equals 4; the x values are as follows:&#10;• 0: F2&#10;• 1: FA&#10;• 2: 36&#10;• 3: 18&#10;• 4: 1B&#10;• 5: 20&#10;• 6: 43&#10;• 7: 92&#10;• 8: 5F&#10;• 9: 22&#10;• A: 49&#10;• B: 8D&#10;• C: 1C&#10;• D: 48&#10;• E: 69&#10;• F: BF&#10;When y equals 5; the x values are as follows:&#10;• 0: 6B&#10;• 1: 59&#10;• 2: 3F&#10;• 3: 96&#10;• 4: 6E&#10;• 5: FC&#10;• 6: 4D&#10;• 7: 9D&#10;• 8: 97&#10;• 9: 2A&#10;• A: 06&#10;• B: D5&#10;• C: A6&#10;• D: 03&#10;• E: D9&#10;• F: E6&#10;When y equals 6; the x values are as follows:&#10;• 0: 6F&#10;• 1: 47&#10;• 2: F7&#10;• 3: 05&#10;• 4: 5A&#10;• 5: B1&#10;• 6: 33&#10;• 7: 38 &#10;• 8: 44&#10;• 9: 90&#10;• A: 24&#10;• B: 4E&#10;• C: B4&#10;• D: F6&#10;• E: 8E&#10;• F: 42&#10;When y equals 7; the x values are as follows:&#10;• 0: C5&#10;• 1: F0&#10;• 2: CC&#10;• 3: 9A&#10;• 4: A0&#10;• 5: 5B&#10;• 6: 85&#10;• 7: F5&#10;• 8: 17&#10;• 9: 88&#10;• A: 5C&#10;• B: A9&#10;• C: C6&#10;• D: 0E&#10;• E: 94&#10;• F: 68&#10;When y equals 8; the x values are as follows:&#10;• 0: 30&#10;• 1: AD&#10;• 2: 34&#10;• 3: 07&#10;• 4: 52&#10;• 5: 6A&#10;• 6: 45&#10;• 7: BC&#10;• 8: C4&#10;• 9: 46&#10;• A: C2&#10;• B: 6C&#10;• C: E8&#10;• D: 61&#10;• E: 9B&#10;• F: 41&#10;When y equals 9; the x values are as follows:&#10;• 0: 01&#10;• 1: D4&#10;• 2: A5&#10;• 3: 12&#10;• 4: 3B&#10;• 5: CB&#10;• 6: F9&#10;• 7: B6&#10;• 8: A7&#10;• 9: EE&#10;• A: D3&#10;• B: 56&#10;• C: DD&#10;• D: 35&#10;• E: 1E&#10;• F: 99&#10;When y equals A; the x values are as follows:&#10;• 0: 67&#10;• 1: A2&#10;• 2: E5&#10;• 3: 80&#10;• 4: D6&#10;• 5: BE&#10;• 6: 02&#10;• 7: DA&#10;• 8: 7E&#10;• 9: B8&#10;• A: AC&#10;• B: F4&#10;• C: 74&#10;• D: 57&#10;• E: 87&#10;• F: 2D&#10;When y equals B; the x values are as follows:&#10;• 0: 2B&#10;• 1: AF&#10;• 2: F1&#10;• 3: E2&#10;• 4: B3&#10;• 5: 39&#10;• 6: 7F&#10;• 7: 21&#10;• 8: 3D&#10;• 9: 14&#10;• A: 62&#10;• B: EA&#10;• C: 1F&#10;• D: B9&#10;• E: E9&#10;• F: 0F&#10;When y equals C; the x values are as follows:&#10;• 0: FE&#10;• 1: 9C&#10;• 2: 71&#10;• 3: EB&#10;• 4: 29&#10;• 5: 4A&#10;• 6: 50&#10;• 7: 10&#10;• 8: 64&#10;• 9: DE&#10;• A: 91&#10;• B: 65&#10;• C: 4B&#10;• D: 86&#10;• E: CE&#10;• F: B0&#10;&#10;When y equals D; the x values are as follows:&#10;• 0: D7&#10;• 1: A4&#10;• 2: D8&#10;• 3: 27&#10;• 4: E3&#10;• 5: 4C&#10;• 6: 3C&#10;• 7: FF&#10;• 8: 5D&#10;• 9: 5E&#10;• A: 95&#10;• B: 7A&#10;• C: BD&#10;• D: C1&#10;• E: 55&#10;• F: 54&#10;When y equals E; the x values are as follows:&#10;• 0: AB&#10;• 1: 72&#10;• 2: 31&#10;• 3: B2&#10;• 4: 2F&#10;• 5: 58&#10;• 6: 9F&#10;• 7: F3&#10;• 8: 19&#10;• 9: 0B&#10;• A: E4&#10;• B: AE&#10;• C: 8B&#10;• D: 1D&#10;• E: 28&#10;• F: BB&#10;When y equals F; the x values are as follows:&#10;• 0: 76&#10;• 1: C0&#10;• 2: 15&#10;• 3: 75&#10;• 4: 84&#10;• 5: CF&#10;• 6: A8&#10;• 7: D2&#10;• 8: 73&#10;• 9: DB&#10;• A: 79&#10;• B: 08&#10;• C: 8A&#10;• D: 9E&#10;• E: DF&#10;• F: 16&#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509850" y="1104871"/>
            <a:ext cx="8100750" cy="5067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0946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15084"/>
            <a:ext cx="8229600" cy="707876"/>
          </a:xfrm>
        </p:spPr>
        <p:txBody>
          <a:bodyPr wrap="square">
            <a:spAutoFit/>
          </a:bodyPr>
          <a:lstStyle/>
          <a:p>
            <a:pPr marL="0" indent="0"/>
            <a:r>
              <a:rPr lang="en-IN" dirty="0">
                <a:latin typeface="+mj-lt"/>
              </a:rPr>
              <a:t>AES S-Boxes </a:t>
            </a:r>
            <a:r>
              <a:rPr lang="en-IN" sz="2800" dirty="0">
                <a:latin typeface="+mj-lt"/>
              </a:rPr>
              <a:t>(2 of 2)</a:t>
            </a:r>
            <a:endParaRPr lang="en-IN" dirty="0">
              <a:latin typeface="+mj-lt"/>
            </a:endParaRPr>
          </a:p>
        </p:txBody>
      </p:sp>
      <p:pic>
        <p:nvPicPr>
          <p:cNvPr id="8" name="Picture 2" descr="The following information is given in the table:&#10;The values for y are given on the top row and the values for x are given in the bottom row.&#10;When y equals 0; the x values are as follows:&#10;&#10;When y equals 0; the x values are as follows:&#10;• 0: 52&#10;• 1: 7C&#10;• 2: 54&#10;• 3: 08&#10;• 4: 72&#10;• 5: 6C&#10;• 6: 90&#10;• 7: D0&#10;• 8: 3A&#10;• 9: 96&#10;• A: 47&#10;• B: FC&#10;• C: 1F&#10;• D: 60&#10;• E: A0&#10;• F: 17&#10;When y equals 1; the x values are as follows:&#10;• 0: 09&#10;• 1: E3&#10;• 2: 7B&#10;• 3: 2E&#10;• 4: F8&#10;• 5: 70&#10;• 6: D8&#10;• 7: 2C&#10;• 8: 91&#10;• 9: AC&#10;• A: F1&#10;• B: 56&#10;• C: DD&#10;• D: 51&#10;• E: E0&#10;• F: 2B&#10;When y equals 2; the x values are as follows:&#10;• 0: 6A&#10;• 1: 39&#10;• 2: 94&#10;• 3: A1&#10;• 4: F6&#10;• 5: 48&#10;• 6: AB&#10;• 7: 1E&#10;• 8: 11&#10;• 9: 74&#10;• A: 1A&#10;• B: 3E&#10;• C: A8&#10;• D: 7F&#10;• E: 3B&#10;• F: 04&#10;When y equals 3; the x values are as follows:&#10;• 0: D5&#10;• 1: 82&#10;• 2: 32&#10;• 3: 66&#10;• 4: 64&#10;• 5: 50&#10;• 6: 00&#10;• 7: 8F&#10;• 8: 41&#10;• 9: 22&#10;• A: 71&#10;• B: 4B&#10;• C: 33&#10;• D: A9&#10;• E: 4D&#10;• F: 7E&#10;When y equals 4; the x values are as follows:&#10;• 0: 30&#10;• 1: 9B&#10;• 2: A6&#10;• 3: 28&#10;• 4: 86&#10;• 5: FD&#10;• 6: 8C&#10;• 7: CA&#10;• 8: 4F&#10;• 9: E7&#10;• A: 1D&#10;• B: C6&#10;• C: 88&#10;• D: 19&#10;• E: AE&#10;• F: BA&#10;When y equals 5; the x values are as follows:&#10;• 0: 36&#10;• 1: 2F&#10;• 2: C2&#10;• 3: D9&#10;• 4: 68&#10;• 5: ED&#10;• 6: BC&#10;• 7: 3F&#10;• 8: 67&#10;• 9: AD&#10;• A: 29&#10;• B: D2&#10;• C: 07&#10;• D: B5&#10;• E: 2A&#10;• F: 77&#10;When y equals 6; the x values are as follows:&#10;• 0: A5&#10;• 1: FF&#10;• 2: 23&#10;• 3: 24&#10;• 4: 98&#10;• 5: B9&#10;• 6: D3&#10;• 7: 0F&#10;• 8: DC&#10;• 9: 35&#10;• A: C5&#10;• B: 79&#10;• C: C7&#10;• D: 4A&#10;• E: F5&#10;• F: D6&#10;When y equals 7; the x values are as follows:&#10;• 0: 38&#10;• 1: 87&#10;• 2: 3D&#10;• 3: B2&#10;• 4: 16&#10;• 5: DA&#10;• 6: 0A&#10;• 7: 02&#10;• 8: EA&#10;• 9: 85&#10;• A: 89&#10;• B: 20&#10;• C: 31&#10;• D: 0D&#10;• E: B0&#10;• F: 26&#10;When y equals 8; the x values are as follows:&#10;• 0: BF&#10;• 1: 34&#10;• 2: EE&#10;• 3: 76&#10;• 4: D4&#10;• 5: 5E&#10;• 6: F7&#10;• 7: C1&#10;• 8: 97&#10;• 9: E2&#10;• A: 6F&#10;• B: 9A&#10;• C: B1&#10;• D: 2D&#10;• E: C8&#10;• F: E1&#10;When y equals 9; the x values are as follows:&#10;• 0: 40&#10;• 1: 8E&#10;• 2: 4C&#10;• 3: 5B&#10;• 4: A4&#10;• 5: 15&#10;• 6: E4&#10;• 7: AF&#10;• 8: F2&#10;• 9: F9&#10;• A: B7&#10;• B: DB&#10;• C: 12&#10;• D: E5&#10;• E: EB&#10;• F: 69&#10;When y equals A; the x values are as follows:&#10;• 0: A3&#10;• 1: 43&#10;• 2: 95&#10;• 3: A2&#10;• 4: 5C&#10;• 5: 46&#10;• 6: 58&#10;• 7: BD&#10;• 8: CF&#10;• 9: 37&#10;• A: 62&#10;• B: C0&#10;• C: 10&#10;• D: 7A&#10;• E: BB&#10;• F: 14&#10;&#10;When y equals B; the x values are as follows:&#10;• 0: 9E&#10;• 1: 44&#10;• 2: 0B&#10;• 3: 49&#10;• 4: CC&#10;• 5: 57&#10;• 6: 05&#10;• 7: 03&#10;• 8: CE&#10;• 9: E8&#10;• A: 0E&#10;• B: FE&#10;• C: 59&#10;• D: 9F&#10;• E: 3C&#10;• F: 63&#10;When y equals C the x values are as follows:&#10;• 0: 81&#10;• 1: C4&#10;• 2: 42&#10;• 3: 6D&#10;• 4: 5D&#10;• 5: A7&#10;• 6: B8&#10;• 7: 01&#10;• 8: F0&#10;• 9: 1C&#10;• A: AA&#10;• B: 78&#10;• C: 27&#10;• D: 93&#10;• E: 83&#10;• F: 55&#10;When y equals D the x values are as follows:&#10;• 0: F3&#10;• 1: DE&#10;• 2: FA&#10;• 3: 8B&#10;• 4: 65&#10;• 5: 8D&#10;• 6: B3&#10;• 7: 13&#10;• 8: B4&#10;• 9: 75&#10;• A: 18&#10;• B: CD&#10;• C: 80&#10;• D: C9&#10;• E: 53&#10;• F: 21&#10;When y equals E the x values are as follows:&#10;• 0: D7&#10;• 1: E9&#10;• 2: C3&#10;• 3: D1&#10;• 4: B6&#10;• 5: 9D&#10;• 6: 45&#10;• 7: 8A&#10;• 8: E6&#10;• 9: DF&#10;• A: BE&#10;• B: 5A&#10;• C: EC&#10;• D: 9C&#10;• E: 99&#10;• F: 0C&#10;When y equals F the x values are as follows:&#10;• 0: FB&#10;• 1: CB&#10;• 2: 4E&#10;• 3: 25&#10;• 4: 92&#10;• 5: 84&#10;• 6: 06&#10;• 7: 6B&#10;• 8: 73&#10;• 9: 6E&#10;• A: 1B&#10;• B: F4&#10;• C: 5F&#10;• D: EF&#10;• E: 61&#10;• F: 7D&#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443357" y="914400"/>
            <a:ext cx="8228710" cy="51180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9668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itle 1">
            <a:extLst>
              <a:ext uri="{FF2B5EF4-FFF2-40B4-BE49-F238E27FC236}">
                <a16:creationId xmlns:a16="http://schemas.microsoft.com/office/drawing/2014/main" id="{D663198D-B6A7-4B7B-BE1A-CCBDDFA91171}"/>
              </a:ext>
            </a:extLst>
          </p:cNvPr>
          <p:cNvSpPr>
            <a:spLocks noGrp="1"/>
          </p:cNvSpPr>
          <p:nvPr>
            <p:ph type="title" idx="4294967295"/>
          </p:nvPr>
        </p:nvSpPr>
        <p:spPr>
          <a:xfrm>
            <a:off x="1115616" y="116632"/>
            <a:ext cx="7543800" cy="736591"/>
          </a:xfrm>
        </p:spPr>
        <p:txBody>
          <a:bodyPr anchor="ctr"/>
          <a:lstStyle/>
          <a:p>
            <a:pPr eaLnBrk="1" hangingPunct="1"/>
            <a:r>
              <a:rPr lang="en-US" altLang="zh-CN" dirty="0">
                <a:ea typeface="宋体" panose="02010600030101010101" pitchFamily="2" charset="-122"/>
              </a:rPr>
              <a:t>AES S-Box</a:t>
            </a:r>
          </a:p>
        </p:txBody>
      </p:sp>
      <mc:AlternateContent xmlns:mc="http://schemas.openxmlformats.org/markup-compatibility/2006" xmlns:a14="http://schemas.microsoft.com/office/drawing/2010/main">
        <mc:Choice Requires="a14">
          <p:sp>
            <p:nvSpPr>
              <p:cNvPr id="37892" name="Content Placeholder 2">
                <a:extLst>
                  <a:ext uri="{FF2B5EF4-FFF2-40B4-BE49-F238E27FC236}">
                    <a16:creationId xmlns:a16="http://schemas.microsoft.com/office/drawing/2014/main" id="{A95D5603-A5C3-404C-A567-09925D3D5F1B}"/>
                  </a:ext>
                </a:extLst>
              </p:cNvPr>
              <p:cNvSpPr>
                <a:spLocks noGrp="1"/>
              </p:cNvSpPr>
              <p:nvPr>
                <p:ph idx="4294967295"/>
              </p:nvPr>
            </p:nvSpPr>
            <p:spPr>
              <a:xfrm>
                <a:off x="213008" y="908720"/>
                <a:ext cx="8449816" cy="4724400"/>
              </a:xfrm>
            </p:spPr>
            <p:txBody>
              <a:bodyPr/>
              <a:lstStyle/>
              <a:p>
                <a:pPr eaLnBrk="1" hangingPunct="1">
                  <a:lnSpc>
                    <a:spcPct val="150000"/>
                  </a:lnSpc>
                </a:pPr>
                <a:r>
                  <a:rPr lang="en-GB" altLang="zh-CN" sz="2100" dirty="0">
                    <a:ea typeface="宋体" panose="02010600030101010101" pitchFamily="2" charset="-122"/>
                  </a:rPr>
                  <a:t>S-box: a </a:t>
                </a:r>
                <a14:m>
                  <m:oMath xmlns:m="http://schemas.openxmlformats.org/officeDocument/2006/math">
                    <m:r>
                      <a:rPr lang="en-GB" altLang="zh-CN" sz="2100" i="1" dirty="0" smtClean="0">
                        <a:latin typeface="Cambria Math" panose="02040503050406030204" pitchFamily="18" charset="0"/>
                        <a:ea typeface="宋体" panose="02010600030101010101" pitchFamily="2" charset="-122"/>
                      </a:rPr>
                      <m:t>16</m:t>
                    </m:r>
                    <m:r>
                      <a:rPr lang="en-GB" altLang="zh-CN" sz="2100" i="1" dirty="0" smtClean="0">
                        <a:latin typeface="Cambria Math" panose="02040503050406030204" pitchFamily="18" charset="0"/>
                        <a:ea typeface="Cambria Math" panose="02040503050406030204" pitchFamily="18" charset="0"/>
                      </a:rPr>
                      <m:t>×</m:t>
                    </m:r>
                    <m:r>
                      <a:rPr lang="en-GB" altLang="zh-CN" sz="2100" i="1" dirty="0" smtClean="0">
                        <a:latin typeface="Cambria Math" panose="02040503050406030204" pitchFamily="18" charset="0"/>
                        <a:ea typeface="宋体" panose="02010600030101010101" pitchFamily="2" charset="-122"/>
                      </a:rPr>
                      <m:t>16</m:t>
                    </m:r>
                  </m:oMath>
                </a14:m>
                <a:r>
                  <a:rPr lang="en-GB" altLang="zh-CN" sz="2100" dirty="0">
                    <a:ea typeface="宋体" panose="02010600030101010101" pitchFamily="2" charset="-122"/>
                  </a:rPr>
                  <a:t> matrix built from operations over finite field GF(</a:t>
                </a:r>
                <a:r>
                  <a:rPr lang="en-GB" altLang="zh-CN" sz="2100" dirty="0">
                    <a:latin typeface="Times New Roman" panose="02020603050405020304" pitchFamily="18" charset="0"/>
                    <a:ea typeface="宋体" panose="02010600030101010101" pitchFamily="2" charset="-122"/>
                  </a:rPr>
                  <a:t>2</a:t>
                </a:r>
                <a:r>
                  <a:rPr lang="en-GB" altLang="zh-CN" sz="2100" baseline="33000" dirty="0">
                    <a:latin typeface="Times New Roman" panose="02020603050405020304" pitchFamily="18" charset="0"/>
                    <a:ea typeface="宋体" panose="02010600030101010101" pitchFamily="2" charset="-122"/>
                  </a:rPr>
                  <a:t>8</a:t>
                </a:r>
                <a:r>
                  <a:rPr lang="en-GB" altLang="zh-CN" sz="2100" dirty="0">
                    <a:ea typeface="宋体" panose="02010600030101010101" pitchFamily="2" charset="-122"/>
                  </a:rPr>
                  <a:t>) </a:t>
                </a:r>
              </a:p>
              <a:p>
                <a:pPr lvl="1" eaLnBrk="1" hangingPunct="1">
                  <a:lnSpc>
                    <a:spcPct val="150000"/>
                  </a:lnSpc>
                </a:pPr>
                <a:r>
                  <a:rPr lang="en-GB" altLang="zh-CN" sz="2300" dirty="0">
                    <a:ea typeface="宋体" panose="02010600030101010101" pitchFamily="2" charset="-122"/>
                  </a:rPr>
                  <a:t>permute all </a:t>
                </a:r>
                <a:r>
                  <a:rPr lang="en-GB" altLang="zh-CN" sz="2300" dirty="0">
                    <a:latin typeface="Times New Roman" panose="02020603050405020304" pitchFamily="18" charset="0"/>
                    <a:ea typeface="宋体" panose="02010600030101010101" pitchFamily="2" charset="-122"/>
                  </a:rPr>
                  <a:t>256</a:t>
                </a:r>
                <a:r>
                  <a:rPr lang="en-GB" altLang="zh-CN" sz="2300" dirty="0">
                    <a:ea typeface="宋体" panose="02010600030101010101" pitchFamily="2" charset="-122"/>
                  </a:rPr>
                  <a:t> elements in GF(</a:t>
                </a:r>
                <a:r>
                  <a:rPr lang="en-GB" altLang="zh-CN" sz="2300" dirty="0">
                    <a:latin typeface="Times New Roman" panose="02020603050405020304" pitchFamily="18" charset="0"/>
                    <a:ea typeface="宋体" panose="02010600030101010101" pitchFamily="2" charset="-122"/>
                  </a:rPr>
                  <a:t>2</a:t>
                </a:r>
                <a:r>
                  <a:rPr lang="en-GB" altLang="zh-CN" sz="2300" baseline="33000" dirty="0">
                    <a:latin typeface="Times New Roman" panose="02020603050405020304" pitchFamily="18" charset="0"/>
                    <a:ea typeface="宋体" panose="02010600030101010101" pitchFamily="2" charset="-122"/>
                  </a:rPr>
                  <a:t>8</a:t>
                </a:r>
                <a:r>
                  <a:rPr lang="en-GB" altLang="zh-CN" sz="2300" dirty="0">
                    <a:ea typeface="宋体" panose="02010600030101010101" pitchFamily="2" charset="-122"/>
                  </a:rPr>
                  <a:t>)</a:t>
                </a:r>
              </a:p>
              <a:p>
                <a:pPr lvl="1" eaLnBrk="1" hangingPunct="1">
                  <a:lnSpc>
                    <a:spcPct val="150000"/>
                  </a:lnSpc>
                </a:pPr>
                <a:r>
                  <a:rPr lang="en-GB" altLang="zh-CN" sz="2300" dirty="0">
                    <a:ea typeface="宋体" panose="02010600030101010101" pitchFamily="2" charset="-122"/>
                  </a:rPr>
                  <a:t>each element and its index are represented by two hexadecimal digits</a:t>
                </a:r>
              </a:p>
              <a:p>
                <a:pPr eaLnBrk="1" hangingPunct="1">
                  <a:lnSpc>
                    <a:spcPct val="150000"/>
                  </a:lnSpc>
                </a:pPr>
                <a:r>
                  <a:rPr lang="en-GB" altLang="zh-CN" sz="2100" dirty="0">
                    <a:ea typeface="宋体" panose="02010600030101010101" pitchFamily="2" charset="-122"/>
                  </a:rPr>
                  <a:t>Let </a:t>
                </a:r>
                <a:r>
                  <a:rPr lang="en-GB" altLang="zh-CN" sz="2100" i="1" dirty="0">
                    <a:latin typeface="Times New Roman" panose="02020603050405020304" pitchFamily="18" charset="0"/>
                    <a:ea typeface="宋体" panose="02010600030101010101" pitchFamily="2" charset="-122"/>
                  </a:rPr>
                  <a:t>w</a:t>
                </a:r>
                <a:r>
                  <a:rPr lang="en-GB" altLang="zh-CN" sz="2100" dirty="0">
                    <a:latin typeface="Times New Roman" panose="02020603050405020304" pitchFamily="18" charset="0"/>
                    <a:ea typeface="宋体" panose="02010600030101010101" pitchFamily="2" charset="-122"/>
                  </a:rPr>
                  <a:t> = </a:t>
                </a:r>
                <a:r>
                  <a:rPr lang="en-GB" altLang="zh-CN" sz="2100" i="1" dirty="0">
                    <a:latin typeface="Times New Roman" panose="02020603050405020304" pitchFamily="18" charset="0"/>
                    <a:ea typeface="宋体" panose="02010600030101010101" pitchFamily="2" charset="-122"/>
                  </a:rPr>
                  <a:t>b</a:t>
                </a:r>
                <a:r>
                  <a:rPr lang="en-GB" altLang="zh-CN" sz="2100" baseline="-33000" dirty="0">
                    <a:latin typeface="Times New Roman" panose="02020603050405020304" pitchFamily="18" charset="0"/>
                    <a:ea typeface="宋体" panose="02010600030101010101" pitchFamily="2" charset="-122"/>
                  </a:rPr>
                  <a:t>0</a:t>
                </a:r>
                <a:r>
                  <a:rPr lang="en-GB" altLang="zh-CN" sz="2100" dirty="0">
                    <a:latin typeface="Times New Roman" panose="02020603050405020304" pitchFamily="18" charset="0"/>
                    <a:ea typeface="宋体" panose="02010600030101010101" pitchFamily="2" charset="-122"/>
                  </a:rPr>
                  <a:t> ... </a:t>
                </a:r>
                <a:r>
                  <a:rPr lang="en-GB" altLang="zh-CN" sz="2100" i="1" dirty="0">
                    <a:latin typeface="Times New Roman" panose="02020603050405020304" pitchFamily="18" charset="0"/>
                    <a:ea typeface="宋体" panose="02010600030101010101" pitchFamily="2" charset="-122"/>
                  </a:rPr>
                  <a:t>b</a:t>
                </a:r>
                <a:r>
                  <a:rPr lang="en-GB" altLang="zh-CN" sz="2100" baseline="-33000" dirty="0">
                    <a:latin typeface="Times New Roman" panose="02020603050405020304" pitchFamily="18" charset="0"/>
                    <a:ea typeface="宋体" panose="02010600030101010101" pitchFamily="2" charset="-122"/>
                  </a:rPr>
                  <a:t>7</a:t>
                </a:r>
                <a:r>
                  <a:rPr lang="en-GB" altLang="zh-CN" sz="2100" baseline="-33000" dirty="0">
                    <a:ea typeface="宋体" panose="02010600030101010101" pitchFamily="2" charset="-122"/>
                  </a:rPr>
                  <a:t>  </a:t>
                </a:r>
                <a:r>
                  <a:rPr lang="en-GB" altLang="zh-CN" sz="2100" dirty="0">
                    <a:ea typeface="宋体" panose="02010600030101010101" pitchFamily="2" charset="-122"/>
                  </a:rPr>
                  <a:t>be a byte. Define a byte-substitution function </a:t>
                </a:r>
                <a:r>
                  <a:rPr lang="en-GB" altLang="zh-CN" sz="2100" i="1" dirty="0">
                    <a:latin typeface="Times New Roman" panose="02020603050405020304" pitchFamily="18" charset="0"/>
                    <a:ea typeface="宋体" panose="02010600030101010101" pitchFamily="2" charset="-122"/>
                  </a:rPr>
                  <a:t>S</a:t>
                </a:r>
                <a:r>
                  <a:rPr lang="en-GB" altLang="zh-CN" sz="2100" dirty="0">
                    <a:ea typeface="宋体" panose="02010600030101010101" pitchFamily="2" charset="-122"/>
                  </a:rPr>
                  <a:t> as follows:</a:t>
                </a:r>
              </a:p>
              <a:p>
                <a:pPr eaLnBrk="1" hangingPunct="1">
                  <a:lnSpc>
                    <a:spcPct val="150000"/>
                  </a:lnSpc>
                  <a:buFont typeface="Wingdings" panose="05000000000000000000" pitchFamily="2" charset="2"/>
                  <a:buNone/>
                </a:pPr>
                <a:r>
                  <a:rPr lang="en-GB" altLang="zh-CN" sz="2100" dirty="0">
                    <a:ea typeface="宋体" panose="02010600030101010101" pitchFamily="2" charset="-122"/>
                  </a:rPr>
                  <a:t>	Let </a:t>
                </a:r>
                <a:r>
                  <a:rPr lang="en-GB" altLang="zh-CN" sz="2100" i="1" dirty="0" err="1">
                    <a:latin typeface="Times New Roman" panose="02020603050405020304" pitchFamily="18" charset="0"/>
                    <a:ea typeface="宋体" panose="02010600030101010101" pitchFamily="2" charset="-122"/>
                  </a:rPr>
                  <a:t>i</a:t>
                </a:r>
                <a:r>
                  <a:rPr lang="en-GB" altLang="zh-CN" sz="2100" i="1" dirty="0">
                    <a:latin typeface="Times New Roman" panose="02020603050405020304" pitchFamily="18" charset="0"/>
                    <a:ea typeface="宋体" panose="02010600030101010101" pitchFamily="2" charset="-122"/>
                  </a:rPr>
                  <a:t> = b</a:t>
                </a:r>
                <a:r>
                  <a:rPr lang="en-GB" altLang="zh-CN" sz="2100" baseline="-33000" dirty="0">
                    <a:latin typeface="Times New Roman" panose="02020603050405020304" pitchFamily="18" charset="0"/>
                    <a:ea typeface="宋体" panose="02010600030101010101" pitchFamily="2" charset="-122"/>
                  </a:rPr>
                  <a:t>0</a:t>
                </a:r>
                <a:r>
                  <a:rPr lang="en-GB" altLang="zh-CN" sz="2100" i="1" dirty="0">
                    <a:latin typeface="Times New Roman" panose="02020603050405020304" pitchFamily="18" charset="0"/>
                    <a:ea typeface="宋体" panose="02010600030101010101" pitchFamily="2" charset="-122"/>
                  </a:rPr>
                  <a:t>b</a:t>
                </a:r>
                <a:r>
                  <a:rPr lang="en-GB" altLang="zh-CN" sz="2100" baseline="-33000" dirty="0">
                    <a:latin typeface="Times New Roman" panose="02020603050405020304" pitchFamily="18" charset="0"/>
                    <a:ea typeface="宋体" panose="02010600030101010101" pitchFamily="2" charset="-122"/>
                  </a:rPr>
                  <a:t>1</a:t>
                </a:r>
                <a:r>
                  <a:rPr lang="en-GB" altLang="zh-CN" sz="2100" i="1" dirty="0">
                    <a:latin typeface="Times New Roman" panose="02020603050405020304" pitchFamily="18" charset="0"/>
                    <a:ea typeface="宋体" panose="02010600030101010101" pitchFamily="2" charset="-122"/>
                  </a:rPr>
                  <a:t>b</a:t>
                </a:r>
                <a:r>
                  <a:rPr lang="en-GB" altLang="zh-CN" sz="2100" baseline="-33000" dirty="0">
                    <a:latin typeface="Times New Roman" panose="02020603050405020304" pitchFamily="18" charset="0"/>
                    <a:ea typeface="宋体" panose="02010600030101010101" pitchFamily="2" charset="-122"/>
                  </a:rPr>
                  <a:t>2</a:t>
                </a:r>
                <a:r>
                  <a:rPr lang="en-GB" altLang="zh-CN" sz="2100" i="1" dirty="0">
                    <a:latin typeface="Times New Roman" panose="02020603050405020304" pitchFamily="18" charset="0"/>
                    <a:ea typeface="宋体" panose="02010600030101010101" pitchFamily="2" charset="-122"/>
                  </a:rPr>
                  <a:t>b</a:t>
                </a:r>
                <a:r>
                  <a:rPr lang="en-GB" altLang="zh-CN" sz="2100" baseline="-33000" dirty="0">
                    <a:latin typeface="Times New Roman" panose="02020603050405020304" pitchFamily="18" charset="0"/>
                    <a:ea typeface="宋体" panose="02010600030101010101" pitchFamily="2" charset="-122"/>
                  </a:rPr>
                  <a:t>3</a:t>
                </a:r>
                <a:r>
                  <a:rPr lang="en-GB" altLang="zh-CN" sz="2100" dirty="0">
                    <a:ea typeface="宋体" panose="02010600030101010101" pitchFamily="2" charset="-122"/>
                  </a:rPr>
                  <a:t>, the binary representation of the row index</a:t>
                </a:r>
              </a:p>
              <a:p>
                <a:pPr eaLnBrk="1" hangingPunct="1">
                  <a:lnSpc>
                    <a:spcPct val="150000"/>
                  </a:lnSpc>
                  <a:buFont typeface="Wingdings" panose="05000000000000000000" pitchFamily="2" charset="2"/>
                  <a:buNone/>
                </a:pPr>
                <a:r>
                  <a:rPr lang="en-GB" altLang="zh-CN" sz="2100" dirty="0">
                    <a:ea typeface="宋体" panose="02010600030101010101" pitchFamily="2" charset="-122"/>
                  </a:rPr>
                  <a:t>	Let </a:t>
                </a:r>
                <a:r>
                  <a:rPr lang="en-GB" altLang="zh-CN" sz="2100" i="1" dirty="0">
                    <a:latin typeface="Times New Roman" panose="02020603050405020304" pitchFamily="18" charset="0"/>
                    <a:ea typeface="宋体" panose="02010600030101010101" pitchFamily="2" charset="-122"/>
                  </a:rPr>
                  <a:t>j = b</a:t>
                </a:r>
                <a:r>
                  <a:rPr lang="en-GB" altLang="zh-CN" sz="2100" baseline="-33000" dirty="0">
                    <a:latin typeface="Times New Roman" panose="02020603050405020304" pitchFamily="18" charset="0"/>
                    <a:ea typeface="宋体" panose="02010600030101010101" pitchFamily="2" charset="-122"/>
                  </a:rPr>
                  <a:t>4</a:t>
                </a:r>
                <a:r>
                  <a:rPr lang="en-GB" altLang="zh-CN" sz="2100" i="1" dirty="0">
                    <a:latin typeface="Times New Roman" panose="02020603050405020304" pitchFamily="18" charset="0"/>
                    <a:ea typeface="宋体" panose="02010600030101010101" pitchFamily="2" charset="-122"/>
                  </a:rPr>
                  <a:t>b</a:t>
                </a:r>
                <a:r>
                  <a:rPr lang="en-GB" altLang="zh-CN" sz="2100" baseline="-33000" dirty="0">
                    <a:latin typeface="Times New Roman" panose="02020603050405020304" pitchFamily="18" charset="0"/>
                    <a:ea typeface="宋体" panose="02010600030101010101" pitchFamily="2" charset="-122"/>
                  </a:rPr>
                  <a:t>5</a:t>
                </a:r>
                <a:r>
                  <a:rPr lang="en-GB" altLang="zh-CN" sz="2100" i="1" dirty="0">
                    <a:latin typeface="Times New Roman" panose="02020603050405020304" pitchFamily="18" charset="0"/>
                    <a:ea typeface="宋体" panose="02010600030101010101" pitchFamily="2" charset="-122"/>
                  </a:rPr>
                  <a:t>b</a:t>
                </a:r>
                <a:r>
                  <a:rPr lang="en-GB" altLang="zh-CN" sz="2100" baseline="-33000" dirty="0">
                    <a:latin typeface="Times New Roman" panose="02020603050405020304" pitchFamily="18" charset="0"/>
                    <a:ea typeface="宋体" panose="02010600030101010101" pitchFamily="2" charset="-122"/>
                  </a:rPr>
                  <a:t>6</a:t>
                </a:r>
                <a:r>
                  <a:rPr lang="en-GB" altLang="zh-CN" sz="2100" i="1" dirty="0">
                    <a:latin typeface="Times New Roman" panose="02020603050405020304" pitchFamily="18" charset="0"/>
                    <a:ea typeface="宋体" panose="02010600030101010101" pitchFamily="2" charset="-122"/>
                  </a:rPr>
                  <a:t>b</a:t>
                </a:r>
                <a:r>
                  <a:rPr lang="en-GB" altLang="zh-CN" sz="2100" baseline="-33000" dirty="0">
                    <a:latin typeface="Times New Roman" panose="02020603050405020304" pitchFamily="18" charset="0"/>
                    <a:ea typeface="宋体" panose="02010600030101010101" pitchFamily="2" charset="-122"/>
                  </a:rPr>
                  <a:t>7</a:t>
                </a:r>
                <a:r>
                  <a:rPr lang="en-GB" altLang="zh-CN" sz="2100" dirty="0">
                    <a:ea typeface="宋体" panose="02010600030101010101" pitchFamily="2" charset="-122"/>
                  </a:rPr>
                  <a:t>, the binary representation of the column index</a:t>
                </a:r>
              </a:p>
              <a:p>
                <a:pPr eaLnBrk="1" hangingPunct="1">
                  <a:lnSpc>
                    <a:spcPct val="150000"/>
                  </a:lnSpc>
                  <a:buFont typeface="Wingdings" panose="05000000000000000000" pitchFamily="2" charset="2"/>
                  <a:buNone/>
                </a:pPr>
                <a:r>
                  <a:rPr lang="en-GB" altLang="zh-CN" sz="2100" dirty="0">
                    <a:ea typeface="宋体" panose="02010600030101010101" pitchFamily="2" charset="-122"/>
                  </a:rPr>
                  <a:t>	Let </a:t>
                </a:r>
                <a:r>
                  <a:rPr lang="en-GB" altLang="zh-CN" sz="2100" i="1" dirty="0">
                    <a:latin typeface="Times New Roman" panose="02020603050405020304" pitchFamily="18" charset="0"/>
                    <a:ea typeface="宋体" panose="02010600030101010101" pitchFamily="2" charset="-122"/>
                  </a:rPr>
                  <a:t>S</a:t>
                </a:r>
                <a:r>
                  <a:rPr lang="en-GB" altLang="zh-CN" sz="2100" dirty="0">
                    <a:latin typeface="Times New Roman" panose="02020603050405020304" pitchFamily="18" charset="0"/>
                    <a:ea typeface="宋体" panose="02010600030101010101" pitchFamily="2" charset="-122"/>
                  </a:rPr>
                  <a:t>(</a:t>
                </a:r>
                <a:r>
                  <a:rPr lang="en-GB" altLang="zh-CN" sz="2100" i="1" dirty="0">
                    <a:latin typeface="Times New Roman" panose="02020603050405020304" pitchFamily="18" charset="0"/>
                    <a:ea typeface="宋体" panose="02010600030101010101" pitchFamily="2" charset="-122"/>
                  </a:rPr>
                  <a:t>w</a:t>
                </a:r>
                <a:r>
                  <a:rPr lang="en-GB" altLang="zh-CN" sz="2100" dirty="0">
                    <a:latin typeface="Times New Roman" panose="02020603050405020304" pitchFamily="18" charset="0"/>
                    <a:ea typeface="宋体" panose="02010600030101010101" pitchFamily="2" charset="-122"/>
                  </a:rPr>
                  <a:t>) = </a:t>
                </a:r>
                <a:r>
                  <a:rPr lang="en-GB" altLang="zh-CN" sz="2100" i="1" dirty="0" err="1">
                    <a:latin typeface="Times New Roman" panose="02020603050405020304" pitchFamily="18" charset="0"/>
                    <a:ea typeface="宋体" panose="02010600030101010101" pitchFamily="2" charset="-122"/>
                  </a:rPr>
                  <a:t>s</a:t>
                </a:r>
                <a:r>
                  <a:rPr lang="en-GB" altLang="zh-CN" sz="2100" i="1" baseline="-25000" dirty="0" err="1">
                    <a:latin typeface="Times New Roman" panose="02020603050405020304" pitchFamily="18" charset="0"/>
                    <a:ea typeface="宋体" panose="02010600030101010101" pitchFamily="2" charset="-122"/>
                  </a:rPr>
                  <a:t>ij</a:t>
                </a:r>
                <a:r>
                  <a:rPr lang="en-GB" altLang="zh-CN" sz="2100" baseline="-25000" dirty="0">
                    <a:latin typeface="Times New Roman" panose="02020603050405020304" pitchFamily="18" charset="0"/>
                    <a:ea typeface="宋体" panose="02010600030101010101" pitchFamily="2" charset="-122"/>
                  </a:rPr>
                  <a:t>,</a:t>
                </a:r>
                <a:r>
                  <a:rPr lang="en-GB" altLang="zh-CN" sz="2100" dirty="0">
                    <a:latin typeface="Times New Roman" panose="02020603050405020304" pitchFamily="18" charset="0"/>
                    <a:ea typeface="宋体" panose="02010600030101010101" pitchFamily="2" charset="-122"/>
                  </a:rPr>
                  <a:t> </a:t>
                </a:r>
                <a:r>
                  <a:rPr lang="en-GB" altLang="zh-CN" sz="2100" i="1" dirty="0">
                    <a:latin typeface="Times New Roman" panose="02020603050405020304" pitchFamily="18" charset="0"/>
                    <a:ea typeface="宋体" panose="02010600030101010101" pitchFamily="2" charset="-122"/>
                  </a:rPr>
                  <a:t>S</a:t>
                </a:r>
                <a:r>
                  <a:rPr lang="en-GB" altLang="zh-CN" sz="2100" i="1" baseline="30000" dirty="0">
                    <a:latin typeface="Times New Roman" panose="02020603050405020304" pitchFamily="18" charset="0"/>
                    <a:ea typeface="宋体" panose="02010600030101010101" pitchFamily="2" charset="-122"/>
                  </a:rPr>
                  <a:t>-</a:t>
                </a:r>
                <a:r>
                  <a:rPr lang="en-GB" altLang="zh-CN" sz="2100" baseline="30000" dirty="0">
                    <a:latin typeface="Times New Roman" panose="02020603050405020304" pitchFamily="18" charset="0"/>
                    <a:ea typeface="宋体" panose="02010600030101010101" pitchFamily="2" charset="-122"/>
                  </a:rPr>
                  <a:t>1</a:t>
                </a:r>
                <a:r>
                  <a:rPr lang="en-GB" altLang="zh-CN" sz="2100" dirty="0">
                    <a:latin typeface="Times New Roman" panose="02020603050405020304" pitchFamily="18" charset="0"/>
                    <a:ea typeface="宋体" panose="02010600030101010101" pitchFamily="2" charset="-122"/>
                  </a:rPr>
                  <a:t>(</a:t>
                </a:r>
                <a:r>
                  <a:rPr lang="en-GB" altLang="zh-CN" sz="2100" i="1" dirty="0">
                    <a:latin typeface="Times New Roman" panose="02020603050405020304" pitchFamily="18" charset="0"/>
                    <a:ea typeface="宋体" panose="02010600030101010101" pitchFamily="2" charset="-122"/>
                  </a:rPr>
                  <a:t>w</a:t>
                </a:r>
                <a:r>
                  <a:rPr lang="en-GB" altLang="zh-CN" sz="2100" dirty="0">
                    <a:latin typeface="Times New Roman" panose="02020603050405020304" pitchFamily="18" charset="0"/>
                    <a:ea typeface="宋体" panose="02010600030101010101" pitchFamily="2" charset="-122"/>
                  </a:rPr>
                  <a:t>) = </a:t>
                </a:r>
                <a:r>
                  <a:rPr lang="en-GB" altLang="zh-CN" sz="2100" i="1" dirty="0" err="1">
                    <a:latin typeface="Times New Roman" panose="02020603050405020304" pitchFamily="18" charset="0"/>
                    <a:ea typeface="宋体" panose="02010600030101010101" pitchFamily="2" charset="-122"/>
                  </a:rPr>
                  <a:t>s</a:t>
                </a:r>
                <a:r>
                  <a:rPr lang="en-GB" altLang="zh-CN" sz="2100" i="1" baseline="30000" dirty="0" err="1">
                    <a:latin typeface="Times New Roman" panose="02020603050405020304" pitchFamily="18" charset="0"/>
                    <a:ea typeface="宋体" panose="02010600030101010101" pitchFamily="2" charset="-122"/>
                  </a:rPr>
                  <a:t>’</a:t>
                </a:r>
                <a:r>
                  <a:rPr lang="en-GB" altLang="zh-CN" sz="2100" i="1" baseline="-25000" dirty="0" err="1">
                    <a:latin typeface="Times New Roman" panose="02020603050405020304" pitchFamily="18" charset="0"/>
                    <a:ea typeface="宋体" panose="02010600030101010101" pitchFamily="2" charset="-122"/>
                  </a:rPr>
                  <a:t>ij</a:t>
                </a:r>
                <a:endParaRPr lang="en-GB" altLang="zh-CN" sz="2100" i="1" dirty="0">
                  <a:latin typeface="Times New Roman" panose="02020603050405020304" pitchFamily="18" charset="0"/>
                  <a:ea typeface="宋体" panose="02010600030101010101" pitchFamily="2" charset="-122"/>
                </a:endParaRPr>
              </a:p>
              <a:p>
                <a:pPr eaLnBrk="1" hangingPunct="1">
                  <a:lnSpc>
                    <a:spcPct val="150000"/>
                  </a:lnSpc>
                </a:pPr>
                <a:r>
                  <a:rPr lang="en-US" altLang="zh-CN" sz="2100" dirty="0">
                    <a:ea typeface="宋体" panose="02010600030101010101" pitchFamily="2" charset="-122"/>
                  </a:rPr>
                  <a:t>We have </a:t>
                </a:r>
                <a:r>
                  <a:rPr lang="en-US" altLang="zh-CN" sz="2100" i="1" dirty="0">
                    <a:latin typeface="Times New Roman" panose="02020603050405020304" pitchFamily="18" charset="0"/>
                    <a:ea typeface="宋体" panose="02010600030101010101" pitchFamily="2" charset="-122"/>
                  </a:rPr>
                  <a:t>S</a:t>
                </a:r>
                <a:r>
                  <a:rPr lang="en-US" altLang="zh-CN" sz="2100" dirty="0">
                    <a:latin typeface="Times New Roman" panose="02020603050405020304" pitchFamily="18" charset="0"/>
                    <a:ea typeface="宋体" panose="02010600030101010101" pitchFamily="2" charset="-122"/>
                  </a:rPr>
                  <a:t>(</a:t>
                </a:r>
                <a:r>
                  <a:rPr lang="en-US" altLang="zh-CN" sz="2100" i="1" dirty="0">
                    <a:latin typeface="Times New Roman" panose="02020603050405020304" pitchFamily="18" charset="0"/>
                    <a:ea typeface="宋体" panose="02010600030101010101" pitchFamily="2" charset="-122"/>
                  </a:rPr>
                  <a:t>S</a:t>
                </a:r>
                <a:r>
                  <a:rPr lang="en-US" altLang="zh-CN" sz="2100" i="1" baseline="30000" dirty="0">
                    <a:latin typeface="Times New Roman" panose="02020603050405020304" pitchFamily="18" charset="0"/>
                    <a:ea typeface="宋体" panose="02010600030101010101" pitchFamily="2" charset="-122"/>
                  </a:rPr>
                  <a:t>-</a:t>
                </a:r>
                <a:r>
                  <a:rPr lang="en-US" altLang="zh-CN" sz="2100" baseline="30000" dirty="0">
                    <a:latin typeface="Times New Roman" panose="02020603050405020304" pitchFamily="18" charset="0"/>
                    <a:ea typeface="宋体" panose="02010600030101010101" pitchFamily="2" charset="-122"/>
                  </a:rPr>
                  <a:t>1</a:t>
                </a:r>
                <a:r>
                  <a:rPr lang="en-US" altLang="zh-CN" sz="2100" dirty="0">
                    <a:latin typeface="Times New Roman" panose="02020603050405020304" pitchFamily="18" charset="0"/>
                    <a:ea typeface="宋体" panose="02010600030101010101" pitchFamily="2" charset="-122"/>
                  </a:rPr>
                  <a:t>(</a:t>
                </a:r>
                <a:r>
                  <a:rPr lang="en-US" altLang="zh-CN" sz="2100" i="1" dirty="0">
                    <a:latin typeface="Times New Roman" panose="02020603050405020304" pitchFamily="18" charset="0"/>
                    <a:ea typeface="宋体" panose="02010600030101010101" pitchFamily="2" charset="-122"/>
                  </a:rPr>
                  <a:t>w</a:t>
                </a:r>
                <a:r>
                  <a:rPr lang="en-US" altLang="zh-CN" sz="2100" dirty="0">
                    <a:latin typeface="Times New Roman" panose="02020603050405020304" pitchFamily="18" charset="0"/>
                    <a:ea typeface="宋体" panose="02010600030101010101" pitchFamily="2" charset="-122"/>
                  </a:rPr>
                  <a:t>)) = </a:t>
                </a:r>
                <a:r>
                  <a:rPr lang="en-US" altLang="zh-CN" sz="2100" i="1" dirty="0">
                    <a:latin typeface="Times New Roman" panose="02020603050405020304" pitchFamily="18" charset="0"/>
                    <a:ea typeface="宋体" panose="02010600030101010101" pitchFamily="2" charset="-122"/>
                  </a:rPr>
                  <a:t>w</a:t>
                </a:r>
                <a:r>
                  <a:rPr lang="en-US" altLang="zh-CN" sz="2100" dirty="0">
                    <a:ea typeface="宋体" panose="02010600030101010101" pitchFamily="2" charset="-122"/>
                  </a:rPr>
                  <a:t> and </a:t>
                </a:r>
                <a:r>
                  <a:rPr lang="en-US" altLang="zh-CN" sz="2100" i="1" dirty="0">
                    <a:latin typeface="Times New Roman" panose="02020603050405020304" pitchFamily="18" charset="0"/>
                    <a:ea typeface="宋体" panose="02010600030101010101" pitchFamily="2" charset="-122"/>
                  </a:rPr>
                  <a:t>S</a:t>
                </a:r>
                <a:r>
                  <a:rPr lang="en-US" altLang="zh-CN" sz="2100" i="1" baseline="30000" dirty="0">
                    <a:latin typeface="Times New Roman" panose="02020603050405020304" pitchFamily="18" charset="0"/>
                    <a:ea typeface="宋体" panose="02010600030101010101" pitchFamily="2" charset="-122"/>
                  </a:rPr>
                  <a:t>-</a:t>
                </a:r>
                <a:r>
                  <a:rPr lang="en-US" altLang="zh-CN" sz="2100" baseline="30000" dirty="0">
                    <a:latin typeface="Times New Roman" panose="02020603050405020304" pitchFamily="18" charset="0"/>
                    <a:ea typeface="宋体" panose="02010600030101010101" pitchFamily="2" charset="-122"/>
                  </a:rPr>
                  <a:t>1</a:t>
                </a:r>
                <a:r>
                  <a:rPr lang="en-US" altLang="zh-CN" sz="2100" dirty="0">
                    <a:latin typeface="Times New Roman" panose="02020603050405020304" pitchFamily="18" charset="0"/>
                    <a:ea typeface="宋体" panose="02010600030101010101" pitchFamily="2" charset="-122"/>
                  </a:rPr>
                  <a:t>(</a:t>
                </a:r>
                <a:r>
                  <a:rPr lang="en-US" altLang="zh-CN" sz="2100" i="1" dirty="0">
                    <a:latin typeface="Times New Roman" panose="02020603050405020304" pitchFamily="18" charset="0"/>
                    <a:ea typeface="宋体" panose="02010600030101010101" pitchFamily="2" charset="-122"/>
                  </a:rPr>
                  <a:t>S</a:t>
                </a:r>
                <a:r>
                  <a:rPr lang="en-US" altLang="zh-CN" sz="2100" dirty="0">
                    <a:latin typeface="Times New Roman" panose="02020603050405020304" pitchFamily="18" charset="0"/>
                    <a:ea typeface="宋体" panose="02010600030101010101" pitchFamily="2" charset="-122"/>
                  </a:rPr>
                  <a:t>(</a:t>
                </a:r>
                <a:r>
                  <a:rPr lang="en-US" altLang="zh-CN" sz="2100" i="1" dirty="0">
                    <a:latin typeface="Times New Roman" panose="02020603050405020304" pitchFamily="18" charset="0"/>
                    <a:ea typeface="宋体" panose="02010600030101010101" pitchFamily="2" charset="-122"/>
                  </a:rPr>
                  <a:t>w</a:t>
                </a:r>
                <a:r>
                  <a:rPr lang="en-US" altLang="zh-CN" sz="2100" dirty="0">
                    <a:latin typeface="Times New Roman" panose="02020603050405020304" pitchFamily="18" charset="0"/>
                    <a:ea typeface="宋体" panose="02010600030101010101" pitchFamily="2" charset="-122"/>
                  </a:rPr>
                  <a:t>)) = </a:t>
                </a:r>
                <a:r>
                  <a:rPr lang="en-US" altLang="zh-CN" sz="2100" i="1" dirty="0">
                    <a:latin typeface="Times New Roman" panose="02020603050405020304" pitchFamily="18" charset="0"/>
                    <a:ea typeface="宋体" panose="02010600030101010101" pitchFamily="2" charset="-122"/>
                  </a:rPr>
                  <a:t>w</a:t>
                </a:r>
              </a:p>
            </p:txBody>
          </p:sp>
        </mc:Choice>
        <mc:Fallback xmlns="">
          <p:sp>
            <p:nvSpPr>
              <p:cNvPr id="37892" name="Content Placeholder 2">
                <a:extLst>
                  <a:ext uri="{FF2B5EF4-FFF2-40B4-BE49-F238E27FC236}">
                    <a16:creationId xmlns:a16="http://schemas.microsoft.com/office/drawing/2014/main" id="{A95D5603-A5C3-404C-A567-09925D3D5F1B}"/>
                  </a:ext>
                </a:extLst>
              </p:cNvPr>
              <p:cNvSpPr>
                <a:spLocks noGrp="1" noRot="1" noChangeAspect="1" noMove="1" noResize="1" noEditPoints="1" noAdjustHandles="1" noChangeArrowheads="1" noChangeShapeType="1" noTextEdit="1"/>
              </p:cNvSpPr>
              <p:nvPr>
                <p:ph idx="4294967295"/>
              </p:nvPr>
            </p:nvSpPr>
            <p:spPr>
              <a:xfrm>
                <a:off x="213008" y="908720"/>
                <a:ext cx="8449816" cy="4724400"/>
              </a:xfrm>
              <a:blipFill>
                <a:blip r:embed="rId3"/>
                <a:stretch>
                  <a:fillRect l="-1154" r="-1371" b="-18323"/>
                </a:stretch>
              </a:blipFill>
            </p:spPr>
            <p:txBody>
              <a:bodyPr/>
              <a:lstStyle/>
              <a:p>
                <a:r>
                  <a:rPr 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itle 4">
            <a:extLst>
              <a:ext uri="{FF2B5EF4-FFF2-40B4-BE49-F238E27FC236}">
                <a16:creationId xmlns:a16="http://schemas.microsoft.com/office/drawing/2014/main" id="{A8B26C9D-62FF-4ED2-B604-40FDBFF5B785}"/>
              </a:ext>
            </a:extLst>
          </p:cNvPr>
          <p:cNvSpPr>
            <a:spLocks noGrp="1"/>
          </p:cNvSpPr>
          <p:nvPr>
            <p:ph type="title" idx="4294967295"/>
          </p:nvPr>
        </p:nvSpPr>
        <p:spPr>
          <a:xfrm>
            <a:off x="1445568" y="-124142"/>
            <a:ext cx="6705600" cy="1295400"/>
          </a:xfrm>
        </p:spPr>
        <p:txBody>
          <a:bodyPr anchor="ctr"/>
          <a:lstStyle/>
          <a:p>
            <a:pPr eaLnBrk="1" hangingPunct="1"/>
            <a:r>
              <a:rPr lang="en-US" altLang="zh-CN" sz="3600" dirty="0">
                <a:ea typeface="宋体" panose="02010600030101010101" pitchFamily="2" charset="-122"/>
              </a:rPr>
              <a:t>Substitute-Bytes (</a:t>
            </a:r>
            <a:r>
              <a:rPr lang="en-US" altLang="zh-CN" sz="3600" i="1" dirty="0">
                <a:latin typeface="Times New Roman" panose="02020603050405020304" pitchFamily="18" charset="0"/>
                <a:ea typeface="宋体" panose="02010600030101010101" pitchFamily="2" charset="-122"/>
              </a:rPr>
              <a:t>sub</a:t>
            </a:r>
            <a:r>
              <a:rPr lang="en-US" altLang="zh-CN" sz="3600" dirty="0">
                <a:ea typeface="宋体" panose="02010600030101010101" pitchFamily="2" charset="-122"/>
              </a:rPr>
              <a:t>)</a:t>
            </a:r>
          </a:p>
        </p:txBody>
      </p:sp>
      <p:sp>
        <p:nvSpPr>
          <p:cNvPr id="41988" name="Content Placeholder 5">
            <a:extLst>
              <a:ext uri="{FF2B5EF4-FFF2-40B4-BE49-F238E27FC236}">
                <a16:creationId xmlns:a16="http://schemas.microsoft.com/office/drawing/2014/main" id="{FF3F25F2-9824-4FF5-8584-101EF1F57E73}"/>
              </a:ext>
            </a:extLst>
          </p:cNvPr>
          <p:cNvSpPr>
            <a:spLocks noGrp="1"/>
          </p:cNvSpPr>
          <p:nvPr>
            <p:ph idx="4294967295"/>
          </p:nvPr>
        </p:nvSpPr>
        <p:spPr>
          <a:xfrm>
            <a:off x="683568" y="1087437"/>
            <a:ext cx="8229600" cy="4683125"/>
          </a:xfrm>
        </p:spPr>
        <p:txBody>
          <a:bodyPr/>
          <a:lstStyle/>
          <a:p>
            <a:pPr eaLnBrk="1" hangingPunct="1"/>
            <a:r>
              <a:rPr lang="en-US" altLang="zh-CN" sz="1800" dirty="0">
                <a:ea typeface="宋体" panose="02010600030101010101" pitchFamily="2" charset="-122"/>
              </a:rPr>
              <a:t>Substitution function that takes a byte as an input, uses its first four bits as the row index and the last four bits as the column index, and outputs a byte using a table-lookup at the S-box</a:t>
            </a:r>
          </a:p>
          <a:p>
            <a:pPr eaLnBrk="1" hangingPunct="1"/>
            <a:r>
              <a:rPr lang="en-US" altLang="zh-CN" sz="1800" dirty="0">
                <a:ea typeface="宋体" panose="02010600030101010101" pitchFamily="2" charset="-122"/>
              </a:rPr>
              <a:t>Let </a:t>
            </a:r>
            <a:r>
              <a:rPr lang="en-US" altLang="zh-CN" sz="1800" i="1" dirty="0">
                <a:latin typeface="Times New Roman" panose="02020603050405020304" pitchFamily="18" charset="0"/>
                <a:ea typeface="宋体" panose="02010600030101010101" pitchFamily="2" charset="-122"/>
              </a:rPr>
              <a:t>A</a:t>
            </a:r>
            <a:r>
              <a:rPr lang="en-US" altLang="zh-CN" sz="1800" dirty="0">
                <a:ea typeface="宋体" panose="02010600030101010101" pitchFamily="2" charset="-122"/>
              </a:rPr>
              <a:t> be a state matrix. Then		</a:t>
            </a:r>
          </a:p>
          <a:p>
            <a:pPr eaLnBrk="1" hangingPunct="1">
              <a:buFont typeface="Wingdings" panose="05000000000000000000" pitchFamily="2" charset="2"/>
              <a:buNone/>
            </a:pPr>
            <a:r>
              <a:rPr lang="en-US" altLang="zh-CN" sz="1800" dirty="0">
                <a:ea typeface="宋体" panose="02010600030101010101" pitchFamily="2" charset="-122"/>
              </a:rPr>
              <a:t>			</a:t>
            </a:r>
          </a:p>
          <a:p>
            <a:pPr eaLnBrk="1" hangingPunct="1">
              <a:buFont typeface="Wingdings" panose="05000000000000000000" pitchFamily="2" charset="2"/>
              <a:buNone/>
            </a:pPr>
            <a:r>
              <a:rPr lang="en-US" altLang="zh-CN" sz="1800" dirty="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S</a:t>
            </a:r>
            <a:r>
              <a:rPr lang="en-US" altLang="zh-CN" sz="1800" dirty="0">
                <a:latin typeface="Times New Roman" panose="02020603050405020304" pitchFamily="18" charset="0"/>
                <a:ea typeface="宋体" panose="02010600030101010101" pitchFamily="2" charset="-122"/>
              </a:rPr>
              <a:t>(a</a:t>
            </a:r>
            <a:r>
              <a:rPr lang="en-US" altLang="zh-CN" sz="1800" baseline="-25000" dirty="0">
                <a:latin typeface="Times New Roman" panose="02020603050405020304" pitchFamily="18" charset="0"/>
                <a:ea typeface="宋体" panose="02010600030101010101" pitchFamily="2" charset="-122"/>
              </a:rPr>
              <a:t>0,0 </a:t>
            </a:r>
            <a:r>
              <a:rPr lang="en-US" altLang="zh-CN" sz="1800" dirty="0">
                <a:latin typeface="Times New Roman" panose="02020603050405020304" pitchFamily="18" charset="0"/>
                <a:ea typeface="宋体" panose="02010600030101010101" pitchFamily="2" charset="-122"/>
              </a:rPr>
              <a:t>)</a:t>
            </a:r>
            <a:r>
              <a:rPr lang="en-US" altLang="zh-CN" sz="1800" i="1" dirty="0">
                <a:latin typeface="Times New Roman" panose="02020603050405020304" pitchFamily="18" charset="0"/>
                <a:ea typeface="宋体" panose="02010600030101010101" pitchFamily="2" charset="-122"/>
              </a:rPr>
              <a:t>     S</a:t>
            </a:r>
            <a:r>
              <a:rPr lang="en-US" altLang="zh-CN" sz="1800" dirty="0">
                <a:latin typeface="Times New Roman" panose="02020603050405020304" pitchFamily="18" charset="0"/>
                <a:ea typeface="宋体" panose="02010600030101010101" pitchFamily="2" charset="-122"/>
              </a:rPr>
              <a:t>(a</a:t>
            </a:r>
            <a:r>
              <a:rPr lang="en-US" altLang="zh-CN" sz="1800" baseline="-25000" dirty="0">
                <a:latin typeface="Times New Roman" panose="02020603050405020304" pitchFamily="18" charset="0"/>
                <a:ea typeface="宋体" panose="02010600030101010101" pitchFamily="2" charset="-122"/>
              </a:rPr>
              <a:t>0,1 </a:t>
            </a:r>
            <a:r>
              <a:rPr lang="en-US" altLang="zh-CN" sz="1800" dirty="0">
                <a:latin typeface="Times New Roman" panose="02020603050405020304" pitchFamily="18" charset="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S</a:t>
            </a:r>
            <a:r>
              <a:rPr lang="en-US" altLang="zh-CN" sz="1800" dirty="0">
                <a:latin typeface="Times New Roman" panose="02020603050405020304" pitchFamily="18" charset="0"/>
                <a:ea typeface="宋体" panose="02010600030101010101" pitchFamily="2" charset="-122"/>
              </a:rPr>
              <a:t>(a</a:t>
            </a:r>
            <a:r>
              <a:rPr lang="en-US" altLang="zh-CN" sz="1800" baseline="-25000" dirty="0">
                <a:latin typeface="Times New Roman" panose="02020603050405020304" pitchFamily="18" charset="0"/>
                <a:ea typeface="宋体" panose="02010600030101010101" pitchFamily="2" charset="-122"/>
              </a:rPr>
              <a:t>0,2 </a:t>
            </a:r>
            <a:r>
              <a:rPr lang="en-US" altLang="zh-CN" sz="1800" dirty="0">
                <a:latin typeface="Times New Roman" panose="02020603050405020304" pitchFamily="18" charset="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S</a:t>
            </a:r>
            <a:r>
              <a:rPr lang="en-US" altLang="zh-CN" sz="1800" dirty="0">
                <a:latin typeface="Times New Roman" panose="02020603050405020304" pitchFamily="18" charset="0"/>
                <a:ea typeface="宋体" panose="02010600030101010101" pitchFamily="2" charset="-122"/>
              </a:rPr>
              <a:t>(a</a:t>
            </a:r>
            <a:r>
              <a:rPr lang="en-US" altLang="zh-CN" sz="1800" baseline="-25000" dirty="0">
                <a:latin typeface="Times New Roman" panose="02020603050405020304" pitchFamily="18" charset="0"/>
                <a:ea typeface="宋体" panose="02010600030101010101" pitchFamily="2" charset="-122"/>
              </a:rPr>
              <a:t>0,3</a:t>
            </a:r>
            <a:r>
              <a:rPr lang="en-US" altLang="zh-CN" sz="1800" dirty="0">
                <a:latin typeface="Times New Roman" panose="02020603050405020304" pitchFamily="18" charset="0"/>
                <a:ea typeface="宋体" panose="02010600030101010101" pitchFamily="2" charset="-122"/>
              </a:rPr>
              <a:t> )</a:t>
            </a:r>
            <a:r>
              <a:rPr lang="en-US" altLang="zh-CN" sz="1800" baseline="-25000" dirty="0">
                <a:ea typeface="宋体" panose="02010600030101010101" pitchFamily="2" charset="-122"/>
              </a:rPr>
              <a:t> </a:t>
            </a:r>
            <a:r>
              <a:rPr lang="en-US" altLang="zh-CN" sz="1800" dirty="0">
                <a:ea typeface="宋体" panose="02010600030101010101" pitchFamily="2" charset="-122"/>
              </a:rPr>
              <a:t>	</a:t>
            </a:r>
          </a:p>
          <a:p>
            <a:pPr eaLnBrk="1" hangingPunct="1">
              <a:buFont typeface="Wingdings" panose="05000000000000000000" pitchFamily="2" charset="2"/>
              <a:buNone/>
            </a:pPr>
            <a:r>
              <a:rPr lang="en-US" altLang="zh-CN" sz="1800" dirty="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sub</a:t>
            </a:r>
            <a:r>
              <a:rPr lang="en-US" altLang="zh-CN" sz="1800" dirty="0">
                <a:latin typeface="Times New Roman" panose="02020603050405020304" pitchFamily="18" charset="0"/>
                <a:ea typeface="宋体" panose="02010600030101010101" pitchFamily="2" charset="-122"/>
              </a:rPr>
              <a:t>(</a:t>
            </a:r>
            <a:r>
              <a:rPr lang="en-US" altLang="zh-CN" sz="1800" i="1" dirty="0">
                <a:latin typeface="Times New Roman" panose="02020603050405020304" pitchFamily="18" charset="0"/>
                <a:ea typeface="宋体" panose="02010600030101010101" pitchFamily="2" charset="-122"/>
              </a:rPr>
              <a:t>A</a:t>
            </a:r>
            <a:r>
              <a:rPr lang="en-US" altLang="zh-CN" sz="1800" dirty="0">
                <a:latin typeface="Times New Roman" panose="02020603050405020304" pitchFamily="18" charset="0"/>
                <a:ea typeface="宋体" panose="02010600030101010101" pitchFamily="2" charset="-122"/>
              </a:rPr>
              <a:t>) =	</a:t>
            </a:r>
            <a:r>
              <a:rPr lang="en-US" altLang="zh-CN" sz="1800" i="1" dirty="0">
                <a:latin typeface="Times New Roman" panose="02020603050405020304" pitchFamily="18" charset="0"/>
                <a:ea typeface="宋体" panose="02010600030101010101" pitchFamily="2" charset="-122"/>
              </a:rPr>
              <a:t>S</a:t>
            </a:r>
            <a:r>
              <a:rPr lang="en-US" altLang="zh-CN" sz="1800" dirty="0">
                <a:latin typeface="Times New Roman" panose="02020603050405020304" pitchFamily="18" charset="0"/>
                <a:ea typeface="宋体" panose="02010600030101010101" pitchFamily="2" charset="-122"/>
              </a:rPr>
              <a:t>(a</a:t>
            </a:r>
            <a:r>
              <a:rPr lang="en-US" altLang="zh-CN" sz="1800" baseline="-25000" dirty="0">
                <a:latin typeface="Times New Roman" panose="02020603050405020304" pitchFamily="18" charset="0"/>
                <a:ea typeface="宋体" panose="02010600030101010101" pitchFamily="2" charset="-122"/>
              </a:rPr>
              <a:t>1,0</a:t>
            </a:r>
            <a:r>
              <a:rPr lang="en-US" altLang="zh-CN" sz="1800" dirty="0">
                <a:latin typeface="Times New Roman" panose="02020603050405020304" pitchFamily="18" charset="0"/>
                <a:ea typeface="宋体" panose="02010600030101010101" pitchFamily="2" charset="-122"/>
              </a:rPr>
              <a:t> )</a:t>
            </a:r>
            <a:r>
              <a:rPr lang="en-US" altLang="zh-CN" sz="1800" baseline="-25000" dirty="0">
                <a:latin typeface="Times New Roman" panose="02020603050405020304" pitchFamily="18" charset="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S</a:t>
            </a:r>
            <a:r>
              <a:rPr lang="en-US" altLang="zh-CN" sz="1800" dirty="0">
                <a:latin typeface="Times New Roman" panose="02020603050405020304" pitchFamily="18" charset="0"/>
                <a:ea typeface="宋体" panose="02010600030101010101" pitchFamily="2" charset="-122"/>
              </a:rPr>
              <a:t>(a</a:t>
            </a:r>
            <a:r>
              <a:rPr lang="en-US" altLang="zh-CN" sz="1800" baseline="-25000" dirty="0">
                <a:latin typeface="Times New Roman" panose="02020603050405020304" pitchFamily="18" charset="0"/>
                <a:ea typeface="宋体" panose="02010600030101010101" pitchFamily="2" charset="-122"/>
              </a:rPr>
              <a:t>1,1</a:t>
            </a:r>
            <a:r>
              <a:rPr lang="en-US" altLang="zh-CN" sz="1800" dirty="0">
                <a:latin typeface="Times New Roman" panose="02020603050405020304" pitchFamily="18" charset="0"/>
                <a:ea typeface="宋体" panose="02010600030101010101" pitchFamily="2" charset="-122"/>
              </a:rPr>
              <a:t> )</a:t>
            </a:r>
            <a:r>
              <a:rPr lang="en-US" altLang="zh-CN" sz="1800" baseline="-25000" dirty="0">
                <a:latin typeface="Times New Roman" panose="02020603050405020304" pitchFamily="18" charset="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S</a:t>
            </a:r>
            <a:r>
              <a:rPr lang="en-US" altLang="zh-CN" sz="1800" dirty="0">
                <a:latin typeface="Times New Roman" panose="02020603050405020304" pitchFamily="18" charset="0"/>
                <a:ea typeface="宋体" panose="02010600030101010101" pitchFamily="2" charset="-122"/>
              </a:rPr>
              <a:t>(a</a:t>
            </a:r>
            <a:r>
              <a:rPr lang="en-US" altLang="zh-CN" sz="1800" baseline="-25000" dirty="0">
                <a:latin typeface="Times New Roman" panose="02020603050405020304" pitchFamily="18" charset="0"/>
                <a:ea typeface="宋体" panose="02010600030101010101" pitchFamily="2" charset="-122"/>
              </a:rPr>
              <a:t>1,2</a:t>
            </a:r>
            <a:r>
              <a:rPr lang="en-US" altLang="zh-CN" sz="1800" dirty="0">
                <a:latin typeface="Times New Roman" panose="02020603050405020304" pitchFamily="18" charset="0"/>
                <a:ea typeface="宋体" panose="02010600030101010101" pitchFamily="2" charset="-122"/>
              </a:rPr>
              <a:t> )</a:t>
            </a:r>
            <a:r>
              <a:rPr lang="en-US" altLang="zh-CN" sz="1800" baseline="-25000" dirty="0">
                <a:latin typeface="Times New Roman" panose="02020603050405020304" pitchFamily="18" charset="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S</a:t>
            </a:r>
            <a:r>
              <a:rPr lang="en-US" altLang="zh-CN" sz="1800" dirty="0">
                <a:latin typeface="Times New Roman" panose="02020603050405020304" pitchFamily="18" charset="0"/>
                <a:ea typeface="宋体" panose="02010600030101010101" pitchFamily="2" charset="-122"/>
              </a:rPr>
              <a:t>(a</a:t>
            </a:r>
            <a:r>
              <a:rPr lang="en-US" altLang="zh-CN" sz="1800" baseline="-25000" dirty="0">
                <a:latin typeface="Times New Roman" panose="02020603050405020304" pitchFamily="18" charset="0"/>
                <a:ea typeface="宋体" panose="02010600030101010101" pitchFamily="2" charset="-122"/>
              </a:rPr>
              <a:t>1,3</a:t>
            </a:r>
            <a:r>
              <a:rPr lang="en-US" altLang="zh-CN" sz="1800" dirty="0">
                <a:latin typeface="Times New Roman" panose="02020603050405020304" pitchFamily="18" charset="0"/>
                <a:ea typeface="宋体" panose="02010600030101010101" pitchFamily="2" charset="-122"/>
              </a:rPr>
              <a:t> ) </a:t>
            </a:r>
            <a:r>
              <a:rPr lang="en-US" altLang="zh-CN" sz="1800" baseline="-25000" dirty="0">
                <a:latin typeface="Times New Roman" panose="02020603050405020304" pitchFamily="18" charset="0"/>
                <a:ea typeface="宋体" panose="02010600030101010101" pitchFamily="2" charset="-122"/>
              </a:rPr>
              <a:t>	</a:t>
            </a:r>
            <a:endParaRPr lang="en-US" altLang="zh-CN" sz="18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1800" dirty="0">
                <a:latin typeface="Times New Roman" panose="02020603050405020304" pitchFamily="18" charset="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S</a:t>
            </a:r>
            <a:r>
              <a:rPr lang="en-US" altLang="zh-CN" sz="1800" dirty="0">
                <a:latin typeface="Times New Roman" panose="02020603050405020304" pitchFamily="18" charset="0"/>
                <a:ea typeface="宋体" panose="02010600030101010101" pitchFamily="2" charset="-122"/>
              </a:rPr>
              <a:t>(a</a:t>
            </a:r>
            <a:r>
              <a:rPr lang="en-US" altLang="zh-CN" sz="1800" baseline="-25000" dirty="0">
                <a:latin typeface="Times New Roman" panose="02020603050405020304" pitchFamily="18" charset="0"/>
                <a:ea typeface="宋体" panose="02010600030101010101" pitchFamily="2" charset="-122"/>
              </a:rPr>
              <a:t>2,0 </a:t>
            </a:r>
            <a:r>
              <a:rPr lang="en-US" altLang="zh-CN" sz="1800" dirty="0">
                <a:latin typeface="Times New Roman" panose="02020603050405020304" pitchFamily="18" charset="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S</a:t>
            </a:r>
            <a:r>
              <a:rPr lang="en-US" altLang="zh-CN" sz="1800" dirty="0">
                <a:latin typeface="Times New Roman" panose="02020603050405020304" pitchFamily="18" charset="0"/>
                <a:ea typeface="宋体" panose="02010600030101010101" pitchFamily="2" charset="-122"/>
              </a:rPr>
              <a:t>(a</a:t>
            </a:r>
            <a:r>
              <a:rPr lang="en-US" altLang="zh-CN" sz="1800" baseline="-25000" dirty="0">
                <a:latin typeface="Times New Roman" panose="02020603050405020304" pitchFamily="18" charset="0"/>
                <a:ea typeface="宋体" panose="02010600030101010101" pitchFamily="2" charset="-122"/>
              </a:rPr>
              <a:t>2,1</a:t>
            </a:r>
            <a:r>
              <a:rPr lang="en-US" altLang="zh-CN" sz="1800" dirty="0">
                <a:latin typeface="Times New Roman" panose="02020603050405020304" pitchFamily="18" charset="0"/>
                <a:ea typeface="宋体" panose="02010600030101010101" pitchFamily="2" charset="-122"/>
              </a:rPr>
              <a:t> )</a:t>
            </a:r>
            <a:r>
              <a:rPr lang="en-US" altLang="zh-CN" sz="1800" baseline="-25000" dirty="0">
                <a:latin typeface="Times New Roman" panose="02020603050405020304" pitchFamily="18" charset="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S</a:t>
            </a:r>
            <a:r>
              <a:rPr lang="en-US" altLang="zh-CN" sz="1800" dirty="0">
                <a:latin typeface="Times New Roman" panose="02020603050405020304" pitchFamily="18" charset="0"/>
                <a:ea typeface="宋体" panose="02010600030101010101" pitchFamily="2" charset="-122"/>
              </a:rPr>
              <a:t>(a</a:t>
            </a:r>
            <a:r>
              <a:rPr lang="en-US" altLang="zh-CN" sz="1800" baseline="-25000" dirty="0">
                <a:latin typeface="Times New Roman" panose="02020603050405020304" pitchFamily="18" charset="0"/>
                <a:ea typeface="宋体" panose="02010600030101010101" pitchFamily="2" charset="-122"/>
              </a:rPr>
              <a:t>2,2</a:t>
            </a:r>
            <a:r>
              <a:rPr lang="en-US" altLang="zh-CN" sz="1800" dirty="0">
                <a:latin typeface="Times New Roman" panose="02020603050405020304" pitchFamily="18" charset="0"/>
                <a:ea typeface="宋体" panose="02010600030101010101" pitchFamily="2" charset="-122"/>
              </a:rPr>
              <a:t> )</a:t>
            </a:r>
            <a:r>
              <a:rPr lang="en-US" altLang="zh-CN" sz="1800" baseline="-25000" dirty="0">
                <a:latin typeface="Times New Roman" panose="02020603050405020304" pitchFamily="18" charset="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S</a:t>
            </a:r>
            <a:r>
              <a:rPr lang="en-US" altLang="zh-CN" sz="1800" dirty="0">
                <a:latin typeface="Times New Roman" panose="02020603050405020304" pitchFamily="18" charset="0"/>
                <a:ea typeface="宋体" panose="02010600030101010101" pitchFamily="2" charset="-122"/>
              </a:rPr>
              <a:t>(a</a:t>
            </a:r>
            <a:r>
              <a:rPr lang="en-US" altLang="zh-CN" sz="1800" baseline="-25000" dirty="0">
                <a:latin typeface="Times New Roman" panose="02020603050405020304" pitchFamily="18" charset="0"/>
                <a:ea typeface="宋体" panose="02010600030101010101" pitchFamily="2" charset="-122"/>
              </a:rPr>
              <a:t>2,3</a:t>
            </a:r>
            <a:r>
              <a:rPr lang="en-US" altLang="zh-CN" sz="1800" dirty="0">
                <a:latin typeface="Times New Roman" panose="02020603050405020304" pitchFamily="18" charset="0"/>
                <a:ea typeface="宋体" panose="02010600030101010101" pitchFamily="2" charset="-122"/>
              </a:rPr>
              <a:t> )	</a:t>
            </a:r>
          </a:p>
          <a:p>
            <a:pPr eaLnBrk="1" hangingPunct="1">
              <a:buFont typeface="Wingdings" panose="05000000000000000000" pitchFamily="2" charset="2"/>
              <a:buNone/>
            </a:pPr>
            <a:r>
              <a:rPr lang="en-US" altLang="zh-CN" sz="1800" dirty="0">
                <a:latin typeface="Times New Roman" panose="02020603050405020304" pitchFamily="18" charset="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S</a:t>
            </a:r>
            <a:r>
              <a:rPr lang="en-US" altLang="zh-CN" sz="1800" dirty="0">
                <a:latin typeface="Times New Roman" panose="02020603050405020304" pitchFamily="18" charset="0"/>
                <a:ea typeface="宋体" panose="02010600030101010101" pitchFamily="2" charset="-122"/>
              </a:rPr>
              <a:t>(a</a:t>
            </a:r>
            <a:r>
              <a:rPr lang="en-US" altLang="zh-CN" sz="1800" baseline="-25000" dirty="0">
                <a:latin typeface="Times New Roman" panose="02020603050405020304" pitchFamily="18" charset="0"/>
                <a:ea typeface="宋体" panose="02010600030101010101" pitchFamily="2" charset="-122"/>
              </a:rPr>
              <a:t>3,0 </a:t>
            </a:r>
            <a:r>
              <a:rPr lang="en-US" altLang="zh-CN" sz="1800" dirty="0">
                <a:latin typeface="Times New Roman" panose="02020603050405020304" pitchFamily="18" charset="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S</a:t>
            </a:r>
            <a:r>
              <a:rPr lang="en-US" altLang="zh-CN" sz="1800" dirty="0">
                <a:latin typeface="Times New Roman" panose="02020603050405020304" pitchFamily="18" charset="0"/>
                <a:ea typeface="宋体" panose="02010600030101010101" pitchFamily="2" charset="-122"/>
              </a:rPr>
              <a:t>(a</a:t>
            </a:r>
            <a:r>
              <a:rPr lang="en-US" altLang="zh-CN" sz="1800" baseline="-25000" dirty="0">
                <a:latin typeface="Times New Roman" panose="02020603050405020304" pitchFamily="18" charset="0"/>
                <a:ea typeface="宋体" panose="02010600030101010101" pitchFamily="2" charset="-122"/>
              </a:rPr>
              <a:t>3,1</a:t>
            </a:r>
            <a:r>
              <a:rPr lang="en-US" altLang="zh-CN" sz="1800" dirty="0">
                <a:latin typeface="Times New Roman" panose="02020603050405020304" pitchFamily="18" charset="0"/>
                <a:ea typeface="宋体" panose="02010600030101010101" pitchFamily="2" charset="-122"/>
              </a:rPr>
              <a:t> )</a:t>
            </a:r>
            <a:r>
              <a:rPr lang="en-US" altLang="zh-CN" sz="1800" baseline="-25000" dirty="0">
                <a:latin typeface="Times New Roman" panose="02020603050405020304" pitchFamily="18" charset="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S</a:t>
            </a:r>
            <a:r>
              <a:rPr lang="en-US" altLang="zh-CN" sz="1800" dirty="0">
                <a:latin typeface="Times New Roman" panose="02020603050405020304" pitchFamily="18" charset="0"/>
                <a:ea typeface="宋体" panose="02010600030101010101" pitchFamily="2" charset="-122"/>
              </a:rPr>
              <a:t>(a</a:t>
            </a:r>
            <a:r>
              <a:rPr lang="en-US" altLang="zh-CN" sz="1800" baseline="-25000" dirty="0">
                <a:latin typeface="Times New Roman" panose="02020603050405020304" pitchFamily="18" charset="0"/>
                <a:ea typeface="宋体" panose="02010600030101010101" pitchFamily="2" charset="-122"/>
              </a:rPr>
              <a:t>3,2</a:t>
            </a:r>
            <a:r>
              <a:rPr lang="en-US" altLang="zh-CN" sz="1800" dirty="0">
                <a:latin typeface="Times New Roman" panose="02020603050405020304" pitchFamily="18" charset="0"/>
                <a:ea typeface="宋体" panose="02010600030101010101" pitchFamily="2" charset="-122"/>
              </a:rPr>
              <a:t> )</a:t>
            </a:r>
            <a:r>
              <a:rPr lang="en-US" altLang="zh-CN" sz="1800" baseline="-25000" dirty="0">
                <a:latin typeface="Times New Roman" panose="02020603050405020304" pitchFamily="18" charset="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S</a:t>
            </a:r>
            <a:r>
              <a:rPr lang="en-US" altLang="zh-CN" sz="1800" dirty="0">
                <a:latin typeface="Times New Roman" panose="02020603050405020304" pitchFamily="18" charset="0"/>
                <a:ea typeface="宋体" panose="02010600030101010101" pitchFamily="2" charset="-122"/>
              </a:rPr>
              <a:t>(a</a:t>
            </a:r>
            <a:r>
              <a:rPr lang="en-US" altLang="zh-CN" sz="1800" baseline="-25000" dirty="0">
                <a:latin typeface="Times New Roman" panose="02020603050405020304" pitchFamily="18" charset="0"/>
                <a:ea typeface="宋体" panose="02010600030101010101" pitchFamily="2" charset="-122"/>
              </a:rPr>
              <a:t>3,3 </a:t>
            </a:r>
            <a:r>
              <a:rPr lang="en-US" altLang="zh-CN" sz="1800" dirty="0">
                <a:latin typeface="Times New Roman" panose="02020603050405020304" pitchFamily="18" charset="0"/>
                <a:ea typeface="宋体" panose="02010600030101010101" pitchFamily="2" charset="-122"/>
              </a:rPr>
              <a:t>)	</a:t>
            </a:r>
          </a:p>
          <a:p>
            <a:pPr eaLnBrk="1" hangingPunct="1">
              <a:buFont typeface="Wingdings" panose="05000000000000000000" pitchFamily="2" charset="2"/>
              <a:buNone/>
            </a:pPr>
            <a:endParaRPr lang="en-US" altLang="zh-CN" sz="1800" dirty="0">
              <a:latin typeface="Times New Roman" panose="02020603050405020304" pitchFamily="18" charset="0"/>
              <a:ea typeface="宋体" panose="02010600030101010101" pitchFamily="2" charset="-122"/>
            </a:endParaRPr>
          </a:p>
          <a:p>
            <a:pPr eaLnBrk="1" hangingPunct="1"/>
            <a:r>
              <a:rPr lang="en-US" altLang="zh-CN" sz="1800" i="1" dirty="0">
                <a:latin typeface="Times New Roman" panose="02020603050405020304" pitchFamily="18" charset="0"/>
                <a:ea typeface="宋体" panose="02010600030101010101" pitchFamily="2" charset="-122"/>
              </a:rPr>
              <a:t>sub</a:t>
            </a:r>
            <a:r>
              <a:rPr lang="en-US" altLang="zh-CN" sz="1800" baseline="30000" dirty="0">
                <a:ea typeface="宋体" panose="02010600030101010101" pitchFamily="2" charset="-122"/>
              </a:rPr>
              <a:t>-1</a:t>
            </a:r>
            <a:r>
              <a:rPr lang="en-US" altLang="zh-CN" sz="1800" dirty="0">
                <a:ea typeface="宋体" panose="02010600030101010101" pitchFamily="2" charset="-122"/>
              </a:rPr>
              <a:t>(</a:t>
            </a:r>
            <a:r>
              <a:rPr lang="en-US" altLang="zh-CN" sz="1800" i="1" dirty="0">
                <a:latin typeface="Times New Roman" panose="02020603050405020304" pitchFamily="18" charset="0"/>
                <a:ea typeface="宋体" panose="02010600030101010101" pitchFamily="2" charset="-122"/>
              </a:rPr>
              <a:t>A</a:t>
            </a:r>
            <a:r>
              <a:rPr lang="en-US" altLang="zh-CN" sz="1800" dirty="0">
                <a:ea typeface="宋体" panose="02010600030101010101" pitchFamily="2" charset="-122"/>
              </a:rPr>
              <a:t>) will just be the inverse substitution operation applied to the matrix</a:t>
            </a:r>
          </a:p>
          <a:p>
            <a:pPr eaLnBrk="1" hangingPunct="1">
              <a:buFont typeface="Wingdings" panose="05000000000000000000" pitchFamily="2" charset="2"/>
              <a:buNone/>
            </a:pPr>
            <a:r>
              <a:rPr lang="en-US" altLang="zh-CN" sz="1800" dirty="0">
                <a:ea typeface="宋体" panose="02010600030101010101" pitchFamily="2" charset="-122"/>
              </a:rPr>
              <a:t>					</a:t>
            </a:r>
          </a:p>
          <a:p>
            <a:pPr eaLnBrk="1" hangingPunct="1">
              <a:buFont typeface="Wingdings" panose="05000000000000000000" pitchFamily="2" charset="2"/>
              <a:buNone/>
            </a:pPr>
            <a:r>
              <a:rPr lang="en-US" altLang="zh-CN" sz="1800" dirty="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S</a:t>
            </a:r>
            <a:r>
              <a:rPr lang="en-US" altLang="zh-CN" sz="1800" baseline="30000" dirty="0">
                <a:latin typeface="Times New Roman" panose="02020603050405020304" pitchFamily="18" charset="0"/>
                <a:ea typeface="宋体" panose="02010600030101010101" pitchFamily="2" charset="-122"/>
              </a:rPr>
              <a:t>-1 </a:t>
            </a:r>
            <a:r>
              <a:rPr lang="en-US" altLang="zh-CN" sz="1800" dirty="0">
                <a:latin typeface="Times New Roman" panose="02020603050405020304" pitchFamily="18" charset="0"/>
                <a:ea typeface="宋体" panose="02010600030101010101" pitchFamily="2" charset="-122"/>
              </a:rPr>
              <a:t>(a</a:t>
            </a:r>
            <a:r>
              <a:rPr lang="en-US" altLang="zh-CN" sz="1800" baseline="-25000" dirty="0">
                <a:latin typeface="Times New Roman" panose="02020603050405020304" pitchFamily="18" charset="0"/>
                <a:ea typeface="宋体" panose="02010600030101010101" pitchFamily="2" charset="-122"/>
              </a:rPr>
              <a:t>0,0 </a:t>
            </a:r>
            <a:r>
              <a:rPr lang="en-US" altLang="zh-CN" sz="1800" dirty="0">
                <a:latin typeface="Times New Roman" panose="02020603050405020304" pitchFamily="18" charset="0"/>
                <a:ea typeface="宋体" panose="02010600030101010101" pitchFamily="2" charset="-122"/>
              </a:rPr>
              <a:t>)</a:t>
            </a:r>
            <a:r>
              <a:rPr lang="en-US" altLang="zh-CN" sz="1800" i="1" dirty="0">
                <a:latin typeface="Times New Roman" panose="02020603050405020304" pitchFamily="18" charset="0"/>
                <a:ea typeface="宋体" panose="02010600030101010101" pitchFamily="2" charset="-122"/>
              </a:rPr>
              <a:t>     S</a:t>
            </a:r>
            <a:r>
              <a:rPr lang="en-US" altLang="zh-CN" sz="1800" baseline="30000" dirty="0">
                <a:latin typeface="Times New Roman" panose="02020603050405020304" pitchFamily="18" charset="0"/>
                <a:ea typeface="宋体" panose="02010600030101010101" pitchFamily="2" charset="-122"/>
              </a:rPr>
              <a:t>-1 </a:t>
            </a:r>
            <a:r>
              <a:rPr lang="en-US" altLang="zh-CN" sz="1800" dirty="0">
                <a:latin typeface="Times New Roman" panose="02020603050405020304" pitchFamily="18" charset="0"/>
                <a:ea typeface="宋体" panose="02010600030101010101" pitchFamily="2" charset="-122"/>
              </a:rPr>
              <a:t>(a</a:t>
            </a:r>
            <a:r>
              <a:rPr lang="en-US" altLang="zh-CN" sz="1800" baseline="-25000" dirty="0">
                <a:latin typeface="Times New Roman" panose="02020603050405020304" pitchFamily="18" charset="0"/>
                <a:ea typeface="宋体" panose="02010600030101010101" pitchFamily="2" charset="-122"/>
              </a:rPr>
              <a:t>0,1 </a:t>
            </a:r>
            <a:r>
              <a:rPr lang="en-US" altLang="zh-CN" sz="1800" dirty="0">
                <a:latin typeface="Times New Roman" panose="02020603050405020304" pitchFamily="18" charset="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S</a:t>
            </a:r>
            <a:r>
              <a:rPr lang="en-US" altLang="zh-CN" sz="1800" baseline="30000" dirty="0">
                <a:latin typeface="Times New Roman" panose="02020603050405020304" pitchFamily="18" charset="0"/>
                <a:ea typeface="宋体" panose="02010600030101010101" pitchFamily="2" charset="-122"/>
              </a:rPr>
              <a:t>-1 </a:t>
            </a:r>
            <a:r>
              <a:rPr lang="en-US" altLang="zh-CN" sz="1800" dirty="0">
                <a:latin typeface="Times New Roman" panose="02020603050405020304" pitchFamily="18" charset="0"/>
                <a:ea typeface="宋体" panose="02010600030101010101" pitchFamily="2" charset="-122"/>
              </a:rPr>
              <a:t>(a</a:t>
            </a:r>
            <a:r>
              <a:rPr lang="en-US" altLang="zh-CN" sz="1800" baseline="-25000" dirty="0">
                <a:latin typeface="Times New Roman" panose="02020603050405020304" pitchFamily="18" charset="0"/>
                <a:ea typeface="宋体" panose="02010600030101010101" pitchFamily="2" charset="-122"/>
              </a:rPr>
              <a:t>0,2 </a:t>
            </a:r>
            <a:r>
              <a:rPr lang="en-US" altLang="zh-CN" sz="1800" dirty="0">
                <a:latin typeface="Times New Roman" panose="02020603050405020304" pitchFamily="18" charset="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S</a:t>
            </a:r>
            <a:r>
              <a:rPr lang="en-US" altLang="zh-CN" sz="1800" baseline="30000" dirty="0">
                <a:latin typeface="Times New Roman" panose="02020603050405020304" pitchFamily="18" charset="0"/>
                <a:ea typeface="宋体" panose="02010600030101010101" pitchFamily="2" charset="-122"/>
              </a:rPr>
              <a:t>-1 </a:t>
            </a:r>
            <a:r>
              <a:rPr lang="en-US" altLang="zh-CN" sz="1800" dirty="0">
                <a:latin typeface="Times New Roman" panose="02020603050405020304" pitchFamily="18" charset="0"/>
                <a:ea typeface="宋体" panose="02010600030101010101" pitchFamily="2" charset="-122"/>
              </a:rPr>
              <a:t>(a</a:t>
            </a:r>
            <a:r>
              <a:rPr lang="en-US" altLang="zh-CN" sz="1800" baseline="-25000" dirty="0">
                <a:latin typeface="Times New Roman" panose="02020603050405020304" pitchFamily="18" charset="0"/>
                <a:ea typeface="宋体" panose="02010600030101010101" pitchFamily="2" charset="-122"/>
              </a:rPr>
              <a:t>0,3</a:t>
            </a:r>
            <a:r>
              <a:rPr lang="en-US" altLang="zh-CN" sz="1800" dirty="0">
                <a:latin typeface="Times New Roman" panose="02020603050405020304" pitchFamily="18" charset="0"/>
                <a:ea typeface="宋体" panose="02010600030101010101" pitchFamily="2" charset="-122"/>
              </a:rPr>
              <a:t> )</a:t>
            </a:r>
            <a:r>
              <a:rPr lang="en-US" altLang="zh-CN" sz="1800" baseline="-25000" dirty="0">
                <a:latin typeface="Times New Roman" panose="02020603050405020304" pitchFamily="18" charset="0"/>
                <a:ea typeface="宋体" panose="02010600030101010101" pitchFamily="2" charset="-122"/>
              </a:rPr>
              <a:t> </a:t>
            </a:r>
            <a:r>
              <a:rPr lang="en-US" altLang="zh-CN" sz="1800" dirty="0">
                <a:latin typeface="Times New Roman" panose="02020603050405020304" pitchFamily="18" charset="0"/>
                <a:ea typeface="宋体" panose="02010600030101010101" pitchFamily="2" charset="-122"/>
              </a:rPr>
              <a:t>	</a:t>
            </a:r>
          </a:p>
          <a:p>
            <a:pPr eaLnBrk="1" hangingPunct="1">
              <a:buFont typeface="Wingdings" panose="05000000000000000000" pitchFamily="2" charset="2"/>
              <a:buNone/>
            </a:pPr>
            <a:r>
              <a:rPr lang="en-US" altLang="zh-CN" sz="1800" dirty="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sub</a:t>
            </a:r>
            <a:r>
              <a:rPr lang="en-US" altLang="zh-CN" sz="1800" baseline="30000" dirty="0">
                <a:latin typeface="Times New Roman" panose="02020603050405020304" pitchFamily="18" charset="0"/>
                <a:ea typeface="宋体" panose="02010600030101010101" pitchFamily="2" charset="-122"/>
              </a:rPr>
              <a:t>-1 </a:t>
            </a:r>
            <a:r>
              <a:rPr lang="en-US" altLang="zh-CN" sz="1800" dirty="0">
                <a:latin typeface="Times New Roman" panose="02020603050405020304" pitchFamily="18" charset="0"/>
                <a:ea typeface="宋体" panose="02010600030101010101" pitchFamily="2" charset="-122"/>
              </a:rPr>
              <a:t>(A) =      </a:t>
            </a:r>
            <a:r>
              <a:rPr lang="en-US" altLang="zh-CN" sz="1800" i="1" dirty="0">
                <a:latin typeface="Times New Roman" panose="02020603050405020304" pitchFamily="18" charset="0"/>
                <a:ea typeface="宋体" panose="02010600030101010101" pitchFamily="2" charset="-122"/>
              </a:rPr>
              <a:t>S</a:t>
            </a:r>
            <a:r>
              <a:rPr lang="en-US" altLang="zh-CN" sz="1800" baseline="30000" dirty="0">
                <a:latin typeface="Times New Roman" panose="02020603050405020304" pitchFamily="18" charset="0"/>
                <a:ea typeface="宋体" panose="02010600030101010101" pitchFamily="2" charset="-122"/>
              </a:rPr>
              <a:t>-1 </a:t>
            </a:r>
            <a:r>
              <a:rPr lang="en-US" altLang="zh-CN" sz="1800" dirty="0">
                <a:latin typeface="Times New Roman" panose="02020603050405020304" pitchFamily="18" charset="0"/>
                <a:ea typeface="宋体" panose="02010600030101010101" pitchFamily="2" charset="-122"/>
              </a:rPr>
              <a:t>(a</a:t>
            </a:r>
            <a:r>
              <a:rPr lang="en-US" altLang="zh-CN" sz="1800" baseline="-25000" dirty="0">
                <a:latin typeface="Times New Roman" panose="02020603050405020304" pitchFamily="18" charset="0"/>
                <a:ea typeface="宋体" panose="02010600030101010101" pitchFamily="2" charset="-122"/>
              </a:rPr>
              <a:t>1,0</a:t>
            </a:r>
            <a:r>
              <a:rPr lang="en-US" altLang="zh-CN" sz="1800" dirty="0">
                <a:latin typeface="Times New Roman" panose="02020603050405020304" pitchFamily="18" charset="0"/>
                <a:ea typeface="宋体" panose="02010600030101010101" pitchFamily="2" charset="-122"/>
              </a:rPr>
              <a:t> )</a:t>
            </a:r>
            <a:r>
              <a:rPr lang="en-US" altLang="zh-CN" sz="1800" baseline="-25000" dirty="0">
                <a:latin typeface="Times New Roman" panose="02020603050405020304" pitchFamily="18" charset="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S</a:t>
            </a:r>
            <a:r>
              <a:rPr lang="en-US" altLang="zh-CN" sz="1800" baseline="30000" dirty="0">
                <a:latin typeface="Times New Roman" panose="02020603050405020304" pitchFamily="18" charset="0"/>
                <a:ea typeface="宋体" panose="02010600030101010101" pitchFamily="2" charset="-122"/>
              </a:rPr>
              <a:t>-1 </a:t>
            </a:r>
            <a:r>
              <a:rPr lang="en-US" altLang="zh-CN" sz="1800" dirty="0">
                <a:latin typeface="Times New Roman" panose="02020603050405020304" pitchFamily="18" charset="0"/>
                <a:ea typeface="宋体" panose="02010600030101010101" pitchFamily="2" charset="-122"/>
              </a:rPr>
              <a:t>(a</a:t>
            </a:r>
            <a:r>
              <a:rPr lang="en-US" altLang="zh-CN" sz="1800" baseline="-25000" dirty="0">
                <a:latin typeface="Times New Roman" panose="02020603050405020304" pitchFamily="18" charset="0"/>
                <a:ea typeface="宋体" panose="02010600030101010101" pitchFamily="2" charset="-122"/>
              </a:rPr>
              <a:t>1,1</a:t>
            </a:r>
            <a:r>
              <a:rPr lang="en-US" altLang="zh-CN" sz="1800" dirty="0">
                <a:latin typeface="Times New Roman" panose="02020603050405020304" pitchFamily="18" charset="0"/>
                <a:ea typeface="宋体" panose="02010600030101010101" pitchFamily="2" charset="-122"/>
              </a:rPr>
              <a:t> )</a:t>
            </a:r>
            <a:r>
              <a:rPr lang="en-US" altLang="zh-CN" sz="1800" baseline="-25000" dirty="0">
                <a:latin typeface="Times New Roman" panose="02020603050405020304" pitchFamily="18" charset="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S</a:t>
            </a:r>
            <a:r>
              <a:rPr lang="en-US" altLang="zh-CN" sz="1800" baseline="30000" dirty="0">
                <a:latin typeface="Times New Roman" panose="02020603050405020304" pitchFamily="18" charset="0"/>
                <a:ea typeface="宋体" panose="02010600030101010101" pitchFamily="2" charset="-122"/>
              </a:rPr>
              <a:t>-1 </a:t>
            </a:r>
            <a:r>
              <a:rPr lang="en-US" altLang="zh-CN" sz="1800" dirty="0">
                <a:latin typeface="Times New Roman" panose="02020603050405020304" pitchFamily="18" charset="0"/>
                <a:ea typeface="宋体" panose="02010600030101010101" pitchFamily="2" charset="-122"/>
              </a:rPr>
              <a:t>(a</a:t>
            </a:r>
            <a:r>
              <a:rPr lang="en-US" altLang="zh-CN" sz="1800" baseline="-25000" dirty="0">
                <a:latin typeface="Times New Roman" panose="02020603050405020304" pitchFamily="18" charset="0"/>
                <a:ea typeface="宋体" panose="02010600030101010101" pitchFamily="2" charset="-122"/>
              </a:rPr>
              <a:t>1,2</a:t>
            </a:r>
            <a:r>
              <a:rPr lang="en-US" altLang="zh-CN" sz="1800" dirty="0">
                <a:latin typeface="Times New Roman" panose="02020603050405020304" pitchFamily="18" charset="0"/>
                <a:ea typeface="宋体" panose="02010600030101010101" pitchFamily="2" charset="-122"/>
              </a:rPr>
              <a:t> )</a:t>
            </a:r>
            <a:r>
              <a:rPr lang="en-US" altLang="zh-CN" sz="1800" baseline="-25000" dirty="0">
                <a:latin typeface="Times New Roman" panose="02020603050405020304" pitchFamily="18" charset="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S</a:t>
            </a:r>
            <a:r>
              <a:rPr lang="en-US" altLang="zh-CN" sz="1800" baseline="30000" dirty="0">
                <a:latin typeface="Times New Roman" panose="02020603050405020304" pitchFamily="18" charset="0"/>
                <a:ea typeface="宋体" panose="02010600030101010101" pitchFamily="2" charset="-122"/>
              </a:rPr>
              <a:t>-1 </a:t>
            </a:r>
            <a:r>
              <a:rPr lang="en-US" altLang="zh-CN" sz="1800" dirty="0">
                <a:latin typeface="Times New Roman" panose="02020603050405020304" pitchFamily="18" charset="0"/>
                <a:ea typeface="宋体" panose="02010600030101010101" pitchFamily="2" charset="-122"/>
              </a:rPr>
              <a:t>(a</a:t>
            </a:r>
            <a:r>
              <a:rPr lang="en-US" altLang="zh-CN" sz="1800" baseline="-25000" dirty="0">
                <a:latin typeface="Times New Roman" panose="02020603050405020304" pitchFamily="18" charset="0"/>
                <a:ea typeface="宋体" panose="02010600030101010101" pitchFamily="2" charset="-122"/>
              </a:rPr>
              <a:t>1,3</a:t>
            </a:r>
            <a:r>
              <a:rPr lang="en-US" altLang="zh-CN" sz="1800" dirty="0">
                <a:latin typeface="Times New Roman" panose="02020603050405020304" pitchFamily="18" charset="0"/>
                <a:ea typeface="宋体" panose="02010600030101010101" pitchFamily="2" charset="-122"/>
              </a:rPr>
              <a:t> ) </a:t>
            </a:r>
            <a:r>
              <a:rPr lang="en-US" altLang="zh-CN" sz="1800" baseline="-25000" dirty="0">
                <a:latin typeface="Times New Roman" panose="02020603050405020304" pitchFamily="18" charset="0"/>
                <a:ea typeface="宋体" panose="02010600030101010101" pitchFamily="2" charset="-122"/>
              </a:rPr>
              <a:t>	</a:t>
            </a:r>
            <a:endParaRPr lang="en-US" altLang="zh-CN" sz="18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1800" dirty="0">
                <a:latin typeface="Times New Roman" panose="02020603050405020304" pitchFamily="18" charset="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S</a:t>
            </a:r>
            <a:r>
              <a:rPr lang="en-US" altLang="zh-CN" sz="1800" baseline="30000" dirty="0">
                <a:latin typeface="Times New Roman" panose="02020603050405020304" pitchFamily="18" charset="0"/>
                <a:ea typeface="宋体" panose="02010600030101010101" pitchFamily="2" charset="-122"/>
              </a:rPr>
              <a:t>-1 </a:t>
            </a:r>
            <a:r>
              <a:rPr lang="en-US" altLang="zh-CN" sz="1800" dirty="0">
                <a:latin typeface="Times New Roman" panose="02020603050405020304" pitchFamily="18" charset="0"/>
                <a:ea typeface="宋体" panose="02010600030101010101" pitchFamily="2" charset="-122"/>
              </a:rPr>
              <a:t>(a</a:t>
            </a:r>
            <a:r>
              <a:rPr lang="en-US" altLang="zh-CN" sz="1800" baseline="-25000" dirty="0">
                <a:latin typeface="Times New Roman" panose="02020603050405020304" pitchFamily="18" charset="0"/>
                <a:ea typeface="宋体" panose="02010600030101010101" pitchFamily="2" charset="-122"/>
              </a:rPr>
              <a:t>2,0 </a:t>
            </a:r>
            <a:r>
              <a:rPr lang="en-US" altLang="zh-CN" sz="1800" dirty="0">
                <a:latin typeface="Times New Roman" panose="02020603050405020304" pitchFamily="18" charset="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S</a:t>
            </a:r>
            <a:r>
              <a:rPr lang="en-US" altLang="zh-CN" sz="1800" baseline="30000" dirty="0">
                <a:latin typeface="Times New Roman" panose="02020603050405020304" pitchFamily="18" charset="0"/>
                <a:ea typeface="宋体" panose="02010600030101010101" pitchFamily="2" charset="-122"/>
              </a:rPr>
              <a:t>-1 </a:t>
            </a:r>
            <a:r>
              <a:rPr lang="en-US" altLang="zh-CN" sz="1800" dirty="0">
                <a:latin typeface="Times New Roman" panose="02020603050405020304" pitchFamily="18" charset="0"/>
                <a:ea typeface="宋体" panose="02010600030101010101" pitchFamily="2" charset="-122"/>
              </a:rPr>
              <a:t>(a</a:t>
            </a:r>
            <a:r>
              <a:rPr lang="en-US" altLang="zh-CN" sz="1800" baseline="-25000" dirty="0">
                <a:latin typeface="Times New Roman" panose="02020603050405020304" pitchFamily="18" charset="0"/>
                <a:ea typeface="宋体" panose="02010600030101010101" pitchFamily="2" charset="-122"/>
              </a:rPr>
              <a:t>2,1</a:t>
            </a:r>
            <a:r>
              <a:rPr lang="en-US" altLang="zh-CN" sz="1800" dirty="0">
                <a:latin typeface="Times New Roman" panose="02020603050405020304" pitchFamily="18" charset="0"/>
                <a:ea typeface="宋体" panose="02010600030101010101" pitchFamily="2" charset="-122"/>
              </a:rPr>
              <a:t> )</a:t>
            </a:r>
            <a:r>
              <a:rPr lang="en-US" altLang="zh-CN" sz="1800" baseline="-25000" dirty="0">
                <a:latin typeface="Times New Roman" panose="02020603050405020304" pitchFamily="18" charset="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S</a:t>
            </a:r>
            <a:r>
              <a:rPr lang="en-US" altLang="zh-CN" sz="1800" baseline="30000" dirty="0">
                <a:latin typeface="Times New Roman" panose="02020603050405020304" pitchFamily="18" charset="0"/>
                <a:ea typeface="宋体" panose="02010600030101010101" pitchFamily="2" charset="-122"/>
              </a:rPr>
              <a:t>-1 </a:t>
            </a:r>
            <a:r>
              <a:rPr lang="en-US" altLang="zh-CN" sz="1800" dirty="0">
                <a:latin typeface="Times New Roman" panose="02020603050405020304" pitchFamily="18" charset="0"/>
                <a:ea typeface="宋体" panose="02010600030101010101" pitchFamily="2" charset="-122"/>
              </a:rPr>
              <a:t>(a</a:t>
            </a:r>
            <a:r>
              <a:rPr lang="en-US" altLang="zh-CN" sz="1800" baseline="-25000" dirty="0">
                <a:latin typeface="Times New Roman" panose="02020603050405020304" pitchFamily="18" charset="0"/>
                <a:ea typeface="宋体" panose="02010600030101010101" pitchFamily="2" charset="-122"/>
              </a:rPr>
              <a:t>2,2</a:t>
            </a:r>
            <a:r>
              <a:rPr lang="en-US" altLang="zh-CN" sz="1800" dirty="0">
                <a:latin typeface="Times New Roman" panose="02020603050405020304" pitchFamily="18" charset="0"/>
                <a:ea typeface="宋体" panose="02010600030101010101" pitchFamily="2" charset="-122"/>
              </a:rPr>
              <a:t> )</a:t>
            </a:r>
            <a:r>
              <a:rPr lang="en-US" altLang="zh-CN" sz="1800" baseline="-25000" dirty="0">
                <a:latin typeface="Times New Roman" panose="02020603050405020304" pitchFamily="18" charset="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S</a:t>
            </a:r>
            <a:r>
              <a:rPr lang="en-US" altLang="zh-CN" sz="1800" baseline="30000" dirty="0">
                <a:latin typeface="Times New Roman" panose="02020603050405020304" pitchFamily="18" charset="0"/>
                <a:ea typeface="宋体" panose="02010600030101010101" pitchFamily="2" charset="-122"/>
              </a:rPr>
              <a:t>-1 </a:t>
            </a:r>
            <a:r>
              <a:rPr lang="en-US" altLang="zh-CN" sz="1800" dirty="0">
                <a:latin typeface="Times New Roman" panose="02020603050405020304" pitchFamily="18" charset="0"/>
                <a:ea typeface="宋体" panose="02010600030101010101" pitchFamily="2" charset="-122"/>
              </a:rPr>
              <a:t>(a</a:t>
            </a:r>
            <a:r>
              <a:rPr lang="en-US" altLang="zh-CN" sz="1800" baseline="-25000" dirty="0">
                <a:latin typeface="Times New Roman" panose="02020603050405020304" pitchFamily="18" charset="0"/>
                <a:ea typeface="宋体" panose="02010600030101010101" pitchFamily="2" charset="-122"/>
              </a:rPr>
              <a:t>2,3</a:t>
            </a:r>
            <a:r>
              <a:rPr lang="en-US" altLang="zh-CN" sz="1800" dirty="0">
                <a:latin typeface="Times New Roman" panose="02020603050405020304" pitchFamily="18" charset="0"/>
                <a:ea typeface="宋体" panose="02010600030101010101" pitchFamily="2" charset="-122"/>
              </a:rPr>
              <a:t> )	</a:t>
            </a:r>
          </a:p>
          <a:p>
            <a:pPr eaLnBrk="1" hangingPunct="1">
              <a:buFont typeface="Wingdings" panose="05000000000000000000" pitchFamily="2" charset="2"/>
              <a:buNone/>
            </a:pPr>
            <a:r>
              <a:rPr lang="en-US" altLang="zh-CN" sz="1800" dirty="0">
                <a:latin typeface="Times New Roman" panose="02020603050405020304" pitchFamily="18" charset="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S</a:t>
            </a:r>
            <a:r>
              <a:rPr lang="en-US" altLang="zh-CN" sz="1800" baseline="30000" dirty="0">
                <a:latin typeface="Times New Roman" panose="02020603050405020304" pitchFamily="18" charset="0"/>
                <a:ea typeface="宋体" panose="02010600030101010101" pitchFamily="2" charset="-122"/>
              </a:rPr>
              <a:t>-1 </a:t>
            </a:r>
            <a:r>
              <a:rPr lang="en-US" altLang="zh-CN" sz="1800" dirty="0">
                <a:latin typeface="Times New Roman" panose="02020603050405020304" pitchFamily="18" charset="0"/>
                <a:ea typeface="宋体" panose="02010600030101010101" pitchFamily="2" charset="-122"/>
              </a:rPr>
              <a:t>(a</a:t>
            </a:r>
            <a:r>
              <a:rPr lang="en-US" altLang="zh-CN" sz="1800" baseline="-25000" dirty="0">
                <a:latin typeface="Times New Roman" panose="02020603050405020304" pitchFamily="18" charset="0"/>
                <a:ea typeface="宋体" panose="02010600030101010101" pitchFamily="2" charset="-122"/>
              </a:rPr>
              <a:t>3,0 </a:t>
            </a:r>
            <a:r>
              <a:rPr lang="en-US" altLang="zh-CN" sz="1800" dirty="0">
                <a:latin typeface="Times New Roman" panose="02020603050405020304" pitchFamily="18" charset="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S</a:t>
            </a:r>
            <a:r>
              <a:rPr lang="en-US" altLang="zh-CN" sz="1800" baseline="30000" dirty="0">
                <a:latin typeface="Times New Roman" panose="02020603050405020304" pitchFamily="18" charset="0"/>
                <a:ea typeface="宋体" panose="02010600030101010101" pitchFamily="2" charset="-122"/>
              </a:rPr>
              <a:t>-1 </a:t>
            </a:r>
            <a:r>
              <a:rPr lang="en-US" altLang="zh-CN" sz="1800" dirty="0">
                <a:latin typeface="Times New Roman" panose="02020603050405020304" pitchFamily="18" charset="0"/>
                <a:ea typeface="宋体" panose="02010600030101010101" pitchFamily="2" charset="-122"/>
              </a:rPr>
              <a:t>(a</a:t>
            </a:r>
            <a:r>
              <a:rPr lang="en-US" altLang="zh-CN" sz="1800" baseline="-25000" dirty="0">
                <a:latin typeface="Times New Roman" panose="02020603050405020304" pitchFamily="18" charset="0"/>
                <a:ea typeface="宋体" panose="02010600030101010101" pitchFamily="2" charset="-122"/>
              </a:rPr>
              <a:t>3,1</a:t>
            </a:r>
            <a:r>
              <a:rPr lang="en-US" altLang="zh-CN" sz="1800" dirty="0">
                <a:latin typeface="Times New Roman" panose="02020603050405020304" pitchFamily="18" charset="0"/>
                <a:ea typeface="宋体" panose="02010600030101010101" pitchFamily="2" charset="-122"/>
              </a:rPr>
              <a:t> )</a:t>
            </a:r>
            <a:r>
              <a:rPr lang="en-US" altLang="zh-CN" sz="1800" baseline="-25000" dirty="0">
                <a:latin typeface="Times New Roman" panose="02020603050405020304" pitchFamily="18" charset="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S</a:t>
            </a:r>
            <a:r>
              <a:rPr lang="en-US" altLang="zh-CN" sz="1800" baseline="30000" dirty="0">
                <a:latin typeface="Times New Roman" panose="02020603050405020304" pitchFamily="18" charset="0"/>
                <a:ea typeface="宋体" panose="02010600030101010101" pitchFamily="2" charset="-122"/>
              </a:rPr>
              <a:t>-1 </a:t>
            </a:r>
            <a:r>
              <a:rPr lang="en-US" altLang="zh-CN" sz="1800" dirty="0">
                <a:latin typeface="Times New Roman" panose="02020603050405020304" pitchFamily="18" charset="0"/>
                <a:ea typeface="宋体" panose="02010600030101010101" pitchFamily="2" charset="-122"/>
              </a:rPr>
              <a:t>(a</a:t>
            </a:r>
            <a:r>
              <a:rPr lang="en-US" altLang="zh-CN" sz="1800" baseline="-25000" dirty="0">
                <a:latin typeface="Times New Roman" panose="02020603050405020304" pitchFamily="18" charset="0"/>
                <a:ea typeface="宋体" panose="02010600030101010101" pitchFamily="2" charset="-122"/>
              </a:rPr>
              <a:t>3,2</a:t>
            </a:r>
            <a:r>
              <a:rPr lang="en-US" altLang="zh-CN" sz="1800" dirty="0">
                <a:latin typeface="Times New Roman" panose="02020603050405020304" pitchFamily="18" charset="0"/>
                <a:ea typeface="宋体" panose="02010600030101010101" pitchFamily="2" charset="-122"/>
              </a:rPr>
              <a:t> )</a:t>
            </a:r>
            <a:r>
              <a:rPr lang="en-US" altLang="zh-CN" sz="1800" baseline="-25000" dirty="0">
                <a:latin typeface="Times New Roman" panose="02020603050405020304" pitchFamily="18" charset="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S</a:t>
            </a:r>
            <a:r>
              <a:rPr lang="en-US" altLang="zh-CN" sz="1800" baseline="30000" dirty="0">
                <a:latin typeface="Times New Roman" panose="02020603050405020304" pitchFamily="18" charset="0"/>
                <a:ea typeface="宋体" panose="02010600030101010101" pitchFamily="2" charset="-122"/>
              </a:rPr>
              <a:t>-1 </a:t>
            </a:r>
            <a:r>
              <a:rPr lang="en-US" altLang="zh-CN" sz="1800" dirty="0">
                <a:latin typeface="Times New Roman" panose="02020603050405020304" pitchFamily="18" charset="0"/>
                <a:ea typeface="宋体" panose="02010600030101010101" pitchFamily="2" charset="-122"/>
              </a:rPr>
              <a:t>(a</a:t>
            </a:r>
            <a:r>
              <a:rPr lang="en-US" altLang="zh-CN" sz="1800" baseline="-25000" dirty="0">
                <a:latin typeface="Times New Roman" panose="02020603050405020304" pitchFamily="18" charset="0"/>
                <a:ea typeface="宋体" panose="02010600030101010101" pitchFamily="2" charset="-122"/>
              </a:rPr>
              <a:t>3,3 </a:t>
            </a:r>
            <a:r>
              <a:rPr lang="en-US" altLang="zh-CN" sz="1800" dirty="0">
                <a:latin typeface="Times New Roman" panose="02020603050405020304" pitchFamily="18" charset="0"/>
                <a:ea typeface="宋体" panose="02010600030101010101" pitchFamily="2" charset="-122"/>
              </a:rPr>
              <a:t>)	</a:t>
            </a:r>
          </a:p>
          <a:p>
            <a:pPr eaLnBrk="1" hangingPunct="1">
              <a:buFont typeface="Wingdings" panose="05000000000000000000" pitchFamily="2" charset="2"/>
              <a:buNone/>
            </a:pPr>
            <a:r>
              <a:rPr lang="en-US" altLang="zh-CN" sz="1800" dirty="0">
                <a:ea typeface="宋体" panose="02010600030101010101" pitchFamily="2" charset="-122"/>
              </a:rPr>
              <a:t>	</a:t>
            </a:r>
          </a:p>
          <a:p>
            <a:pPr eaLnBrk="1" hangingPunct="1"/>
            <a:r>
              <a:rPr lang="en-US" altLang="zh-CN" sz="1800" dirty="0">
                <a:ea typeface="宋体" panose="02010600030101010101" pitchFamily="2" charset="-122"/>
              </a:rPr>
              <a:t>We have </a:t>
            </a:r>
            <a:r>
              <a:rPr lang="en-US" altLang="zh-CN" sz="1800" i="1" dirty="0">
                <a:latin typeface="Times New Roman" panose="02020603050405020304" pitchFamily="18" charset="0"/>
                <a:ea typeface="宋体" panose="02010600030101010101" pitchFamily="2" charset="-122"/>
              </a:rPr>
              <a:t>sub</a:t>
            </a:r>
            <a:r>
              <a:rPr lang="en-US" altLang="zh-CN" sz="1800" dirty="0">
                <a:latin typeface="Times New Roman" panose="02020603050405020304" pitchFamily="18" charset="0"/>
                <a:ea typeface="宋体" panose="02010600030101010101" pitchFamily="2" charset="-122"/>
              </a:rPr>
              <a:t>(</a:t>
            </a:r>
            <a:r>
              <a:rPr lang="en-US" altLang="zh-CN" sz="1800" i="1" dirty="0">
                <a:latin typeface="Times New Roman" panose="02020603050405020304" pitchFamily="18" charset="0"/>
                <a:ea typeface="宋体" panose="02010600030101010101" pitchFamily="2" charset="-122"/>
              </a:rPr>
              <a:t>sub</a:t>
            </a:r>
            <a:r>
              <a:rPr lang="en-US" altLang="zh-CN" sz="1800" baseline="30000" dirty="0">
                <a:latin typeface="Times New Roman" panose="02020603050405020304" pitchFamily="18" charset="0"/>
                <a:ea typeface="宋体" panose="02010600030101010101" pitchFamily="2" charset="-122"/>
              </a:rPr>
              <a:t>-1</a:t>
            </a:r>
            <a:r>
              <a:rPr lang="en-US" altLang="zh-CN" sz="1800" dirty="0">
                <a:latin typeface="Times New Roman" panose="02020603050405020304" pitchFamily="18" charset="0"/>
                <a:ea typeface="宋体" panose="02010600030101010101" pitchFamily="2" charset="-122"/>
              </a:rPr>
              <a:t>(</a:t>
            </a:r>
            <a:r>
              <a:rPr lang="en-US" altLang="zh-CN" sz="1800" i="1" dirty="0">
                <a:latin typeface="Times New Roman" panose="02020603050405020304" pitchFamily="18" charset="0"/>
                <a:ea typeface="宋体" panose="02010600030101010101" pitchFamily="2" charset="-122"/>
              </a:rPr>
              <a:t>A</a:t>
            </a:r>
            <a:r>
              <a:rPr lang="en-US" altLang="zh-CN" sz="1800" dirty="0">
                <a:latin typeface="Times New Roman" panose="02020603050405020304" pitchFamily="18" charset="0"/>
                <a:ea typeface="宋体" panose="02010600030101010101" pitchFamily="2" charset="-122"/>
              </a:rPr>
              <a:t>)) = </a:t>
            </a:r>
            <a:r>
              <a:rPr lang="en-US" altLang="zh-CN" sz="1800" i="1" dirty="0">
                <a:latin typeface="Times New Roman" panose="02020603050405020304" pitchFamily="18" charset="0"/>
                <a:ea typeface="宋体" panose="02010600030101010101" pitchFamily="2" charset="-122"/>
              </a:rPr>
              <a:t>sub</a:t>
            </a:r>
            <a:r>
              <a:rPr lang="en-US" altLang="zh-CN" sz="1800" i="1" baseline="30000" dirty="0">
                <a:latin typeface="Times New Roman" panose="02020603050405020304" pitchFamily="18" charset="0"/>
                <a:ea typeface="宋体" panose="02010600030101010101" pitchFamily="2" charset="-122"/>
              </a:rPr>
              <a:t>-</a:t>
            </a:r>
            <a:r>
              <a:rPr lang="en-US" altLang="zh-CN" sz="1800" baseline="30000" dirty="0">
                <a:latin typeface="Times New Roman" panose="02020603050405020304" pitchFamily="18" charset="0"/>
                <a:ea typeface="宋体" panose="02010600030101010101" pitchFamily="2" charset="-122"/>
              </a:rPr>
              <a:t>1</a:t>
            </a:r>
            <a:r>
              <a:rPr lang="en-US" altLang="zh-CN" sz="1800" dirty="0">
                <a:latin typeface="Times New Roman" panose="02020603050405020304" pitchFamily="18" charset="0"/>
                <a:ea typeface="宋体" panose="02010600030101010101" pitchFamily="2" charset="-122"/>
              </a:rPr>
              <a:t>(</a:t>
            </a:r>
            <a:r>
              <a:rPr lang="en-US" altLang="zh-CN" sz="1800" i="1" dirty="0">
                <a:latin typeface="Times New Roman" panose="02020603050405020304" pitchFamily="18" charset="0"/>
                <a:ea typeface="宋体" panose="02010600030101010101" pitchFamily="2" charset="-122"/>
              </a:rPr>
              <a:t>sub</a:t>
            </a:r>
            <a:r>
              <a:rPr lang="en-US" altLang="zh-CN" sz="1800" dirty="0">
                <a:latin typeface="Times New Roman" panose="02020603050405020304" pitchFamily="18" charset="0"/>
                <a:ea typeface="宋体" panose="02010600030101010101" pitchFamily="2" charset="-122"/>
              </a:rPr>
              <a:t>(</a:t>
            </a:r>
            <a:r>
              <a:rPr lang="en-US" altLang="zh-CN" sz="1800" i="1" dirty="0">
                <a:latin typeface="Times New Roman" panose="02020603050405020304" pitchFamily="18" charset="0"/>
                <a:ea typeface="宋体" panose="02010600030101010101" pitchFamily="2" charset="-122"/>
              </a:rPr>
              <a:t>A</a:t>
            </a:r>
            <a:r>
              <a:rPr lang="en-US" altLang="zh-CN" sz="1800" dirty="0">
                <a:latin typeface="Times New Roman" panose="02020603050405020304" pitchFamily="18" charset="0"/>
                <a:ea typeface="宋体" panose="02010600030101010101" pitchFamily="2" charset="-122"/>
              </a:rPr>
              <a:t>)) = </a:t>
            </a:r>
            <a:r>
              <a:rPr lang="en-US" altLang="zh-CN" sz="1800" i="1" dirty="0">
                <a:latin typeface="Times New Roman" panose="02020603050405020304" pitchFamily="18" charset="0"/>
                <a:ea typeface="宋体" panose="02010600030101010101" pitchFamily="2" charset="-122"/>
              </a:rPr>
              <a:t>A</a:t>
            </a:r>
          </a:p>
        </p:txBody>
      </p:sp>
      <p:sp>
        <p:nvSpPr>
          <p:cNvPr id="41989" name="AutoShape 5">
            <a:extLst>
              <a:ext uri="{FF2B5EF4-FFF2-40B4-BE49-F238E27FC236}">
                <a16:creationId xmlns:a16="http://schemas.microsoft.com/office/drawing/2014/main" id="{632770A1-9DBF-4F31-AEFD-EA0654B0372F}"/>
              </a:ext>
            </a:extLst>
          </p:cNvPr>
          <p:cNvSpPr>
            <a:spLocks noChangeArrowheads="1"/>
          </p:cNvSpPr>
          <p:nvPr/>
        </p:nvSpPr>
        <p:spPr bwMode="auto">
          <a:xfrm>
            <a:off x="3291840" y="2679646"/>
            <a:ext cx="3800440" cy="1295400"/>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41990" name="AutoShape 8">
            <a:extLst>
              <a:ext uri="{FF2B5EF4-FFF2-40B4-BE49-F238E27FC236}">
                <a16:creationId xmlns:a16="http://schemas.microsoft.com/office/drawing/2014/main" id="{05BB32FC-6229-4BF3-91E8-94C9BAEDBA0F}"/>
              </a:ext>
            </a:extLst>
          </p:cNvPr>
          <p:cNvSpPr>
            <a:spLocks noChangeArrowheads="1"/>
          </p:cNvSpPr>
          <p:nvPr/>
        </p:nvSpPr>
        <p:spPr bwMode="auto">
          <a:xfrm>
            <a:off x="3631703" y="4998720"/>
            <a:ext cx="4443259" cy="1295400"/>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41991" name="Line 9">
            <a:extLst>
              <a:ext uri="{FF2B5EF4-FFF2-40B4-BE49-F238E27FC236}">
                <a16:creationId xmlns:a16="http://schemas.microsoft.com/office/drawing/2014/main" id="{32D49F91-7694-4207-94F5-0A488BEA88DE}"/>
              </a:ext>
            </a:extLst>
          </p:cNvPr>
          <p:cNvSpPr>
            <a:spLocks noChangeShapeType="1"/>
          </p:cNvSpPr>
          <p:nvPr/>
        </p:nvSpPr>
        <p:spPr bwMode="auto">
          <a:xfrm>
            <a:off x="3276600" y="4876800"/>
            <a:ext cx="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extLst>
      <p:ext uri="{BB962C8B-B14F-4D97-AF65-F5344CB8AC3E}">
        <p14:creationId xmlns:p14="http://schemas.microsoft.com/office/powerpoint/2010/main" val="3802368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307396"/>
            <a:ext cx="8229600" cy="523210"/>
          </a:xfrm>
        </p:spPr>
        <p:txBody>
          <a:bodyPr wrap="square">
            <a:spAutoFit/>
          </a:bodyPr>
          <a:lstStyle/>
          <a:p>
            <a:r>
              <a:rPr lang="en-IN" altLang="en-US" sz="2800" spc="-400" dirty="0">
                <a:latin typeface="+mj-lt"/>
                <a:ea typeface="ヒラギノ角ゴ Pro W3" charset="-128"/>
              </a:rPr>
              <a:t>A E </a:t>
            </a:r>
            <a:r>
              <a:rPr lang="en-IN" altLang="en-US" sz="2800" dirty="0">
                <a:latin typeface="+mj-lt"/>
                <a:ea typeface="ヒラギノ角ゴ Pro W3" charset="-128"/>
              </a:rPr>
              <a:t>S Row and Column Operations</a:t>
            </a:r>
            <a:endParaRPr lang="en-US" sz="2000" dirty="0">
              <a:latin typeface="+mj-lt"/>
            </a:endParaRPr>
          </a:p>
        </p:txBody>
      </p:sp>
      <p:pic>
        <p:nvPicPr>
          <p:cNvPr id="7" name="Picture 2" descr="a. Shift row transformation: A 16-byte square has first column from s sub 0,0 to s sub 3,0 and first row from s sub 0,0 to s sub 0,3. The bottom three rows have cells shifted: second row with cells s sub 1,1, s sub 1,2, s sub 1,3, and s sub 1,0; third row with cells s sub 2,2, s sub 2,3, s sub 2,0, and s sub 2,1; fourth row with cells s sub 3,3, s sub 3,0, s sub 3,1, and s sub 1,2.&#10;b. Mix column transformation: The 16-byte square has arrows from each column leading to a matrix equation, with numbers 1 through 3 in a 4-by-4 matrix multiplied by a column to get another column, to get a 16-byte square with prime numbers.&#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1661193" y="997625"/>
            <a:ext cx="5817293" cy="52913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9265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187624" y="188565"/>
            <a:ext cx="7344816" cy="792163"/>
          </a:xfrm>
        </p:spPr>
        <p:txBody>
          <a:bodyPr/>
          <a:lstStyle/>
          <a:p>
            <a:pPr eaLnBrk="1" hangingPunct="1"/>
            <a:r>
              <a:rPr lang="en-GB" altLang="en-US" dirty="0"/>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685800" y="1268760"/>
            <a:ext cx="8278688" cy="4967287"/>
          </a:xfrm>
        </p:spPr>
        <p:txBody>
          <a:bodyPr/>
          <a:lstStyle/>
          <a:p>
            <a:pPr eaLnBrk="1" hangingPunct="1">
              <a:spcBef>
                <a:spcPct val="25000"/>
              </a:spcBef>
            </a:pPr>
            <a:r>
              <a:rPr lang="en-GB" altLang="en-US" dirty="0"/>
              <a:t>Stream Cipher</a:t>
            </a:r>
          </a:p>
          <a:p>
            <a:pPr eaLnBrk="1" hangingPunct="1">
              <a:spcBef>
                <a:spcPct val="25000"/>
              </a:spcBef>
            </a:pPr>
            <a:r>
              <a:rPr lang="en-GB" altLang="en-US" dirty="0"/>
              <a:t>Block cipher</a:t>
            </a:r>
          </a:p>
          <a:p>
            <a:pPr lvl="1" eaLnBrk="1" hangingPunct="1">
              <a:spcBef>
                <a:spcPct val="25000"/>
              </a:spcBef>
            </a:pPr>
            <a:r>
              <a:rPr lang="en-GB" altLang="en-US" dirty="0"/>
              <a:t>Data Encryption Standard (DES)</a:t>
            </a:r>
          </a:p>
          <a:p>
            <a:pPr lvl="1" eaLnBrk="1" hangingPunct="1">
              <a:spcBef>
                <a:spcPct val="25000"/>
              </a:spcBef>
            </a:pPr>
            <a:r>
              <a:rPr lang="en-GB" altLang="en-US" dirty="0">
                <a:solidFill>
                  <a:srgbClr val="FF0000"/>
                </a:solidFill>
              </a:rPr>
              <a:t>Advanced Encryption Standard (</a:t>
            </a:r>
            <a:r>
              <a:rPr lang="en-GB" altLang="en-US">
                <a:solidFill>
                  <a:srgbClr val="FF0000"/>
                </a:solidFill>
              </a:rPr>
              <a:t>AES)</a:t>
            </a:r>
          </a:p>
          <a:p>
            <a:pPr lvl="1" eaLnBrk="1" hangingPunct="1">
              <a:spcBef>
                <a:spcPct val="25000"/>
              </a:spcBef>
            </a:pPr>
            <a:r>
              <a:rPr lang="en-GB" altLang="en-US">
                <a:solidFill>
                  <a:srgbClr val="FF0000"/>
                </a:solidFill>
              </a:rPr>
              <a:t> Mode of operation</a:t>
            </a:r>
            <a:endParaRPr lang="en-GB" altLang="en-US" dirty="0">
              <a:solidFill>
                <a:srgbClr val="FF0000"/>
              </a:solidFill>
            </a:endParaRPr>
          </a:p>
          <a:p>
            <a:pPr lvl="1" eaLnBrk="1" hangingPunct="1">
              <a:spcBef>
                <a:spcPct val="25000"/>
              </a:spcBef>
            </a:pPr>
            <a:r>
              <a:rPr lang="en-GB" altLang="en-US" dirty="0"/>
              <a:t>Some other ciphers</a:t>
            </a:r>
          </a:p>
          <a:p>
            <a:pPr lvl="2" eaLnBrk="1" hangingPunct="1">
              <a:spcBef>
                <a:spcPct val="25000"/>
              </a:spcBef>
            </a:pPr>
            <a:r>
              <a:rPr lang="en-GB" altLang="en-US" sz="2800" dirty="0"/>
              <a:t> Searchable encryption</a:t>
            </a:r>
          </a:p>
          <a:p>
            <a:pPr lvl="2" eaLnBrk="1" hangingPunct="1">
              <a:spcBef>
                <a:spcPct val="25000"/>
              </a:spcBef>
            </a:pPr>
            <a:r>
              <a:rPr lang="en-GB" altLang="en-US" sz="2800" dirty="0"/>
              <a:t> Homomorphic encryption</a:t>
            </a:r>
          </a:p>
          <a:p>
            <a:pPr lvl="2" eaLnBrk="1" hangingPunct="1">
              <a:spcBef>
                <a:spcPct val="25000"/>
              </a:spcBef>
            </a:pPr>
            <a:r>
              <a:rPr lang="en-GB" altLang="en-US" sz="2800" dirty="0"/>
              <a:t> Attribute based encryption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itle 4">
            <a:extLst>
              <a:ext uri="{FF2B5EF4-FFF2-40B4-BE49-F238E27FC236}">
                <a16:creationId xmlns:a16="http://schemas.microsoft.com/office/drawing/2014/main" id="{8FF67B78-7D38-47F7-9972-361F2D3787C8}"/>
              </a:ext>
            </a:extLst>
          </p:cNvPr>
          <p:cNvSpPr>
            <a:spLocks noGrp="1"/>
          </p:cNvSpPr>
          <p:nvPr>
            <p:ph type="title" idx="4294967295"/>
          </p:nvPr>
        </p:nvSpPr>
        <p:spPr>
          <a:xfrm>
            <a:off x="1050618" y="129973"/>
            <a:ext cx="7543800" cy="864596"/>
          </a:xfrm>
        </p:spPr>
        <p:txBody>
          <a:bodyPr anchor="ctr"/>
          <a:lstStyle/>
          <a:p>
            <a:pPr eaLnBrk="1" hangingPunct="1"/>
            <a:r>
              <a:rPr lang="en-US" altLang="zh-CN" sz="3600" dirty="0">
                <a:ea typeface="宋体" panose="02010600030101010101" pitchFamily="2" charset="-122"/>
              </a:rPr>
              <a:t>Shift-Rows (</a:t>
            </a:r>
            <a:r>
              <a:rPr lang="en-US" altLang="zh-CN" sz="3600" i="1" dirty="0" err="1">
                <a:latin typeface="Times New Roman" panose="02020603050405020304" pitchFamily="18" charset="0"/>
                <a:ea typeface="宋体" panose="02010600030101010101" pitchFamily="2" charset="-122"/>
              </a:rPr>
              <a:t>shr</a:t>
            </a:r>
            <a:r>
              <a:rPr lang="en-US" altLang="zh-CN" sz="3600" dirty="0">
                <a:ea typeface="宋体" panose="02010600030101010101" pitchFamily="2" charset="-122"/>
              </a:rPr>
              <a:t>)</a:t>
            </a:r>
          </a:p>
        </p:txBody>
      </p:sp>
      <p:sp>
        <p:nvSpPr>
          <p:cNvPr id="43012" name="Content Placeholder 5">
            <a:extLst>
              <a:ext uri="{FF2B5EF4-FFF2-40B4-BE49-F238E27FC236}">
                <a16:creationId xmlns:a16="http://schemas.microsoft.com/office/drawing/2014/main" id="{9548B17D-A8E7-43C9-9268-A95E83FFD58E}"/>
              </a:ext>
            </a:extLst>
          </p:cNvPr>
          <p:cNvSpPr>
            <a:spLocks noGrp="1"/>
          </p:cNvSpPr>
          <p:nvPr>
            <p:ph idx="4294967295"/>
          </p:nvPr>
        </p:nvSpPr>
        <p:spPr>
          <a:xfrm>
            <a:off x="457200" y="1451769"/>
            <a:ext cx="8229600" cy="4411662"/>
          </a:xfrm>
        </p:spPr>
        <p:txBody>
          <a:bodyPr/>
          <a:lstStyle/>
          <a:p>
            <a:pPr eaLnBrk="1" hangingPunct="1"/>
            <a:r>
              <a:rPr lang="en-US" altLang="zh-CN" sz="1700" i="1" dirty="0" err="1">
                <a:latin typeface="Times New Roman" panose="02020603050405020304" pitchFamily="18" charset="0"/>
                <a:ea typeface="宋体" panose="02010600030101010101" pitchFamily="2" charset="-122"/>
              </a:rPr>
              <a:t>shr</a:t>
            </a:r>
            <a:r>
              <a:rPr lang="en-US" altLang="zh-CN" sz="1700" dirty="0">
                <a:latin typeface="Times New Roman" panose="02020603050405020304" pitchFamily="18" charset="0"/>
                <a:ea typeface="宋体" panose="02010600030101010101" pitchFamily="2" charset="-122"/>
              </a:rPr>
              <a:t>(</a:t>
            </a:r>
            <a:r>
              <a:rPr lang="en-US" altLang="zh-CN" sz="1700" i="1" dirty="0">
                <a:latin typeface="Times New Roman" panose="02020603050405020304" pitchFamily="18" charset="0"/>
                <a:ea typeface="宋体" panose="02010600030101010101" pitchFamily="2" charset="-122"/>
              </a:rPr>
              <a:t>A</a:t>
            </a:r>
            <a:r>
              <a:rPr lang="en-US" altLang="zh-CN" sz="1700" dirty="0">
                <a:latin typeface="Times New Roman" panose="02020603050405020304" pitchFamily="18" charset="0"/>
                <a:ea typeface="宋体" panose="02010600030101010101" pitchFamily="2" charset="-122"/>
              </a:rPr>
              <a:t>)</a:t>
            </a:r>
            <a:r>
              <a:rPr lang="en-US" altLang="zh-CN" sz="1700" dirty="0">
                <a:ea typeface="宋体" panose="02010600030101010101" pitchFamily="2" charset="-122"/>
              </a:rPr>
              <a:t> performs a left-circular-shift </a:t>
            </a:r>
            <a:r>
              <a:rPr lang="en-US" altLang="zh-CN" sz="1700" i="1" dirty="0" err="1">
                <a:latin typeface="Times New Roman" panose="02020603050405020304" pitchFamily="18" charset="0"/>
                <a:ea typeface="宋体" panose="02010600030101010101" pitchFamily="2" charset="-122"/>
              </a:rPr>
              <a:t>i</a:t>
            </a:r>
            <a:r>
              <a:rPr lang="en-US" altLang="zh-CN" sz="1700" dirty="0">
                <a:latin typeface="Times New Roman" panose="02020603050405020304" pitchFamily="18" charset="0"/>
                <a:ea typeface="宋体" panose="02010600030101010101" pitchFamily="2" charset="-122"/>
              </a:rPr>
              <a:t> – 1</a:t>
            </a:r>
            <a:r>
              <a:rPr lang="en-US" altLang="zh-CN" sz="1700" dirty="0">
                <a:ea typeface="宋体" panose="02010600030101010101" pitchFamily="2" charset="-122"/>
              </a:rPr>
              <a:t> times on the </a:t>
            </a:r>
            <a:r>
              <a:rPr lang="en-US" altLang="zh-CN" sz="1700" i="1" dirty="0" err="1">
                <a:latin typeface="Times New Roman" panose="02020603050405020304" pitchFamily="18" charset="0"/>
                <a:ea typeface="宋体" panose="02010600030101010101" pitchFamily="2" charset="-122"/>
              </a:rPr>
              <a:t>i</a:t>
            </a:r>
            <a:r>
              <a:rPr lang="en-US" altLang="zh-CN" sz="1700" dirty="0" err="1">
                <a:ea typeface="宋体" panose="02010600030101010101" pitchFamily="2" charset="-122"/>
              </a:rPr>
              <a:t>-th</a:t>
            </a:r>
            <a:r>
              <a:rPr lang="en-US" altLang="zh-CN" sz="1700" dirty="0">
                <a:ea typeface="宋体" panose="02010600030101010101" pitchFamily="2" charset="-122"/>
              </a:rPr>
              <a:t> row in the matrix </a:t>
            </a:r>
            <a:r>
              <a:rPr lang="en-US" altLang="zh-CN" sz="1700" i="1" dirty="0">
                <a:latin typeface="Times New Roman" panose="02020603050405020304" pitchFamily="18" charset="0"/>
                <a:ea typeface="宋体" panose="02010600030101010101" pitchFamily="2" charset="-122"/>
              </a:rPr>
              <a:t>A</a:t>
            </a:r>
          </a:p>
          <a:p>
            <a:pPr eaLnBrk="1" hangingPunct="1">
              <a:buFont typeface="Wingdings" panose="05000000000000000000" pitchFamily="2" charset="2"/>
              <a:buNone/>
            </a:pPr>
            <a:r>
              <a:rPr lang="en-US" altLang="zh-CN" sz="1700" dirty="0">
                <a:ea typeface="宋体" panose="02010600030101010101" pitchFamily="2" charset="-122"/>
              </a:rPr>
              <a:t>				</a:t>
            </a:r>
          </a:p>
          <a:p>
            <a:pPr eaLnBrk="1" hangingPunct="1">
              <a:buFont typeface="Wingdings" panose="05000000000000000000" pitchFamily="2" charset="2"/>
              <a:buNone/>
            </a:pPr>
            <a:r>
              <a:rPr lang="en-US" altLang="zh-CN" sz="1700" dirty="0">
                <a:ea typeface="宋体" panose="02010600030101010101" pitchFamily="2" charset="-122"/>
              </a:rPr>
              <a:t>				   a</a:t>
            </a:r>
            <a:r>
              <a:rPr lang="en-US" altLang="zh-CN" sz="1700" baseline="-25000" dirty="0">
                <a:ea typeface="宋体" panose="02010600030101010101" pitchFamily="2" charset="-122"/>
              </a:rPr>
              <a:t>0,0     </a:t>
            </a:r>
            <a:r>
              <a:rPr lang="en-US" altLang="zh-CN" sz="1700" dirty="0">
                <a:ea typeface="宋体" panose="02010600030101010101" pitchFamily="2" charset="-122"/>
              </a:rPr>
              <a:t>a</a:t>
            </a:r>
            <a:r>
              <a:rPr lang="en-US" altLang="zh-CN" sz="1700" baseline="-25000" dirty="0">
                <a:ea typeface="宋体" panose="02010600030101010101" pitchFamily="2" charset="-122"/>
              </a:rPr>
              <a:t>0,1     </a:t>
            </a:r>
            <a:r>
              <a:rPr lang="en-US" altLang="zh-CN" sz="1700" dirty="0">
                <a:ea typeface="宋体" panose="02010600030101010101" pitchFamily="2" charset="-122"/>
              </a:rPr>
              <a:t>a</a:t>
            </a:r>
            <a:r>
              <a:rPr lang="en-US" altLang="zh-CN" sz="1700" baseline="-25000" dirty="0">
                <a:ea typeface="宋体" panose="02010600030101010101" pitchFamily="2" charset="-122"/>
              </a:rPr>
              <a:t>0,2     </a:t>
            </a:r>
            <a:r>
              <a:rPr lang="en-US" altLang="zh-CN" sz="1700" dirty="0">
                <a:ea typeface="宋体" panose="02010600030101010101" pitchFamily="2" charset="-122"/>
              </a:rPr>
              <a:t>a</a:t>
            </a:r>
            <a:r>
              <a:rPr lang="en-US" altLang="zh-CN" sz="1700" baseline="-25000" dirty="0">
                <a:ea typeface="宋体" panose="02010600030101010101" pitchFamily="2" charset="-122"/>
              </a:rPr>
              <a:t>0,3 </a:t>
            </a:r>
            <a:r>
              <a:rPr lang="en-US" altLang="zh-CN" sz="1700" dirty="0">
                <a:ea typeface="宋体" panose="02010600030101010101" pitchFamily="2" charset="-122"/>
              </a:rPr>
              <a:t>	</a:t>
            </a:r>
          </a:p>
          <a:p>
            <a:pPr eaLnBrk="1" hangingPunct="1">
              <a:buFont typeface="Wingdings" panose="05000000000000000000" pitchFamily="2" charset="2"/>
              <a:buNone/>
            </a:pPr>
            <a:r>
              <a:rPr lang="en-US" altLang="zh-CN" sz="1700" dirty="0">
                <a:ea typeface="宋体" panose="02010600030101010101" pitchFamily="2" charset="-122"/>
              </a:rPr>
              <a:t>			</a:t>
            </a:r>
            <a:r>
              <a:rPr lang="en-US" altLang="zh-CN" sz="1700" i="1" dirty="0" err="1">
                <a:latin typeface="Times New Roman" panose="02020603050405020304" pitchFamily="18" charset="0"/>
                <a:ea typeface="宋体" panose="02010600030101010101" pitchFamily="2" charset="-122"/>
              </a:rPr>
              <a:t>shr</a:t>
            </a:r>
            <a:r>
              <a:rPr lang="en-US" altLang="zh-CN" sz="1700" dirty="0">
                <a:latin typeface="Times New Roman" panose="02020603050405020304" pitchFamily="18" charset="0"/>
                <a:ea typeface="宋体" panose="02010600030101010101" pitchFamily="2" charset="-122"/>
              </a:rPr>
              <a:t>(</a:t>
            </a:r>
            <a:r>
              <a:rPr lang="en-US" altLang="zh-CN" sz="1700" i="1" dirty="0">
                <a:latin typeface="Times New Roman" panose="02020603050405020304" pitchFamily="18" charset="0"/>
                <a:ea typeface="宋体" panose="02010600030101010101" pitchFamily="2" charset="-122"/>
              </a:rPr>
              <a:t>A</a:t>
            </a:r>
            <a:r>
              <a:rPr lang="en-US" altLang="zh-CN" sz="1700" dirty="0">
                <a:latin typeface="Times New Roman" panose="02020603050405020304" pitchFamily="18" charset="0"/>
                <a:ea typeface="宋体" panose="02010600030101010101" pitchFamily="2" charset="-122"/>
              </a:rPr>
              <a:t>)</a:t>
            </a:r>
            <a:r>
              <a:rPr lang="en-US" altLang="zh-CN" sz="1700" dirty="0">
                <a:ea typeface="宋体" panose="02010600030101010101" pitchFamily="2" charset="-122"/>
              </a:rPr>
              <a:t> = 	   a</a:t>
            </a:r>
            <a:r>
              <a:rPr lang="en-US" altLang="zh-CN" sz="1700" baseline="-25000" dirty="0">
                <a:ea typeface="宋体" panose="02010600030101010101" pitchFamily="2" charset="-122"/>
              </a:rPr>
              <a:t>1,1     </a:t>
            </a:r>
            <a:r>
              <a:rPr lang="en-US" altLang="zh-CN" sz="1700" dirty="0">
                <a:ea typeface="宋体" panose="02010600030101010101" pitchFamily="2" charset="-122"/>
              </a:rPr>
              <a:t>a</a:t>
            </a:r>
            <a:r>
              <a:rPr lang="en-US" altLang="zh-CN" sz="1700" baseline="-25000" dirty="0">
                <a:ea typeface="宋体" panose="02010600030101010101" pitchFamily="2" charset="-122"/>
              </a:rPr>
              <a:t>1,2     </a:t>
            </a:r>
            <a:r>
              <a:rPr lang="en-US" altLang="zh-CN" sz="1700" dirty="0">
                <a:ea typeface="宋体" panose="02010600030101010101" pitchFamily="2" charset="-122"/>
              </a:rPr>
              <a:t>a</a:t>
            </a:r>
            <a:r>
              <a:rPr lang="en-US" altLang="zh-CN" sz="1700" baseline="-25000" dirty="0">
                <a:ea typeface="宋体" panose="02010600030101010101" pitchFamily="2" charset="-122"/>
              </a:rPr>
              <a:t>1,3     </a:t>
            </a:r>
            <a:r>
              <a:rPr lang="en-US" altLang="zh-CN" sz="1700" dirty="0">
                <a:ea typeface="宋体" panose="02010600030101010101" pitchFamily="2" charset="-122"/>
              </a:rPr>
              <a:t>a</a:t>
            </a:r>
            <a:r>
              <a:rPr lang="en-US" altLang="zh-CN" sz="1700" baseline="-25000" dirty="0">
                <a:ea typeface="宋体" panose="02010600030101010101" pitchFamily="2" charset="-122"/>
              </a:rPr>
              <a:t>1,0	</a:t>
            </a:r>
            <a:endParaRPr lang="en-US" altLang="zh-CN" sz="1700" dirty="0">
              <a:ea typeface="宋体" panose="02010600030101010101" pitchFamily="2" charset="-122"/>
            </a:endParaRPr>
          </a:p>
          <a:p>
            <a:pPr eaLnBrk="1" hangingPunct="1">
              <a:buFont typeface="Wingdings" panose="05000000000000000000" pitchFamily="2" charset="2"/>
              <a:buNone/>
            </a:pPr>
            <a:r>
              <a:rPr lang="en-US" altLang="zh-CN" sz="1700" dirty="0">
                <a:ea typeface="宋体" panose="02010600030101010101" pitchFamily="2" charset="-122"/>
              </a:rPr>
              <a:t>				   a</a:t>
            </a:r>
            <a:r>
              <a:rPr lang="en-US" altLang="zh-CN" sz="1700" baseline="-25000" dirty="0">
                <a:ea typeface="宋体" panose="02010600030101010101" pitchFamily="2" charset="-122"/>
              </a:rPr>
              <a:t>2,2     </a:t>
            </a:r>
            <a:r>
              <a:rPr lang="en-US" altLang="zh-CN" sz="1700" dirty="0">
                <a:ea typeface="宋体" panose="02010600030101010101" pitchFamily="2" charset="-122"/>
              </a:rPr>
              <a:t>a</a:t>
            </a:r>
            <a:r>
              <a:rPr lang="en-US" altLang="zh-CN" sz="1700" baseline="-25000" dirty="0">
                <a:ea typeface="宋体" panose="02010600030101010101" pitchFamily="2" charset="-122"/>
              </a:rPr>
              <a:t>2,3     </a:t>
            </a:r>
            <a:r>
              <a:rPr lang="en-US" altLang="zh-CN" sz="1700" dirty="0">
                <a:ea typeface="宋体" panose="02010600030101010101" pitchFamily="2" charset="-122"/>
              </a:rPr>
              <a:t>a</a:t>
            </a:r>
            <a:r>
              <a:rPr lang="en-US" altLang="zh-CN" sz="1700" baseline="-25000" dirty="0">
                <a:ea typeface="宋体" panose="02010600030101010101" pitchFamily="2" charset="-122"/>
              </a:rPr>
              <a:t>2,0     </a:t>
            </a:r>
            <a:r>
              <a:rPr lang="en-US" altLang="zh-CN" sz="1700" dirty="0">
                <a:ea typeface="宋体" panose="02010600030101010101" pitchFamily="2" charset="-122"/>
              </a:rPr>
              <a:t>a</a:t>
            </a:r>
            <a:r>
              <a:rPr lang="en-US" altLang="zh-CN" sz="1700" baseline="-25000" dirty="0">
                <a:ea typeface="宋体" panose="02010600030101010101" pitchFamily="2" charset="-122"/>
              </a:rPr>
              <a:t>2,1	</a:t>
            </a:r>
            <a:endParaRPr lang="en-US" altLang="zh-CN" sz="1700" dirty="0">
              <a:ea typeface="宋体" panose="02010600030101010101" pitchFamily="2" charset="-122"/>
            </a:endParaRPr>
          </a:p>
          <a:p>
            <a:pPr eaLnBrk="1" hangingPunct="1">
              <a:buFont typeface="Wingdings" panose="05000000000000000000" pitchFamily="2" charset="2"/>
              <a:buNone/>
            </a:pPr>
            <a:r>
              <a:rPr lang="en-US" altLang="zh-CN" sz="1700" dirty="0">
                <a:ea typeface="宋体" panose="02010600030101010101" pitchFamily="2" charset="-122"/>
              </a:rPr>
              <a:t>				   a</a:t>
            </a:r>
            <a:r>
              <a:rPr lang="en-US" altLang="zh-CN" sz="1700" baseline="-25000" dirty="0">
                <a:ea typeface="宋体" panose="02010600030101010101" pitchFamily="2" charset="-122"/>
              </a:rPr>
              <a:t>3,3     </a:t>
            </a:r>
            <a:r>
              <a:rPr lang="en-US" altLang="zh-CN" sz="1700" dirty="0">
                <a:ea typeface="宋体" panose="02010600030101010101" pitchFamily="2" charset="-122"/>
              </a:rPr>
              <a:t>a</a:t>
            </a:r>
            <a:r>
              <a:rPr lang="en-US" altLang="zh-CN" sz="1700" baseline="-25000" dirty="0">
                <a:ea typeface="宋体" panose="02010600030101010101" pitchFamily="2" charset="-122"/>
              </a:rPr>
              <a:t>3,0     </a:t>
            </a:r>
            <a:r>
              <a:rPr lang="en-US" altLang="zh-CN" sz="1700" dirty="0">
                <a:ea typeface="宋体" panose="02010600030101010101" pitchFamily="2" charset="-122"/>
              </a:rPr>
              <a:t>a</a:t>
            </a:r>
            <a:r>
              <a:rPr lang="en-US" altLang="zh-CN" sz="1700" baseline="-25000" dirty="0">
                <a:ea typeface="宋体" panose="02010600030101010101" pitchFamily="2" charset="-122"/>
              </a:rPr>
              <a:t>3,1     </a:t>
            </a:r>
            <a:r>
              <a:rPr lang="en-US" altLang="zh-CN" sz="1700" dirty="0">
                <a:ea typeface="宋体" panose="02010600030101010101" pitchFamily="2" charset="-122"/>
              </a:rPr>
              <a:t>a</a:t>
            </a:r>
            <a:r>
              <a:rPr lang="en-US" altLang="zh-CN" sz="1700" baseline="-25000" dirty="0">
                <a:ea typeface="宋体" panose="02010600030101010101" pitchFamily="2" charset="-122"/>
              </a:rPr>
              <a:t>3,2  	</a:t>
            </a:r>
          </a:p>
          <a:p>
            <a:pPr eaLnBrk="1" hangingPunct="1">
              <a:buFont typeface="Wingdings" panose="05000000000000000000" pitchFamily="2" charset="2"/>
              <a:buNone/>
            </a:pPr>
            <a:endParaRPr lang="en-US" altLang="zh-CN" sz="1700" dirty="0">
              <a:ea typeface="宋体" panose="02010600030101010101" pitchFamily="2" charset="-122"/>
            </a:endParaRPr>
          </a:p>
          <a:p>
            <a:pPr eaLnBrk="1" hangingPunct="1"/>
            <a:r>
              <a:rPr lang="en-US" altLang="zh-CN" sz="1700" i="1" dirty="0">
                <a:latin typeface="Times New Roman" panose="02020603050405020304" pitchFamily="18" charset="0"/>
                <a:ea typeface="宋体" panose="02010600030101010101" pitchFamily="2" charset="-122"/>
              </a:rPr>
              <a:t>shr</a:t>
            </a:r>
            <a:r>
              <a:rPr lang="en-US" altLang="zh-CN" sz="1700" i="1" baseline="30000" dirty="0">
                <a:latin typeface="Times New Roman" panose="02020603050405020304" pitchFamily="18" charset="0"/>
                <a:ea typeface="宋体" panose="02010600030101010101" pitchFamily="2" charset="-122"/>
              </a:rPr>
              <a:t>-</a:t>
            </a:r>
            <a:r>
              <a:rPr lang="en-US" altLang="zh-CN" sz="1700" baseline="30000" dirty="0">
                <a:latin typeface="Times New Roman" panose="02020603050405020304" pitchFamily="18" charset="0"/>
                <a:ea typeface="宋体" panose="02010600030101010101" pitchFamily="2" charset="-122"/>
              </a:rPr>
              <a:t>1</a:t>
            </a:r>
            <a:r>
              <a:rPr lang="en-US" altLang="zh-CN" sz="1700" dirty="0">
                <a:latin typeface="Times New Roman" panose="02020603050405020304" pitchFamily="18" charset="0"/>
                <a:ea typeface="宋体" panose="02010600030101010101" pitchFamily="2" charset="-122"/>
              </a:rPr>
              <a:t>(</a:t>
            </a:r>
            <a:r>
              <a:rPr lang="en-US" altLang="zh-CN" sz="1700" i="1" dirty="0">
                <a:latin typeface="Times New Roman" panose="02020603050405020304" pitchFamily="18" charset="0"/>
                <a:ea typeface="宋体" panose="02010600030101010101" pitchFamily="2" charset="-122"/>
              </a:rPr>
              <a:t>A</a:t>
            </a:r>
            <a:r>
              <a:rPr lang="en-US" altLang="zh-CN" sz="1700" dirty="0">
                <a:latin typeface="Times New Roman" panose="02020603050405020304" pitchFamily="18" charset="0"/>
                <a:ea typeface="宋体" panose="02010600030101010101" pitchFamily="2" charset="-122"/>
              </a:rPr>
              <a:t>)</a:t>
            </a:r>
            <a:r>
              <a:rPr lang="en-US" altLang="zh-CN" sz="1700" dirty="0">
                <a:ea typeface="宋体" panose="02010600030101010101" pitchFamily="2" charset="-122"/>
              </a:rPr>
              <a:t> performs a right-circular-shift </a:t>
            </a:r>
            <a:r>
              <a:rPr lang="en-US" altLang="zh-CN" sz="1700" i="1" dirty="0" err="1">
                <a:latin typeface="Times New Roman" panose="02020603050405020304" pitchFamily="18" charset="0"/>
                <a:ea typeface="宋体" panose="02010600030101010101" pitchFamily="2" charset="-122"/>
              </a:rPr>
              <a:t>i</a:t>
            </a:r>
            <a:r>
              <a:rPr lang="en-US" altLang="zh-CN" sz="1700" dirty="0">
                <a:latin typeface="Times New Roman" panose="02020603050405020304" pitchFamily="18" charset="0"/>
                <a:ea typeface="宋体" panose="02010600030101010101" pitchFamily="2" charset="-122"/>
              </a:rPr>
              <a:t> – 1</a:t>
            </a:r>
            <a:r>
              <a:rPr lang="en-US" altLang="zh-CN" sz="1700" dirty="0">
                <a:ea typeface="宋体" panose="02010600030101010101" pitchFamily="2" charset="-122"/>
              </a:rPr>
              <a:t> times on the </a:t>
            </a:r>
            <a:r>
              <a:rPr lang="en-US" altLang="zh-CN" sz="1700" i="1" dirty="0" err="1">
                <a:latin typeface="Times New Roman" panose="02020603050405020304" pitchFamily="18" charset="0"/>
                <a:ea typeface="宋体" panose="02010600030101010101" pitchFamily="2" charset="-122"/>
              </a:rPr>
              <a:t>i</a:t>
            </a:r>
            <a:r>
              <a:rPr lang="en-US" altLang="zh-CN" sz="1700" dirty="0" err="1">
                <a:ea typeface="宋体" panose="02010600030101010101" pitchFamily="2" charset="-122"/>
              </a:rPr>
              <a:t>-th</a:t>
            </a:r>
            <a:r>
              <a:rPr lang="en-US" altLang="zh-CN" sz="1700" dirty="0">
                <a:ea typeface="宋体" panose="02010600030101010101" pitchFamily="2" charset="-122"/>
              </a:rPr>
              <a:t> row in the matrix </a:t>
            </a:r>
            <a:r>
              <a:rPr lang="en-US" altLang="zh-CN" sz="1700" i="1" dirty="0">
                <a:latin typeface="Times New Roman" panose="02020603050405020304" pitchFamily="18" charset="0"/>
                <a:ea typeface="宋体" panose="02010600030101010101" pitchFamily="2" charset="-122"/>
              </a:rPr>
              <a:t>A</a:t>
            </a:r>
          </a:p>
          <a:p>
            <a:pPr eaLnBrk="1" hangingPunct="1">
              <a:buFont typeface="Wingdings" panose="05000000000000000000" pitchFamily="2" charset="2"/>
              <a:buNone/>
            </a:pPr>
            <a:r>
              <a:rPr lang="en-US" altLang="zh-CN" sz="1700" dirty="0">
                <a:ea typeface="宋体" panose="02010600030101010101" pitchFamily="2" charset="-122"/>
              </a:rPr>
              <a:t>				   a</a:t>
            </a:r>
            <a:r>
              <a:rPr lang="en-US" altLang="zh-CN" sz="1700" baseline="-25000" dirty="0">
                <a:ea typeface="宋体" panose="02010600030101010101" pitchFamily="2" charset="-122"/>
              </a:rPr>
              <a:t>0,0     </a:t>
            </a:r>
            <a:r>
              <a:rPr lang="en-US" altLang="zh-CN" sz="1700" dirty="0">
                <a:ea typeface="宋体" panose="02010600030101010101" pitchFamily="2" charset="-122"/>
              </a:rPr>
              <a:t>a</a:t>
            </a:r>
            <a:r>
              <a:rPr lang="en-US" altLang="zh-CN" sz="1700" baseline="-25000" dirty="0">
                <a:ea typeface="宋体" panose="02010600030101010101" pitchFamily="2" charset="-122"/>
              </a:rPr>
              <a:t>0,1     </a:t>
            </a:r>
            <a:r>
              <a:rPr lang="en-US" altLang="zh-CN" sz="1700" dirty="0">
                <a:ea typeface="宋体" panose="02010600030101010101" pitchFamily="2" charset="-122"/>
              </a:rPr>
              <a:t>a</a:t>
            </a:r>
            <a:r>
              <a:rPr lang="en-US" altLang="zh-CN" sz="1700" baseline="-25000" dirty="0">
                <a:ea typeface="宋体" panose="02010600030101010101" pitchFamily="2" charset="-122"/>
              </a:rPr>
              <a:t>0,2     </a:t>
            </a:r>
            <a:r>
              <a:rPr lang="en-US" altLang="zh-CN" sz="1700" dirty="0">
                <a:ea typeface="宋体" panose="02010600030101010101" pitchFamily="2" charset="-122"/>
              </a:rPr>
              <a:t>a</a:t>
            </a:r>
            <a:r>
              <a:rPr lang="en-US" altLang="zh-CN" sz="1700" baseline="-25000" dirty="0">
                <a:ea typeface="宋体" panose="02010600030101010101" pitchFamily="2" charset="-122"/>
              </a:rPr>
              <a:t>0,3 </a:t>
            </a:r>
            <a:r>
              <a:rPr lang="en-US" altLang="zh-CN" sz="1700" dirty="0">
                <a:ea typeface="宋体" panose="02010600030101010101" pitchFamily="2" charset="-122"/>
              </a:rPr>
              <a:t>	</a:t>
            </a:r>
          </a:p>
          <a:p>
            <a:pPr eaLnBrk="1" hangingPunct="1">
              <a:buFont typeface="Wingdings" panose="05000000000000000000" pitchFamily="2" charset="2"/>
              <a:buNone/>
            </a:pPr>
            <a:r>
              <a:rPr lang="en-US" altLang="zh-CN" sz="1700" dirty="0">
                <a:ea typeface="宋体" panose="02010600030101010101" pitchFamily="2" charset="-122"/>
              </a:rPr>
              <a:t>			</a:t>
            </a:r>
            <a:r>
              <a:rPr lang="en-US" altLang="zh-CN" sz="1700" i="1" dirty="0">
                <a:latin typeface="Times New Roman" panose="02020603050405020304" pitchFamily="18" charset="0"/>
                <a:ea typeface="宋体" panose="02010600030101010101" pitchFamily="2" charset="-122"/>
              </a:rPr>
              <a:t>shr</a:t>
            </a:r>
            <a:r>
              <a:rPr lang="en-US" altLang="zh-CN" sz="1700" i="1" baseline="30000" dirty="0">
                <a:latin typeface="Times New Roman" panose="02020603050405020304" pitchFamily="18" charset="0"/>
                <a:ea typeface="宋体" panose="02010600030101010101" pitchFamily="2" charset="-122"/>
              </a:rPr>
              <a:t>-</a:t>
            </a:r>
            <a:r>
              <a:rPr lang="en-US" altLang="zh-CN" sz="1700" baseline="30000" dirty="0">
                <a:ea typeface="宋体" panose="02010600030101010101" pitchFamily="2" charset="-122"/>
              </a:rPr>
              <a:t>1</a:t>
            </a:r>
            <a:r>
              <a:rPr lang="en-US" altLang="zh-CN" sz="1700" dirty="0">
                <a:ea typeface="宋体" panose="02010600030101010101" pitchFamily="2" charset="-122"/>
              </a:rPr>
              <a:t>(</a:t>
            </a:r>
            <a:r>
              <a:rPr lang="en-US" altLang="zh-CN" sz="1700" i="1" dirty="0">
                <a:latin typeface="Times New Roman" panose="02020603050405020304" pitchFamily="18" charset="0"/>
                <a:ea typeface="宋体" panose="02010600030101010101" pitchFamily="2" charset="-122"/>
              </a:rPr>
              <a:t>A</a:t>
            </a:r>
            <a:r>
              <a:rPr lang="en-US" altLang="zh-CN" sz="1700" dirty="0">
                <a:ea typeface="宋体" panose="02010600030101010101" pitchFamily="2" charset="-122"/>
              </a:rPr>
              <a:t>)=	   a</a:t>
            </a:r>
            <a:r>
              <a:rPr lang="en-US" altLang="zh-CN" sz="1700" baseline="-25000" dirty="0">
                <a:ea typeface="宋体" panose="02010600030101010101" pitchFamily="2" charset="-122"/>
              </a:rPr>
              <a:t>1,3     </a:t>
            </a:r>
            <a:r>
              <a:rPr lang="en-US" altLang="zh-CN" sz="1700" dirty="0">
                <a:ea typeface="宋体" panose="02010600030101010101" pitchFamily="2" charset="-122"/>
              </a:rPr>
              <a:t>a</a:t>
            </a:r>
            <a:r>
              <a:rPr lang="en-US" altLang="zh-CN" sz="1700" baseline="-25000" dirty="0">
                <a:ea typeface="宋体" panose="02010600030101010101" pitchFamily="2" charset="-122"/>
              </a:rPr>
              <a:t>1,0     </a:t>
            </a:r>
            <a:r>
              <a:rPr lang="en-US" altLang="zh-CN" sz="1700" dirty="0">
                <a:ea typeface="宋体" panose="02010600030101010101" pitchFamily="2" charset="-122"/>
              </a:rPr>
              <a:t>a</a:t>
            </a:r>
            <a:r>
              <a:rPr lang="en-US" altLang="zh-CN" sz="1700" baseline="-25000" dirty="0">
                <a:ea typeface="宋体" panose="02010600030101010101" pitchFamily="2" charset="-122"/>
              </a:rPr>
              <a:t>1,1     </a:t>
            </a:r>
            <a:r>
              <a:rPr lang="en-US" altLang="zh-CN" sz="1700" dirty="0">
                <a:ea typeface="宋体" panose="02010600030101010101" pitchFamily="2" charset="-122"/>
              </a:rPr>
              <a:t>a</a:t>
            </a:r>
            <a:r>
              <a:rPr lang="en-US" altLang="zh-CN" sz="1700" baseline="-25000" dirty="0">
                <a:ea typeface="宋体" panose="02010600030101010101" pitchFamily="2" charset="-122"/>
              </a:rPr>
              <a:t>1,2	</a:t>
            </a:r>
            <a:endParaRPr lang="en-US" altLang="zh-CN" sz="1700" dirty="0">
              <a:ea typeface="宋体" panose="02010600030101010101" pitchFamily="2" charset="-122"/>
            </a:endParaRPr>
          </a:p>
          <a:p>
            <a:pPr eaLnBrk="1" hangingPunct="1">
              <a:buFont typeface="Wingdings" panose="05000000000000000000" pitchFamily="2" charset="2"/>
              <a:buNone/>
            </a:pPr>
            <a:r>
              <a:rPr lang="en-US" altLang="zh-CN" sz="1700" dirty="0">
                <a:ea typeface="宋体" panose="02010600030101010101" pitchFamily="2" charset="-122"/>
              </a:rPr>
              <a:t>				   a</a:t>
            </a:r>
            <a:r>
              <a:rPr lang="en-US" altLang="zh-CN" sz="1700" baseline="-25000" dirty="0">
                <a:ea typeface="宋体" panose="02010600030101010101" pitchFamily="2" charset="-122"/>
              </a:rPr>
              <a:t>2,2     </a:t>
            </a:r>
            <a:r>
              <a:rPr lang="en-US" altLang="zh-CN" sz="1700" dirty="0">
                <a:ea typeface="宋体" panose="02010600030101010101" pitchFamily="2" charset="-122"/>
              </a:rPr>
              <a:t>a</a:t>
            </a:r>
            <a:r>
              <a:rPr lang="en-US" altLang="zh-CN" sz="1700" baseline="-25000" dirty="0">
                <a:ea typeface="宋体" panose="02010600030101010101" pitchFamily="2" charset="-122"/>
              </a:rPr>
              <a:t>2,3     </a:t>
            </a:r>
            <a:r>
              <a:rPr lang="en-US" altLang="zh-CN" sz="1700" dirty="0">
                <a:ea typeface="宋体" panose="02010600030101010101" pitchFamily="2" charset="-122"/>
              </a:rPr>
              <a:t>a</a:t>
            </a:r>
            <a:r>
              <a:rPr lang="en-US" altLang="zh-CN" sz="1700" baseline="-25000" dirty="0">
                <a:ea typeface="宋体" panose="02010600030101010101" pitchFamily="2" charset="-122"/>
              </a:rPr>
              <a:t>2,0     </a:t>
            </a:r>
            <a:r>
              <a:rPr lang="en-US" altLang="zh-CN" sz="1700" dirty="0">
                <a:ea typeface="宋体" panose="02010600030101010101" pitchFamily="2" charset="-122"/>
              </a:rPr>
              <a:t>a</a:t>
            </a:r>
            <a:r>
              <a:rPr lang="en-US" altLang="zh-CN" sz="1700" baseline="-25000" dirty="0">
                <a:ea typeface="宋体" panose="02010600030101010101" pitchFamily="2" charset="-122"/>
              </a:rPr>
              <a:t>2,1</a:t>
            </a:r>
            <a:endParaRPr lang="en-US" altLang="zh-CN" sz="1700" dirty="0">
              <a:ea typeface="宋体" panose="02010600030101010101" pitchFamily="2" charset="-122"/>
            </a:endParaRPr>
          </a:p>
          <a:p>
            <a:pPr eaLnBrk="1" hangingPunct="1">
              <a:buFont typeface="Wingdings" panose="05000000000000000000" pitchFamily="2" charset="2"/>
              <a:buNone/>
            </a:pPr>
            <a:r>
              <a:rPr lang="en-US" altLang="zh-CN" sz="1700" dirty="0">
                <a:ea typeface="宋体" panose="02010600030101010101" pitchFamily="2" charset="-122"/>
              </a:rPr>
              <a:t>			                  a</a:t>
            </a:r>
            <a:r>
              <a:rPr lang="en-US" altLang="zh-CN" sz="1700" baseline="-25000" dirty="0">
                <a:ea typeface="宋体" panose="02010600030101010101" pitchFamily="2" charset="-122"/>
              </a:rPr>
              <a:t>3,1     </a:t>
            </a:r>
            <a:r>
              <a:rPr lang="en-US" altLang="zh-CN" sz="1700" dirty="0">
                <a:ea typeface="宋体" panose="02010600030101010101" pitchFamily="2" charset="-122"/>
              </a:rPr>
              <a:t>a</a:t>
            </a:r>
            <a:r>
              <a:rPr lang="en-US" altLang="zh-CN" sz="1700" baseline="-25000" dirty="0">
                <a:ea typeface="宋体" panose="02010600030101010101" pitchFamily="2" charset="-122"/>
              </a:rPr>
              <a:t>3,2     </a:t>
            </a:r>
            <a:r>
              <a:rPr lang="en-US" altLang="zh-CN" sz="1700" dirty="0">
                <a:ea typeface="宋体" panose="02010600030101010101" pitchFamily="2" charset="-122"/>
              </a:rPr>
              <a:t>a</a:t>
            </a:r>
            <a:r>
              <a:rPr lang="en-US" altLang="zh-CN" sz="1700" baseline="-25000" dirty="0">
                <a:ea typeface="宋体" panose="02010600030101010101" pitchFamily="2" charset="-122"/>
              </a:rPr>
              <a:t>3,3     </a:t>
            </a:r>
            <a:r>
              <a:rPr lang="en-US" altLang="zh-CN" sz="1700" dirty="0">
                <a:ea typeface="宋体" panose="02010600030101010101" pitchFamily="2" charset="-122"/>
              </a:rPr>
              <a:t>a</a:t>
            </a:r>
            <a:r>
              <a:rPr lang="en-US" altLang="zh-CN" sz="1700" baseline="-25000" dirty="0">
                <a:ea typeface="宋体" panose="02010600030101010101" pitchFamily="2" charset="-122"/>
              </a:rPr>
              <a:t>3,0	</a:t>
            </a:r>
          </a:p>
          <a:p>
            <a:pPr eaLnBrk="1" hangingPunct="1">
              <a:buFont typeface="Wingdings" panose="05000000000000000000" pitchFamily="2" charset="2"/>
              <a:buNone/>
            </a:pPr>
            <a:endParaRPr lang="en-US" altLang="zh-CN" sz="1700" dirty="0">
              <a:ea typeface="宋体" panose="02010600030101010101" pitchFamily="2" charset="-122"/>
            </a:endParaRPr>
          </a:p>
          <a:p>
            <a:pPr eaLnBrk="1" hangingPunct="1"/>
            <a:r>
              <a:rPr lang="en-US" altLang="zh-CN" sz="1700" dirty="0">
                <a:ea typeface="宋体" panose="02010600030101010101" pitchFamily="2" charset="-122"/>
              </a:rPr>
              <a:t>We have </a:t>
            </a:r>
            <a:r>
              <a:rPr lang="en-US" altLang="zh-CN" sz="1700" i="1" dirty="0" err="1">
                <a:latin typeface="Times New Roman" panose="02020603050405020304" pitchFamily="18" charset="0"/>
                <a:ea typeface="宋体" panose="02010600030101010101" pitchFamily="2" charset="-122"/>
              </a:rPr>
              <a:t>shr</a:t>
            </a:r>
            <a:r>
              <a:rPr lang="en-US" altLang="zh-CN" sz="1700" dirty="0">
                <a:latin typeface="Times New Roman" panose="02020603050405020304" pitchFamily="18" charset="0"/>
                <a:ea typeface="宋体" panose="02010600030101010101" pitchFamily="2" charset="-122"/>
              </a:rPr>
              <a:t>(</a:t>
            </a:r>
            <a:r>
              <a:rPr lang="en-US" altLang="zh-CN" sz="1700" i="1" dirty="0">
                <a:latin typeface="Times New Roman" panose="02020603050405020304" pitchFamily="18" charset="0"/>
                <a:ea typeface="宋体" panose="02010600030101010101" pitchFamily="2" charset="-122"/>
              </a:rPr>
              <a:t>shr</a:t>
            </a:r>
            <a:r>
              <a:rPr lang="en-US" altLang="zh-CN" sz="1700" i="1" baseline="30000" dirty="0">
                <a:latin typeface="Times New Roman" panose="02020603050405020304" pitchFamily="18" charset="0"/>
                <a:ea typeface="宋体" panose="02010600030101010101" pitchFamily="2" charset="-122"/>
              </a:rPr>
              <a:t>-</a:t>
            </a:r>
            <a:r>
              <a:rPr lang="en-US" altLang="zh-CN" sz="1700" baseline="30000" dirty="0">
                <a:latin typeface="Times New Roman" panose="02020603050405020304" pitchFamily="18" charset="0"/>
                <a:ea typeface="宋体" panose="02010600030101010101" pitchFamily="2" charset="-122"/>
              </a:rPr>
              <a:t>1</a:t>
            </a:r>
            <a:r>
              <a:rPr lang="en-US" altLang="zh-CN" sz="1700" dirty="0">
                <a:latin typeface="Times New Roman" panose="02020603050405020304" pitchFamily="18" charset="0"/>
                <a:ea typeface="宋体" panose="02010600030101010101" pitchFamily="2" charset="-122"/>
              </a:rPr>
              <a:t>(</a:t>
            </a:r>
            <a:r>
              <a:rPr lang="en-US" altLang="zh-CN" sz="1700" i="1" dirty="0">
                <a:latin typeface="Times New Roman" panose="02020603050405020304" pitchFamily="18" charset="0"/>
                <a:ea typeface="宋体" panose="02010600030101010101" pitchFamily="2" charset="-122"/>
              </a:rPr>
              <a:t>A</a:t>
            </a:r>
            <a:r>
              <a:rPr lang="en-US" altLang="zh-CN" sz="1700" dirty="0">
                <a:latin typeface="Times New Roman" panose="02020603050405020304" pitchFamily="18" charset="0"/>
                <a:ea typeface="宋体" panose="02010600030101010101" pitchFamily="2" charset="-122"/>
              </a:rPr>
              <a:t>)) = </a:t>
            </a:r>
            <a:r>
              <a:rPr lang="en-US" altLang="zh-CN" sz="1700" i="1" dirty="0">
                <a:latin typeface="Times New Roman" panose="02020603050405020304" pitchFamily="18" charset="0"/>
                <a:ea typeface="宋体" panose="02010600030101010101" pitchFamily="2" charset="-122"/>
              </a:rPr>
              <a:t>shr</a:t>
            </a:r>
            <a:r>
              <a:rPr lang="en-US" altLang="zh-CN" sz="1700" i="1" baseline="30000" dirty="0">
                <a:latin typeface="Times New Roman" panose="02020603050405020304" pitchFamily="18" charset="0"/>
                <a:ea typeface="宋体" panose="02010600030101010101" pitchFamily="2" charset="-122"/>
              </a:rPr>
              <a:t>-</a:t>
            </a:r>
            <a:r>
              <a:rPr lang="en-US" altLang="zh-CN" sz="1700" baseline="30000" dirty="0">
                <a:latin typeface="Times New Roman" panose="02020603050405020304" pitchFamily="18" charset="0"/>
                <a:ea typeface="宋体" panose="02010600030101010101" pitchFamily="2" charset="-122"/>
              </a:rPr>
              <a:t>1</a:t>
            </a:r>
            <a:r>
              <a:rPr lang="en-US" altLang="zh-CN" sz="1700" dirty="0">
                <a:latin typeface="Times New Roman" panose="02020603050405020304" pitchFamily="18" charset="0"/>
                <a:ea typeface="宋体" panose="02010600030101010101" pitchFamily="2" charset="-122"/>
              </a:rPr>
              <a:t>(</a:t>
            </a:r>
            <a:r>
              <a:rPr lang="en-US" altLang="zh-CN" sz="1700" i="1" dirty="0" err="1">
                <a:latin typeface="Times New Roman" panose="02020603050405020304" pitchFamily="18" charset="0"/>
                <a:ea typeface="宋体" panose="02010600030101010101" pitchFamily="2" charset="-122"/>
              </a:rPr>
              <a:t>shr</a:t>
            </a:r>
            <a:r>
              <a:rPr lang="en-US" altLang="zh-CN" sz="1700" dirty="0">
                <a:latin typeface="Times New Roman" panose="02020603050405020304" pitchFamily="18" charset="0"/>
                <a:ea typeface="宋体" panose="02010600030101010101" pitchFamily="2" charset="-122"/>
              </a:rPr>
              <a:t>(</a:t>
            </a:r>
            <a:r>
              <a:rPr lang="en-US" altLang="zh-CN" sz="1700" i="1" dirty="0">
                <a:latin typeface="Times New Roman" panose="02020603050405020304" pitchFamily="18" charset="0"/>
                <a:ea typeface="宋体" panose="02010600030101010101" pitchFamily="2" charset="-122"/>
              </a:rPr>
              <a:t>A</a:t>
            </a:r>
            <a:r>
              <a:rPr lang="en-US" altLang="zh-CN" sz="1700" dirty="0">
                <a:latin typeface="Times New Roman" panose="02020603050405020304" pitchFamily="18" charset="0"/>
                <a:ea typeface="宋体" panose="02010600030101010101" pitchFamily="2" charset="-122"/>
              </a:rPr>
              <a:t>)) = </a:t>
            </a:r>
            <a:r>
              <a:rPr lang="en-US" altLang="zh-CN" sz="1700" i="1" dirty="0">
                <a:latin typeface="Times New Roman" panose="02020603050405020304" pitchFamily="18" charset="0"/>
                <a:ea typeface="宋体" panose="02010600030101010101" pitchFamily="2" charset="-122"/>
              </a:rPr>
              <a:t>A</a:t>
            </a:r>
          </a:p>
        </p:txBody>
      </p:sp>
      <p:sp>
        <p:nvSpPr>
          <p:cNvPr id="43013" name="AutoShape 5">
            <a:extLst>
              <a:ext uri="{FF2B5EF4-FFF2-40B4-BE49-F238E27FC236}">
                <a16:creationId xmlns:a16="http://schemas.microsoft.com/office/drawing/2014/main" id="{EEA882E3-01E8-43DF-8EEB-50A58F12B373}"/>
              </a:ext>
            </a:extLst>
          </p:cNvPr>
          <p:cNvSpPr>
            <a:spLocks noChangeArrowheads="1"/>
          </p:cNvSpPr>
          <p:nvPr/>
        </p:nvSpPr>
        <p:spPr bwMode="auto">
          <a:xfrm>
            <a:off x="3276600" y="2438400"/>
            <a:ext cx="2209800" cy="1219200"/>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43014" name="AutoShape 7">
            <a:extLst>
              <a:ext uri="{FF2B5EF4-FFF2-40B4-BE49-F238E27FC236}">
                <a16:creationId xmlns:a16="http://schemas.microsoft.com/office/drawing/2014/main" id="{E82634FE-A95A-4AE6-B6FE-31825075D3D8}"/>
              </a:ext>
            </a:extLst>
          </p:cNvPr>
          <p:cNvSpPr>
            <a:spLocks noChangeArrowheads="1"/>
          </p:cNvSpPr>
          <p:nvPr/>
        </p:nvSpPr>
        <p:spPr bwMode="auto">
          <a:xfrm>
            <a:off x="3276600" y="4267200"/>
            <a:ext cx="2209800" cy="1143000"/>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Tree>
    <p:extLst>
      <p:ext uri="{BB962C8B-B14F-4D97-AF65-F5344CB8AC3E}">
        <p14:creationId xmlns:p14="http://schemas.microsoft.com/office/powerpoint/2010/main" val="613236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itle 3">
            <a:extLst>
              <a:ext uri="{FF2B5EF4-FFF2-40B4-BE49-F238E27FC236}">
                <a16:creationId xmlns:a16="http://schemas.microsoft.com/office/drawing/2014/main" id="{19FD5971-C46A-4486-A673-349C14B80AB4}"/>
              </a:ext>
            </a:extLst>
          </p:cNvPr>
          <p:cNvSpPr>
            <a:spLocks noGrp="1"/>
          </p:cNvSpPr>
          <p:nvPr>
            <p:ph type="title" idx="4294967295"/>
          </p:nvPr>
        </p:nvSpPr>
        <p:spPr>
          <a:xfrm>
            <a:off x="1187624" y="-35768"/>
            <a:ext cx="7543800" cy="1295400"/>
          </a:xfrm>
        </p:spPr>
        <p:txBody>
          <a:bodyPr anchor="ctr"/>
          <a:lstStyle/>
          <a:p>
            <a:pPr eaLnBrk="1" hangingPunct="1"/>
            <a:r>
              <a:rPr lang="en-US" altLang="zh-CN" sz="3600" dirty="0">
                <a:ea typeface="宋体" panose="02010600030101010101" pitchFamily="2" charset="-122"/>
              </a:rPr>
              <a:t>Mix-Columns (</a:t>
            </a:r>
            <a:r>
              <a:rPr lang="en-US" altLang="zh-CN" sz="3600" i="1" dirty="0">
                <a:latin typeface="Times New Roman" panose="02020603050405020304" pitchFamily="18" charset="0"/>
                <a:ea typeface="宋体" panose="02010600030101010101" pitchFamily="2" charset="-122"/>
              </a:rPr>
              <a:t>mic</a:t>
            </a:r>
            <a:r>
              <a:rPr lang="en-US" altLang="zh-CN" sz="3600" dirty="0">
                <a:ea typeface="宋体" panose="02010600030101010101" pitchFamily="2" charset="-122"/>
              </a:rPr>
              <a:t>)</a:t>
            </a:r>
          </a:p>
        </p:txBody>
      </p:sp>
      <p:sp>
        <p:nvSpPr>
          <p:cNvPr id="44036" name="Content Placeholder 4">
            <a:extLst>
              <a:ext uri="{FF2B5EF4-FFF2-40B4-BE49-F238E27FC236}">
                <a16:creationId xmlns:a16="http://schemas.microsoft.com/office/drawing/2014/main" id="{54A21366-0323-4C35-9920-68459FF2F04F}"/>
              </a:ext>
            </a:extLst>
          </p:cNvPr>
          <p:cNvSpPr>
            <a:spLocks noGrp="1"/>
          </p:cNvSpPr>
          <p:nvPr>
            <p:ph idx="4294967295"/>
          </p:nvPr>
        </p:nvSpPr>
        <p:spPr>
          <a:xfrm>
            <a:off x="685800" y="1224880"/>
            <a:ext cx="8134672" cy="4724400"/>
          </a:xfrm>
        </p:spPr>
        <p:txBody>
          <a:bodyPr/>
          <a:lstStyle/>
          <a:p>
            <a:pPr eaLnBrk="1" hangingPunct="1"/>
            <a:r>
              <a:rPr lang="en-US" altLang="zh-CN" sz="1500" i="1" dirty="0">
                <a:latin typeface="Times New Roman" panose="02020603050405020304" pitchFamily="18" charset="0"/>
                <a:ea typeface="宋体" panose="02010600030101010101" pitchFamily="2" charset="-122"/>
              </a:rPr>
              <a:t>mic</a:t>
            </a:r>
            <a:r>
              <a:rPr lang="en-US" altLang="zh-CN" sz="1500" dirty="0">
                <a:ea typeface="宋体" panose="02010600030101010101" pitchFamily="2" charset="-122"/>
              </a:rPr>
              <a:t>(</a:t>
            </a:r>
            <a:r>
              <a:rPr lang="en-US" altLang="zh-CN" sz="1500" i="1" dirty="0">
                <a:latin typeface="Times New Roman" panose="02020603050405020304" pitchFamily="18" charset="0"/>
                <a:ea typeface="宋体" panose="02010600030101010101" pitchFamily="2" charset="-122"/>
              </a:rPr>
              <a:t>A</a:t>
            </a:r>
            <a:r>
              <a:rPr lang="en-US" altLang="zh-CN" sz="1500" dirty="0">
                <a:ea typeface="宋体" panose="02010600030101010101" pitchFamily="2" charset="-122"/>
              </a:rPr>
              <a:t>) </a:t>
            </a:r>
            <a:r>
              <a:rPr lang="en-US" altLang="zh-CN" sz="1500" dirty="0">
                <a:latin typeface="Times New Roman" panose="02020603050405020304" pitchFamily="18" charset="0"/>
                <a:ea typeface="宋体" panose="02010600030101010101" pitchFamily="2" charset="-122"/>
              </a:rPr>
              <a:t>= [</a:t>
            </a:r>
            <a:r>
              <a:rPr lang="en-US" altLang="zh-CN" sz="1500" dirty="0" err="1">
                <a:latin typeface="Times New Roman" panose="02020603050405020304" pitchFamily="18" charset="0"/>
                <a:ea typeface="宋体" panose="02010600030101010101" pitchFamily="2" charset="-122"/>
              </a:rPr>
              <a:t>a</a:t>
            </a:r>
            <a:r>
              <a:rPr lang="en-US" altLang="zh-CN" sz="1500" baseline="30000" dirty="0" err="1">
                <a:latin typeface="Times New Roman" panose="02020603050405020304" pitchFamily="18" charset="0"/>
                <a:ea typeface="宋体" panose="02010600030101010101" pitchFamily="2" charset="-122"/>
              </a:rPr>
              <a:t>’</a:t>
            </a:r>
            <a:r>
              <a:rPr lang="en-US" altLang="zh-CN" sz="1500" baseline="-25000" dirty="0" err="1">
                <a:latin typeface="Times New Roman" panose="02020603050405020304" pitchFamily="18" charset="0"/>
                <a:ea typeface="宋体" panose="02010600030101010101" pitchFamily="2" charset="-122"/>
              </a:rPr>
              <a:t>ij</a:t>
            </a:r>
            <a:r>
              <a:rPr lang="en-US" altLang="zh-CN" sz="1500" dirty="0">
                <a:latin typeface="Times New Roman" panose="02020603050405020304" pitchFamily="18" charset="0"/>
                <a:ea typeface="宋体" panose="02010600030101010101" pitchFamily="2" charset="-122"/>
              </a:rPr>
              <a:t>]</a:t>
            </a:r>
            <a:r>
              <a:rPr lang="en-US" altLang="zh-CN" sz="1500" baseline="-25000" dirty="0">
                <a:latin typeface="Times New Roman" panose="02020603050405020304" pitchFamily="18" charset="0"/>
                <a:ea typeface="宋体" panose="02010600030101010101" pitchFamily="2" charset="-122"/>
              </a:rPr>
              <a:t>4</a:t>
            </a:r>
            <a:r>
              <a:rPr lang="en-US" altLang="zh-CN" sz="1500" baseline="-25000" dirty="0">
                <a:latin typeface="Times New Roman" panose="02020603050405020304" pitchFamily="18" charset="0"/>
                <a:ea typeface="宋体" panose="02010600030101010101" pitchFamily="2" charset="-122"/>
                <a:cs typeface="Times New Roman" panose="02020603050405020304" pitchFamily="18" charset="0"/>
              </a:rPr>
              <a:t>×4</a:t>
            </a:r>
            <a:r>
              <a:rPr lang="en-US" altLang="zh-CN" sz="1500" dirty="0">
                <a:ea typeface="宋体" panose="02010600030101010101" pitchFamily="2" charset="-122"/>
              </a:rPr>
              <a:t> is determined by the following operation (</a:t>
            </a:r>
            <a:r>
              <a:rPr lang="en-US" altLang="zh-CN" sz="1500" i="1" dirty="0">
                <a:latin typeface="Times New Roman" panose="02020603050405020304" pitchFamily="18" charset="0"/>
                <a:ea typeface="宋体" panose="02010600030101010101" pitchFamily="2" charset="-122"/>
              </a:rPr>
              <a:t>j</a:t>
            </a:r>
            <a:r>
              <a:rPr lang="en-US" altLang="zh-CN" sz="1500" dirty="0">
                <a:ea typeface="宋体" panose="02010600030101010101" pitchFamily="2" charset="-122"/>
              </a:rPr>
              <a:t> = 0, 1, 2, 3):</a:t>
            </a:r>
          </a:p>
          <a:p>
            <a:pPr eaLnBrk="1" hangingPunct="1">
              <a:buFont typeface="Wingdings" panose="05000000000000000000" pitchFamily="2" charset="2"/>
              <a:buNone/>
            </a:pPr>
            <a:r>
              <a:rPr lang="en-US" altLang="zh-CN" sz="1500" dirty="0">
                <a:ea typeface="宋体" panose="02010600030101010101" pitchFamily="2" charset="-122"/>
              </a:rPr>
              <a:t>                           a’</a:t>
            </a:r>
            <a:r>
              <a:rPr lang="en-US" altLang="zh-CN" sz="1500" baseline="-25000" dirty="0">
                <a:ea typeface="宋体" panose="02010600030101010101" pitchFamily="2" charset="-122"/>
              </a:rPr>
              <a:t>0,j</a:t>
            </a:r>
            <a:r>
              <a:rPr lang="en-US" altLang="zh-CN" sz="1500" dirty="0">
                <a:ea typeface="宋体" panose="02010600030101010101" pitchFamily="2" charset="-122"/>
              </a:rPr>
              <a:t> = </a:t>
            </a:r>
            <a:r>
              <a:rPr lang="en-US" altLang="zh-CN" sz="1500" i="1" dirty="0">
                <a:ea typeface="宋体" panose="02010600030101010101" pitchFamily="2" charset="-122"/>
              </a:rPr>
              <a:t>M</a:t>
            </a:r>
            <a:r>
              <a:rPr lang="en-US" altLang="zh-CN" sz="1500" i="1" dirty="0">
                <a:latin typeface="Blackadder ITC" panose="04020505050007020D02" pitchFamily="82" charset="0"/>
                <a:ea typeface="宋体" panose="02010600030101010101" pitchFamily="2" charset="-122"/>
              </a:rPr>
              <a:t> </a:t>
            </a:r>
            <a:r>
              <a:rPr lang="en-US" altLang="zh-CN" sz="1500" dirty="0">
                <a:ea typeface="宋体" panose="02010600030101010101" pitchFamily="2" charset="-122"/>
              </a:rPr>
              <a:t>(a</a:t>
            </a:r>
            <a:r>
              <a:rPr lang="en-US" altLang="zh-CN" sz="1500" baseline="-25000" dirty="0">
                <a:ea typeface="宋体" panose="02010600030101010101" pitchFamily="2" charset="-122"/>
              </a:rPr>
              <a:t>0,j</a:t>
            </a:r>
            <a:r>
              <a:rPr lang="en-US" altLang="zh-CN" sz="1500" dirty="0">
                <a:ea typeface="宋体" panose="02010600030101010101" pitchFamily="2" charset="-122"/>
              </a:rPr>
              <a:t>) </a:t>
            </a:r>
            <a:r>
              <a:rPr lang="en-GB" altLang="zh-CN" sz="1500" dirty="0">
                <a:ea typeface="StarBats"/>
                <a:cs typeface="StarBats"/>
              </a:rPr>
              <a:t>⊕ [</a:t>
            </a:r>
            <a:r>
              <a:rPr lang="en-GB" altLang="zh-CN" sz="1500" i="1" dirty="0">
                <a:latin typeface="Times New Roman" panose="02020603050405020304" pitchFamily="18" charset="0"/>
                <a:ea typeface="StarBats"/>
                <a:cs typeface="StarBats"/>
              </a:rPr>
              <a:t>M</a:t>
            </a:r>
            <a:r>
              <a:rPr lang="en-GB" altLang="zh-CN" sz="1500" i="1" dirty="0">
                <a:latin typeface="Blackadder ITC" panose="04020505050007020D02" pitchFamily="82" charset="0"/>
                <a:ea typeface="StarBats"/>
                <a:cs typeface="StarBats"/>
              </a:rPr>
              <a:t> </a:t>
            </a:r>
            <a:r>
              <a:rPr lang="en-GB" altLang="zh-CN" sz="1500" dirty="0">
                <a:ea typeface="StarBats"/>
                <a:cs typeface="StarBats"/>
              </a:rPr>
              <a:t>(a</a:t>
            </a:r>
            <a:r>
              <a:rPr lang="en-GB" altLang="zh-CN" sz="1500" baseline="-25000" dirty="0">
                <a:ea typeface="StarBats"/>
                <a:cs typeface="StarBats"/>
              </a:rPr>
              <a:t>1,j</a:t>
            </a:r>
            <a:r>
              <a:rPr lang="en-GB" altLang="zh-CN" sz="1500" dirty="0">
                <a:ea typeface="StarBats"/>
                <a:cs typeface="StarBats"/>
              </a:rPr>
              <a:t>) ⊕ a</a:t>
            </a:r>
            <a:r>
              <a:rPr lang="en-GB" altLang="zh-CN" sz="1500" baseline="-25000" dirty="0">
                <a:ea typeface="StarBats"/>
                <a:cs typeface="StarBats"/>
              </a:rPr>
              <a:t>1,j</a:t>
            </a:r>
            <a:r>
              <a:rPr lang="en-GB" altLang="zh-CN" sz="1500" dirty="0">
                <a:ea typeface="StarBats"/>
                <a:cs typeface="StarBats"/>
              </a:rPr>
              <a:t>] ⊕ a</a:t>
            </a:r>
            <a:r>
              <a:rPr lang="en-GB" altLang="zh-CN" sz="1500" baseline="-25000" dirty="0">
                <a:ea typeface="StarBats"/>
                <a:cs typeface="StarBats"/>
              </a:rPr>
              <a:t>2,j</a:t>
            </a:r>
            <a:r>
              <a:rPr lang="en-GB" altLang="zh-CN" sz="1500" dirty="0">
                <a:ea typeface="StarBats"/>
                <a:cs typeface="StarBats"/>
              </a:rPr>
              <a:t> ⊕ a</a:t>
            </a:r>
            <a:r>
              <a:rPr lang="en-GB" altLang="zh-CN" sz="1500" baseline="-25000" dirty="0">
                <a:ea typeface="StarBats"/>
                <a:cs typeface="StarBats"/>
              </a:rPr>
              <a:t>3,j</a:t>
            </a:r>
          </a:p>
          <a:p>
            <a:pPr eaLnBrk="1" hangingPunct="1">
              <a:buFont typeface="Wingdings" panose="05000000000000000000" pitchFamily="2" charset="2"/>
              <a:buNone/>
            </a:pPr>
            <a:r>
              <a:rPr lang="en-GB" altLang="zh-CN" sz="1500" dirty="0">
                <a:ea typeface="宋体" panose="02010600030101010101" pitchFamily="2" charset="-122"/>
              </a:rPr>
              <a:t>                           a’</a:t>
            </a:r>
            <a:r>
              <a:rPr lang="en-GB" altLang="zh-CN" sz="1500" baseline="-25000" dirty="0">
                <a:ea typeface="宋体" panose="02010600030101010101" pitchFamily="2" charset="-122"/>
              </a:rPr>
              <a:t>1,j</a:t>
            </a:r>
            <a:r>
              <a:rPr lang="en-GB" altLang="zh-CN" sz="1500" dirty="0">
                <a:ea typeface="宋体" panose="02010600030101010101" pitchFamily="2" charset="-122"/>
              </a:rPr>
              <a:t> = </a:t>
            </a:r>
            <a:r>
              <a:rPr lang="en-US" altLang="zh-CN" sz="1500" dirty="0">
                <a:ea typeface="宋体" panose="02010600030101010101" pitchFamily="2" charset="-122"/>
              </a:rPr>
              <a:t>a</a:t>
            </a:r>
            <a:r>
              <a:rPr lang="en-US" altLang="zh-CN" sz="1500" baseline="-25000" dirty="0">
                <a:ea typeface="宋体" panose="02010600030101010101" pitchFamily="2" charset="-122"/>
              </a:rPr>
              <a:t>0,j </a:t>
            </a:r>
            <a:r>
              <a:rPr lang="en-GB" altLang="zh-CN" sz="1500" dirty="0">
                <a:ea typeface="StarBats"/>
                <a:cs typeface="StarBats"/>
              </a:rPr>
              <a:t>⊕ </a:t>
            </a:r>
            <a:r>
              <a:rPr lang="en-GB" altLang="zh-CN" sz="1500" i="1" dirty="0">
                <a:ea typeface="StarBats"/>
                <a:cs typeface="StarBats"/>
              </a:rPr>
              <a:t>M</a:t>
            </a:r>
            <a:r>
              <a:rPr lang="en-GB" altLang="zh-CN" sz="1500" i="1" dirty="0">
                <a:latin typeface="Blackadder ITC" panose="04020505050007020D02" pitchFamily="82" charset="0"/>
                <a:ea typeface="StarBats"/>
                <a:cs typeface="StarBats"/>
              </a:rPr>
              <a:t> </a:t>
            </a:r>
            <a:r>
              <a:rPr lang="en-GB" altLang="zh-CN" sz="1500" dirty="0">
                <a:ea typeface="StarBats"/>
                <a:cs typeface="StarBats"/>
              </a:rPr>
              <a:t>(a</a:t>
            </a:r>
            <a:r>
              <a:rPr lang="en-GB" altLang="zh-CN" sz="1500" baseline="-25000" dirty="0">
                <a:ea typeface="StarBats"/>
                <a:cs typeface="StarBats"/>
              </a:rPr>
              <a:t>1,j</a:t>
            </a:r>
            <a:r>
              <a:rPr lang="en-GB" altLang="zh-CN" sz="1500" dirty="0">
                <a:ea typeface="StarBats"/>
                <a:cs typeface="StarBats"/>
              </a:rPr>
              <a:t>) ⊕ [</a:t>
            </a:r>
            <a:r>
              <a:rPr lang="en-GB" altLang="zh-CN" sz="1500" i="1" dirty="0">
                <a:ea typeface="StarBats"/>
                <a:cs typeface="StarBats"/>
              </a:rPr>
              <a:t>M</a:t>
            </a:r>
            <a:r>
              <a:rPr lang="en-GB" altLang="zh-CN" sz="1500" i="1" dirty="0">
                <a:latin typeface="Blackadder ITC" panose="04020505050007020D02" pitchFamily="82" charset="0"/>
                <a:ea typeface="StarBats"/>
                <a:cs typeface="StarBats"/>
              </a:rPr>
              <a:t> </a:t>
            </a:r>
            <a:r>
              <a:rPr lang="en-GB" altLang="zh-CN" sz="1500" dirty="0">
                <a:ea typeface="StarBats"/>
                <a:cs typeface="StarBats"/>
              </a:rPr>
              <a:t>(a</a:t>
            </a:r>
            <a:r>
              <a:rPr lang="en-GB" altLang="zh-CN" sz="1500" baseline="-25000" dirty="0">
                <a:ea typeface="StarBats"/>
                <a:cs typeface="StarBats"/>
              </a:rPr>
              <a:t>2,j</a:t>
            </a:r>
            <a:r>
              <a:rPr lang="en-GB" altLang="zh-CN" sz="1500" dirty="0">
                <a:ea typeface="StarBats"/>
                <a:cs typeface="StarBats"/>
              </a:rPr>
              <a:t> )⊕a</a:t>
            </a:r>
            <a:r>
              <a:rPr lang="en-GB" altLang="zh-CN" sz="1500" baseline="-25000" dirty="0">
                <a:ea typeface="StarBats"/>
                <a:cs typeface="StarBats"/>
              </a:rPr>
              <a:t>2,j</a:t>
            </a:r>
            <a:r>
              <a:rPr lang="en-GB" altLang="zh-CN" sz="1500" dirty="0">
                <a:ea typeface="StarBats"/>
                <a:cs typeface="StarBats"/>
              </a:rPr>
              <a:t>] ⊕ a</a:t>
            </a:r>
            <a:r>
              <a:rPr lang="en-GB" altLang="zh-CN" sz="1500" baseline="-25000" dirty="0">
                <a:ea typeface="StarBats"/>
                <a:cs typeface="StarBats"/>
              </a:rPr>
              <a:t>3,j</a:t>
            </a:r>
            <a:endParaRPr lang="en-GB" altLang="zh-CN" sz="1500" dirty="0">
              <a:ea typeface="宋体" panose="02010600030101010101" pitchFamily="2" charset="-122"/>
            </a:endParaRPr>
          </a:p>
          <a:p>
            <a:pPr eaLnBrk="1" hangingPunct="1">
              <a:buFont typeface="Wingdings" panose="05000000000000000000" pitchFamily="2" charset="2"/>
              <a:buNone/>
            </a:pPr>
            <a:r>
              <a:rPr lang="en-GB" altLang="zh-CN" sz="1500" dirty="0">
                <a:ea typeface="宋体" panose="02010600030101010101" pitchFamily="2" charset="-122"/>
              </a:rPr>
              <a:t>                           a’</a:t>
            </a:r>
            <a:r>
              <a:rPr lang="en-GB" altLang="zh-CN" sz="1500" baseline="-25000" dirty="0">
                <a:ea typeface="宋体" panose="02010600030101010101" pitchFamily="2" charset="-122"/>
              </a:rPr>
              <a:t>2,j</a:t>
            </a:r>
            <a:r>
              <a:rPr lang="en-GB" altLang="zh-CN" sz="1500" dirty="0">
                <a:ea typeface="宋体" panose="02010600030101010101" pitchFamily="2" charset="-122"/>
              </a:rPr>
              <a:t> = </a:t>
            </a:r>
            <a:r>
              <a:rPr lang="en-US" altLang="zh-CN" sz="1500" dirty="0">
                <a:ea typeface="宋体" panose="02010600030101010101" pitchFamily="2" charset="-122"/>
              </a:rPr>
              <a:t>a</a:t>
            </a:r>
            <a:r>
              <a:rPr lang="en-US" altLang="zh-CN" sz="1500" baseline="-25000" dirty="0">
                <a:ea typeface="宋体" panose="02010600030101010101" pitchFamily="2" charset="-122"/>
              </a:rPr>
              <a:t>0,j </a:t>
            </a:r>
            <a:r>
              <a:rPr lang="en-GB" altLang="zh-CN" sz="1500" dirty="0">
                <a:ea typeface="StarBats"/>
                <a:cs typeface="StarBats"/>
              </a:rPr>
              <a:t>⊕ a</a:t>
            </a:r>
            <a:r>
              <a:rPr lang="en-GB" altLang="zh-CN" sz="1500" baseline="-25000" dirty="0">
                <a:ea typeface="StarBats"/>
                <a:cs typeface="StarBats"/>
              </a:rPr>
              <a:t>1,j </a:t>
            </a:r>
            <a:r>
              <a:rPr lang="en-GB" altLang="zh-CN" sz="1500" dirty="0">
                <a:ea typeface="StarBats"/>
                <a:cs typeface="StarBats"/>
              </a:rPr>
              <a:t>⊕ </a:t>
            </a:r>
            <a:r>
              <a:rPr lang="en-US" altLang="zh-CN" sz="1500" i="1" dirty="0">
                <a:ea typeface="宋体" panose="02010600030101010101" pitchFamily="2" charset="-122"/>
              </a:rPr>
              <a:t>M</a:t>
            </a:r>
            <a:r>
              <a:rPr lang="en-US" altLang="zh-CN" sz="1500" i="1" dirty="0">
                <a:latin typeface="Blackadder ITC" panose="04020505050007020D02" pitchFamily="82" charset="0"/>
                <a:ea typeface="宋体" panose="02010600030101010101" pitchFamily="2" charset="-122"/>
              </a:rPr>
              <a:t> </a:t>
            </a:r>
            <a:r>
              <a:rPr lang="en-US" altLang="zh-CN" sz="1500" dirty="0">
                <a:ea typeface="宋体" panose="02010600030101010101" pitchFamily="2" charset="-122"/>
              </a:rPr>
              <a:t>(</a:t>
            </a:r>
            <a:r>
              <a:rPr lang="en-GB" altLang="zh-CN" sz="1500" dirty="0">
                <a:ea typeface="StarBats"/>
                <a:cs typeface="StarBats"/>
              </a:rPr>
              <a:t>a</a:t>
            </a:r>
            <a:r>
              <a:rPr lang="en-GB" altLang="zh-CN" sz="1500" baseline="-25000" dirty="0">
                <a:ea typeface="StarBats"/>
                <a:cs typeface="StarBats"/>
              </a:rPr>
              <a:t>2,j</a:t>
            </a:r>
            <a:r>
              <a:rPr lang="en-GB" altLang="zh-CN" sz="1500" dirty="0">
                <a:ea typeface="StarBats"/>
                <a:cs typeface="StarBats"/>
              </a:rPr>
              <a:t> ) ⊕ [</a:t>
            </a:r>
            <a:r>
              <a:rPr lang="en-US" altLang="zh-CN" sz="1500" i="1" dirty="0">
                <a:ea typeface="宋体" panose="02010600030101010101" pitchFamily="2" charset="-122"/>
              </a:rPr>
              <a:t>M</a:t>
            </a:r>
            <a:r>
              <a:rPr lang="en-US" altLang="zh-CN" sz="1500" i="1" dirty="0">
                <a:latin typeface="Blackadder ITC" panose="04020505050007020D02" pitchFamily="82" charset="0"/>
                <a:ea typeface="宋体" panose="02010600030101010101" pitchFamily="2" charset="-122"/>
              </a:rPr>
              <a:t> </a:t>
            </a:r>
            <a:r>
              <a:rPr lang="en-US" altLang="zh-CN" sz="1500" dirty="0">
                <a:ea typeface="宋体" panose="02010600030101010101" pitchFamily="2" charset="-122"/>
              </a:rPr>
              <a:t>(</a:t>
            </a:r>
            <a:r>
              <a:rPr lang="en-GB" altLang="zh-CN" sz="1500" dirty="0">
                <a:ea typeface="StarBats"/>
                <a:cs typeface="StarBats"/>
              </a:rPr>
              <a:t>a</a:t>
            </a:r>
            <a:r>
              <a:rPr lang="en-GB" altLang="zh-CN" sz="1500" baseline="-25000" dirty="0">
                <a:ea typeface="StarBats"/>
                <a:cs typeface="StarBats"/>
              </a:rPr>
              <a:t>3,j</a:t>
            </a:r>
            <a:r>
              <a:rPr lang="en-GB" altLang="zh-CN" sz="1500" dirty="0">
                <a:ea typeface="StarBats"/>
                <a:cs typeface="StarBats"/>
              </a:rPr>
              <a:t> ) ⊕</a:t>
            </a:r>
            <a:r>
              <a:rPr lang="en-GB" altLang="zh-CN" sz="1500" baseline="-25000" dirty="0">
                <a:ea typeface="StarBats"/>
                <a:cs typeface="StarBats"/>
              </a:rPr>
              <a:t> </a:t>
            </a:r>
            <a:r>
              <a:rPr lang="en-GB" altLang="zh-CN" sz="1500" dirty="0">
                <a:ea typeface="StarBats"/>
                <a:cs typeface="StarBats"/>
              </a:rPr>
              <a:t>a</a:t>
            </a:r>
            <a:r>
              <a:rPr lang="en-GB" altLang="zh-CN" sz="1500" baseline="-25000" dirty="0">
                <a:ea typeface="StarBats"/>
                <a:cs typeface="StarBats"/>
              </a:rPr>
              <a:t>3,j</a:t>
            </a:r>
            <a:r>
              <a:rPr lang="en-GB" altLang="zh-CN" sz="1500" dirty="0">
                <a:ea typeface="StarBats"/>
                <a:cs typeface="StarBats"/>
              </a:rPr>
              <a:t>]</a:t>
            </a:r>
            <a:endParaRPr lang="en-GB" altLang="zh-CN" sz="1500" dirty="0">
              <a:ea typeface="宋体" panose="02010600030101010101" pitchFamily="2" charset="-122"/>
            </a:endParaRPr>
          </a:p>
          <a:p>
            <a:pPr eaLnBrk="1" hangingPunct="1">
              <a:buFont typeface="Wingdings" panose="05000000000000000000" pitchFamily="2" charset="2"/>
              <a:buNone/>
            </a:pPr>
            <a:r>
              <a:rPr lang="en-GB" altLang="zh-CN" sz="1500" dirty="0">
                <a:ea typeface="宋体" panose="02010600030101010101" pitchFamily="2" charset="-122"/>
              </a:rPr>
              <a:t>                           a’</a:t>
            </a:r>
            <a:r>
              <a:rPr lang="en-GB" altLang="zh-CN" sz="1500" baseline="-25000" dirty="0">
                <a:ea typeface="宋体" panose="02010600030101010101" pitchFamily="2" charset="-122"/>
              </a:rPr>
              <a:t>3,j </a:t>
            </a:r>
            <a:r>
              <a:rPr lang="en-GB" altLang="zh-CN" sz="1500" dirty="0">
                <a:ea typeface="宋体" panose="02010600030101010101" pitchFamily="2" charset="-122"/>
              </a:rPr>
              <a:t>= [</a:t>
            </a:r>
            <a:r>
              <a:rPr lang="en-US" altLang="zh-CN" sz="1500" i="1" dirty="0">
                <a:ea typeface="宋体" panose="02010600030101010101" pitchFamily="2" charset="-122"/>
              </a:rPr>
              <a:t>M</a:t>
            </a:r>
            <a:r>
              <a:rPr lang="en-US" altLang="zh-CN" sz="1500" i="1" dirty="0">
                <a:latin typeface="Blackadder ITC" panose="04020505050007020D02" pitchFamily="82" charset="0"/>
                <a:ea typeface="宋体" panose="02010600030101010101" pitchFamily="2" charset="-122"/>
              </a:rPr>
              <a:t> </a:t>
            </a:r>
            <a:r>
              <a:rPr lang="en-US" altLang="zh-CN" sz="1500" dirty="0">
                <a:ea typeface="宋体" panose="02010600030101010101" pitchFamily="2" charset="-122"/>
              </a:rPr>
              <a:t>(a</a:t>
            </a:r>
            <a:r>
              <a:rPr lang="en-US" altLang="zh-CN" sz="1500" baseline="-25000" dirty="0">
                <a:ea typeface="宋体" panose="02010600030101010101" pitchFamily="2" charset="-122"/>
              </a:rPr>
              <a:t>0,j</a:t>
            </a:r>
            <a:r>
              <a:rPr lang="en-GB" altLang="zh-CN" sz="1500" dirty="0">
                <a:ea typeface="StarBats"/>
                <a:cs typeface="StarBats"/>
              </a:rPr>
              <a:t> )⊕</a:t>
            </a:r>
            <a:r>
              <a:rPr lang="en-US" altLang="zh-CN" sz="1500" baseline="-25000" dirty="0">
                <a:ea typeface="宋体" panose="02010600030101010101" pitchFamily="2" charset="-122"/>
              </a:rPr>
              <a:t> </a:t>
            </a:r>
            <a:r>
              <a:rPr lang="en-US" altLang="zh-CN" sz="1500" dirty="0">
                <a:ea typeface="宋体" panose="02010600030101010101" pitchFamily="2" charset="-122"/>
              </a:rPr>
              <a:t>a</a:t>
            </a:r>
            <a:r>
              <a:rPr lang="en-US" altLang="zh-CN" sz="1500" baseline="-25000" dirty="0">
                <a:ea typeface="宋体" panose="02010600030101010101" pitchFamily="2" charset="-122"/>
              </a:rPr>
              <a:t>0,j </a:t>
            </a:r>
            <a:r>
              <a:rPr lang="en-US" altLang="zh-CN" sz="1500" dirty="0">
                <a:ea typeface="宋体" panose="02010600030101010101" pitchFamily="2" charset="-122"/>
              </a:rPr>
              <a:t>] </a:t>
            </a:r>
            <a:r>
              <a:rPr lang="en-GB" altLang="zh-CN" sz="1500" dirty="0">
                <a:ea typeface="StarBats"/>
                <a:cs typeface="StarBats"/>
              </a:rPr>
              <a:t>⊕ a</a:t>
            </a:r>
            <a:r>
              <a:rPr lang="en-GB" altLang="zh-CN" sz="1500" baseline="-25000" dirty="0">
                <a:ea typeface="StarBats"/>
                <a:cs typeface="StarBats"/>
              </a:rPr>
              <a:t>1,j </a:t>
            </a:r>
            <a:r>
              <a:rPr lang="en-GB" altLang="zh-CN" sz="1500" dirty="0">
                <a:ea typeface="StarBats"/>
                <a:cs typeface="StarBats"/>
              </a:rPr>
              <a:t>⊕ a</a:t>
            </a:r>
            <a:r>
              <a:rPr lang="en-GB" altLang="zh-CN" sz="1500" baseline="-25000" dirty="0">
                <a:ea typeface="StarBats"/>
                <a:cs typeface="StarBats"/>
              </a:rPr>
              <a:t>2,j </a:t>
            </a:r>
            <a:r>
              <a:rPr lang="en-GB" altLang="zh-CN" sz="1500" dirty="0">
                <a:ea typeface="StarBats"/>
                <a:cs typeface="StarBats"/>
              </a:rPr>
              <a:t>⊕ </a:t>
            </a:r>
            <a:r>
              <a:rPr lang="en-US" altLang="zh-CN" sz="1500" i="1" dirty="0">
                <a:ea typeface="宋体" panose="02010600030101010101" pitchFamily="2" charset="-122"/>
              </a:rPr>
              <a:t>M</a:t>
            </a:r>
            <a:r>
              <a:rPr lang="en-US" altLang="zh-CN" sz="1500" i="1" dirty="0">
                <a:latin typeface="Blackadder ITC" panose="04020505050007020D02" pitchFamily="82" charset="0"/>
                <a:ea typeface="宋体" panose="02010600030101010101" pitchFamily="2" charset="-122"/>
              </a:rPr>
              <a:t> </a:t>
            </a:r>
            <a:r>
              <a:rPr lang="en-US" altLang="zh-CN" sz="1500" dirty="0">
                <a:ea typeface="宋体" panose="02010600030101010101" pitchFamily="2" charset="-122"/>
              </a:rPr>
              <a:t>(</a:t>
            </a:r>
            <a:r>
              <a:rPr lang="en-GB" altLang="zh-CN" sz="1500" dirty="0">
                <a:ea typeface="StarBats"/>
                <a:cs typeface="StarBats"/>
              </a:rPr>
              <a:t>a</a:t>
            </a:r>
            <a:r>
              <a:rPr lang="en-GB" altLang="zh-CN" sz="1500" baseline="-25000" dirty="0">
                <a:ea typeface="StarBats"/>
                <a:cs typeface="StarBats"/>
              </a:rPr>
              <a:t>3,j</a:t>
            </a:r>
            <a:r>
              <a:rPr lang="en-GB" altLang="zh-CN" sz="1500" dirty="0">
                <a:ea typeface="StarBats"/>
                <a:cs typeface="StarBats"/>
              </a:rPr>
              <a:t> )</a:t>
            </a:r>
          </a:p>
          <a:p>
            <a:pPr eaLnBrk="1" hangingPunct="1"/>
            <a:r>
              <a:rPr lang="en-GB" altLang="zh-CN" sz="1500" i="1" dirty="0">
                <a:latin typeface="Times New Roman" panose="02020603050405020304" pitchFamily="18" charset="0"/>
                <a:ea typeface="宋体" panose="02010600030101010101" pitchFamily="2" charset="-122"/>
              </a:rPr>
              <a:t>mic</a:t>
            </a:r>
            <a:r>
              <a:rPr lang="en-GB" altLang="zh-CN" sz="1500" baseline="30000" dirty="0">
                <a:latin typeface="Times New Roman" panose="02020603050405020304" pitchFamily="18" charset="0"/>
                <a:ea typeface="宋体" panose="02010600030101010101" pitchFamily="2" charset="-122"/>
              </a:rPr>
              <a:t>-1</a:t>
            </a:r>
            <a:r>
              <a:rPr lang="en-GB" altLang="zh-CN" sz="1500" dirty="0">
                <a:latin typeface="Times New Roman" panose="02020603050405020304" pitchFamily="18" charset="0"/>
                <a:ea typeface="宋体" panose="02010600030101010101" pitchFamily="2" charset="-122"/>
              </a:rPr>
              <a:t>(</a:t>
            </a:r>
            <a:r>
              <a:rPr lang="en-GB" altLang="zh-CN" sz="1500" i="1" dirty="0">
                <a:latin typeface="Times New Roman" panose="02020603050405020304" pitchFamily="18" charset="0"/>
                <a:ea typeface="宋体" panose="02010600030101010101" pitchFamily="2" charset="-122"/>
              </a:rPr>
              <a:t>A</a:t>
            </a:r>
            <a:r>
              <a:rPr lang="en-GB" altLang="zh-CN" sz="1500" dirty="0">
                <a:latin typeface="Times New Roman" panose="02020603050405020304" pitchFamily="18" charset="0"/>
                <a:ea typeface="宋体" panose="02010600030101010101" pitchFamily="2" charset="-122"/>
              </a:rPr>
              <a:t>)</a:t>
            </a:r>
            <a:r>
              <a:rPr lang="en-GB" altLang="zh-CN" sz="1500" dirty="0">
                <a:ea typeface="宋体" panose="02010600030101010101" pitchFamily="2" charset="-122"/>
              </a:rPr>
              <a:t> is defined as follows:</a:t>
            </a:r>
          </a:p>
          <a:p>
            <a:pPr lvl="1" eaLnBrk="1" hangingPunct="1"/>
            <a:r>
              <a:rPr lang="en-GB" altLang="zh-CN" sz="1500" dirty="0">
                <a:ea typeface="宋体" panose="02010600030101010101" pitchFamily="2" charset="-122"/>
              </a:rPr>
              <a:t>Let </a:t>
            </a:r>
            <a:r>
              <a:rPr lang="en-GB" altLang="zh-CN" sz="1500" dirty="0">
                <a:latin typeface="Times New Roman" panose="02020603050405020304" pitchFamily="18" charset="0"/>
                <a:ea typeface="宋体" panose="02010600030101010101" pitchFamily="2" charset="-122"/>
              </a:rPr>
              <a:t>w</a:t>
            </a:r>
            <a:r>
              <a:rPr lang="en-GB" altLang="zh-CN" sz="1500" dirty="0">
                <a:ea typeface="宋体" panose="02010600030101010101" pitchFamily="2" charset="-122"/>
              </a:rPr>
              <a:t> be a byte and </a:t>
            </a:r>
            <a:r>
              <a:rPr lang="en-GB" altLang="zh-CN" sz="1500" i="1" dirty="0" err="1">
                <a:latin typeface="Times New Roman" panose="02020603050405020304" pitchFamily="18" charset="0"/>
                <a:ea typeface="宋体" panose="02010600030101010101" pitchFamily="2" charset="-122"/>
              </a:rPr>
              <a:t>i</a:t>
            </a:r>
            <a:r>
              <a:rPr lang="en-GB" altLang="zh-CN" sz="1500" dirty="0">
                <a:ea typeface="宋体" panose="02010600030101010101" pitchFamily="2" charset="-122"/>
              </a:rPr>
              <a:t> a positive integer:</a:t>
            </a:r>
          </a:p>
          <a:p>
            <a:pPr eaLnBrk="1" hangingPunct="1">
              <a:buFont typeface="Wingdings" panose="05000000000000000000" pitchFamily="2" charset="2"/>
              <a:buNone/>
            </a:pPr>
            <a:r>
              <a:rPr lang="en-GB" altLang="zh-CN" sz="1500" dirty="0">
                <a:ea typeface="宋体" panose="02010600030101010101" pitchFamily="2" charset="-122"/>
              </a:rPr>
              <a:t>		</a:t>
            </a:r>
            <a:r>
              <a:rPr lang="en-GB" altLang="zh-CN" sz="1500" i="1" dirty="0">
                <a:ea typeface="宋体" panose="02010600030101010101" pitchFamily="2" charset="-122"/>
              </a:rPr>
              <a:t>M</a:t>
            </a:r>
            <a:r>
              <a:rPr lang="en-GB" altLang="zh-CN" sz="1500" i="1" dirty="0">
                <a:latin typeface="Blackadder ITC" panose="04020505050007020D02" pitchFamily="82" charset="0"/>
                <a:ea typeface="宋体" panose="02010600030101010101" pitchFamily="2" charset="-122"/>
              </a:rPr>
              <a:t> </a:t>
            </a:r>
            <a:r>
              <a:rPr lang="en-GB" altLang="zh-CN" sz="1500" i="1" baseline="30000" dirty="0" err="1">
                <a:latin typeface="Times New Roman" panose="02020603050405020304" pitchFamily="18" charset="0"/>
                <a:ea typeface="宋体" panose="02010600030101010101" pitchFamily="2" charset="-122"/>
              </a:rPr>
              <a:t>i</a:t>
            </a:r>
            <a:r>
              <a:rPr lang="en-GB" altLang="zh-CN" sz="1500" dirty="0">
                <a:latin typeface="Times New Roman" panose="02020603050405020304" pitchFamily="18" charset="0"/>
                <a:ea typeface="宋体" panose="02010600030101010101" pitchFamily="2" charset="-122"/>
              </a:rPr>
              <a:t>(w) = </a:t>
            </a:r>
            <a:r>
              <a:rPr lang="en-GB" altLang="zh-CN" sz="1500" i="1" dirty="0">
                <a:ea typeface="宋体" panose="02010600030101010101" pitchFamily="2" charset="-122"/>
              </a:rPr>
              <a:t>M </a:t>
            </a:r>
            <a:r>
              <a:rPr lang="en-GB" altLang="zh-CN" sz="1500" dirty="0">
                <a:latin typeface="Times New Roman" panose="02020603050405020304" pitchFamily="18" charset="0"/>
                <a:ea typeface="宋体" panose="02010600030101010101" pitchFamily="2" charset="-122"/>
              </a:rPr>
              <a:t>(</a:t>
            </a:r>
            <a:r>
              <a:rPr lang="en-GB" altLang="zh-CN" sz="1500" i="1" dirty="0">
                <a:ea typeface="宋体" panose="02010600030101010101" pitchFamily="2" charset="-122"/>
              </a:rPr>
              <a:t>M</a:t>
            </a:r>
            <a:r>
              <a:rPr lang="en-GB" altLang="zh-CN" sz="1500" i="1" dirty="0">
                <a:latin typeface="Blackadder ITC" panose="04020505050007020D02" pitchFamily="82" charset="0"/>
                <a:ea typeface="宋体" panose="02010600030101010101" pitchFamily="2" charset="-122"/>
              </a:rPr>
              <a:t>  </a:t>
            </a:r>
            <a:r>
              <a:rPr lang="en-GB" altLang="zh-CN" sz="1500" i="1" baseline="30000" dirty="0">
                <a:latin typeface="Times New Roman" panose="02020603050405020304" pitchFamily="18" charset="0"/>
                <a:ea typeface="宋体" panose="02010600030101010101" pitchFamily="2" charset="-122"/>
              </a:rPr>
              <a:t>i</a:t>
            </a:r>
            <a:r>
              <a:rPr lang="en-GB" altLang="zh-CN" sz="1500" baseline="30000" dirty="0">
                <a:latin typeface="Times New Roman" panose="02020603050405020304" pitchFamily="18" charset="0"/>
                <a:ea typeface="宋体" panose="02010600030101010101" pitchFamily="2" charset="-122"/>
              </a:rPr>
              <a:t>-1</a:t>
            </a:r>
            <a:r>
              <a:rPr lang="en-GB" altLang="zh-CN" sz="1500" dirty="0">
                <a:latin typeface="Times New Roman" panose="02020603050405020304" pitchFamily="18" charset="0"/>
                <a:ea typeface="宋体" panose="02010600030101010101" pitchFamily="2" charset="-122"/>
              </a:rPr>
              <a:t>(w)) (</a:t>
            </a:r>
            <a:r>
              <a:rPr lang="en-GB" altLang="zh-CN" sz="1500" i="1" dirty="0" err="1">
                <a:latin typeface="Times New Roman" panose="02020603050405020304" pitchFamily="18" charset="0"/>
                <a:ea typeface="宋体" panose="02010600030101010101" pitchFamily="2" charset="-122"/>
              </a:rPr>
              <a:t>i</a:t>
            </a:r>
            <a:r>
              <a:rPr lang="en-GB" altLang="zh-CN" sz="1500" dirty="0">
                <a:latin typeface="Times New Roman" panose="02020603050405020304" pitchFamily="18" charset="0"/>
                <a:ea typeface="宋体" panose="02010600030101010101" pitchFamily="2" charset="-122"/>
              </a:rPr>
              <a:t> &gt; 1), </a:t>
            </a:r>
            <a:r>
              <a:rPr lang="en-GB" altLang="zh-CN" sz="1500" i="1" dirty="0">
                <a:ea typeface="宋体" panose="02010600030101010101" pitchFamily="2" charset="-122"/>
              </a:rPr>
              <a:t>M</a:t>
            </a:r>
            <a:r>
              <a:rPr lang="en-GB" altLang="zh-CN" sz="1500" i="1" dirty="0">
                <a:latin typeface="Blackadder ITC" panose="04020505050007020D02" pitchFamily="82" charset="0"/>
                <a:ea typeface="宋体" panose="02010600030101010101" pitchFamily="2" charset="-122"/>
              </a:rPr>
              <a:t> </a:t>
            </a:r>
            <a:r>
              <a:rPr lang="en-GB" altLang="zh-CN" sz="1500" baseline="30000" dirty="0">
                <a:latin typeface="Times New Roman" panose="02020603050405020304" pitchFamily="18" charset="0"/>
                <a:ea typeface="宋体" panose="02010600030101010101" pitchFamily="2" charset="-122"/>
              </a:rPr>
              <a:t>1</a:t>
            </a:r>
            <a:r>
              <a:rPr lang="en-GB" altLang="zh-CN" sz="1500" dirty="0">
                <a:latin typeface="Times New Roman" panose="02020603050405020304" pitchFamily="18" charset="0"/>
                <a:ea typeface="宋体" panose="02010600030101010101" pitchFamily="2" charset="-122"/>
              </a:rPr>
              <a:t>(w) = </a:t>
            </a:r>
            <a:r>
              <a:rPr lang="en-GB" altLang="zh-CN" sz="1500" i="1" dirty="0">
                <a:ea typeface="宋体" panose="02010600030101010101" pitchFamily="2" charset="-122"/>
              </a:rPr>
              <a:t>M</a:t>
            </a:r>
            <a:r>
              <a:rPr lang="en-GB" altLang="zh-CN" sz="1500" i="1" dirty="0">
                <a:latin typeface="Blackadder ITC" panose="04020505050007020D02" pitchFamily="82" charset="0"/>
                <a:ea typeface="宋体" panose="02010600030101010101" pitchFamily="2" charset="-122"/>
              </a:rPr>
              <a:t>  </a:t>
            </a:r>
            <a:r>
              <a:rPr lang="en-GB" altLang="zh-CN" sz="1500" dirty="0">
                <a:latin typeface="Times New Roman" panose="02020603050405020304" pitchFamily="18" charset="0"/>
                <a:ea typeface="宋体" panose="02010600030101010101" pitchFamily="2" charset="-122"/>
              </a:rPr>
              <a:t>(w)</a:t>
            </a:r>
          </a:p>
          <a:p>
            <a:pPr lvl="1" eaLnBrk="1" hangingPunct="1"/>
            <a:r>
              <a:rPr lang="en-GB" altLang="zh-CN" sz="1500" dirty="0">
                <a:ea typeface="宋体" panose="02010600030101010101" pitchFamily="2" charset="-122"/>
              </a:rPr>
              <a:t>Let </a:t>
            </a:r>
          </a:p>
          <a:p>
            <a:pPr eaLnBrk="1" hangingPunct="1">
              <a:buFont typeface="Wingdings" panose="05000000000000000000" pitchFamily="2" charset="2"/>
              <a:buNone/>
            </a:pPr>
            <a:r>
              <a:rPr lang="en-GB" altLang="zh-CN" sz="1500" dirty="0">
                <a:ea typeface="宋体" panose="02010600030101010101" pitchFamily="2" charset="-122"/>
              </a:rPr>
              <a:t>		</a:t>
            </a:r>
            <a:r>
              <a:rPr lang="en-GB" altLang="zh-CN" sz="1500" i="1" dirty="0">
                <a:ea typeface="宋体" panose="02010600030101010101" pitchFamily="2" charset="-122"/>
              </a:rPr>
              <a:t>M</a:t>
            </a:r>
            <a:r>
              <a:rPr lang="en-GB" altLang="zh-CN" sz="1500" baseline="-25000" dirty="0">
                <a:ea typeface="宋体" panose="02010600030101010101" pitchFamily="2" charset="-122"/>
              </a:rPr>
              <a:t>1</a:t>
            </a:r>
            <a:r>
              <a:rPr lang="en-GB" altLang="zh-CN" sz="1500" dirty="0">
                <a:ea typeface="宋体" panose="02010600030101010101" pitchFamily="2" charset="-122"/>
              </a:rPr>
              <a:t>(w) = </a:t>
            </a:r>
            <a:r>
              <a:rPr lang="en-GB" altLang="zh-CN" sz="1500" i="1" dirty="0">
                <a:ea typeface="宋体" panose="02010600030101010101" pitchFamily="2" charset="-122"/>
              </a:rPr>
              <a:t>M</a:t>
            </a:r>
            <a:r>
              <a:rPr lang="en-GB" altLang="zh-CN" sz="1500" baseline="30000" dirty="0">
                <a:ea typeface="宋体" panose="02010600030101010101" pitchFamily="2" charset="-122"/>
              </a:rPr>
              <a:t>3</a:t>
            </a:r>
            <a:r>
              <a:rPr lang="en-GB" altLang="zh-CN" sz="1500" dirty="0">
                <a:ea typeface="宋体" panose="02010600030101010101" pitchFamily="2" charset="-122"/>
              </a:rPr>
              <a:t>(w) </a:t>
            </a:r>
            <a:r>
              <a:rPr lang="en-GB" altLang="zh-CN" sz="1500" dirty="0">
                <a:ea typeface="StarBats"/>
                <a:cs typeface="StarBats"/>
              </a:rPr>
              <a:t>⊕ </a:t>
            </a:r>
            <a:r>
              <a:rPr lang="en-GB" altLang="zh-CN" sz="1500" i="1" dirty="0">
                <a:ea typeface="宋体" panose="02010600030101010101" pitchFamily="2" charset="-122"/>
              </a:rPr>
              <a:t>M</a:t>
            </a:r>
            <a:r>
              <a:rPr lang="en-GB" altLang="zh-CN" sz="1500" baseline="30000" dirty="0">
                <a:ea typeface="宋体" panose="02010600030101010101" pitchFamily="2" charset="-122"/>
              </a:rPr>
              <a:t>2</a:t>
            </a:r>
            <a:r>
              <a:rPr lang="en-GB" altLang="zh-CN" sz="1500" dirty="0">
                <a:ea typeface="宋体" panose="02010600030101010101" pitchFamily="2" charset="-122"/>
              </a:rPr>
              <a:t>(w) </a:t>
            </a:r>
            <a:r>
              <a:rPr lang="en-GB" altLang="zh-CN" sz="1500" dirty="0">
                <a:ea typeface="StarBats"/>
                <a:cs typeface="StarBats"/>
              </a:rPr>
              <a:t>⊕ </a:t>
            </a:r>
            <a:r>
              <a:rPr lang="en-GB" altLang="zh-CN" sz="1500" i="1" dirty="0">
                <a:ea typeface="宋体" panose="02010600030101010101" pitchFamily="2" charset="-122"/>
              </a:rPr>
              <a:t>M</a:t>
            </a:r>
            <a:r>
              <a:rPr lang="en-GB" altLang="zh-CN" sz="1500" dirty="0">
                <a:ea typeface="宋体" panose="02010600030101010101" pitchFamily="2" charset="-122"/>
              </a:rPr>
              <a:t>(w)</a:t>
            </a:r>
          </a:p>
          <a:p>
            <a:pPr eaLnBrk="1" hangingPunct="1">
              <a:buFont typeface="Wingdings" panose="05000000000000000000" pitchFamily="2" charset="2"/>
              <a:buNone/>
            </a:pPr>
            <a:r>
              <a:rPr lang="en-GB" altLang="zh-CN" sz="1500" dirty="0">
                <a:ea typeface="宋体" panose="02010600030101010101" pitchFamily="2" charset="-122"/>
              </a:rPr>
              <a:t>		</a:t>
            </a:r>
            <a:r>
              <a:rPr lang="en-GB" altLang="zh-CN" sz="1500" i="1" dirty="0">
                <a:ea typeface="宋体" panose="02010600030101010101" pitchFamily="2" charset="-122"/>
              </a:rPr>
              <a:t>M</a:t>
            </a:r>
            <a:r>
              <a:rPr lang="en-GB" altLang="zh-CN" sz="1500" baseline="-25000" dirty="0">
                <a:ea typeface="宋体" panose="02010600030101010101" pitchFamily="2" charset="-122"/>
              </a:rPr>
              <a:t>2</a:t>
            </a:r>
            <a:r>
              <a:rPr lang="en-GB" altLang="zh-CN" sz="1500" dirty="0">
                <a:ea typeface="宋体" panose="02010600030101010101" pitchFamily="2" charset="-122"/>
              </a:rPr>
              <a:t>(w) = </a:t>
            </a:r>
            <a:r>
              <a:rPr lang="en-GB" altLang="zh-CN" sz="1500" i="1" dirty="0">
                <a:ea typeface="宋体" panose="02010600030101010101" pitchFamily="2" charset="-122"/>
              </a:rPr>
              <a:t>M</a:t>
            </a:r>
            <a:r>
              <a:rPr lang="en-GB" altLang="zh-CN" sz="1500" baseline="30000" dirty="0">
                <a:ea typeface="宋体" panose="02010600030101010101" pitchFamily="2" charset="-122"/>
              </a:rPr>
              <a:t>3</a:t>
            </a:r>
            <a:r>
              <a:rPr lang="en-GB" altLang="zh-CN" sz="1500" dirty="0">
                <a:ea typeface="宋体" panose="02010600030101010101" pitchFamily="2" charset="-122"/>
              </a:rPr>
              <a:t>(w) </a:t>
            </a:r>
            <a:r>
              <a:rPr lang="en-GB" altLang="zh-CN" sz="1500" dirty="0">
                <a:ea typeface="StarBats"/>
                <a:cs typeface="StarBats"/>
              </a:rPr>
              <a:t>⊕ </a:t>
            </a:r>
            <a:r>
              <a:rPr lang="en-GB" altLang="zh-CN" sz="1500" i="1" dirty="0">
                <a:ea typeface="宋体" panose="02010600030101010101" pitchFamily="2" charset="-122"/>
              </a:rPr>
              <a:t>M</a:t>
            </a:r>
            <a:r>
              <a:rPr lang="en-GB" altLang="zh-CN" sz="1500" dirty="0">
                <a:ea typeface="宋体" panose="02010600030101010101" pitchFamily="2" charset="-122"/>
              </a:rPr>
              <a:t>(w) </a:t>
            </a:r>
            <a:r>
              <a:rPr lang="en-GB" altLang="zh-CN" sz="1500" dirty="0">
                <a:ea typeface="StarBats"/>
                <a:cs typeface="StarBats"/>
              </a:rPr>
              <a:t>⊕ w</a:t>
            </a:r>
            <a:endParaRPr lang="en-GB" altLang="zh-CN" sz="1500" dirty="0">
              <a:ea typeface="宋体" panose="02010600030101010101" pitchFamily="2" charset="-122"/>
            </a:endParaRPr>
          </a:p>
          <a:p>
            <a:pPr eaLnBrk="1" hangingPunct="1">
              <a:buFont typeface="Wingdings" panose="05000000000000000000" pitchFamily="2" charset="2"/>
              <a:buNone/>
            </a:pPr>
            <a:r>
              <a:rPr lang="en-GB" altLang="zh-CN" sz="1500" dirty="0">
                <a:ea typeface="宋体" panose="02010600030101010101" pitchFamily="2" charset="-122"/>
              </a:rPr>
              <a:t>		</a:t>
            </a:r>
            <a:r>
              <a:rPr lang="en-GB" altLang="zh-CN" sz="1500" i="1" dirty="0">
                <a:ea typeface="宋体" panose="02010600030101010101" pitchFamily="2" charset="-122"/>
              </a:rPr>
              <a:t>M</a:t>
            </a:r>
            <a:r>
              <a:rPr lang="en-GB" altLang="zh-CN" sz="1500" baseline="-25000" dirty="0">
                <a:ea typeface="宋体" panose="02010600030101010101" pitchFamily="2" charset="-122"/>
              </a:rPr>
              <a:t>3</a:t>
            </a:r>
            <a:r>
              <a:rPr lang="en-GB" altLang="zh-CN" sz="1500" dirty="0">
                <a:ea typeface="宋体" panose="02010600030101010101" pitchFamily="2" charset="-122"/>
              </a:rPr>
              <a:t>(w) = </a:t>
            </a:r>
            <a:r>
              <a:rPr lang="en-GB" altLang="zh-CN" sz="1500" i="1" dirty="0">
                <a:ea typeface="宋体" panose="02010600030101010101" pitchFamily="2" charset="-122"/>
              </a:rPr>
              <a:t>M</a:t>
            </a:r>
            <a:r>
              <a:rPr lang="en-GB" altLang="zh-CN" sz="1500" baseline="30000" dirty="0">
                <a:ea typeface="宋体" panose="02010600030101010101" pitchFamily="2" charset="-122"/>
              </a:rPr>
              <a:t>3</a:t>
            </a:r>
            <a:r>
              <a:rPr lang="en-GB" altLang="zh-CN" sz="1500" dirty="0">
                <a:ea typeface="宋体" panose="02010600030101010101" pitchFamily="2" charset="-122"/>
              </a:rPr>
              <a:t>(w) </a:t>
            </a:r>
            <a:r>
              <a:rPr lang="en-GB" altLang="zh-CN" sz="1500" dirty="0">
                <a:ea typeface="StarBats"/>
                <a:cs typeface="StarBats"/>
              </a:rPr>
              <a:t>⊕ </a:t>
            </a:r>
            <a:r>
              <a:rPr lang="en-GB" altLang="zh-CN" sz="1500" i="1" dirty="0">
                <a:ea typeface="宋体" panose="02010600030101010101" pitchFamily="2" charset="-122"/>
              </a:rPr>
              <a:t>M</a:t>
            </a:r>
            <a:r>
              <a:rPr lang="en-GB" altLang="zh-CN" sz="1500" baseline="30000" dirty="0">
                <a:ea typeface="宋体" panose="02010600030101010101" pitchFamily="2" charset="-122"/>
              </a:rPr>
              <a:t>2</a:t>
            </a:r>
            <a:r>
              <a:rPr lang="en-GB" altLang="zh-CN" sz="1500" dirty="0">
                <a:ea typeface="宋体" panose="02010600030101010101" pitchFamily="2" charset="-122"/>
              </a:rPr>
              <a:t>(w) </a:t>
            </a:r>
            <a:r>
              <a:rPr lang="en-GB" altLang="zh-CN" sz="1500" dirty="0">
                <a:ea typeface="StarBats"/>
                <a:cs typeface="StarBats"/>
              </a:rPr>
              <a:t>⊕ w</a:t>
            </a:r>
            <a:endParaRPr lang="en-GB" altLang="zh-CN" sz="1500" dirty="0">
              <a:ea typeface="宋体" panose="02010600030101010101" pitchFamily="2" charset="-122"/>
            </a:endParaRPr>
          </a:p>
          <a:p>
            <a:pPr eaLnBrk="1" hangingPunct="1">
              <a:buFont typeface="Wingdings" panose="05000000000000000000" pitchFamily="2" charset="2"/>
              <a:buNone/>
            </a:pPr>
            <a:r>
              <a:rPr lang="en-GB" altLang="zh-CN" sz="1500" dirty="0">
                <a:ea typeface="宋体" panose="02010600030101010101" pitchFamily="2" charset="-122"/>
              </a:rPr>
              <a:t>		</a:t>
            </a:r>
            <a:r>
              <a:rPr lang="en-GB" altLang="zh-CN" sz="1500" i="1" dirty="0">
                <a:ea typeface="宋体" panose="02010600030101010101" pitchFamily="2" charset="-122"/>
              </a:rPr>
              <a:t>M</a:t>
            </a:r>
            <a:r>
              <a:rPr lang="en-GB" altLang="zh-CN" sz="1500" baseline="-25000" dirty="0">
                <a:ea typeface="宋体" panose="02010600030101010101" pitchFamily="2" charset="-122"/>
              </a:rPr>
              <a:t>4</a:t>
            </a:r>
            <a:r>
              <a:rPr lang="en-GB" altLang="zh-CN" sz="1500" dirty="0">
                <a:ea typeface="宋体" panose="02010600030101010101" pitchFamily="2" charset="-122"/>
              </a:rPr>
              <a:t>(w) = </a:t>
            </a:r>
            <a:r>
              <a:rPr lang="en-GB" altLang="zh-CN" sz="1500" i="1" dirty="0">
                <a:ea typeface="宋体" panose="02010600030101010101" pitchFamily="2" charset="-122"/>
              </a:rPr>
              <a:t>M</a:t>
            </a:r>
            <a:r>
              <a:rPr lang="en-GB" altLang="zh-CN" sz="1500" baseline="30000" dirty="0">
                <a:ea typeface="宋体" panose="02010600030101010101" pitchFamily="2" charset="-122"/>
              </a:rPr>
              <a:t>3</a:t>
            </a:r>
            <a:r>
              <a:rPr lang="en-GB" altLang="zh-CN" sz="1500" dirty="0">
                <a:ea typeface="宋体" panose="02010600030101010101" pitchFamily="2" charset="-122"/>
              </a:rPr>
              <a:t>(w) </a:t>
            </a:r>
            <a:r>
              <a:rPr lang="en-GB" altLang="zh-CN" sz="1500" dirty="0">
                <a:ea typeface="StarBats"/>
                <a:cs typeface="StarBats"/>
              </a:rPr>
              <a:t>⊕ w</a:t>
            </a:r>
          </a:p>
          <a:p>
            <a:pPr eaLnBrk="1" hangingPunct="1"/>
            <a:r>
              <a:rPr lang="en-US" altLang="zh-CN" sz="1500" i="1" dirty="0">
                <a:latin typeface="Times New Roman" panose="02020603050405020304" pitchFamily="18" charset="0"/>
                <a:ea typeface="宋体" panose="02010600030101010101" pitchFamily="2" charset="-122"/>
              </a:rPr>
              <a:t>mic</a:t>
            </a:r>
            <a:r>
              <a:rPr lang="en-US" altLang="zh-CN" sz="1500" baseline="30000" dirty="0">
                <a:latin typeface="Times New Roman" panose="02020603050405020304" pitchFamily="18" charset="0"/>
                <a:ea typeface="宋体" panose="02010600030101010101" pitchFamily="2" charset="-122"/>
              </a:rPr>
              <a:t>-1</a:t>
            </a:r>
            <a:r>
              <a:rPr lang="en-US" altLang="zh-CN" sz="1500" dirty="0">
                <a:latin typeface="Times New Roman" panose="02020603050405020304" pitchFamily="18" charset="0"/>
                <a:ea typeface="宋体" panose="02010600030101010101" pitchFamily="2" charset="-122"/>
              </a:rPr>
              <a:t>(</a:t>
            </a:r>
            <a:r>
              <a:rPr lang="en-US" altLang="zh-CN" sz="1500" i="1" dirty="0">
                <a:latin typeface="Times New Roman" panose="02020603050405020304" pitchFamily="18" charset="0"/>
                <a:ea typeface="宋体" panose="02010600030101010101" pitchFamily="2" charset="-122"/>
              </a:rPr>
              <a:t>A</a:t>
            </a:r>
            <a:r>
              <a:rPr lang="en-US" altLang="zh-CN" sz="1500" dirty="0">
                <a:latin typeface="Times New Roman" panose="02020603050405020304" pitchFamily="18" charset="0"/>
                <a:ea typeface="宋体" panose="02010600030101010101" pitchFamily="2" charset="-122"/>
              </a:rPr>
              <a:t>) = [a</a:t>
            </a:r>
            <a:r>
              <a:rPr lang="en-US" altLang="zh-CN" sz="1500" baseline="30000" dirty="0">
                <a:latin typeface="Times New Roman" panose="02020603050405020304" pitchFamily="18" charset="0"/>
                <a:ea typeface="宋体" panose="02010600030101010101" pitchFamily="2" charset="-122"/>
              </a:rPr>
              <a:t>’’</a:t>
            </a:r>
            <a:r>
              <a:rPr lang="en-US" altLang="zh-CN" sz="1500" baseline="-25000" dirty="0" err="1">
                <a:latin typeface="Times New Roman" panose="02020603050405020304" pitchFamily="18" charset="0"/>
                <a:ea typeface="宋体" panose="02010600030101010101" pitchFamily="2" charset="-122"/>
              </a:rPr>
              <a:t>ij</a:t>
            </a:r>
            <a:r>
              <a:rPr lang="en-US" altLang="zh-CN" sz="1500" dirty="0">
                <a:latin typeface="Times New Roman" panose="02020603050405020304" pitchFamily="18" charset="0"/>
                <a:ea typeface="宋体" panose="02010600030101010101" pitchFamily="2" charset="-122"/>
              </a:rPr>
              <a:t>]</a:t>
            </a:r>
            <a:r>
              <a:rPr lang="en-US" altLang="zh-CN" sz="1500" baseline="-25000" dirty="0">
                <a:latin typeface="Times New Roman" panose="02020603050405020304" pitchFamily="18" charset="0"/>
                <a:ea typeface="宋体" panose="02010600030101010101" pitchFamily="2" charset="-122"/>
              </a:rPr>
              <a:t>4×4</a:t>
            </a:r>
            <a:r>
              <a:rPr lang="en-US" altLang="zh-CN" sz="1500" dirty="0">
                <a:ea typeface="宋体" panose="02010600030101010101" pitchFamily="2" charset="-122"/>
              </a:rPr>
              <a:t> :</a:t>
            </a:r>
          </a:p>
          <a:p>
            <a:pPr eaLnBrk="1" hangingPunct="1">
              <a:buFont typeface="Wingdings" panose="05000000000000000000" pitchFamily="2" charset="2"/>
              <a:buNone/>
            </a:pPr>
            <a:r>
              <a:rPr lang="en-US" altLang="zh-CN" sz="1500" dirty="0">
                <a:ea typeface="宋体" panose="02010600030101010101" pitchFamily="2" charset="-122"/>
              </a:rPr>
              <a:t>		 a’’</a:t>
            </a:r>
            <a:r>
              <a:rPr lang="en-US" altLang="zh-CN" sz="1500" baseline="-25000" dirty="0">
                <a:ea typeface="宋体" panose="02010600030101010101" pitchFamily="2" charset="-122"/>
              </a:rPr>
              <a:t>0,j</a:t>
            </a:r>
            <a:r>
              <a:rPr lang="en-US" altLang="zh-CN" sz="1500" dirty="0">
                <a:ea typeface="宋体" panose="02010600030101010101" pitchFamily="2" charset="-122"/>
              </a:rPr>
              <a:t> = </a:t>
            </a:r>
            <a:r>
              <a:rPr lang="en-US" altLang="zh-CN" sz="1500" i="1" dirty="0">
                <a:ea typeface="宋体" panose="02010600030101010101" pitchFamily="2" charset="-122"/>
              </a:rPr>
              <a:t>M</a:t>
            </a:r>
            <a:r>
              <a:rPr lang="en-US" altLang="zh-CN" sz="1500" baseline="-25000" dirty="0">
                <a:ea typeface="宋体" panose="02010600030101010101" pitchFamily="2" charset="-122"/>
              </a:rPr>
              <a:t>1</a:t>
            </a:r>
            <a:r>
              <a:rPr lang="en-US" altLang="zh-CN" sz="1500" dirty="0">
                <a:ea typeface="宋体" panose="02010600030101010101" pitchFamily="2" charset="-122"/>
              </a:rPr>
              <a:t>(a</a:t>
            </a:r>
            <a:r>
              <a:rPr lang="en-US" altLang="zh-CN" sz="1500" baseline="-25000" dirty="0">
                <a:ea typeface="宋体" panose="02010600030101010101" pitchFamily="2" charset="-122"/>
              </a:rPr>
              <a:t>0,j</a:t>
            </a:r>
            <a:r>
              <a:rPr lang="en-US" altLang="zh-CN" sz="1500" dirty="0">
                <a:ea typeface="宋体" panose="02010600030101010101" pitchFamily="2" charset="-122"/>
              </a:rPr>
              <a:t>) </a:t>
            </a:r>
            <a:r>
              <a:rPr lang="en-GB" altLang="zh-CN" sz="1500" dirty="0">
                <a:ea typeface="StarBats"/>
                <a:cs typeface="StarBats"/>
              </a:rPr>
              <a:t>⊕ </a:t>
            </a:r>
            <a:r>
              <a:rPr lang="en-US" altLang="zh-CN" sz="1500" i="1" dirty="0">
                <a:ea typeface="宋体" panose="02010600030101010101" pitchFamily="2" charset="-122"/>
              </a:rPr>
              <a:t>M</a:t>
            </a:r>
            <a:r>
              <a:rPr lang="en-US" altLang="zh-CN" sz="1500" baseline="-25000" dirty="0">
                <a:ea typeface="宋体" panose="02010600030101010101" pitchFamily="2" charset="-122"/>
              </a:rPr>
              <a:t>2</a:t>
            </a:r>
            <a:r>
              <a:rPr lang="en-US" altLang="zh-CN" sz="1500" dirty="0">
                <a:ea typeface="宋体" panose="02010600030101010101" pitchFamily="2" charset="-122"/>
              </a:rPr>
              <a:t>(a</a:t>
            </a:r>
            <a:r>
              <a:rPr lang="en-US" altLang="zh-CN" sz="1500" baseline="-25000" dirty="0">
                <a:ea typeface="宋体" panose="02010600030101010101" pitchFamily="2" charset="-122"/>
              </a:rPr>
              <a:t>1,j</a:t>
            </a:r>
            <a:r>
              <a:rPr lang="en-US" altLang="zh-CN" sz="1500" dirty="0">
                <a:ea typeface="宋体" panose="02010600030101010101" pitchFamily="2" charset="-122"/>
              </a:rPr>
              <a:t>) </a:t>
            </a:r>
            <a:r>
              <a:rPr lang="en-GB" altLang="zh-CN" sz="1500" dirty="0">
                <a:ea typeface="StarBats"/>
                <a:cs typeface="StarBats"/>
              </a:rPr>
              <a:t>⊕ </a:t>
            </a:r>
            <a:r>
              <a:rPr lang="en-US" altLang="zh-CN" sz="1500" i="1" dirty="0">
                <a:ea typeface="宋体" panose="02010600030101010101" pitchFamily="2" charset="-122"/>
              </a:rPr>
              <a:t>M</a:t>
            </a:r>
            <a:r>
              <a:rPr lang="en-US" altLang="zh-CN" sz="1500" baseline="-25000" dirty="0">
                <a:ea typeface="宋体" panose="02010600030101010101" pitchFamily="2" charset="-122"/>
              </a:rPr>
              <a:t>3</a:t>
            </a:r>
            <a:r>
              <a:rPr lang="en-US" altLang="zh-CN" sz="1500" dirty="0">
                <a:ea typeface="宋体" panose="02010600030101010101" pitchFamily="2" charset="-122"/>
              </a:rPr>
              <a:t>(a</a:t>
            </a:r>
            <a:r>
              <a:rPr lang="en-US" altLang="zh-CN" sz="1500" baseline="-25000" dirty="0">
                <a:ea typeface="宋体" panose="02010600030101010101" pitchFamily="2" charset="-122"/>
              </a:rPr>
              <a:t>2,j</a:t>
            </a:r>
            <a:r>
              <a:rPr lang="en-US" altLang="zh-CN" sz="1500" dirty="0">
                <a:ea typeface="宋体" panose="02010600030101010101" pitchFamily="2" charset="-122"/>
              </a:rPr>
              <a:t>) </a:t>
            </a:r>
            <a:r>
              <a:rPr lang="en-GB" altLang="zh-CN" sz="1500" dirty="0">
                <a:ea typeface="StarBats"/>
                <a:cs typeface="StarBats"/>
              </a:rPr>
              <a:t>⊕ </a:t>
            </a:r>
            <a:r>
              <a:rPr lang="en-US" altLang="zh-CN" sz="1500" i="1" dirty="0">
                <a:ea typeface="宋体" panose="02010600030101010101" pitchFamily="2" charset="-122"/>
              </a:rPr>
              <a:t>M</a:t>
            </a:r>
            <a:r>
              <a:rPr lang="en-US" altLang="zh-CN" sz="1500" baseline="-25000" dirty="0">
                <a:ea typeface="宋体" panose="02010600030101010101" pitchFamily="2" charset="-122"/>
              </a:rPr>
              <a:t>4</a:t>
            </a:r>
            <a:r>
              <a:rPr lang="en-US" altLang="zh-CN" sz="1500" dirty="0">
                <a:ea typeface="宋体" panose="02010600030101010101" pitchFamily="2" charset="-122"/>
              </a:rPr>
              <a:t>(a</a:t>
            </a:r>
            <a:r>
              <a:rPr lang="en-US" altLang="zh-CN" sz="1500" baseline="-25000" dirty="0">
                <a:ea typeface="宋体" panose="02010600030101010101" pitchFamily="2" charset="-122"/>
              </a:rPr>
              <a:t>3,j</a:t>
            </a:r>
            <a:r>
              <a:rPr lang="en-US" altLang="zh-CN" sz="1500" dirty="0">
                <a:ea typeface="宋体" panose="02010600030101010101" pitchFamily="2" charset="-122"/>
              </a:rPr>
              <a:t>)</a:t>
            </a:r>
          </a:p>
          <a:p>
            <a:pPr eaLnBrk="1" hangingPunct="1">
              <a:buFont typeface="Wingdings" panose="05000000000000000000" pitchFamily="2" charset="2"/>
              <a:buNone/>
            </a:pPr>
            <a:r>
              <a:rPr lang="en-US" altLang="zh-CN" sz="1500" dirty="0">
                <a:ea typeface="宋体" panose="02010600030101010101" pitchFamily="2" charset="-122"/>
              </a:rPr>
              <a:t>		 a’’</a:t>
            </a:r>
            <a:r>
              <a:rPr lang="en-US" altLang="zh-CN" sz="1500" baseline="-25000" dirty="0">
                <a:ea typeface="宋体" panose="02010600030101010101" pitchFamily="2" charset="-122"/>
              </a:rPr>
              <a:t>1,j</a:t>
            </a:r>
            <a:r>
              <a:rPr lang="en-US" altLang="zh-CN" sz="1500" dirty="0">
                <a:ea typeface="宋体" panose="02010600030101010101" pitchFamily="2" charset="-122"/>
              </a:rPr>
              <a:t> = </a:t>
            </a:r>
            <a:r>
              <a:rPr lang="en-US" altLang="zh-CN" sz="1500" i="1" dirty="0">
                <a:ea typeface="宋体" panose="02010600030101010101" pitchFamily="2" charset="-122"/>
              </a:rPr>
              <a:t>M</a:t>
            </a:r>
            <a:r>
              <a:rPr lang="en-US" altLang="zh-CN" sz="1500" baseline="-25000" dirty="0">
                <a:ea typeface="宋体" panose="02010600030101010101" pitchFamily="2" charset="-122"/>
              </a:rPr>
              <a:t>4</a:t>
            </a:r>
            <a:r>
              <a:rPr lang="en-US" altLang="zh-CN" sz="1500" dirty="0">
                <a:ea typeface="宋体" panose="02010600030101010101" pitchFamily="2" charset="-122"/>
              </a:rPr>
              <a:t>(a</a:t>
            </a:r>
            <a:r>
              <a:rPr lang="en-US" altLang="zh-CN" sz="1500" baseline="-25000" dirty="0">
                <a:ea typeface="宋体" panose="02010600030101010101" pitchFamily="2" charset="-122"/>
              </a:rPr>
              <a:t>0,j</a:t>
            </a:r>
            <a:r>
              <a:rPr lang="en-US" altLang="zh-CN" sz="1500" dirty="0">
                <a:ea typeface="宋体" panose="02010600030101010101" pitchFamily="2" charset="-122"/>
              </a:rPr>
              <a:t>) </a:t>
            </a:r>
            <a:r>
              <a:rPr lang="en-GB" altLang="zh-CN" sz="1500" dirty="0">
                <a:ea typeface="StarBats"/>
                <a:cs typeface="StarBats"/>
              </a:rPr>
              <a:t>⊕ </a:t>
            </a:r>
            <a:r>
              <a:rPr lang="en-US" altLang="zh-CN" sz="1500" i="1" dirty="0">
                <a:ea typeface="宋体" panose="02010600030101010101" pitchFamily="2" charset="-122"/>
              </a:rPr>
              <a:t>M</a:t>
            </a:r>
            <a:r>
              <a:rPr lang="en-US" altLang="zh-CN" sz="1500" baseline="-25000" dirty="0">
                <a:ea typeface="宋体" panose="02010600030101010101" pitchFamily="2" charset="-122"/>
              </a:rPr>
              <a:t>1</a:t>
            </a:r>
            <a:r>
              <a:rPr lang="en-US" altLang="zh-CN" sz="1500" dirty="0">
                <a:ea typeface="宋体" panose="02010600030101010101" pitchFamily="2" charset="-122"/>
              </a:rPr>
              <a:t>(a</a:t>
            </a:r>
            <a:r>
              <a:rPr lang="en-US" altLang="zh-CN" sz="1500" baseline="-25000" dirty="0">
                <a:ea typeface="宋体" panose="02010600030101010101" pitchFamily="2" charset="-122"/>
              </a:rPr>
              <a:t>1,j</a:t>
            </a:r>
            <a:r>
              <a:rPr lang="en-US" altLang="zh-CN" sz="1500" dirty="0">
                <a:ea typeface="宋体" panose="02010600030101010101" pitchFamily="2" charset="-122"/>
              </a:rPr>
              <a:t>) </a:t>
            </a:r>
            <a:r>
              <a:rPr lang="en-GB" altLang="zh-CN" sz="1500" dirty="0">
                <a:ea typeface="StarBats"/>
                <a:cs typeface="StarBats"/>
              </a:rPr>
              <a:t>⊕ </a:t>
            </a:r>
            <a:r>
              <a:rPr lang="en-US" altLang="zh-CN" sz="1500" i="1" dirty="0">
                <a:ea typeface="宋体" panose="02010600030101010101" pitchFamily="2" charset="-122"/>
              </a:rPr>
              <a:t>M</a:t>
            </a:r>
            <a:r>
              <a:rPr lang="en-US" altLang="zh-CN" sz="1500" baseline="-25000" dirty="0">
                <a:ea typeface="宋体" panose="02010600030101010101" pitchFamily="2" charset="-122"/>
              </a:rPr>
              <a:t>2</a:t>
            </a:r>
            <a:r>
              <a:rPr lang="en-US" altLang="zh-CN" sz="1500" dirty="0">
                <a:ea typeface="宋体" panose="02010600030101010101" pitchFamily="2" charset="-122"/>
              </a:rPr>
              <a:t>(a</a:t>
            </a:r>
            <a:r>
              <a:rPr lang="en-US" altLang="zh-CN" sz="1500" baseline="-25000" dirty="0">
                <a:ea typeface="宋体" panose="02010600030101010101" pitchFamily="2" charset="-122"/>
              </a:rPr>
              <a:t>2,j</a:t>
            </a:r>
            <a:r>
              <a:rPr lang="en-US" altLang="zh-CN" sz="1500" dirty="0">
                <a:ea typeface="宋体" panose="02010600030101010101" pitchFamily="2" charset="-122"/>
              </a:rPr>
              <a:t>) </a:t>
            </a:r>
            <a:r>
              <a:rPr lang="en-GB" altLang="zh-CN" sz="1500" dirty="0">
                <a:ea typeface="StarBats"/>
                <a:cs typeface="StarBats"/>
              </a:rPr>
              <a:t>⊕ </a:t>
            </a:r>
            <a:r>
              <a:rPr lang="en-US" altLang="zh-CN" sz="1500" i="1" dirty="0">
                <a:ea typeface="宋体" panose="02010600030101010101" pitchFamily="2" charset="-122"/>
              </a:rPr>
              <a:t>M</a:t>
            </a:r>
            <a:r>
              <a:rPr lang="en-US" altLang="zh-CN" sz="1500" baseline="-25000" dirty="0">
                <a:ea typeface="宋体" panose="02010600030101010101" pitchFamily="2" charset="-122"/>
              </a:rPr>
              <a:t>3</a:t>
            </a:r>
            <a:r>
              <a:rPr lang="en-US" altLang="zh-CN" sz="1500" dirty="0">
                <a:ea typeface="宋体" panose="02010600030101010101" pitchFamily="2" charset="-122"/>
              </a:rPr>
              <a:t>(a</a:t>
            </a:r>
            <a:r>
              <a:rPr lang="en-US" altLang="zh-CN" sz="1500" baseline="-25000" dirty="0">
                <a:ea typeface="宋体" panose="02010600030101010101" pitchFamily="2" charset="-122"/>
              </a:rPr>
              <a:t>3,j</a:t>
            </a:r>
            <a:r>
              <a:rPr lang="en-US" altLang="zh-CN" sz="1500" dirty="0">
                <a:ea typeface="宋体" panose="02010600030101010101" pitchFamily="2" charset="-122"/>
              </a:rPr>
              <a:t>)</a:t>
            </a:r>
          </a:p>
          <a:p>
            <a:pPr eaLnBrk="1" hangingPunct="1">
              <a:buFont typeface="Wingdings" panose="05000000000000000000" pitchFamily="2" charset="2"/>
              <a:buNone/>
            </a:pPr>
            <a:r>
              <a:rPr lang="en-US" altLang="zh-CN" sz="1500" dirty="0">
                <a:ea typeface="宋体" panose="02010600030101010101" pitchFamily="2" charset="-122"/>
              </a:rPr>
              <a:t>		 a’’</a:t>
            </a:r>
            <a:r>
              <a:rPr lang="en-US" altLang="zh-CN" sz="1500" baseline="-25000" dirty="0">
                <a:ea typeface="宋体" panose="02010600030101010101" pitchFamily="2" charset="-122"/>
              </a:rPr>
              <a:t>2,j</a:t>
            </a:r>
            <a:r>
              <a:rPr lang="en-US" altLang="zh-CN" sz="1500" dirty="0">
                <a:ea typeface="宋体" panose="02010600030101010101" pitchFamily="2" charset="-122"/>
              </a:rPr>
              <a:t> = </a:t>
            </a:r>
            <a:r>
              <a:rPr lang="en-US" altLang="zh-CN" sz="1500" i="1" dirty="0">
                <a:ea typeface="宋体" panose="02010600030101010101" pitchFamily="2" charset="-122"/>
              </a:rPr>
              <a:t>M</a:t>
            </a:r>
            <a:r>
              <a:rPr lang="en-US" altLang="zh-CN" sz="1500" baseline="-25000" dirty="0">
                <a:ea typeface="宋体" panose="02010600030101010101" pitchFamily="2" charset="-122"/>
              </a:rPr>
              <a:t>3</a:t>
            </a:r>
            <a:r>
              <a:rPr lang="en-US" altLang="zh-CN" sz="1500" dirty="0">
                <a:ea typeface="宋体" panose="02010600030101010101" pitchFamily="2" charset="-122"/>
              </a:rPr>
              <a:t>(a</a:t>
            </a:r>
            <a:r>
              <a:rPr lang="en-US" altLang="zh-CN" sz="1500" baseline="-25000" dirty="0">
                <a:ea typeface="宋体" panose="02010600030101010101" pitchFamily="2" charset="-122"/>
              </a:rPr>
              <a:t>0,j</a:t>
            </a:r>
            <a:r>
              <a:rPr lang="en-US" altLang="zh-CN" sz="1500" dirty="0">
                <a:ea typeface="宋体" panose="02010600030101010101" pitchFamily="2" charset="-122"/>
              </a:rPr>
              <a:t>) </a:t>
            </a:r>
            <a:r>
              <a:rPr lang="en-GB" altLang="zh-CN" sz="1500" dirty="0">
                <a:ea typeface="StarBats"/>
                <a:cs typeface="StarBats"/>
              </a:rPr>
              <a:t>⊕ </a:t>
            </a:r>
            <a:r>
              <a:rPr lang="en-US" altLang="zh-CN" sz="1500" i="1" dirty="0">
                <a:ea typeface="宋体" panose="02010600030101010101" pitchFamily="2" charset="-122"/>
              </a:rPr>
              <a:t>M</a:t>
            </a:r>
            <a:r>
              <a:rPr lang="en-US" altLang="zh-CN" sz="1500" baseline="-25000" dirty="0">
                <a:ea typeface="宋体" panose="02010600030101010101" pitchFamily="2" charset="-122"/>
              </a:rPr>
              <a:t>4</a:t>
            </a:r>
            <a:r>
              <a:rPr lang="en-US" altLang="zh-CN" sz="1500" dirty="0">
                <a:ea typeface="宋体" panose="02010600030101010101" pitchFamily="2" charset="-122"/>
              </a:rPr>
              <a:t>(a</a:t>
            </a:r>
            <a:r>
              <a:rPr lang="en-US" altLang="zh-CN" sz="1500" baseline="-25000" dirty="0">
                <a:ea typeface="宋体" panose="02010600030101010101" pitchFamily="2" charset="-122"/>
              </a:rPr>
              <a:t>1,j</a:t>
            </a:r>
            <a:r>
              <a:rPr lang="en-US" altLang="zh-CN" sz="1500" dirty="0">
                <a:ea typeface="宋体" panose="02010600030101010101" pitchFamily="2" charset="-122"/>
              </a:rPr>
              <a:t>) </a:t>
            </a:r>
            <a:r>
              <a:rPr lang="en-GB" altLang="zh-CN" sz="1500" dirty="0">
                <a:ea typeface="StarBats"/>
                <a:cs typeface="StarBats"/>
              </a:rPr>
              <a:t>⊕ </a:t>
            </a:r>
            <a:r>
              <a:rPr lang="en-US" altLang="zh-CN" sz="1500" i="1" dirty="0">
                <a:ea typeface="宋体" panose="02010600030101010101" pitchFamily="2" charset="-122"/>
              </a:rPr>
              <a:t>M</a:t>
            </a:r>
            <a:r>
              <a:rPr lang="en-US" altLang="zh-CN" sz="1500" baseline="-25000" dirty="0">
                <a:ea typeface="宋体" panose="02010600030101010101" pitchFamily="2" charset="-122"/>
              </a:rPr>
              <a:t>1</a:t>
            </a:r>
            <a:r>
              <a:rPr lang="en-US" altLang="zh-CN" sz="1500" dirty="0">
                <a:ea typeface="宋体" panose="02010600030101010101" pitchFamily="2" charset="-122"/>
              </a:rPr>
              <a:t>(a</a:t>
            </a:r>
            <a:r>
              <a:rPr lang="en-US" altLang="zh-CN" sz="1500" baseline="-25000" dirty="0">
                <a:ea typeface="宋体" panose="02010600030101010101" pitchFamily="2" charset="-122"/>
              </a:rPr>
              <a:t>2,j</a:t>
            </a:r>
            <a:r>
              <a:rPr lang="en-US" altLang="zh-CN" sz="1500" dirty="0">
                <a:ea typeface="宋体" panose="02010600030101010101" pitchFamily="2" charset="-122"/>
              </a:rPr>
              <a:t>) </a:t>
            </a:r>
            <a:r>
              <a:rPr lang="en-GB" altLang="zh-CN" sz="1500" dirty="0">
                <a:ea typeface="StarBats"/>
                <a:cs typeface="StarBats"/>
              </a:rPr>
              <a:t>⊕ </a:t>
            </a:r>
            <a:r>
              <a:rPr lang="en-US" altLang="zh-CN" sz="1500" i="1" dirty="0">
                <a:ea typeface="宋体" panose="02010600030101010101" pitchFamily="2" charset="-122"/>
              </a:rPr>
              <a:t>M</a:t>
            </a:r>
            <a:r>
              <a:rPr lang="en-US" altLang="zh-CN" sz="1500" baseline="-25000" dirty="0">
                <a:ea typeface="宋体" panose="02010600030101010101" pitchFamily="2" charset="-122"/>
              </a:rPr>
              <a:t>2</a:t>
            </a:r>
            <a:r>
              <a:rPr lang="en-US" altLang="zh-CN" sz="1500" dirty="0">
                <a:ea typeface="宋体" panose="02010600030101010101" pitchFamily="2" charset="-122"/>
              </a:rPr>
              <a:t>(a</a:t>
            </a:r>
            <a:r>
              <a:rPr lang="en-US" altLang="zh-CN" sz="1500" baseline="-25000" dirty="0">
                <a:ea typeface="宋体" panose="02010600030101010101" pitchFamily="2" charset="-122"/>
              </a:rPr>
              <a:t>3,j</a:t>
            </a:r>
            <a:r>
              <a:rPr lang="en-US" altLang="zh-CN" sz="1500" dirty="0">
                <a:ea typeface="宋体" panose="02010600030101010101" pitchFamily="2" charset="-122"/>
              </a:rPr>
              <a:t>)</a:t>
            </a:r>
          </a:p>
          <a:p>
            <a:pPr eaLnBrk="1" hangingPunct="1">
              <a:buFont typeface="Wingdings" panose="05000000000000000000" pitchFamily="2" charset="2"/>
              <a:buNone/>
            </a:pPr>
            <a:r>
              <a:rPr lang="en-US" altLang="zh-CN" sz="1500" dirty="0">
                <a:ea typeface="宋体" panose="02010600030101010101" pitchFamily="2" charset="-122"/>
              </a:rPr>
              <a:t>		 a’’</a:t>
            </a:r>
            <a:r>
              <a:rPr lang="en-US" altLang="zh-CN" sz="1500" baseline="-25000" dirty="0">
                <a:ea typeface="宋体" panose="02010600030101010101" pitchFamily="2" charset="-122"/>
              </a:rPr>
              <a:t>3,j</a:t>
            </a:r>
            <a:r>
              <a:rPr lang="en-US" altLang="zh-CN" sz="1500" dirty="0">
                <a:ea typeface="宋体" panose="02010600030101010101" pitchFamily="2" charset="-122"/>
              </a:rPr>
              <a:t> = </a:t>
            </a:r>
            <a:r>
              <a:rPr lang="en-US" altLang="zh-CN" sz="1500" i="1" dirty="0">
                <a:ea typeface="宋体" panose="02010600030101010101" pitchFamily="2" charset="-122"/>
              </a:rPr>
              <a:t>M</a:t>
            </a:r>
            <a:r>
              <a:rPr lang="en-US" altLang="zh-CN" sz="1500" baseline="-25000" dirty="0">
                <a:ea typeface="宋体" panose="02010600030101010101" pitchFamily="2" charset="-122"/>
              </a:rPr>
              <a:t>2</a:t>
            </a:r>
            <a:r>
              <a:rPr lang="en-US" altLang="zh-CN" sz="1500" dirty="0">
                <a:ea typeface="宋体" panose="02010600030101010101" pitchFamily="2" charset="-122"/>
              </a:rPr>
              <a:t>(a</a:t>
            </a:r>
            <a:r>
              <a:rPr lang="en-US" altLang="zh-CN" sz="1500" baseline="-25000" dirty="0">
                <a:ea typeface="宋体" panose="02010600030101010101" pitchFamily="2" charset="-122"/>
              </a:rPr>
              <a:t>0,j</a:t>
            </a:r>
            <a:r>
              <a:rPr lang="en-US" altLang="zh-CN" sz="1500" dirty="0">
                <a:ea typeface="宋体" panose="02010600030101010101" pitchFamily="2" charset="-122"/>
              </a:rPr>
              <a:t>) </a:t>
            </a:r>
            <a:r>
              <a:rPr lang="en-GB" altLang="zh-CN" sz="1500" dirty="0">
                <a:ea typeface="StarBats"/>
                <a:cs typeface="StarBats"/>
              </a:rPr>
              <a:t>⊕ </a:t>
            </a:r>
            <a:r>
              <a:rPr lang="en-US" altLang="zh-CN" sz="1500" i="1" dirty="0">
                <a:ea typeface="宋体" panose="02010600030101010101" pitchFamily="2" charset="-122"/>
              </a:rPr>
              <a:t>M</a:t>
            </a:r>
            <a:r>
              <a:rPr lang="en-US" altLang="zh-CN" sz="1500" baseline="-25000" dirty="0">
                <a:ea typeface="宋体" panose="02010600030101010101" pitchFamily="2" charset="-122"/>
              </a:rPr>
              <a:t>3</a:t>
            </a:r>
            <a:r>
              <a:rPr lang="en-US" altLang="zh-CN" sz="1500" dirty="0">
                <a:ea typeface="宋体" panose="02010600030101010101" pitchFamily="2" charset="-122"/>
              </a:rPr>
              <a:t>(a</a:t>
            </a:r>
            <a:r>
              <a:rPr lang="en-US" altLang="zh-CN" sz="1500" baseline="-25000" dirty="0">
                <a:ea typeface="宋体" panose="02010600030101010101" pitchFamily="2" charset="-122"/>
              </a:rPr>
              <a:t>1,j</a:t>
            </a:r>
            <a:r>
              <a:rPr lang="en-US" altLang="zh-CN" sz="1500" dirty="0">
                <a:ea typeface="宋体" panose="02010600030101010101" pitchFamily="2" charset="-122"/>
              </a:rPr>
              <a:t>) </a:t>
            </a:r>
            <a:r>
              <a:rPr lang="en-GB" altLang="zh-CN" sz="1500" dirty="0">
                <a:ea typeface="StarBats"/>
                <a:cs typeface="StarBats"/>
              </a:rPr>
              <a:t>⊕ </a:t>
            </a:r>
            <a:r>
              <a:rPr lang="en-US" altLang="zh-CN" sz="1500" i="1" dirty="0">
                <a:ea typeface="宋体" panose="02010600030101010101" pitchFamily="2" charset="-122"/>
              </a:rPr>
              <a:t>M</a:t>
            </a:r>
            <a:r>
              <a:rPr lang="en-US" altLang="zh-CN" sz="1500" baseline="-25000" dirty="0">
                <a:ea typeface="宋体" panose="02010600030101010101" pitchFamily="2" charset="-122"/>
              </a:rPr>
              <a:t>4</a:t>
            </a:r>
            <a:r>
              <a:rPr lang="en-US" altLang="zh-CN" sz="1500" dirty="0">
                <a:ea typeface="宋体" panose="02010600030101010101" pitchFamily="2" charset="-122"/>
              </a:rPr>
              <a:t>(a</a:t>
            </a:r>
            <a:r>
              <a:rPr lang="en-US" altLang="zh-CN" sz="1500" baseline="-25000" dirty="0">
                <a:ea typeface="宋体" panose="02010600030101010101" pitchFamily="2" charset="-122"/>
              </a:rPr>
              <a:t>2,j</a:t>
            </a:r>
            <a:r>
              <a:rPr lang="en-US" altLang="zh-CN" sz="1500" dirty="0">
                <a:ea typeface="宋体" panose="02010600030101010101" pitchFamily="2" charset="-122"/>
              </a:rPr>
              <a:t>) </a:t>
            </a:r>
            <a:r>
              <a:rPr lang="en-GB" altLang="zh-CN" sz="1500" dirty="0">
                <a:ea typeface="StarBats"/>
                <a:cs typeface="StarBats"/>
              </a:rPr>
              <a:t>⊕ </a:t>
            </a:r>
            <a:r>
              <a:rPr lang="en-US" altLang="zh-CN" sz="1500" i="1" dirty="0">
                <a:ea typeface="宋体" panose="02010600030101010101" pitchFamily="2" charset="-122"/>
              </a:rPr>
              <a:t>M</a:t>
            </a:r>
            <a:r>
              <a:rPr lang="en-US" altLang="zh-CN" sz="1500" baseline="-25000" dirty="0">
                <a:ea typeface="宋体" panose="02010600030101010101" pitchFamily="2" charset="-122"/>
              </a:rPr>
              <a:t>1</a:t>
            </a:r>
            <a:r>
              <a:rPr lang="en-US" altLang="zh-CN" sz="1500" dirty="0">
                <a:ea typeface="宋体" panose="02010600030101010101" pitchFamily="2" charset="-122"/>
              </a:rPr>
              <a:t>(a</a:t>
            </a:r>
            <a:r>
              <a:rPr lang="en-US" altLang="zh-CN" sz="1500" baseline="-25000" dirty="0">
                <a:ea typeface="宋体" panose="02010600030101010101" pitchFamily="2" charset="-122"/>
              </a:rPr>
              <a:t>3,j</a:t>
            </a:r>
            <a:r>
              <a:rPr lang="en-US" altLang="zh-CN" sz="1500" dirty="0">
                <a:ea typeface="宋体" panose="02010600030101010101" pitchFamily="2" charset="-122"/>
              </a:rPr>
              <a:t>)</a:t>
            </a:r>
          </a:p>
          <a:p>
            <a:pPr eaLnBrk="1" hangingPunct="1"/>
            <a:r>
              <a:rPr lang="en-US" altLang="zh-CN" sz="1500" dirty="0">
                <a:ea typeface="宋体" panose="02010600030101010101" pitchFamily="2" charset="-122"/>
              </a:rPr>
              <a:t>We have </a:t>
            </a:r>
            <a:r>
              <a:rPr lang="en-US" altLang="zh-CN" sz="1500" i="1" dirty="0">
                <a:latin typeface="Times New Roman" panose="02020603050405020304" pitchFamily="18" charset="0"/>
                <a:ea typeface="宋体" panose="02010600030101010101" pitchFamily="2" charset="-122"/>
              </a:rPr>
              <a:t>mic</a:t>
            </a:r>
            <a:r>
              <a:rPr lang="en-US" altLang="zh-CN" sz="1500" dirty="0">
                <a:latin typeface="Times New Roman" panose="02020603050405020304" pitchFamily="18" charset="0"/>
                <a:ea typeface="宋体" panose="02010600030101010101" pitchFamily="2" charset="-122"/>
              </a:rPr>
              <a:t>(</a:t>
            </a:r>
            <a:r>
              <a:rPr lang="en-US" altLang="zh-CN" sz="1500" i="1" dirty="0">
                <a:latin typeface="Times New Roman" panose="02020603050405020304" pitchFamily="18" charset="0"/>
                <a:ea typeface="宋体" panose="02010600030101010101" pitchFamily="2" charset="-122"/>
              </a:rPr>
              <a:t>mic</a:t>
            </a:r>
            <a:r>
              <a:rPr lang="en-US" altLang="zh-CN" sz="1500" i="1" baseline="30000" dirty="0">
                <a:latin typeface="Times New Roman" panose="02020603050405020304" pitchFamily="18" charset="0"/>
                <a:ea typeface="宋体" panose="02010600030101010101" pitchFamily="2" charset="-122"/>
              </a:rPr>
              <a:t>-</a:t>
            </a:r>
            <a:r>
              <a:rPr lang="en-US" altLang="zh-CN" sz="1500" baseline="30000" dirty="0">
                <a:latin typeface="Times New Roman" panose="02020603050405020304" pitchFamily="18" charset="0"/>
                <a:ea typeface="宋体" panose="02010600030101010101" pitchFamily="2" charset="-122"/>
              </a:rPr>
              <a:t>1</a:t>
            </a:r>
            <a:r>
              <a:rPr lang="en-US" altLang="zh-CN" sz="1500" dirty="0">
                <a:latin typeface="Times New Roman" panose="02020603050405020304" pitchFamily="18" charset="0"/>
                <a:ea typeface="宋体" panose="02010600030101010101" pitchFamily="2" charset="-122"/>
              </a:rPr>
              <a:t>(</a:t>
            </a:r>
            <a:r>
              <a:rPr lang="en-US" altLang="zh-CN" sz="1500" i="1" dirty="0">
                <a:latin typeface="Times New Roman" panose="02020603050405020304" pitchFamily="18" charset="0"/>
                <a:ea typeface="宋体" panose="02010600030101010101" pitchFamily="2" charset="-122"/>
              </a:rPr>
              <a:t>A</a:t>
            </a:r>
            <a:r>
              <a:rPr lang="en-US" altLang="zh-CN" sz="1500" dirty="0">
                <a:latin typeface="Times New Roman" panose="02020603050405020304" pitchFamily="18" charset="0"/>
                <a:ea typeface="宋体" panose="02010600030101010101" pitchFamily="2" charset="-122"/>
              </a:rPr>
              <a:t>)) = </a:t>
            </a:r>
            <a:r>
              <a:rPr lang="en-US" altLang="zh-CN" sz="1500" i="1" dirty="0">
                <a:latin typeface="Times New Roman" panose="02020603050405020304" pitchFamily="18" charset="0"/>
                <a:ea typeface="宋体" panose="02010600030101010101" pitchFamily="2" charset="-122"/>
              </a:rPr>
              <a:t>mic</a:t>
            </a:r>
            <a:r>
              <a:rPr lang="en-US" altLang="zh-CN" sz="1500" baseline="30000" dirty="0">
                <a:latin typeface="Times New Roman" panose="02020603050405020304" pitchFamily="18" charset="0"/>
                <a:ea typeface="宋体" panose="02010600030101010101" pitchFamily="2" charset="-122"/>
              </a:rPr>
              <a:t>-1</a:t>
            </a:r>
            <a:r>
              <a:rPr lang="en-US" altLang="zh-CN" sz="1500" dirty="0">
                <a:latin typeface="Times New Roman" panose="02020603050405020304" pitchFamily="18" charset="0"/>
                <a:ea typeface="宋体" panose="02010600030101010101" pitchFamily="2" charset="-122"/>
              </a:rPr>
              <a:t>(</a:t>
            </a:r>
            <a:r>
              <a:rPr lang="en-US" altLang="zh-CN" sz="1500" i="1" dirty="0">
                <a:latin typeface="Times New Roman" panose="02020603050405020304" pitchFamily="18" charset="0"/>
                <a:ea typeface="宋体" panose="02010600030101010101" pitchFamily="2" charset="-122"/>
              </a:rPr>
              <a:t>mic</a:t>
            </a:r>
            <a:r>
              <a:rPr lang="en-US" altLang="zh-CN" sz="1500" dirty="0">
                <a:latin typeface="Times New Roman" panose="02020603050405020304" pitchFamily="18" charset="0"/>
                <a:ea typeface="宋体" panose="02010600030101010101" pitchFamily="2" charset="-122"/>
              </a:rPr>
              <a:t>(</a:t>
            </a:r>
            <a:r>
              <a:rPr lang="en-US" altLang="zh-CN" sz="1500" i="1" dirty="0">
                <a:latin typeface="Times New Roman" panose="02020603050405020304" pitchFamily="18" charset="0"/>
                <a:ea typeface="宋体" panose="02010600030101010101" pitchFamily="2" charset="-122"/>
              </a:rPr>
              <a:t>A</a:t>
            </a:r>
            <a:r>
              <a:rPr lang="en-US" altLang="zh-CN" sz="1500" dirty="0">
                <a:latin typeface="Times New Roman" panose="02020603050405020304" pitchFamily="18" charset="0"/>
                <a:ea typeface="宋体" panose="02010600030101010101" pitchFamily="2" charset="-122"/>
              </a:rPr>
              <a:t>)) = </a:t>
            </a:r>
            <a:r>
              <a:rPr lang="en-US" altLang="zh-CN" sz="1500" i="1" dirty="0">
                <a:latin typeface="Times New Roman" panose="02020603050405020304" pitchFamily="18" charset="0"/>
                <a:ea typeface="宋体" panose="02010600030101010101" pitchFamily="2" charset="-122"/>
              </a:rPr>
              <a:t>A</a:t>
            </a:r>
          </a:p>
        </p:txBody>
      </p:sp>
    </p:spTree>
    <p:extLst>
      <p:ext uri="{BB962C8B-B14F-4D97-AF65-F5344CB8AC3E}">
        <p14:creationId xmlns:p14="http://schemas.microsoft.com/office/powerpoint/2010/main" val="2311921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4FF2BFCF-EA86-4CCF-9A62-376DFA962486}"/>
              </a:ext>
            </a:extLst>
          </p:cNvPr>
          <p:cNvSpPr>
            <a:spLocks noGrp="1" noChangeArrowheads="1"/>
          </p:cNvSpPr>
          <p:nvPr>
            <p:ph type="subTitle" idx="4294967295"/>
          </p:nvPr>
        </p:nvSpPr>
        <p:spPr>
          <a:xfrm>
            <a:off x="533400" y="1295400"/>
            <a:ext cx="8305800" cy="5649912"/>
          </a:xfrm>
          <a:ln w="12700">
            <a:solidFill>
              <a:srgbClr val="FFFFFF"/>
            </a:solidFill>
            <a:miter lim="800000"/>
            <a:headEnd/>
            <a:tailEnd/>
          </a:ln>
        </p:spPr>
        <p:txBody>
          <a:bodyPr anchor="ctr">
            <a:spAutoFit/>
          </a:bodyPr>
          <a:lstStyle/>
          <a:p>
            <a:pPr marL="0" indent="0" eaLnBrk="1" hangingPunct="1">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1800" dirty="0">
                <a:ea typeface="宋体" panose="02010600030101010101" pitchFamily="2" charset="-122"/>
              </a:rPr>
              <a:t> Let </a:t>
            </a:r>
            <a:r>
              <a:rPr lang="en-GB" altLang="zh-CN" sz="1800" i="1" dirty="0">
                <a:latin typeface="Times New Roman" panose="02020603050405020304" pitchFamily="18" charset="0"/>
                <a:ea typeface="宋体" panose="02010600030101010101" pitchFamily="2" charset="-122"/>
              </a:rPr>
              <a:t>K</a:t>
            </a:r>
            <a:r>
              <a:rPr lang="en-GB" altLang="zh-CN" sz="1800" dirty="0">
                <a:latin typeface="Times New Roman" panose="02020603050405020304" pitchFamily="18" charset="0"/>
                <a:ea typeface="宋体" panose="02010600030101010101" pitchFamily="2" charset="-122"/>
              </a:rPr>
              <a:t> = </a:t>
            </a:r>
            <a:r>
              <a:rPr lang="en-GB" altLang="zh-CN" sz="1800" i="1" dirty="0">
                <a:latin typeface="Times New Roman" panose="02020603050405020304" pitchFamily="18" charset="0"/>
                <a:ea typeface="宋体" panose="02010600030101010101" pitchFamily="2" charset="-122"/>
              </a:rPr>
              <a:t>K</a:t>
            </a:r>
            <a:r>
              <a:rPr lang="en-GB" altLang="zh-CN" sz="1800" dirty="0">
                <a:latin typeface="Times New Roman" panose="02020603050405020304" pitchFamily="18" charset="0"/>
                <a:ea typeface="宋体" panose="02010600030101010101" pitchFamily="2" charset="-122"/>
              </a:rPr>
              <a:t>[0,31]</a:t>
            </a:r>
            <a:r>
              <a:rPr lang="en-GB" altLang="zh-CN" sz="1800" i="1" dirty="0">
                <a:latin typeface="Times New Roman" panose="02020603050405020304" pitchFamily="18" charset="0"/>
                <a:ea typeface="宋体" panose="02010600030101010101" pitchFamily="2" charset="-122"/>
              </a:rPr>
              <a:t>K</a:t>
            </a:r>
            <a:r>
              <a:rPr lang="en-GB" altLang="zh-CN" sz="1800" dirty="0">
                <a:latin typeface="Times New Roman" panose="02020603050405020304" pitchFamily="18" charset="0"/>
                <a:ea typeface="宋体" panose="02010600030101010101" pitchFamily="2" charset="-122"/>
              </a:rPr>
              <a:t>[32,63]</a:t>
            </a:r>
            <a:r>
              <a:rPr lang="en-GB" altLang="zh-CN" sz="1800" i="1" dirty="0">
                <a:latin typeface="Times New Roman" panose="02020603050405020304" pitchFamily="18" charset="0"/>
                <a:ea typeface="宋体" panose="02010600030101010101" pitchFamily="2" charset="-122"/>
              </a:rPr>
              <a:t>K</a:t>
            </a:r>
            <a:r>
              <a:rPr lang="en-GB" altLang="zh-CN" sz="1800" dirty="0">
                <a:latin typeface="Times New Roman" panose="02020603050405020304" pitchFamily="18" charset="0"/>
                <a:ea typeface="宋体" panose="02010600030101010101" pitchFamily="2" charset="-122"/>
              </a:rPr>
              <a:t>[64,95]</a:t>
            </a:r>
            <a:r>
              <a:rPr lang="en-GB" altLang="zh-CN" sz="1800" i="1" dirty="0">
                <a:latin typeface="Times New Roman" panose="02020603050405020304" pitchFamily="18" charset="0"/>
                <a:ea typeface="宋体" panose="02010600030101010101" pitchFamily="2" charset="-122"/>
              </a:rPr>
              <a:t>K</a:t>
            </a:r>
            <a:r>
              <a:rPr lang="en-GB" altLang="zh-CN" sz="1800" dirty="0">
                <a:latin typeface="Times New Roman" panose="02020603050405020304" pitchFamily="18" charset="0"/>
                <a:ea typeface="宋体" panose="02010600030101010101" pitchFamily="2" charset="-122"/>
              </a:rPr>
              <a:t>[96,127]</a:t>
            </a:r>
            <a:r>
              <a:rPr lang="en-GB" altLang="zh-CN" sz="1800" dirty="0">
                <a:ea typeface="宋体" panose="02010600030101010101" pitchFamily="2" charset="-122"/>
              </a:rPr>
              <a:t> be a 4-word encryption key </a:t>
            </a:r>
          </a:p>
          <a:p>
            <a:pPr marL="0" indent="0" eaLnBrk="1" hangingPunct="1">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1800" dirty="0">
                <a:ea typeface="宋体" panose="02010600030101010101" pitchFamily="2" charset="-122"/>
              </a:rPr>
              <a:t> AES expands </a:t>
            </a:r>
            <a:r>
              <a:rPr lang="en-GB" altLang="zh-CN" sz="1800" i="1" dirty="0">
                <a:latin typeface="Times New Roman" panose="02020603050405020304" pitchFamily="18" charset="0"/>
                <a:ea typeface="宋体" panose="02010600030101010101" pitchFamily="2" charset="-122"/>
              </a:rPr>
              <a:t>K</a:t>
            </a:r>
            <a:r>
              <a:rPr lang="en-GB" altLang="zh-CN" sz="1800" dirty="0">
                <a:ea typeface="宋体" panose="02010600030101010101" pitchFamily="2" charset="-122"/>
              </a:rPr>
              <a:t> into a 44-word array </a:t>
            </a:r>
            <a:r>
              <a:rPr lang="en-GB" altLang="zh-CN" sz="1800" i="1" dirty="0">
                <a:latin typeface="Times New Roman" panose="02020603050405020304" pitchFamily="18" charset="0"/>
                <a:ea typeface="宋体" panose="02010600030101010101" pitchFamily="2" charset="-122"/>
              </a:rPr>
              <a:t>W</a:t>
            </a:r>
            <a:r>
              <a:rPr lang="en-GB" altLang="zh-CN" sz="1800" dirty="0">
                <a:latin typeface="Times New Roman" panose="02020603050405020304" pitchFamily="18" charset="0"/>
                <a:ea typeface="宋体" panose="02010600030101010101" pitchFamily="2" charset="-122"/>
              </a:rPr>
              <a:t>[0,43]</a:t>
            </a:r>
          </a:p>
          <a:p>
            <a:pPr marL="0" indent="0" eaLnBrk="1" hangingPunct="1">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1800" dirty="0">
                <a:ea typeface="宋体" panose="02010600030101010101" pitchFamily="2" charset="-122"/>
              </a:rPr>
              <a:t> Define a byte transformation function </a:t>
            </a:r>
            <a:r>
              <a:rPr lang="en-GB" altLang="zh-CN" sz="1800" i="1" dirty="0">
                <a:latin typeface="Blackadder ITC" panose="04020505050007020D02" pitchFamily="82" charset="0"/>
                <a:ea typeface="宋体" panose="02010600030101010101" pitchFamily="2" charset="-122"/>
              </a:rPr>
              <a:t>M   </a:t>
            </a:r>
            <a:r>
              <a:rPr lang="en-GB" altLang="zh-CN" sz="1800" dirty="0">
                <a:ea typeface="宋体" panose="02010600030101010101" pitchFamily="2" charset="-122"/>
              </a:rPr>
              <a:t>as follows:</a:t>
            </a:r>
          </a:p>
          <a:p>
            <a:pPr marL="0" indent="0" eaLnBrk="1" hangingPunct="1">
              <a:buFont typeface="Wingdings" panose="05000000000000000000" pitchFamily="2" charset="2"/>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1800" dirty="0">
                <a:ea typeface="宋体" panose="02010600030101010101" pitchFamily="2" charset="-122"/>
              </a:rPr>
              <a:t>                                                     </a:t>
            </a:r>
            <a:r>
              <a:rPr lang="en-GB" altLang="zh-CN" sz="1800" dirty="0">
                <a:latin typeface="Times New Roman" panose="02020603050405020304" pitchFamily="18" charset="0"/>
                <a:ea typeface="宋体" panose="02010600030101010101" pitchFamily="2" charset="-122"/>
              </a:rPr>
              <a:t>b</a:t>
            </a:r>
            <a:r>
              <a:rPr lang="en-GB" altLang="zh-CN" sz="1800" baseline="-33000" dirty="0">
                <a:latin typeface="Times New Roman" panose="02020603050405020304" pitchFamily="18" charset="0"/>
                <a:ea typeface="宋体" panose="02010600030101010101" pitchFamily="2" charset="-122"/>
              </a:rPr>
              <a:t>6</a:t>
            </a:r>
            <a:r>
              <a:rPr lang="en-GB" altLang="zh-CN" sz="1800" dirty="0">
                <a:latin typeface="Times New Roman" panose="02020603050405020304" pitchFamily="18" charset="0"/>
                <a:ea typeface="宋体" panose="02010600030101010101" pitchFamily="2" charset="-122"/>
              </a:rPr>
              <a:t>b</a:t>
            </a:r>
            <a:r>
              <a:rPr lang="en-GB" altLang="zh-CN" sz="1800" baseline="-33000" dirty="0">
                <a:latin typeface="Times New Roman" panose="02020603050405020304" pitchFamily="18" charset="0"/>
                <a:ea typeface="宋体" panose="02010600030101010101" pitchFamily="2" charset="-122"/>
              </a:rPr>
              <a:t>5</a:t>
            </a:r>
            <a:r>
              <a:rPr lang="en-GB" altLang="zh-CN" sz="1800" dirty="0">
                <a:latin typeface="Times New Roman" panose="02020603050405020304" pitchFamily="18" charset="0"/>
                <a:ea typeface="宋体" panose="02010600030101010101" pitchFamily="2" charset="-122"/>
              </a:rPr>
              <a:t>b</a:t>
            </a:r>
            <a:r>
              <a:rPr lang="en-GB" altLang="zh-CN" sz="1800" baseline="-33000" dirty="0">
                <a:latin typeface="Times New Roman" panose="02020603050405020304" pitchFamily="18" charset="0"/>
                <a:ea typeface="宋体" panose="02010600030101010101" pitchFamily="2" charset="-122"/>
              </a:rPr>
              <a:t>4</a:t>
            </a:r>
            <a:r>
              <a:rPr lang="en-GB" altLang="zh-CN" sz="1800" dirty="0">
                <a:latin typeface="Times New Roman" panose="02020603050405020304" pitchFamily="18" charset="0"/>
                <a:ea typeface="宋体" panose="02010600030101010101" pitchFamily="2" charset="-122"/>
              </a:rPr>
              <a:t>b</a:t>
            </a:r>
            <a:r>
              <a:rPr lang="en-GB" altLang="zh-CN" sz="1800" baseline="-33000" dirty="0">
                <a:latin typeface="Times New Roman" panose="02020603050405020304" pitchFamily="18" charset="0"/>
                <a:ea typeface="宋体" panose="02010600030101010101" pitchFamily="2" charset="-122"/>
              </a:rPr>
              <a:t>3</a:t>
            </a:r>
            <a:r>
              <a:rPr lang="en-GB" altLang="zh-CN" sz="1800" dirty="0">
                <a:latin typeface="Times New Roman" panose="02020603050405020304" pitchFamily="18" charset="0"/>
                <a:ea typeface="宋体" panose="02010600030101010101" pitchFamily="2" charset="-122"/>
              </a:rPr>
              <a:t>b</a:t>
            </a:r>
            <a:r>
              <a:rPr lang="en-GB" altLang="zh-CN" sz="1800" baseline="-33000" dirty="0">
                <a:latin typeface="Times New Roman" panose="02020603050405020304" pitchFamily="18" charset="0"/>
                <a:ea typeface="宋体" panose="02010600030101010101" pitchFamily="2" charset="-122"/>
              </a:rPr>
              <a:t>2</a:t>
            </a:r>
            <a:r>
              <a:rPr lang="en-GB" altLang="zh-CN" sz="1800" dirty="0">
                <a:latin typeface="Times New Roman" panose="02020603050405020304" pitchFamily="18" charset="0"/>
                <a:ea typeface="宋体" panose="02010600030101010101" pitchFamily="2" charset="-122"/>
              </a:rPr>
              <a:t>b</a:t>
            </a:r>
            <a:r>
              <a:rPr lang="en-GB" altLang="zh-CN" sz="1800" baseline="-33000" dirty="0">
                <a:latin typeface="Times New Roman" panose="02020603050405020304" pitchFamily="18" charset="0"/>
                <a:ea typeface="宋体" panose="02010600030101010101" pitchFamily="2" charset="-122"/>
              </a:rPr>
              <a:t>1</a:t>
            </a:r>
            <a:r>
              <a:rPr lang="en-GB" altLang="zh-CN" sz="1800" dirty="0">
                <a:latin typeface="Times New Roman" panose="02020603050405020304" pitchFamily="18" charset="0"/>
                <a:ea typeface="宋体" panose="02010600030101010101" pitchFamily="2" charset="-122"/>
              </a:rPr>
              <a:t>b</a:t>
            </a:r>
            <a:r>
              <a:rPr lang="en-GB" altLang="zh-CN" sz="1800" baseline="-33000" dirty="0">
                <a:latin typeface="Times New Roman" panose="02020603050405020304" pitchFamily="18" charset="0"/>
                <a:ea typeface="宋体" panose="02010600030101010101" pitchFamily="2" charset="-122"/>
              </a:rPr>
              <a:t>0</a:t>
            </a:r>
            <a:r>
              <a:rPr lang="en-GB" altLang="zh-CN" sz="1800" dirty="0">
                <a:latin typeface="Times New Roman" panose="02020603050405020304" pitchFamily="18" charset="0"/>
                <a:ea typeface="宋体" panose="02010600030101010101" pitchFamily="2" charset="-122"/>
              </a:rPr>
              <a:t>0</a:t>
            </a:r>
            <a:r>
              <a:rPr lang="en-GB" altLang="zh-CN" sz="1800" dirty="0">
                <a:ea typeface="宋体" panose="02010600030101010101" pitchFamily="2" charset="-122"/>
              </a:rPr>
              <a:t>,                     if </a:t>
            </a:r>
            <a:r>
              <a:rPr lang="en-GB" altLang="zh-CN" sz="1800" dirty="0">
                <a:latin typeface="Times New Roman" panose="02020603050405020304" pitchFamily="18" charset="0"/>
                <a:ea typeface="宋体" panose="02010600030101010101" pitchFamily="2" charset="-122"/>
              </a:rPr>
              <a:t>b</a:t>
            </a:r>
            <a:r>
              <a:rPr lang="en-GB" altLang="zh-CN" sz="1800" baseline="-33000" dirty="0">
                <a:latin typeface="Times New Roman" panose="02020603050405020304" pitchFamily="18" charset="0"/>
                <a:ea typeface="宋体" panose="02010600030101010101" pitchFamily="2" charset="-122"/>
              </a:rPr>
              <a:t>7</a:t>
            </a:r>
            <a:r>
              <a:rPr lang="en-GB" altLang="zh-CN" sz="1800" dirty="0">
                <a:latin typeface="Times New Roman" panose="02020603050405020304" pitchFamily="18" charset="0"/>
                <a:ea typeface="宋体" panose="02010600030101010101" pitchFamily="2" charset="-122"/>
              </a:rPr>
              <a:t> = 0</a:t>
            </a:r>
            <a:r>
              <a:rPr lang="en-GB" altLang="zh-CN" sz="1800" dirty="0">
                <a:ea typeface="宋体" panose="02010600030101010101" pitchFamily="2" charset="-122"/>
              </a:rPr>
              <a:t>, </a:t>
            </a:r>
          </a:p>
          <a:p>
            <a:pPr marL="0" indent="0" eaLnBrk="1" hangingPunct="1">
              <a:buFont typeface="Wingdings" panose="05000000000000000000" pitchFamily="2" charset="2"/>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1800" i="1" dirty="0">
                <a:ea typeface="宋体" panose="02010600030101010101" pitchFamily="2" charset="-122"/>
              </a:rPr>
              <a:t>	</a:t>
            </a:r>
            <a:r>
              <a:rPr lang="en-GB" altLang="zh-CN" sz="1800" i="1" dirty="0">
                <a:latin typeface="Blackadder ITC" panose="04020505050007020D02" pitchFamily="82" charset="0"/>
                <a:ea typeface="宋体" panose="02010600030101010101" pitchFamily="2" charset="-122"/>
              </a:rPr>
              <a:t>M  </a:t>
            </a:r>
            <a:r>
              <a:rPr lang="en-GB" altLang="zh-CN" sz="1800" dirty="0">
                <a:latin typeface="Times New Roman" panose="02020603050405020304" pitchFamily="18" charset="0"/>
                <a:ea typeface="宋体" panose="02010600030101010101" pitchFamily="2" charset="-122"/>
              </a:rPr>
              <a:t>(b</a:t>
            </a:r>
            <a:r>
              <a:rPr lang="en-GB" altLang="zh-CN" sz="1800" baseline="-33000" dirty="0">
                <a:latin typeface="Times New Roman" panose="02020603050405020304" pitchFamily="18" charset="0"/>
                <a:ea typeface="宋体" panose="02010600030101010101" pitchFamily="2" charset="-122"/>
              </a:rPr>
              <a:t>7</a:t>
            </a:r>
            <a:r>
              <a:rPr lang="en-GB" altLang="zh-CN" sz="1800" dirty="0">
                <a:latin typeface="Times New Roman" panose="02020603050405020304" pitchFamily="18" charset="0"/>
                <a:ea typeface="宋体" panose="02010600030101010101" pitchFamily="2" charset="-122"/>
              </a:rPr>
              <a:t>b</a:t>
            </a:r>
            <a:r>
              <a:rPr lang="en-GB" altLang="zh-CN" sz="1800" baseline="-33000" dirty="0">
                <a:latin typeface="Times New Roman" panose="02020603050405020304" pitchFamily="18" charset="0"/>
                <a:ea typeface="宋体" panose="02010600030101010101" pitchFamily="2" charset="-122"/>
              </a:rPr>
              <a:t>6</a:t>
            </a:r>
            <a:r>
              <a:rPr lang="en-GB" altLang="zh-CN" sz="1800" dirty="0">
                <a:latin typeface="Times New Roman" panose="02020603050405020304" pitchFamily="18" charset="0"/>
                <a:ea typeface="宋体" panose="02010600030101010101" pitchFamily="2" charset="-122"/>
              </a:rPr>
              <a:t>b</a:t>
            </a:r>
            <a:r>
              <a:rPr lang="en-GB" altLang="zh-CN" sz="1800" baseline="-33000" dirty="0">
                <a:latin typeface="Times New Roman" panose="02020603050405020304" pitchFamily="18" charset="0"/>
                <a:ea typeface="宋体" panose="02010600030101010101" pitchFamily="2" charset="-122"/>
              </a:rPr>
              <a:t>5</a:t>
            </a:r>
            <a:r>
              <a:rPr lang="en-GB" altLang="zh-CN" sz="1800" dirty="0">
                <a:latin typeface="Times New Roman" panose="02020603050405020304" pitchFamily="18" charset="0"/>
                <a:ea typeface="宋体" panose="02010600030101010101" pitchFamily="2" charset="-122"/>
              </a:rPr>
              <a:t>b</a:t>
            </a:r>
            <a:r>
              <a:rPr lang="en-GB" altLang="zh-CN" sz="1800" baseline="-33000" dirty="0">
                <a:latin typeface="Times New Roman" panose="02020603050405020304" pitchFamily="18" charset="0"/>
                <a:ea typeface="宋体" panose="02010600030101010101" pitchFamily="2" charset="-122"/>
              </a:rPr>
              <a:t>4</a:t>
            </a:r>
            <a:r>
              <a:rPr lang="en-GB" altLang="zh-CN" sz="1800" dirty="0">
                <a:latin typeface="Times New Roman" panose="02020603050405020304" pitchFamily="18" charset="0"/>
                <a:ea typeface="宋体" panose="02010600030101010101" pitchFamily="2" charset="-122"/>
              </a:rPr>
              <a:t>b</a:t>
            </a:r>
            <a:r>
              <a:rPr lang="en-GB" altLang="zh-CN" sz="1800" baseline="-33000" dirty="0">
                <a:latin typeface="Times New Roman" panose="02020603050405020304" pitchFamily="18" charset="0"/>
                <a:ea typeface="宋体" panose="02010600030101010101" pitchFamily="2" charset="-122"/>
              </a:rPr>
              <a:t>3</a:t>
            </a:r>
            <a:r>
              <a:rPr lang="en-GB" altLang="zh-CN" sz="1800" dirty="0">
                <a:latin typeface="Times New Roman" panose="02020603050405020304" pitchFamily="18" charset="0"/>
                <a:ea typeface="宋体" panose="02010600030101010101" pitchFamily="2" charset="-122"/>
              </a:rPr>
              <a:t>b</a:t>
            </a:r>
            <a:r>
              <a:rPr lang="en-GB" altLang="zh-CN" sz="1800" baseline="-33000" dirty="0">
                <a:latin typeface="Times New Roman" panose="02020603050405020304" pitchFamily="18" charset="0"/>
                <a:ea typeface="宋体" panose="02010600030101010101" pitchFamily="2" charset="-122"/>
              </a:rPr>
              <a:t>2</a:t>
            </a:r>
            <a:r>
              <a:rPr lang="en-GB" altLang="zh-CN" sz="1800" dirty="0">
                <a:latin typeface="Times New Roman" panose="02020603050405020304" pitchFamily="18" charset="0"/>
                <a:ea typeface="宋体" panose="02010600030101010101" pitchFamily="2" charset="-122"/>
              </a:rPr>
              <a:t>b</a:t>
            </a:r>
            <a:r>
              <a:rPr lang="en-GB" altLang="zh-CN" sz="1800" baseline="-33000" dirty="0">
                <a:latin typeface="Times New Roman" panose="02020603050405020304" pitchFamily="18" charset="0"/>
                <a:ea typeface="宋体" panose="02010600030101010101" pitchFamily="2" charset="-122"/>
              </a:rPr>
              <a:t>1</a:t>
            </a:r>
            <a:r>
              <a:rPr lang="en-GB" altLang="zh-CN" sz="1800" dirty="0">
                <a:latin typeface="Times New Roman" panose="02020603050405020304" pitchFamily="18" charset="0"/>
                <a:ea typeface="宋体" panose="02010600030101010101" pitchFamily="2" charset="-122"/>
              </a:rPr>
              <a:t>b</a:t>
            </a:r>
            <a:r>
              <a:rPr lang="en-GB" altLang="zh-CN" sz="1800" baseline="-33000" dirty="0">
                <a:latin typeface="Times New Roman" panose="02020603050405020304" pitchFamily="18" charset="0"/>
                <a:ea typeface="宋体" panose="02010600030101010101" pitchFamily="2" charset="-122"/>
              </a:rPr>
              <a:t>0</a:t>
            </a:r>
            <a:r>
              <a:rPr lang="en-GB" altLang="zh-CN" sz="1800" dirty="0">
                <a:latin typeface="Times New Roman" panose="02020603050405020304" pitchFamily="18" charset="0"/>
                <a:ea typeface="宋体" panose="02010600030101010101" pitchFamily="2" charset="-122"/>
              </a:rPr>
              <a:t>) =</a:t>
            </a:r>
            <a:r>
              <a:rPr lang="en-GB" altLang="zh-CN" sz="1800" dirty="0">
                <a:ea typeface="宋体" panose="02010600030101010101" pitchFamily="2" charset="-122"/>
              </a:rPr>
              <a:t> 	</a:t>
            </a:r>
            <a:endParaRPr lang="en-GB" altLang="zh-CN" sz="1200" dirty="0">
              <a:ea typeface="宋体" panose="02010600030101010101" pitchFamily="2" charset="-122"/>
            </a:endParaRPr>
          </a:p>
          <a:p>
            <a:pPr marL="0" indent="0" eaLnBrk="1" hangingPunct="1">
              <a:buFont typeface="Wingdings" panose="05000000000000000000" pitchFamily="2" charset="2"/>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1800" dirty="0">
                <a:ea typeface="宋体" panose="02010600030101010101" pitchFamily="2" charset="-122"/>
              </a:rPr>
              <a:t>                                                     </a:t>
            </a:r>
            <a:r>
              <a:rPr lang="en-GB" altLang="zh-CN" sz="1800" dirty="0">
                <a:latin typeface="Times New Roman" panose="02020603050405020304" pitchFamily="18" charset="0"/>
                <a:ea typeface="宋体" panose="02010600030101010101" pitchFamily="2" charset="-122"/>
              </a:rPr>
              <a:t>b</a:t>
            </a:r>
            <a:r>
              <a:rPr lang="en-GB" altLang="zh-CN" sz="1800" baseline="-33000" dirty="0">
                <a:latin typeface="Times New Roman" panose="02020603050405020304" pitchFamily="18" charset="0"/>
                <a:ea typeface="宋体" panose="02010600030101010101" pitchFamily="2" charset="-122"/>
              </a:rPr>
              <a:t>6</a:t>
            </a:r>
            <a:r>
              <a:rPr lang="en-GB" altLang="zh-CN" sz="1800" dirty="0">
                <a:latin typeface="Times New Roman" panose="02020603050405020304" pitchFamily="18" charset="0"/>
                <a:ea typeface="宋体" panose="02010600030101010101" pitchFamily="2" charset="-122"/>
              </a:rPr>
              <a:t>b</a:t>
            </a:r>
            <a:r>
              <a:rPr lang="en-GB" altLang="zh-CN" sz="1800" baseline="-33000" dirty="0">
                <a:latin typeface="Times New Roman" panose="02020603050405020304" pitchFamily="18" charset="0"/>
                <a:ea typeface="宋体" panose="02010600030101010101" pitchFamily="2" charset="-122"/>
              </a:rPr>
              <a:t>5</a:t>
            </a:r>
            <a:r>
              <a:rPr lang="en-GB" altLang="zh-CN" sz="1800" dirty="0">
                <a:latin typeface="Times New Roman" panose="02020603050405020304" pitchFamily="18" charset="0"/>
                <a:ea typeface="宋体" panose="02010600030101010101" pitchFamily="2" charset="-122"/>
              </a:rPr>
              <a:t>b</a:t>
            </a:r>
            <a:r>
              <a:rPr lang="en-GB" altLang="zh-CN" sz="1800" baseline="-33000" dirty="0">
                <a:latin typeface="Times New Roman" panose="02020603050405020304" pitchFamily="18" charset="0"/>
                <a:ea typeface="宋体" panose="02010600030101010101" pitchFamily="2" charset="-122"/>
              </a:rPr>
              <a:t>4</a:t>
            </a:r>
            <a:r>
              <a:rPr lang="en-GB" altLang="zh-CN" sz="1800" dirty="0">
                <a:latin typeface="Times New Roman" panose="02020603050405020304" pitchFamily="18" charset="0"/>
                <a:ea typeface="宋体" panose="02010600030101010101" pitchFamily="2" charset="-122"/>
              </a:rPr>
              <a:t>b</a:t>
            </a:r>
            <a:r>
              <a:rPr lang="en-GB" altLang="zh-CN" sz="1800" baseline="-33000" dirty="0">
                <a:latin typeface="Times New Roman" panose="02020603050405020304" pitchFamily="18" charset="0"/>
                <a:ea typeface="宋体" panose="02010600030101010101" pitchFamily="2" charset="-122"/>
              </a:rPr>
              <a:t>3</a:t>
            </a:r>
            <a:r>
              <a:rPr lang="en-GB" altLang="zh-CN" sz="1800" dirty="0">
                <a:latin typeface="Times New Roman" panose="02020603050405020304" pitchFamily="18" charset="0"/>
                <a:ea typeface="宋体" panose="02010600030101010101" pitchFamily="2" charset="-122"/>
              </a:rPr>
              <a:t>b</a:t>
            </a:r>
            <a:r>
              <a:rPr lang="en-GB" altLang="zh-CN" sz="1800" baseline="-33000" dirty="0">
                <a:latin typeface="Times New Roman" panose="02020603050405020304" pitchFamily="18" charset="0"/>
                <a:ea typeface="宋体" panose="02010600030101010101" pitchFamily="2" charset="-122"/>
              </a:rPr>
              <a:t>2</a:t>
            </a:r>
            <a:r>
              <a:rPr lang="en-GB" altLang="zh-CN" sz="1800" dirty="0">
                <a:latin typeface="Times New Roman" panose="02020603050405020304" pitchFamily="18" charset="0"/>
                <a:ea typeface="宋体" panose="02010600030101010101" pitchFamily="2" charset="-122"/>
              </a:rPr>
              <a:t>b</a:t>
            </a:r>
            <a:r>
              <a:rPr lang="en-GB" altLang="zh-CN" sz="1800" baseline="-33000" dirty="0">
                <a:latin typeface="Times New Roman" panose="02020603050405020304" pitchFamily="18" charset="0"/>
                <a:ea typeface="宋体" panose="02010600030101010101" pitchFamily="2" charset="-122"/>
              </a:rPr>
              <a:t>1</a:t>
            </a:r>
            <a:r>
              <a:rPr lang="en-GB" altLang="zh-CN" sz="1800" dirty="0">
                <a:latin typeface="Times New Roman" panose="02020603050405020304" pitchFamily="18" charset="0"/>
                <a:ea typeface="宋体" panose="02010600030101010101" pitchFamily="2" charset="-122"/>
              </a:rPr>
              <a:t>b</a:t>
            </a:r>
            <a:r>
              <a:rPr lang="en-GB" altLang="zh-CN" sz="1800" baseline="-33000" dirty="0">
                <a:latin typeface="Times New Roman" panose="02020603050405020304" pitchFamily="18" charset="0"/>
                <a:ea typeface="宋体" panose="02010600030101010101" pitchFamily="2" charset="-122"/>
              </a:rPr>
              <a:t>0</a:t>
            </a:r>
            <a:r>
              <a:rPr lang="en-GB" altLang="zh-CN" sz="1800" dirty="0">
                <a:latin typeface="Times New Roman" panose="02020603050405020304" pitchFamily="18" charset="0"/>
                <a:ea typeface="宋体" panose="02010600030101010101" pitchFamily="2" charset="-122"/>
              </a:rPr>
              <a:t>0 </a:t>
            </a:r>
            <a:r>
              <a:rPr lang="en-GB" altLang="zh-CN" sz="2000" dirty="0">
                <a:latin typeface="Times New Roman" panose="02020603050405020304" pitchFamily="18" charset="0"/>
                <a:ea typeface="StarBats"/>
                <a:cs typeface="StarBats"/>
              </a:rPr>
              <a:t>⊕</a:t>
            </a:r>
            <a:r>
              <a:rPr lang="en-GB" altLang="zh-CN" sz="1800" dirty="0">
                <a:latin typeface="Times New Roman" panose="02020603050405020304" pitchFamily="18" charset="0"/>
                <a:ea typeface="宋体" panose="02010600030101010101" pitchFamily="2" charset="-122"/>
              </a:rPr>
              <a:t> 00011011</a:t>
            </a:r>
            <a:r>
              <a:rPr lang="en-GB" altLang="zh-CN" sz="1800" dirty="0">
                <a:ea typeface="宋体" panose="02010600030101010101" pitchFamily="2" charset="-122"/>
              </a:rPr>
              <a:t>,  if </a:t>
            </a:r>
            <a:r>
              <a:rPr lang="en-GB" altLang="zh-CN" sz="1800" dirty="0">
                <a:latin typeface="Times New Roman" panose="02020603050405020304" pitchFamily="18" charset="0"/>
                <a:ea typeface="宋体" panose="02010600030101010101" pitchFamily="2" charset="-122"/>
              </a:rPr>
              <a:t>b</a:t>
            </a:r>
            <a:r>
              <a:rPr lang="en-GB" altLang="zh-CN" sz="1800" baseline="-33000" dirty="0">
                <a:latin typeface="Times New Roman" panose="02020603050405020304" pitchFamily="18" charset="0"/>
                <a:ea typeface="宋体" panose="02010600030101010101" pitchFamily="2" charset="-122"/>
              </a:rPr>
              <a:t>7</a:t>
            </a:r>
            <a:r>
              <a:rPr lang="en-GB" altLang="zh-CN" sz="1800" dirty="0">
                <a:latin typeface="Times New Roman" panose="02020603050405020304" pitchFamily="18" charset="0"/>
                <a:ea typeface="宋体" panose="02010600030101010101" pitchFamily="2" charset="-122"/>
              </a:rPr>
              <a:t> = 1</a:t>
            </a:r>
            <a:r>
              <a:rPr lang="en-GB" altLang="zh-CN" sz="1800" dirty="0">
                <a:ea typeface="宋体" panose="02010600030101010101" pitchFamily="2" charset="-122"/>
              </a:rPr>
              <a:t> 					 </a:t>
            </a:r>
          </a:p>
          <a:p>
            <a:pPr marL="0" indent="0" eaLnBrk="1" hangingPunct="1">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1800" dirty="0">
                <a:ea typeface="宋体" panose="02010600030101010101" pitchFamily="2" charset="-122"/>
              </a:rPr>
              <a:t> Next, let </a:t>
            </a:r>
            <a:r>
              <a:rPr lang="en-GB" altLang="zh-CN" sz="1800" dirty="0">
                <a:latin typeface="Times New Roman" panose="02020603050405020304" pitchFamily="18" charset="0"/>
                <a:ea typeface="宋体" panose="02010600030101010101" pitchFamily="2" charset="-122"/>
              </a:rPr>
              <a:t>j</a:t>
            </a:r>
            <a:r>
              <a:rPr lang="en-GB" altLang="zh-CN" sz="1800" dirty="0">
                <a:ea typeface="宋体" panose="02010600030101010101" pitchFamily="2" charset="-122"/>
              </a:rPr>
              <a:t> be a non-negative number. Define </a:t>
            </a:r>
            <a:r>
              <a:rPr lang="en-GB" altLang="zh-CN" sz="1800" i="1" dirty="0">
                <a:latin typeface="Times New Roman" panose="02020603050405020304" pitchFamily="18" charset="0"/>
                <a:ea typeface="宋体" panose="02010600030101010101" pitchFamily="2" charset="-122"/>
              </a:rPr>
              <a:t>m</a:t>
            </a:r>
            <a:r>
              <a:rPr lang="en-GB" altLang="zh-CN" sz="1800" dirty="0">
                <a:latin typeface="Times New Roman" panose="02020603050405020304" pitchFamily="18" charset="0"/>
                <a:ea typeface="宋体" panose="02010600030101010101" pitchFamily="2" charset="-122"/>
              </a:rPr>
              <a:t>(</a:t>
            </a:r>
            <a:r>
              <a:rPr lang="en-GB" altLang="zh-CN" sz="1800" i="1" dirty="0">
                <a:latin typeface="Times New Roman" panose="02020603050405020304" pitchFamily="18" charset="0"/>
                <a:ea typeface="宋体" panose="02010600030101010101" pitchFamily="2" charset="-122"/>
              </a:rPr>
              <a:t>j</a:t>
            </a:r>
            <a:r>
              <a:rPr lang="en-GB" altLang="zh-CN" sz="1800" dirty="0">
                <a:latin typeface="Times New Roman" panose="02020603050405020304" pitchFamily="18" charset="0"/>
                <a:ea typeface="宋体" panose="02010600030101010101" pitchFamily="2" charset="-122"/>
              </a:rPr>
              <a:t>) </a:t>
            </a:r>
            <a:r>
              <a:rPr lang="en-GB" altLang="zh-CN" sz="1800" dirty="0">
                <a:ea typeface="宋体" panose="02010600030101010101" pitchFamily="2" charset="-122"/>
              </a:rPr>
              <a:t>as follows:</a:t>
            </a:r>
          </a:p>
          <a:p>
            <a:pPr marL="0" indent="0" eaLnBrk="1" hangingPunct="1">
              <a:buFont typeface="Wingdings" panose="05000000000000000000" pitchFamily="2" charset="2"/>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1800" dirty="0">
                <a:ea typeface="宋体" panose="02010600030101010101" pitchFamily="2" charset="-122"/>
              </a:rPr>
              <a:t>			</a:t>
            </a:r>
            <a:r>
              <a:rPr lang="en-GB" altLang="zh-CN" sz="1800" dirty="0">
                <a:latin typeface="Times New Roman" panose="02020603050405020304" pitchFamily="18" charset="0"/>
                <a:ea typeface="宋体" panose="02010600030101010101" pitchFamily="2" charset="-122"/>
              </a:rPr>
              <a:t>00000001</a:t>
            </a:r>
            <a:r>
              <a:rPr lang="en-GB" altLang="zh-CN" sz="1800" dirty="0">
                <a:ea typeface="宋体" panose="02010600030101010101" pitchFamily="2" charset="-122"/>
              </a:rPr>
              <a:t>,    if </a:t>
            </a:r>
            <a:r>
              <a:rPr lang="en-GB" altLang="zh-CN" sz="1800" i="1" dirty="0">
                <a:latin typeface="Times New Roman" panose="02020603050405020304" pitchFamily="18" charset="0"/>
                <a:ea typeface="宋体" panose="02010600030101010101" pitchFamily="2" charset="-122"/>
              </a:rPr>
              <a:t>j</a:t>
            </a:r>
            <a:r>
              <a:rPr lang="en-GB" altLang="zh-CN" sz="1800" dirty="0">
                <a:latin typeface="Times New Roman" panose="02020603050405020304" pitchFamily="18" charset="0"/>
                <a:ea typeface="宋体" panose="02010600030101010101" pitchFamily="2" charset="-122"/>
              </a:rPr>
              <a:t> = 0</a:t>
            </a:r>
          </a:p>
          <a:p>
            <a:pPr marL="0" indent="0" eaLnBrk="1" hangingPunct="1">
              <a:buFont typeface="Wingdings" panose="05000000000000000000" pitchFamily="2" charset="2"/>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1800" dirty="0">
                <a:ea typeface="宋体" panose="02010600030101010101" pitchFamily="2" charset="-122"/>
              </a:rPr>
              <a:t>	</a:t>
            </a:r>
            <a:r>
              <a:rPr lang="en-GB" altLang="zh-CN" sz="1800" i="1" dirty="0">
                <a:latin typeface="Times New Roman" panose="02020603050405020304" pitchFamily="18" charset="0"/>
                <a:ea typeface="宋体" panose="02010600030101010101" pitchFamily="2" charset="-122"/>
              </a:rPr>
              <a:t>m</a:t>
            </a:r>
            <a:r>
              <a:rPr lang="en-GB" altLang="zh-CN" sz="1800" dirty="0">
                <a:latin typeface="Times New Roman" panose="02020603050405020304" pitchFamily="18" charset="0"/>
                <a:ea typeface="宋体" panose="02010600030101010101" pitchFamily="2" charset="-122"/>
              </a:rPr>
              <a:t>(</a:t>
            </a:r>
            <a:r>
              <a:rPr lang="en-GB" altLang="zh-CN" sz="1800" i="1" dirty="0">
                <a:latin typeface="Times New Roman" panose="02020603050405020304" pitchFamily="18" charset="0"/>
                <a:ea typeface="宋体" panose="02010600030101010101" pitchFamily="2" charset="-122"/>
              </a:rPr>
              <a:t>j</a:t>
            </a:r>
            <a:r>
              <a:rPr lang="en-GB" altLang="zh-CN" sz="1800" dirty="0">
                <a:latin typeface="Times New Roman" panose="02020603050405020304" pitchFamily="18" charset="0"/>
                <a:ea typeface="宋体" panose="02010600030101010101" pitchFamily="2" charset="-122"/>
              </a:rPr>
              <a:t>) =   	00000010</a:t>
            </a:r>
            <a:r>
              <a:rPr lang="en-GB" altLang="zh-CN" sz="1800" dirty="0">
                <a:ea typeface="宋体" panose="02010600030101010101" pitchFamily="2" charset="-122"/>
              </a:rPr>
              <a:t>,    if </a:t>
            </a:r>
            <a:r>
              <a:rPr lang="en-GB" altLang="zh-CN" sz="1800" i="1" dirty="0">
                <a:latin typeface="Times New Roman" panose="02020603050405020304" pitchFamily="18" charset="0"/>
                <a:ea typeface="宋体" panose="02010600030101010101" pitchFamily="2" charset="-122"/>
              </a:rPr>
              <a:t>j</a:t>
            </a:r>
            <a:r>
              <a:rPr lang="en-GB" altLang="zh-CN" sz="1800" dirty="0">
                <a:latin typeface="Times New Roman" panose="02020603050405020304" pitchFamily="18" charset="0"/>
                <a:ea typeface="宋体" panose="02010600030101010101" pitchFamily="2" charset="-122"/>
              </a:rPr>
              <a:t> = 1</a:t>
            </a:r>
            <a:r>
              <a:rPr lang="en-GB" altLang="zh-CN" sz="1800" dirty="0">
                <a:ea typeface="宋体" panose="02010600030101010101" pitchFamily="2" charset="-122"/>
              </a:rPr>
              <a:t>  </a:t>
            </a:r>
          </a:p>
          <a:p>
            <a:pPr marL="0" indent="0" eaLnBrk="1" hangingPunct="1">
              <a:buFont typeface="Wingdings" panose="05000000000000000000" pitchFamily="2" charset="2"/>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1800" dirty="0">
                <a:ea typeface="宋体" panose="02010600030101010101" pitchFamily="2" charset="-122"/>
              </a:rPr>
              <a:t>			</a:t>
            </a:r>
            <a:r>
              <a:rPr lang="en-GB" altLang="zh-CN" sz="1800" i="1" dirty="0">
                <a:latin typeface="Blackadder ITC" panose="04020505050007020D02" pitchFamily="82" charset="0"/>
                <a:ea typeface="宋体" panose="02010600030101010101" pitchFamily="2" charset="-122"/>
              </a:rPr>
              <a:t>M  </a:t>
            </a:r>
            <a:r>
              <a:rPr lang="en-GB" altLang="zh-CN" sz="1800" dirty="0">
                <a:latin typeface="Times New Roman" panose="02020603050405020304" pitchFamily="18" charset="0"/>
                <a:ea typeface="宋体" panose="02010600030101010101" pitchFamily="2" charset="-122"/>
              </a:rPr>
              <a:t>(</a:t>
            </a:r>
            <a:r>
              <a:rPr lang="en-GB" altLang="zh-CN" sz="1800" i="1" dirty="0">
                <a:latin typeface="Times New Roman" panose="02020603050405020304" pitchFamily="18" charset="0"/>
                <a:ea typeface="宋体" panose="02010600030101010101" pitchFamily="2" charset="-122"/>
              </a:rPr>
              <a:t>m</a:t>
            </a:r>
            <a:r>
              <a:rPr lang="en-GB" altLang="zh-CN" sz="1800" dirty="0">
                <a:latin typeface="Times New Roman" panose="02020603050405020304" pitchFamily="18" charset="0"/>
                <a:ea typeface="宋体" panose="02010600030101010101" pitchFamily="2" charset="-122"/>
              </a:rPr>
              <a:t>(j–1))</a:t>
            </a:r>
            <a:r>
              <a:rPr lang="en-GB" altLang="zh-CN" sz="1800" dirty="0">
                <a:ea typeface="宋体" panose="02010600030101010101" pitchFamily="2" charset="-122"/>
              </a:rPr>
              <a:t>, if </a:t>
            </a:r>
            <a:r>
              <a:rPr lang="en-GB" altLang="zh-CN" sz="1800" i="1" dirty="0">
                <a:latin typeface="Times New Roman" panose="02020603050405020304" pitchFamily="18" charset="0"/>
                <a:ea typeface="宋体" panose="02010600030101010101" pitchFamily="2" charset="-122"/>
              </a:rPr>
              <a:t>j</a:t>
            </a:r>
            <a:r>
              <a:rPr lang="en-GB" altLang="zh-CN" sz="1800" dirty="0">
                <a:latin typeface="Times New Roman" panose="02020603050405020304" pitchFamily="18" charset="0"/>
                <a:ea typeface="宋体" panose="02010600030101010101" pitchFamily="2" charset="-122"/>
              </a:rPr>
              <a:t> &gt; 1</a:t>
            </a:r>
          </a:p>
          <a:p>
            <a:pPr marL="0" indent="0" eaLnBrk="1" hangingPunct="1">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1800" dirty="0">
                <a:ea typeface="宋体" panose="02010600030101010101" pitchFamily="2" charset="-122"/>
              </a:rPr>
              <a:t> Finally, define a word-substitution function </a:t>
            </a:r>
            <a:r>
              <a:rPr lang="en-GB" altLang="zh-CN" sz="1800" i="1" dirty="0">
                <a:latin typeface="Times New Roman" panose="02020603050405020304" pitchFamily="18" charset="0"/>
                <a:ea typeface="宋体" panose="02010600030101010101" pitchFamily="2" charset="-122"/>
              </a:rPr>
              <a:t>T</a:t>
            </a:r>
            <a:r>
              <a:rPr lang="en-GB" altLang="zh-CN" sz="1800" dirty="0">
                <a:ea typeface="宋体" panose="02010600030101010101" pitchFamily="2" charset="-122"/>
              </a:rPr>
              <a:t> as follows, which transforms a 32-bit string into a 32-bit string, using parameter </a:t>
            </a:r>
            <a:r>
              <a:rPr lang="en-GB" altLang="zh-CN" sz="1800" i="1" dirty="0">
                <a:latin typeface="Times New Roman" panose="02020603050405020304" pitchFamily="18" charset="0"/>
                <a:ea typeface="宋体" panose="02010600030101010101" pitchFamily="2" charset="-122"/>
              </a:rPr>
              <a:t>j</a:t>
            </a:r>
            <a:r>
              <a:rPr lang="en-GB" altLang="zh-CN" sz="1800" dirty="0">
                <a:ea typeface="宋体" panose="02010600030101010101" pitchFamily="2" charset="-122"/>
              </a:rPr>
              <a:t> and the AES S-Box: </a:t>
            </a:r>
          </a:p>
          <a:p>
            <a:pPr marL="0" indent="0" eaLnBrk="1" hangingPunct="1">
              <a:buFont typeface="Wingdings" panose="05000000000000000000" pitchFamily="2" charset="2"/>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1800" i="1" dirty="0">
                <a:latin typeface="Times New Roman" panose="02020603050405020304" pitchFamily="18" charset="0"/>
                <a:ea typeface="宋体" panose="02010600030101010101" pitchFamily="2" charset="-122"/>
              </a:rPr>
              <a:t>           T</a:t>
            </a:r>
            <a:r>
              <a:rPr lang="en-GB" altLang="zh-CN" sz="1800" dirty="0">
                <a:latin typeface="Times New Roman" panose="02020603050405020304" pitchFamily="18" charset="0"/>
                <a:ea typeface="宋体" panose="02010600030101010101" pitchFamily="2" charset="-122"/>
              </a:rPr>
              <a:t>(w</a:t>
            </a:r>
            <a:r>
              <a:rPr lang="en-GB" altLang="zh-CN" sz="1800" dirty="0">
                <a:ea typeface="宋体" panose="02010600030101010101" pitchFamily="2" charset="-122"/>
              </a:rPr>
              <a:t>,</a:t>
            </a:r>
            <a:r>
              <a:rPr lang="en-GB" altLang="zh-CN" sz="1800" dirty="0">
                <a:latin typeface="Times New Roman" panose="02020603050405020304" pitchFamily="18" charset="0"/>
                <a:ea typeface="宋体" panose="02010600030101010101" pitchFamily="2" charset="-122"/>
              </a:rPr>
              <a:t> </a:t>
            </a:r>
            <a:r>
              <a:rPr lang="en-GB" altLang="zh-CN" sz="1800" i="1" dirty="0">
                <a:latin typeface="Times New Roman" panose="02020603050405020304" pitchFamily="18" charset="0"/>
                <a:ea typeface="宋体" panose="02010600030101010101" pitchFamily="2" charset="-122"/>
              </a:rPr>
              <a:t>j</a:t>
            </a:r>
            <a:r>
              <a:rPr lang="en-GB" altLang="zh-CN" sz="1800" dirty="0">
                <a:latin typeface="Times New Roman" panose="02020603050405020304" pitchFamily="18" charset="0"/>
                <a:ea typeface="宋体" panose="02010600030101010101" pitchFamily="2" charset="-122"/>
              </a:rPr>
              <a:t>) = [(</a:t>
            </a:r>
            <a:r>
              <a:rPr lang="en-GB" altLang="zh-CN" sz="1800" i="1" dirty="0">
                <a:latin typeface="Times New Roman" panose="02020603050405020304" pitchFamily="18" charset="0"/>
                <a:ea typeface="宋体" panose="02010600030101010101" pitchFamily="2" charset="-122"/>
              </a:rPr>
              <a:t>S</a:t>
            </a:r>
            <a:r>
              <a:rPr lang="en-GB" altLang="zh-CN" sz="1800" dirty="0">
                <a:latin typeface="Times New Roman" panose="02020603050405020304" pitchFamily="18" charset="0"/>
                <a:ea typeface="宋体" panose="02010600030101010101" pitchFamily="2" charset="-122"/>
              </a:rPr>
              <a:t>(w</a:t>
            </a:r>
            <a:r>
              <a:rPr lang="en-GB" altLang="zh-CN" sz="1800" baseline="-33000" dirty="0">
                <a:latin typeface="Times New Roman" panose="02020603050405020304" pitchFamily="18" charset="0"/>
                <a:ea typeface="宋体" panose="02010600030101010101" pitchFamily="2" charset="-122"/>
              </a:rPr>
              <a:t>2</a:t>
            </a:r>
            <a:r>
              <a:rPr lang="en-GB" altLang="zh-CN" sz="1800" dirty="0">
                <a:latin typeface="Times New Roman" panose="02020603050405020304" pitchFamily="18" charset="0"/>
                <a:ea typeface="宋体" panose="02010600030101010101" pitchFamily="2" charset="-122"/>
              </a:rPr>
              <a:t>) </a:t>
            </a:r>
            <a:r>
              <a:rPr lang="en-GB" altLang="zh-CN" sz="2000" dirty="0">
                <a:latin typeface="Times New Roman" panose="02020603050405020304" pitchFamily="18" charset="0"/>
                <a:ea typeface="StarBats"/>
                <a:cs typeface="StarBats"/>
              </a:rPr>
              <a:t>⊕</a:t>
            </a:r>
            <a:r>
              <a:rPr lang="en-GB" altLang="zh-CN" sz="1800" dirty="0">
                <a:latin typeface="Times New Roman" panose="02020603050405020304" pitchFamily="18" charset="0"/>
                <a:ea typeface="宋体" panose="02010600030101010101" pitchFamily="2" charset="-122"/>
              </a:rPr>
              <a:t> </a:t>
            </a:r>
            <a:r>
              <a:rPr lang="en-GB" altLang="zh-CN" sz="1800" i="1" dirty="0">
                <a:latin typeface="Times New Roman" panose="02020603050405020304" pitchFamily="18" charset="0"/>
                <a:ea typeface="宋体" panose="02010600030101010101" pitchFamily="2" charset="-122"/>
              </a:rPr>
              <a:t>m</a:t>
            </a:r>
            <a:r>
              <a:rPr lang="en-GB" altLang="zh-CN" sz="1800" dirty="0">
                <a:latin typeface="Times New Roman" panose="02020603050405020304" pitchFamily="18" charset="0"/>
                <a:ea typeface="宋体" panose="02010600030101010101" pitchFamily="2" charset="-122"/>
              </a:rPr>
              <a:t>(</a:t>
            </a:r>
            <a:r>
              <a:rPr lang="en-GB" altLang="zh-CN" sz="1800" i="1" dirty="0">
                <a:latin typeface="Times New Roman" panose="02020603050405020304" pitchFamily="18" charset="0"/>
                <a:ea typeface="宋体" panose="02010600030101010101" pitchFamily="2" charset="-122"/>
              </a:rPr>
              <a:t>j</a:t>
            </a:r>
            <a:r>
              <a:rPr lang="en-GB" altLang="zh-CN" sz="1800" dirty="0">
                <a:latin typeface="Times New Roman" panose="02020603050405020304" pitchFamily="18" charset="0"/>
                <a:ea typeface="宋体" panose="02010600030101010101" pitchFamily="2" charset="-122"/>
              </a:rPr>
              <a:t> – 1)]</a:t>
            </a:r>
            <a:r>
              <a:rPr lang="en-GB" altLang="zh-CN" sz="1800" i="1" dirty="0">
                <a:latin typeface="Times New Roman" panose="02020603050405020304" pitchFamily="18" charset="0"/>
                <a:ea typeface="宋体" panose="02010600030101010101" pitchFamily="2" charset="-122"/>
              </a:rPr>
              <a:t>S</a:t>
            </a:r>
            <a:r>
              <a:rPr lang="en-GB" altLang="zh-CN" sz="1800" dirty="0">
                <a:latin typeface="Times New Roman" panose="02020603050405020304" pitchFamily="18" charset="0"/>
                <a:ea typeface="宋体" panose="02010600030101010101" pitchFamily="2" charset="-122"/>
              </a:rPr>
              <a:t>(w</a:t>
            </a:r>
            <a:r>
              <a:rPr lang="en-GB" altLang="zh-CN" sz="1800" baseline="-33000" dirty="0">
                <a:latin typeface="Times New Roman" panose="02020603050405020304" pitchFamily="18" charset="0"/>
                <a:ea typeface="宋体" panose="02010600030101010101" pitchFamily="2" charset="-122"/>
              </a:rPr>
              <a:t>3</a:t>
            </a:r>
            <a:r>
              <a:rPr lang="en-GB" altLang="zh-CN" sz="1800" dirty="0">
                <a:latin typeface="Times New Roman" panose="02020603050405020304" pitchFamily="18" charset="0"/>
                <a:ea typeface="宋体" panose="02010600030101010101" pitchFamily="2" charset="-122"/>
              </a:rPr>
              <a:t>)</a:t>
            </a:r>
            <a:r>
              <a:rPr lang="en-GB" altLang="zh-CN" sz="1800" i="1" dirty="0">
                <a:latin typeface="Times New Roman" panose="02020603050405020304" pitchFamily="18" charset="0"/>
                <a:ea typeface="宋体" panose="02010600030101010101" pitchFamily="2" charset="-122"/>
              </a:rPr>
              <a:t> S</a:t>
            </a:r>
            <a:r>
              <a:rPr lang="en-GB" altLang="zh-CN" sz="1800" dirty="0">
                <a:latin typeface="Times New Roman" panose="02020603050405020304" pitchFamily="18" charset="0"/>
                <a:ea typeface="宋体" panose="02010600030101010101" pitchFamily="2" charset="-122"/>
              </a:rPr>
              <a:t>(w</a:t>
            </a:r>
            <a:r>
              <a:rPr lang="en-GB" altLang="zh-CN" sz="1800" baseline="-33000" dirty="0">
                <a:latin typeface="Times New Roman" panose="02020603050405020304" pitchFamily="18" charset="0"/>
                <a:ea typeface="宋体" panose="02010600030101010101" pitchFamily="2" charset="-122"/>
              </a:rPr>
              <a:t>4</a:t>
            </a:r>
            <a:r>
              <a:rPr lang="en-GB" altLang="zh-CN" sz="1800" dirty="0">
                <a:latin typeface="Times New Roman" panose="02020603050405020304" pitchFamily="18" charset="0"/>
                <a:ea typeface="宋体" panose="02010600030101010101" pitchFamily="2" charset="-122"/>
              </a:rPr>
              <a:t>)</a:t>
            </a:r>
            <a:r>
              <a:rPr lang="en-GB" altLang="zh-CN" sz="1800" i="1" dirty="0">
                <a:latin typeface="Times New Roman" panose="02020603050405020304" pitchFamily="18" charset="0"/>
                <a:ea typeface="宋体" panose="02010600030101010101" pitchFamily="2" charset="-122"/>
              </a:rPr>
              <a:t> S</a:t>
            </a:r>
            <a:r>
              <a:rPr lang="en-GB" altLang="zh-CN" sz="1800" dirty="0">
                <a:latin typeface="Times New Roman" panose="02020603050405020304" pitchFamily="18" charset="0"/>
                <a:ea typeface="宋体" panose="02010600030101010101" pitchFamily="2" charset="-122"/>
              </a:rPr>
              <a:t>(w</a:t>
            </a:r>
            <a:r>
              <a:rPr lang="en-GB" altLang="zh-CN" sz="1800" baseline="-33000" dirty="0">
                <a:latin typeface="Times New Roman" panose="02020603050405020304" pitchFamily="18" charset="0"/>
                <a:ea typeface="宋体" panose="02010600030101010101" pitchFamily="2" charset="-122"/>
              </a:rPr>
              <a:t>1</a:t>
            </a:r>
            <a:r>
              <a:rPr lang="en-GB" altLang="zh-CN" sz="1800" dirty="0">
                <a:latin typeface="Times New Roman" panose="02020603050405020304" pitchFamily="18" charset="0"/>
                <a:ea typeface="宋体" panose="02010600030101010101" pitchFamily="2" charset="-122"/>
              </a:rPr>
              <a:t>)</a:t>
            </a:r>
            <a:r>
              <a:rPr lang="en-GB" altLang="zh-CN" sz="1800" dirty="0">
                <a:ea typeface="宋体" panose="02010600030101010101" pitchFamily="2" charset="-122"/>
              </a:rPr>
              <a:t>,</a:t>
            </a:r>
            <a:r>
              <a:rPr lang="en-GB" altLang="zh-CN" sz="1800" dirty="0">
                <a:latin typeface="Times New Roman" panose="02020603050405020304" pitchFamily="18" charset="0"/>
                <a:ea typeface="宋体" panose="02010600030101010101" pitchFamily="2" charset="-122"/>
              </a:rPr>
              <a:t> </a:t>
            </a:r>
          </a:p>
          <a:p>
            <a:pPr marL="0" indent="0" eaLnBrk="1" hangingPunct="1">
              <a:buFont typeface="Wingdings" panose="05000000000000000000" pitchFamily="2" charset="2"/>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1800" dirty="0">
                <a:ea typeface="宋体" panose="02010600030101010101" pitchFamily="2" charset="-122"/>
              </a:rPr>
              <a:t>where </a:t>
            </a:r>
            <a:r>
              <a:rPr lang="en-GB" altLang="zh-CN" sz="1800" dirty="0">
                <a:latin typeface="Times New Roman" panose="02020603050405020304" pitchFamily="18" charset="0"/>
                <a:ea typeface="宋体" panose="02010600030101010101" pitchFamily="2" charset="-122"/>
              </a:rPr>
              <a:t>w = w</a:t>
            </a:r>
            <a:r>
              <a:rPr lang="en-GB" altLang="zh-CN" sz="1800" baseline="-33000" dirty="0">
                <a:latin typeface="Times New Roman" panose="02020603050405020304" pitchFamily="18" charset="0"/>
                <a:ea typeface="宋体" panose="02010600030101010101" pitchFamily="2" charset="-122"/>
              </a:rPr>
              <a:t>1</a:t>
            </a:r>
            <a:r>
              <a:rPr lang="en-GB" altLang="zh-CN" sz="1800" dirty="0">
                <a:latin typeface="Times New Roman" panose="02020603050405020304" pitchFamily="18" charset="0"/>
                <a:ea typeface="宋体" panose="02010600030101010101" pitchFamily="2" charset="-122"/>
              </a:rPr>
              <a:t>w</a:t>
            </a:r>
            <a:r>
              <a:rPr lang="en-GB" altLang="zh-CN" sz="1800" baseline="-33000" dirty="0">
                <a:latin typeface="Times New Roman" panose="02020603050405020304" pitchFamily="18" charset="0"/>
                <a:ea typeface="宋体" panose="02010600030101010101" pitchFamily="2" charset="-122"/>
              </a:rPr>
              <a:t>2</a:t>
            </a:r>
            <a:r>
              <a:rPr lang="en-GB" altLang="zh-CN" sz="1800" dirty="0">
                <a:latin typeface="Times New Roman" panose="02020603050405020304" pitchFamily="18" charset="0"/>
                <a:ea typeface="宋体" panose="02010600030101010101" pitchFamily="2" charset="-122"/>
              </a:rPr>
              <a:t>w</a:t>
            </a:r>
            <a:r>
              <a:rPr lang="en-GB" altLang="zh-CN" sz="1800" baseline="-33000" dirty="0">
                <a:latin typeface="Times New Roman" panose="02020603050405020304" pitchFamily="18" charset="0"/>
                <a:ea typeface="宋体" panose="02010600030101010101" pitchFamily="2" charset="-122"/>
              </a:rPr>
              <a:t>3</a:t>
            </a:r>
            <a:r>
              <a:rPr lang="en-GB" altLang="zh-CN" sz="1800" dirty="0">
                <a:latin typeface="Times New Roman" panose="02020603050405020304" pitchFamily="18" charset="0"/>
                <a:ea typeface="宋体" panose="02010600030101010101" pitchFamily="2" charset="-122"/>
              </a:rPr>
              <a:t>w</a:t>
            </a:r>
            <a:r>
              <a:rPr lang="en-GB" altLang="zh-CN" sz="1800" baseline="-33000" dirty="0">
                <a:latin typeface="Times New Roman" panose="02020603050405020304" pitchFamily="18" charset="0"/>
                <a:ea typeface="宋体" panose="02010600030101010101" pitchFamily="2" charset="-122"/>
              </a:rPr>
              <a:t>4</a:t>
            </a:r>
            <a:r>
              <a:rPr lang="en-GB" altLang="zh-CN" sz="1800" baseline="-33000" dirty="0">
                <a:ea typeface="宋体" panose="02010600030101010101" pitchFamily="2" charset="-122"/>
              </a:rPr>
              <a:t>  </a:t>
            </a:r>
            <a:r>
              <a:rPr lang="en-GB" altLang="zh-CN" sz="1800" dirty="0">
                <a:ea typeface="宋体" panose="02010600030101010101" pitchFamily="2" charset="-122"/>
              </a:rPr>
              <a:t>with each </a:t>
            </a:r>
            <a:r>
              <a:rPr lang="en-GB" altLang="zh-CN" sz="1800" dirty="0" err="1">
                <a:latin typeface="Times New Roman" panose="02020603050405020304" pitchFamily="18" charset="0"/>
                <a:ea typeface="宋体" panose="02010600030101010101" pitchFamily="2" charset="-122"/>
              </a:rPr>
              <a:t>w</a:t>
            </a:r>
            <a:r>
              <a:rPr lang="en-GB" altLang="zh-CN" sz="1800" i="1" baseline="-25000" dirty="0" err="1">
                <a:latin typeface="Times New Roman" panose="02020603050405020304" pitchFamily="18" charset="0"/>
                <a:ea typeface="宋体" panose="02010600030101010101" pitchFamily="2" charset="-122"/>
              </a:rPr>
              <a:t>i</a:t>
            </a:r>
            <a:r>
              <a:rPr lang="en-GB" altLang="zh-CN" sz="1800" dirty="0">
                <a:ea typeface="宋体" panose="02010600030101010101" pitchFamily="2" charset="-122"/>
              </a:rPr>
              <a:t> being a byte </a:t>
            </a:r>
          </a:p>
          <a:p>
            <a:pPr marL="0" indent="0" eaLnBrk="1" hangingPunct="1">
              <a:buFont typeface="Wingdings" panose="05000000000000000000" pitchFamily="2" charset="2"/>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GB" altLang="zh-CN" sz="1800" dirty="0">
              <a:latin typeface="Times New Roman" panose="02020603050405020304" pitchFamily="18" charset="0"/>
              <a:ea typeface="宋体" panose="02010600030101010101" pitchFamily="2" charset="-122"/>
            </a:endParaRPr>
          </a:p>
          <a:p>
            <a:pPr marL="0" indent="0" algn="r" eaLnBrk="1" hangingPunct="1">
              <a:buFont typeface="Wingdings" panose="05000000000000000000" pitchFamily="2" charset="2"/>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1800" i="1" dirty="0">
                <a:ea typeface="宋体" panose="02010600030101010101" pitchFamily="2" charset="-122"/>
              </a:rPr>
              <a:t>    </a:t>
            </a:r>
          </a:p>
        </p:txBody>
      </p:sp>
      <p:sp>
        <p:nvSpPr>
          <p:cNvPr id="38916" name="Title 3">
            <a:extLst>
              <a:ext uri="{FF2B5EF4-FFF2-40B4-BE49-F238E27FC236}">
                <a16:creationId xmlns:a16="http://schemas.microsoft.com/office/drawing/2014/main" id="{E70E8A6E-083C-4193-A803-2C40F53D18EF}"/>
              </a:ext>
            </a:extLst>
          </p:cNvPr>
          <p:cNvSpPr>
            <a:spLocks noGrp="1"/>
          </p:cNvSpPr>
          <p:nvPr>
            <p:ph type="title" idx="4294967295"/>
          </p:nvPr>
        </p:nvSpPr>
        <p:spPr>
          <a:xfrm>
            <a:off x="1259632" y="188640"/>
            <a:ext cx="7542213" cy="685800"/>
          </a:xfrm>
        </p:spPr>
        <p:txBody>
          <a:bodyPr anchor="ctr"/>
          <a:lstStyle/>
          <a:p>
            <a:pPr eaLnBrk="1" hangingPunct="1"/>
            <a:r>
              <a:rPr lang="en-GB" altLang="zh-CN" sz="3600" dirty="0">
                <a:solidFill>
                  <a:schemeClr val="tx1"/>
                </a:solidFill>
                <a:ea typeface="宋体" panose="02010600030101010101" pitchFamily="2" charset="-122"/>
              </a:rPr>
              <a:t>AES-128 Round Keys</a:t>
            </a:r>
            <a:endParaRPr lang="en-US" altLang="zh-CN" sz="3600" dirty="0">
              <a:solidFill>
                <a:schemeClr val="tx1"/>
              </a:solidFill>
              <a:ea typeface="宋体" panose="02010600030101010101" pitchFamily="2" charset="-122"/>
            </a:endParaRPr>
          </a:p>
        </p:txBody>
      </p:sp>
      <p:sp>
        <p:nvSpPr>
          <p:cNvPr id="38917" name="AutoShape 5">
            <a:extLst>
              <a:ext uri="{FF2B5EF4-FFF2-40B4-BE49-F238E27FC236}">
                <a16:creationId xmlns:a16="http://schemas.microsoft.com/office/drawing/2014/main" id="{B0DDCDB9-B49D-4385-9E93-7054AADE4AC7}"/>
              </a:ext>
            </a:extLst>
          </p:cNvPr>
          <p:cNvSpPr>
            <a:spLocks/>
          </p:cNvSpPr>
          <p:nvPr/>
        </p:nvSpPr>
        <p:spPr bwMode="auto">
          <a:xfrm>
            <a:off x="3657600" y="2438400"/>
            <a:ext cx="76200" cy="762000"/>
          </a:xfrm>
          <a:prstGeom prst="leftBrace">
            <a:avLst>
              <a:gd name="adj1" fmla="val 8333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38918" name="Line 20">
            <a:extLst>
              <a:ext uri="{FF2B5EF4-FFF2-40B4-BE49-F238E27FC236}">
                <a16:creationId xmlns:a16="http://schemas.microsoft.com/office/drawing/2014/main" id="{8F71D584-A653-4510-8F66-6FAF4FC9AB1D}"/>
              </a:ext>
            </a:extLst>
          </p:cNvPr>
          <p:cNvSpPr>
            <a:spLocks noChangeShapeType="1"/>
          </p:cNvSpPr>
          <p:nvPr/>
        </p:nvSpPr>
        <p:spPr bwMode="auto">
          <a:xfrm>
            <a:off x="3733800" y="29718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9" name="AutoShape 22">
            <a:extLst>
              <a:ext uri="{FF2B5EF4-FFF2-40B4-BE49-F238E27FC236}">
                <a16:creationId xmlns:a16="http://schemas.microsoft.com/office/drawing/2014/main" id="{5C433714-5030-4365-ADE2-2F860B8EED24}"/>
              </a:ext>
            </a:extLst>
          </p:cNvPr>
          <p:cNvSpPr>
            <a:spLocks/>
          </p:cNvSpPr>
          <p:nvPr/>
        </p:nvSpPr>
        <p:spPr bwMode="auto">
          <a:xfrm>
            <a:off x="2209800" y="3962400"/>
            <a:ext cx="152400" cy="914400"/>
          </a:xfrm>
          <a:prstGeom prst="leftBrace">
            <a:avLst>
              <a:gd name="adj1" fmla="val 50000"/>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38920" name="Line 23">
            <a:extLst>
              <a:ext uri="{FF2B5EF4-FFF2-40B4-BE49-F238E27FC236}">
                <a16:creationId xmlns:a16="http://schemas.microsoft.com/office/drawing/2014/main" id="{57718AFD-349D-4CC3-A052-A4562CB86B1A}"/>
              </a:ext>
            </a:extLst>
          </p:cNvPr>
          <p:cNvSpPr>
            <a:spLocks noChangeShapeType="1"/>
          </p:cNvSpPr>
          <p:nvPr/>
        </p:nvSpPr>
        <p:spPr bwMode="auto">
          <a:xfrm>
            <a:off x="3733800" y="2819400"/>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8921" name="Line 24">
            <a:extLst>
              <a:ext uri="{FF2B5EF4-FFF2-40B4-BE49-F238E27FC236}">
                <a16:creationId xmlns:a16="http://schemas.microsoft.com/office/drawing/2014/main" id="{9873D696-A0B4-4502-AA17-3C3F827464F1}"/>
              </a:ext>
            </a:extLst>
          </p:cNvPr>
          <p:cNvSpPr>
            <a:spLocks noChangeShapeType="1"/>
          </p:cNvSpPr>
          <p:nvPr/>
        </p:nvSpPr>
        <p:spPr bwMode="auto">
          <a:xfrm>
            <a:off x="2209800" y="4343400"/>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itle 3">
            <a:extLst>
              <a:ext uri="{FF2B5EF4-FFF2-40B4-BE49-F238E27FC236}">
                <a16:creationId xmlns:a16="http://schemas.microsoft.com/office/drawing/2014/main" id="{C36A9A79-4500-4863-B685-B6406EC1A65D}"/>
              </a:ext>
            </a:extLst>
          </p:cNvPr>
          <p:cNvSpPr>
            <a:spLocks noGrp="1"/>
          </p:cNvSpPr>
          <p:nvPr>
            <p:ph type="title" idx="4294967295"/>
          </p:nvPr>
        </p:nvSpPr>
        <p:spPr>
          <a:xfrm>
            <a:off x="1043608" y="116632"/>
            <a:ext cx="7543800" cy="838200"/>
          </a:xfrm>
        </p:spPr>
        <p:txBody>
          <a:bodyPr anchor="ctr"/>
          <a:lstStyle/>
          <a:p>
            <a:pPr eaLnBrk="1" hangingPunct="1"/>
            <a:r>
              <a:rPr lang="en-US" altLang="zh-CN" sz="3600" dirty="0">
                <a:ea typeface="宋体" panose="02010600030101010101" pitchFamily="2" charset="-122"/>
              </a:rPr>
              <a:t>Putting Things Together</a:t>
            </a:r>
          </a:p>
        </p:txBody>
      </p:sp>
      <p:sp>
        <p:nvSpPr>
          <p:cNvPr id="39940" name="Content Placeholder 5">
            <a:extLst>
              <a:ext uri="{FF2B5EF4-FFF2-40B4-BE49-F238E27FC236}">
                <a16:creationId xmlns:a16="http://schemas.microsoft.com/office/drawing/2014/main" id="{EA6E9FDF-C368-47B2-B111-7AEC693FCE8E}"/>
              </a:ext>
            </a:extLst>
          </p:cNvPr>
          <p:cNvSpPr>
            <a:spLocks noGrp="1"/>
          </p:cNvSpPr>
          <p:nvPr>
            <p:ph idx="4294967295"/>
          </p:nvPr>
        </p:nvSpPr>
        <p:spPr>
          <a:xfrm>
            <a:off x="609600" y="1196752"/>
            <a:ext cx="8229600" cy="4495800"/>
          </a:xfrm>
        </p:spPr>
        <p:txBody>
          <a:bodyPr/>
          <a:lstStyle/>
          <a:p>
            <a:pPr eaLnBrk="1" hangingPunct="1"/>
            <a:r>
              <a:rPr lang="en-US" altLang="zh-CN" sz="1900" dirty="0">
                <a:ea typeface="宋体" panose="02010600030101010101" pitchFamily="2" charset="-122"/>
              </a:rPr>
              <a:t>Use all of these functions to create round keys of size 4 words (11 round keys are needed for AES-128; i.e. 44 words)</a:t>
            </a:r>
          </a:p>
          <a:p>
            <a:pPr eaLnBrk="1" hangingPunct="1">
              <a:buFont typeface="Wingdings" panose="05000000000000000000" pitchFamily="2" charset="2"/>
              <a:buNone/>
            </a:pPr>
            <a:r>
              <a:rPr lang="en-US" altLang="zh-CN" sz="1900" dirty="0">
                <a:ea typeface="宋体" panose="02010600030101010101" pitchFamily="2" charset="-122"/>
              </a:rPr>
              <a:t>		</a:t>
            </a:r>
            <a:r>
              <a:rPr lang="en-US" altLang="zh-CN" sz="1900" i="1" dirty="0">
                <a:latin typeface="Times New Roman" panose="02020603050405020304" pitchFamily="18" charset="0"/>
                <a:ea typeface="宋体" panose="02010600030101010101" pitchFamily="2" charset="-122"/>
              </a:rPr>
              <a:t>W</a:t>
            </a:r>
            <a:r>
              <a:rPr lang="en-US" altLang="zh-CN" sz="1900" dirty="0">
                <a:latin typeface="Times New Roman" panose="02020603050405020304" pitchFamily="18" charset="0"/>
                <a:ea typeface="宋体" panose="02010600030101010101" pitchFamily="2" charset="-122"/>
              </a:rPr>
              <a:t>[0] = </a:t>
            </a:r>
            <a:r>
              <a:rPr lang="en-GB" altLang="zh-CN" sz="1900" i="1" dirty="0">
                <a:latin typeface="Times New Roman" panose="02020603050405020304" pitchFamily="18" charset="0"/>
                <a:ea typeface="宋体" panose="02010600030101010101" pitchFamily="2" charset="-122"/>
              </a:rPr>
              <a:t>K</a:t>
            </a:r>
            <a:r>
              <a:rPr lang="en-GB" altLang="zh-CN" sz="1900" dirty="0">
                <a:latin typeface="Times New Roman" panose="02020603050405020304" pitchFamily="18" charset="0"/>
                <a:ea typeface="宋体" panose="02010600030101010101" pitchFamily="2" charset="-122"/>
              </a:rPr>
              <a:t>[0, 31]</a:t>
            </a:r>
            <a:endParaRPr lang="en-US" altLang="zh-CN" sz="19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1900" dirty="0">
                <a:latin typeface="Times New Roman" panose="02020603050405020304" pitchFamily="18" charset="0"/>
                <a:ea typeface="宋体" panose="02010600030101010101" pitchFamily="2" charset="-122"/>
              </a:rPr>
              <a:t>		</a:t>
            </a:r>
            <a:r>
              <a:rPr lang="en-US" altLang="zh-CN" sz="1900" i="1" dirty="0">
                <a:latin typeface="Times New Roman" panose="02020603050405020304" pitchFamily="18" charset="0"/>
                <a:ea typeface="宋体" panose="02010600030101010101" pitchFamily="2" charset="-122"/>
              </a:rPr>
              <a:t>W</a:t>
            </a:r>
            <a:r>
              <a:rPr lang="en-US" altLang="zh-CN" sz="1900" dirty="0">
                <a:latin typeface="Times New Roman" panose="02020603050405020304" pitchFamily="18" charset="0"/>
                <a:ea typeface="宋体" panose="02010600030101010101" pitchFamily="2" charset="-122"/>
              </a:rPr>
              <a:t>[1] = </a:t>
            </a:r>
            <a:r>
              <a:rPr lang="en-GB" altLang="zh-CN" sz="1900" i="1" dirty="0">
                <a:latin typeface="Times New Roman" panose="02020603050405020304" pitchFamily="18" charset="0"/>
                <a:ea typeface="宋体" panose="02010600030101010101" pitchFamily="2" charset="-122"/>
              </a:rPr>
              <a:t>K</a:t>
            </a:r>
            <a:r>
              <a:rPr lang="en-GB" altLang="zh-CN" sz="1900" dirty="0">
                <a:latin typeface="Times New Roman" panose="02020603050405020304" pitchFamily="18" charset="0"/>
                <a:ea typeface="宋体" panose="02010600030101010101" pitchFamily="2" charset="-122"/>
              </a:rPr>
              <a:t>[32, 63]</a:t>
            </a:r>
            <a:endParaRPr lang="en-US" altLang="zh-CN" sz="19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1900" dirty="0">
                <a:latin typeface="Times New Roman" panose="02020603050405020304" pitchFamily="18" charset="0"/>
                <a:ea typeface="宋体" panose="02010600030101010101" pitchFamily="2" charset="-122"/>
              </a:rPr>
              <a:t>		</a:t>
            </a:r>
            <a:r>
              <a:rPr lang="en-US" altLang="zh-CN" sz="1900" i="1" dirty="0">
                <a:latin typeface="Times New Roman" panose="02020603050405020304" pitchFamily="18" charset="0"/>
                <a:ea typeface="宋体" panose="02010600030101010101" pitchFamily="2" charset="-122"/>
              </a:rPr>
              <a:t>W</a:t>
            </a:r>
            <a:r>
              <a:rPr lang="en-US" altLang="zh-CN" sz="1900" dirty="0">
                <a:latin typeface="Times New Roman" panose="02020603050405020304" pitchFamily="18" charset="0"/>
                <a:ea typeface="宋体" panose="02010600030101010101" pitchFamily="2" charset="-122"/>
              </a:rPr>
              <a:t>[2] = </a:t>
            </a:r>
            <a:r>
              <a:rPr lang="en-GB" altLang="zh-CN" sz="1900" i="1" dirty="0">
                <a:latin typeface="Times New Roman" panose="02020603050405020304" pitchFamily="18" charset="0"/>
                <a:ea typeface="宋体" panose="02010600030101010101" pitchFamily="2" charset="-122"/>
              </a:rPr>
              <a:t>K</a:t>
            </a:r>
            <a:r>
              <a:rPr lang="en-GB" altLang="zh-CN" sz="1900" dirty="0">
                <a:latin typeface="Times New Roman" panose="02020603050405020304" pitchFamily="18" charset="0"/>
                <a:ea typeface="宋体" panose="02010600030101010101" pitchFamily="2" charset="-122"/>
              </a:rPr>
              <a:t>[64, 95]</a:t>
            </a:r>
            <a:endParaRPr lang="en-US" altLang="zh-CN" sz="19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1900" dirty="0">
                <a:latin typeface="Times New Roman" panose="02020603050405020304" pitchFamily="18" charset="0"/>
                <a:ea typeface="宋体" panose="02010600030101010101" pitchFamily="2" charset="-122"/>
              </a:rPr>
              <a:t>		</a:t>
            </a:r>
            <a:r>
              <a:rPr lang="en-US" altLang="zh-CN" sz="1900" i="1" dirty="0">
                <a:latin typeface="Times New Roman" panose="02020603050405020304" pitchFamily="18" charset="0"/>
                <a:ea typeface="宋体" panose="02010600030101010101" pitchFamily="2" charset="-122"/>
              </a:rPr>
              <a:t>W</a:t>
            </a:r>
            <a:r>
              <a:rPr lang="en-US" altLang="zh-CN" sz="1900" dirty="0">
                <a:latin typeface="Times New Roman" panose="02020603050405020304" pitchFamily="18" charset="0"/>
                <a:ea typeface="宋体" panose="02010600030101010101" pitchFamily="2" charset="-122"/>
              </a:rPr>
              <a:t>[3] = </a:t>
            </a:r>
            <a:r>
              <a:rPr lang="en-GB" altLang="zh-CN" sz="1900" i="1" dirty="0">
                <a:latin typeface="Times New Roman" panose="02020603050405020304" pitchFamily="18" charset="0"/>
                <a:ea typeface="宋体" panose="02010600030101010101" pitchFamily="2" charset="-122"/>
              </a:rPr>
              <a:t>K</a:t>
            </a:r>
            <a:r>
              <a:rPr lang="en-GB" altLang="zh-CN" sz="1900" dirty="0">
                <a:latin typeface="Times New Roman" panose="02020603050405020304" pitchFamily="18" charset="0"/>
                <a:ea typeface="宋体" panose="02010600030101010101" pitchFamily="2" charset="-122"/>
              </a:rPr>
              <a:t>[96, 127]</a:t>
            </a:r>
          </a:p>
          <a:p>
            <a:pPr eaLnBrk="1" hangingPunct="1">
              <a:buFont typeface="Wingdings" panose="05000000000000000000" pitchFamily="2" charset="2"/>
              <a:buNone/>
            </a:pPr>
            <a:r>
              <a:rPr lang="en-US" altLang="zh-CN" sz="1900" dirty="0">
                <a:latin typeface="Times New Roman" panose="02020603050405020304" pitchFamily="18" charset="0"/>
                <a:ea typeface="宋体" panose="02010600030101010101" pitchFamily="2" charset="-122"/>
              </a:rPr>
              <a:t>                                 </a:t>
            </a:r>
            <a:r>
              <a:rPr lang="en-US" altLang="zh-CN" sz="1900" i="1" dirty="0">
                <a:latin typeface="Times New Roman" panose="02020603050405020304" pitchFamily="18" charset="0"/>
                <a:ea typeface="宋体" panose="02010600030101010101" pitchFamily="2" charset="-122"/>
              </a:rPr>
              <a:t>W</a:t>
            </a:r>
            <a:r>
              <a:rPr lang="en-US" altLang="zh-CN" sz="1900" dirty="0">
                <a:latin typeface="Times New Roman" panose="02020603050405020304" pitchFamily="18" charset="0"/>
                <a:ea typeface="宋体" panose="02010600030101010101" pitchFamily="2" charset="-122"/>
              </a:rPr>
              <a:t>[</a:t>
            </a:r>
            <a:r>
              <a:rPr lang="en-US" altLang="zh-CN" sz="1900" i="1" dirty="0" err="1">
                <a:latin typeface="Times New Roman" panose="02020603050405020304" pitchFamily="18" charset="0"/>
                <a:ea typeface="宋体" panose="02010600030101010101" pitchFamily="2" charset="-122"/>
              </a:rPr>
              <a:t>i</a:t>
            </a:r>
            <a:r>
              <a:rPr lang="en-US" altLang="zh-CN" sz="19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900" dirty="0">
                <a:latin typeface="Times New Roman" panose="02020603050405020304" pitchFamily="18" charset="0"/>
                <a:ea typeface="宋体" panose="02010600030101010101" pitchFamily="2" charset="-122"/>
              </a:rPr>
              <a:t>4] </a:t>
            </a:r>
            <a:r>
              <a:rPr lang="en-GB" altLang="zh-CN" sz="1900" dirty="0">
                <a:latin typeface="Times New Roman" panose="02020603050405020304" pitchFamily="18" charset="0"/>
                <a:ea typeface="StarBats"/>
                <a:cs typeface="StarBats"/>
              </a:rPr>
              <a:t>⊕</a:t>
            </a:r>
            <a:r>
              <a:rPr lang="en-US" altLang="zh-CN" sz="1900" dirty="0">
                <a:latin typeface="Times New Roman" panose="02020603050405020304" pitchFamily="18" charset="0"/>
                <a:ea typeface="宋体" panose="02010600030101010101" pitchFamily="2" charset="-122"/>
              </a:rPr>
              <a:t> </a:t>
            </a:r>
            <a:r>
              <a:rPr lang="en-US" altLang="zh-CN" sz="1900" i="1" dirty="0">
                <a:latin typeface="Times New Roman" panose="02020603050405020304" pitchFamily="18" charset="0"/>
                <a:ea typeface="宋体" panose="02010600030101010101" pitchFamily="2" charset="-122"/>
              </a:rPr>
              <a:t>T</a:t>
            </a:r>
            <a:r>
              <a:rPr lang="en-US" altLang="zh-CN" sz="1900" dirty="0">
                <a:latin typeface="Times New Roman" panose="02020603050405020304" pitchFamily="18" charset="0"/>
                <a:ea typeface="宋体" panose="02010600030101010101" pitchFamily="2" charset="-122"/>
              </a:rPr>
              <a:t>(</a:t>
            </a:r>
            <a:r>
              <a:rPr lang="en-US" altLang="zh-CN" sz="1900" i="1" dirty="0">
                <a:latin typeface="Times New Roman" panose="02020603050405020304" pitchFamily="18" charset="0"/>
                <a:ea typeface="宋体" panose="02010600030101010101" pitchFamily="2" charset="-122"/>
              </a:rPr>
              <a:t>W</a:t>
            </a:r>
            <a:r>
              <a:rPr lang="en-US" altLang="zh-CN" sz="1900" dirty="0">
                <a:latin typeface="Times New Roman" panose="02020603050405020304" pitchFamily="18" charset="0"/>
                <a:ea typeface="宋体" panose="02010600030101010101" pitchFamily="2" charset="-122"/>
              </a:rPr>
              <a:t>[</a:t>
            </a:r>
            <a:r>
              <a:rPr lang="en-US" altLang="zh-CN" sz="1900" i="1" dirty="0" err="1">
                <a:latin typeface="Times New Roman" panose="02020603050405020304" pitchFamily="18" charset="0"/>
                <a:ea typeface="宋体" panose="02010600030101010101" pitchFamily="2" charset="-122"/>
              </a:rPr>
              <a:t>i</a:t>
            </a:r>
            <a:r>
              <a:rPr lang="en-US" altLang="zh-CN" sz="1900" dirty="0">
                <a:latin typeface="Times New Roman" panose="02020603050405020304" pitchFamily="18" charset="0"/>
                <a:ea typeface="宋体" panose="02010600030101010101" pitchFamily="2" charset="-122"/>
              </a:rPr>
              <a:t>–1], </a:t>
            </a:r>
            <a:r>
              <a:rPr lang="en-US" altLang="zh-CN" sz="1900" i="1" dirty="0" err="1">
                <a:latin typeface="Times New Roman" panose="02020603050405020304" pitchFamily="18" charset="0"/>
                <a:ea typeface="宋体" panose="02010600030101010101" pitchFamily="2" charset="-122"/>
              </a:rPr>
              <a:t>i</a:t>
            </a:r>
            <a:r>
              <a:rPr lang="en-US" altLang="zh-CN" sz="1900" dirty="0">
                <a:latin typeface="Times New Roman" panose="02020603050405020304" pitchFamily="18" charset="0"/>
                <a:ea typeface="宋体" panose="02010600030101010101" pitchFamily="2" charset="-122"/>
              </a:rPr>
              <a:t>/4),</a:t>
            </a:r>
            <a:r>
              <a:rPr lang="en-US" altLang="zh-CN" sz="1900" dirty="0">
                <a:ea typeface="宋体" panose="02010600030101010101" pitchFamily="2" charset="-122"/>
              </a:rPr>
              <a:t> if </a:t>
            </a:r>
            <a:r>
              <a:rPr lang="en-US" altLang="zh-CN" sz="1900" i="1" dirty="0" err="1">
                <a:latin typeface="Times New Roman" panose="02020603050405020304" pitchFamily="18" charset="0"/>
                <a:ea typeface="宋体" panose="02010600030101010101" pitchFamily="2" charset="-122"/>
              </a:rPr>
              <a:t>i</a:t>
            </a:r>
            <a:r>
              <a:rPr lang="en-US" altLang="zh-CN" sz="1900" dirty="0">
                <a:ea typeface="宋体" panose="02010600030101010101" pitchFamily="2" charset="-122"/>
              </a:rPr>
              <a:t> is divisible by 4</a:t>
            </a:r>
            <a:endParaRPr lang="en-US" altLang="zh-CN" sz="19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1900" dirty="0">
                <a:ea typeface="宋体" panose="02010600030101010101" pitchFamily="2" charset="-122"/>
              </a:rPr>
              <a:t>		</a:t>
            </a:r>
            <a:r>
              <a:rPr lang="en-US" altLang="zh-CN" sz="1900" i="1" dirty="0">
                <a:latin typeface="Times New Roman" panose="02020603050405020304" pitchFamily="18" charset="0"/>
                <a:ea typeface="宋体" panose="02010600030101010101" pitchFamily="2" charset="-122"/>
              </a:rPr>
              <a:t>W</a:t>
            </a:r>
            <a:r>
              <a:rPr lang="en-US" altLang="zh-CN" sz="1900" dirty="0">
                <a:latin typeface="Times New Roman" panose="02020603050405020304" pitchFamily="18" charset="0"/>
                <a:ea typeface="宋体" panose="02010600030101010101" pitchFamily="2" charset="-122"/>
              </a:rPr>
              <a:t>[</a:t>
            </a:r>
            <a:r>
              <a:rPr lang="en-US" altLang="zh-CN" sz="1900" i="1" dirty="0" err="1">
                <a:latin typeface="Times New Roman" panose="02020603050405020304" pitchFamily="18" charset="0"/>
                <a:ea typeface="宋体" panose="02010600030101010101" pitchFamily="2" charset="-122"/>
              </a:rPr>
              <a:t>i</a:t>
            </a:r>
            <a:r>
              <a:rPr lang="en-US" altLang="zh-CN" sz="1900" dirty="0">
                <a:latin typeface="Times New Roman" panose="02020603050405020304" pitchFamily="18" charset="0"/>
                <a:ea typeface="宋体" panose="02010600030101010101" pitchFamily="2" charset="-122"/>
              </a:rPr>
              <a:t>] =</a:t>
            </a:r>
            <a:endParaRPr lang="en-US" altLang="zh-CN" sz="1900" dirty="0">
              <a:ea typeface="宋体" panose="02010600030101010101" pitchFamily="2" charset="-122"/>
            </a:endParaRPr>
          </a:p>
          <a:p>
            <a:pPr eaLnBrk="1" hangingPunct="1">
              <a:buFont typeface="Wingdings" panose="05000000000000000000" pitchFamily="2" charset="2"/>
              <a:buNone/>
            </a:pPr>
            <a:r>
              <a:rPr lang="en-US" altLang="zh-CN" sz="1900" dirty="0">
                <a:ea typeface="宋体" panose="02010600030101010101" pitchFamily="2" charset="-122"/>
              </a:rPr>
              <a:t>		                </a:t>
            </a:r>
            <a:r>
              <a:rPr lang="en-US" altLang="zh-CN" sz="1900" i="1" dirty="0">
                <a:latin typeface="Times New Roman" panose="02020603050405020304" pitchFamily="18" charset="0"/>
                <a:ea typeface="宋体" panose="02010600030101010101" pitchFamily="2" charset="-122"/>
              </a:rPr>
              <a:t>W</a:t>
            </a:r>
            <a:r>
              <a:rPr lang="en-US" altLang="zh-CN" sz="1900" dirty="0">
                <a:latin typeface="Times New Roman" panose="02020603050405020304" pitchFamily="18" charset="0"/>
                <a:ea typeface="宋体" panose="02010600030101010101" pitchFamily="2" charset="-122"/>
              </a:rPr>
              <a:t>[</a:t>
            </a:r>
            <a:r>
              <a:rPr lang="en-US" altLang="zh-CN" sz="1900" i="1" dirty="0" err="1">
                <a:latin typeface="Times New Roman" panose="02020603050405020304" pitchFamily="18" charset="0"/>
                <a:ea typeface="宋体" panose="02010600030101010101" pitchFamily="2" charset="-122"/>
              </a:rPr>
              <a:t>i</a:t>
            </a:r>
            <a:r>
              <a:rPr lang="en-US" altLang="zh-CN" sz="1900" dirty="0">
                <a:latin typeface="Times New Roman" panose="02020603050405020304" pitchFamily="18" charset="0"/>
                <a:ea typeface="宋体" panose="02010600030101010101" pitchFamily="2" charset="-122"/>
              </a:rPr>
              <a:t>–4] </a:t>
            </a:r>
            <a:r>
              <a:rPr lang="en-GB" altLang="zh-CN" sz="1900" dirty="0">
                <a:latin typeface="Times New Roman" panose="02020603050405020304" pitchFamily="18" charset="0"/>
                <a:ea typeface="StarBats"/>
                <a:cs typeface="StarBats"/>
              </a:rPr>
              <a:t>⊕</a:t>
            </a:r>
            <a:r>
              <a:rPr lang="en-US" altLang="zh-CN" sz="1900" dirty="0">
                <a:latin typeface="Times New Roman" panose="02020603050405020304" pitchFamily="18" charset="0"/>
                <a:ea typeface="宋体" panose="02010600030101010101" pitchFamily="2" charset="-122"/>
              </a:rPr>
              <a:t> </a:t>
            </a:r>
            <a:r>
              <a:rPr lang="en-US" altLang="zh-CN" sz="1900" i="1" dirty="0">
                <a:latin typeface="Times New Roman" panose="02020603050405020304" pitchFamily="18" charset="0"/>
                <a:ea typeface="宋体" panose="02010600030101010101" pitchFamily="2" charset="-122"/>
              </a:rPr>
              <a:t>W</a:t>
            </a:r>
            <a:r>
              <a:rPr lang="en-US" altLang="zh-CN" sz="1900" dirty="0">
                <a:latin typeface="Times New Roman" panose="02020603050405020304" pitchFamily="18" charset="0"/>
                <a:ea typeface="宋体" panose="02010600030101010101" pitchFamily="2" charset="-122"/>
              </a:rPr>
              <a:t>[</a:t>
            </a:r>
            <a:r>
              <a:rPr lang="en-US" altLang="zh-CN" sz="1900" i="1" dirty="0" err="1">
                <a:latin typeface="Times New Roman" panose="02020603050405020304" pitchFamily="18" charset="0"/>
                <a:ea typeface="宋体" panose="02010600030101010101" pitchFamily="2" charset="-122"/>
              </a:rPr>
              <a:t>i</a:t>
            </a:r>
            <a:r>
              <a:rPr lang="en-US" altLang="zh-CN" sz="1900" dirty="0">
                <a:latin typeface="Times New Roman" panose="02020603050405020304" pitchFamily="18" charset="0"/>
                <a:ea typeface="宋体" panose="02010600030101010101" pitchFamily="2" charset="-122"/>
              </a:rPr>
              <a:t>–1],</a:t>
            </a:r>
            <a:r>
              <a:rPr lang="en-US" altLang="zh-CN" sz="1900" dirty="0">
                <a:ea typeface="宋体" panose="02010600030101010101" pitchFamily="2" charset="-122"/>
              </a:rPr>
              <a:t> otherwise			</a:t>
            </a:r>
          </a:p>
          <a:p>
            <a:pPr eaLnBrk="1" hangingPunct="1">
              <a:buFont typeface="Wingdings" panose="05000000000000000000" pitchFamily="2" charset="2"/>
              <a:buNone/>
            </a:pPr>
            <a:r>
              <a:rPr lang="en-US" altLang="zh-CN" sz="1900" dirty="0">
                <a:ea typeface="宋体" panose="02010600030101010101" pitchFamily="2" charset="-122"/>
              </a:rPr>
              <a:t>		</a:t>
            </a:r>
            <a:r>
              <a:rPr lang="en-US" altLang="zh-CN" sz="1900" i="1" dirty="0" err="1">
                <a:latin typeface="Times New Roman" panose="02020603050405020304" pitchFamily="18" charset="0"/>
                <a:ea typeface="宋体" panose="02010600030101010101" pitchFamily="2" charset="-122"/>
              </a:rPr>
              <a:t>i</a:t>
            </a:r>
            <a:r>
              <a:rPr lang="en-US" altLang="zh-CN" sz="1900" dirty="0">
                <a:ea typeface="宋体" panose="02010600030101010101" pitchFamily="2" charset="-122"/>
              </a:rPr>
              <a:t> </a:t>
            </a:r>
            <a:r>
              <a:rPr lang="en-US" altLang="zh-CN" sz="1900" dirty="0">
                <a:latin typeface="Times New Roman" panose="02020603050405020304" pitchFamily="18" charset="0"/>
                <a:ea typeface="宋体" panose="02010600030101010101" pitchFamily="2" charset="-122"/>
              </a:rPr>
              <a:t>= 4, …, 43</a:t>
            </a:r>
          </a:p>
          <a:p>
            <a:pPr eaLnBrk="1" hangingPunct="1"/>
            <a:r>
              <a:rPr lang="en-US" altLang="zh-CN" sz="1900" dirty="0">
                <a:ea typeface="宋体" panose="02010600030101010101" pitchFamily="2" charset="-122"/>
              </a:rPr>
              <a:t>11 round keys: For </a:t>
            </a:r>
            <a:r>
              <a:rPr lang="en-US" altLang="zh-CN" sz="1900" i="1" dirty="0" err="1">
                <a:latin typeface="Times New Roman" panose="02020603050405020304" pitchFamily="18" charset="0"/>
                <a:ea typeface="宋体" panose="02010600030101010101" pitchFamily="2" charset="-122"/>
              </a:rPr>
              <a:t>i</a:t>
            </a:r>
            <a:r>
              <a:rPr lang="en-US" altLang="zh-CN" sz="1900" dirty="0">
                <a:latin typeface="Times New Roman" panose="02020603050405020304" pitchFamily="18" charset="0"/>
                <a:ea typeface="宋体" panose="02010600030101010101" pitchFamily="2" charset="-122"/>
              </a:rPr>
              <a:t> = 0, …, 10</a:t>
            </a:r>
            <a:r>
              <a:rPr lang="en-US" altLang="zh-CN" sz="1900" dirty="0">
                <a:ea typeface="宋体" panose="02010600030101010101" pitchFamily="2" charset="-122"/>
              </a:rPr>
              <a:t>:</a:t>
            </a:r>
          </a:p>
          <a:p>
            <a:pPr eaLnBrk="1" hangingPunct="1">
              <a:buFont typeface="Wingdings" panose="05000000000000000000" pitchFamily="2" charset="2"/>
              <a:buNone/>
            </a:pPr>
            <a:r>
              <a:rPr lang="en-US" altLang="zh-CN" sz="1900" dirty="0">
                <a:ea typeface="宋体" panose="02010600030101010101" pitchFamily="2" charset="-122"/>
              </a:rPr>
              <a:t>               </a:t>
            </a:r>
            <a:r>
              <a:rPr lang="en-US" altLang="zh-CN" sz="1900" i="1" dirty="0">
                <a:latin typeface="Times New Roman" panose="02020603050405020304" pitchFamily="18" charset="0"/>
                <a:ea typeface="宋体" panose="02010600030101010101" pitchFamily="2" charset="-122"/>
              </a:rPr>
              <a:t>K</a:t>
            </a:r>
            <a:r>
              <a:rPr lang="en-US" altLang="zh-CN" sz="1900" i="1" baseline="-25000" dirty="0">
                <a:latin typeface="Times New Roman" panose="02020603050405020304" pitchFamily="18" charset="0"/>
                <a:ea typeface="宋体" panose="02010600030101010101" pitchFamily="2" charset="-122"/>
              </a:rPr>
              <a:t>i</a:t>
            </a:r>
            <a:r>
              <a:rPr lang="en-US" altLang="zh-CN" sz="1900" dirty="0">
                <a:latin typeface="Times New Roman" panose="02020603050405020304" pitchFamily="18" charset="0"/>
                <a:ea typeface="宋体" panose="02010600030101010101" pitchFamily="2" charset="-122"/>
              </a:rPr>
              <a:t> = </a:t>
            </a:r>
            <a:r>
              <a:rPr lang="en-US" altLang="zh-CN" sz="1900" i="1" dirty="0">
                <a:latin typeface="Times New Roman" panose="02020603050405020304" pitchFamily="18" charset="0"/>
                <a:ea typeface="宋体" panose="02010600030101010101" pitchFamily="2" charset="-122"/>
              </a:rPr>
              <a:t>W</a:t>
            </a:r>
            <a:r>
              <a:rPr lang="en-US" altLang="zh-CN" sz="1900" dirty="0">
                <a:latin typeface="Times New Roman" panose="02020603050405020304" pitchFamily="18" charset="0"/>
                <a:ea typeface="宋体" panose="02010600030101010101" pitchFamily="2" charset="-122"/>
              </a:rPr>
              <a:t>[4i, 4</a:t>
            </a:r>
            <a:r>
              <a:rPr lang="en-US" altLang="zh-CN" sz="1900" i="1" dirty="0">
                <a:latin typeface="Times New Roman" panose="02020603050405020304" pitchFamily="18" charset="0"/>
                <a:ea typeface="宋体" panose="02010600030101010101" pitchFamily="2" charset="-122"/>
              </a:rPr>
              <a:t>i</a:t>
            </a:r>
            <a:r>
              <a:rPr lang="en-US" altLang="zh-CN" sz="1900" dirty="0">
                <a:latin typeface="Times New Roman" panose="02020603050405020304" pitchFamily="18" charset="0"/>
                <a:ea typeface="宋体" panose="02010600030101010101" pitchFamily="2" charset="-122"/>
              </a:rPr>
              <a:t> + 3] = </a:t>
            </a:r>
            <a:r>
              <a:rPr lang="en-US" altLang="zh-CN" sz="1900" i="1" dirty="0">
                <a:latin typeface="Times New Roman" panose="02020603050405020304" pitchFamily="18" charset="0"/>
                <a:ea typeface="宋体" panose="02010600030101010101" pitchFamily="2" charset="-122"/>
              </a:rPr>
              <a:t>W</a:t>
            </a:r>
            <a:r>
              <a:rPr lang="en-US" altLang="zh-CN" sz="1900" dirty="0">
                <a:latin typeface="Times New Roman" panose="02020603050405020304" pitchFamily="18" charset="0"/>
                <a:ea typeface="宋体" panose="02010600030101010101" pitchFamily="2" charset="-122"/>
              </a:rPr>
              <a:t>[4</a:t>
            </a:r>
            <a:r>
              <a:rPr lang="en-US" altLang="zh-CN" sz="1900" i="1" dirty="0">
                <a:latin typeface="Times New Roman" panose="02020603050405020304" pitchFamily="18" charset="0"/>
                <a:ea typeface="宋体" panose="02010600030101010101" pitchFamily="2" charset="-122"/>
              </a:rPr>
              <a:t>i</a:t>
            </a:r>
            <a:r>
              <a:rPr lang="en-US" altLang="zh-CN" sz="1900" dirty="0">
                <a:latin typeface="Times New Roman" panose="02020603050405020304" pitchFamily="18" charset="0"/>
                <a:ea typeface="宋体" panose="02010600030101010101" pitchFamily="2" charset="-122"/>
              </a:rPr>
              <a:t> + 0] </a:t>
            </a:r>
            <a:r>
              <a:rPr lang="en-US" altLang="zh-CN" sz="1900" i="1" dirty="0">
                <a:latin typeface="Times New Roman" panose="02020603050405020304" pitchFamily="18" charset="0"/>
                <a:ea typeface="宋体" panose="02010600030101010101" pitchFamily="2" charset="-122"/>
              </a:rPr>
              <a:t>W</a:t>
            </a:r>
            <a:r>
              <a:rPr lang="en-US" altLang="zh-CN" sz="1900" dirty="0">
                <a:latin typeface="Times New Roman" panose="02020603050405020304" pitchFamily="18" charset="0"/>
                <a:ea typeface="宋体" panose="02010600030101010101" pitchFamily="2" charset="-122"/>
              </a:rPr>
              <a:t>[4</a:t>
            </a:r>
            <a:r>
              <a:rPr lang="en-US" altLang="zh-CN" sz="1900" i="1" dirty="0">
                <a:latin typeface="Times New Roman" panose="02020603050405020304" pitchFamily="18" charset="0"/>
                <a:ea typeface="宋体" panose="02010600030101010101" pitchFamily="2" charset="-122"/>
              </a:rPr>
              <a:t>i</a:t>
            </a:r>
            <a:r>
              <a:rPr lang="en-US" altLang="zh-CN" sz="1900" dirty="0">
                <a:latin typeface="Times New Roman" panose="02020603050405020304" pitchFamily="18" charset="0"/>
                <a:ea typeface="宋体" panose="02010600030101010101" pitchFamily="2" charset="-122"/>
              </a:rPr>
              <a:t> + 1] </a:t>
            </a:r>
            <a:r>
              <a:rPr lang="en-US" altLang="zh-CN" sz="1900" i="1" dirty="0">
                <a:latin typeface="Times New Roman" panose="02020603050405020304" pitchFamily="18" charset="0"/>
                <a:ea typeface="宋体" panose="02010600030101010101" pitchFamily="2" charset="-122"/>
              </a:rPr>
              <a:t>W</a:t>
            </a:r>
            <a:r>
              <a:rPr lang="en-US" altLang="zh-CN" sz="1900" dirty="0">
                <a:latin typeface="Times New Roman" panose="02020603050405020304" pitchFamily="18" charset="0"/>
                <a:ea typeface="宋体" panose="02010600030101010101" pitchFamily="2" charset="-122"/>
              </a:rPr>
              <a:t>[4</a:t>
            </a:r>
            <a:r>
              <a:rPr lang="en-US" altLang="zh-CN" sz="1900" i="1" dirty="0">
                <a:latin typeface="Times New Roman" panose="02020603050405020304" pitchFamily="18" charset="0"/>
                <a:ea typeface="宋体" panose="02010600030101010101" pitchFamily="2" charset="-122"/>
              </a:rPr>
              <a:t>i</a:t>
            </a:r>
            <a:r>
              <a:rPr lang="en-US" altLang="zh-CN" sz="1900" dirty="0">
                <a:latin typeface="Times New Roman" panose="02020603050405020304" pitchFamily="18" charset="0"/>
                <a:ea typeface="宋体" panose="02010600030101010101" pitchFamily="2" charset="-122"/>
              </a:rPr>
              <a:t> + 2] </a:t>
            </a:r>
            <a:r>
              <a:rPr lang="en-US" altLang="zh-CN" sz="1900" i="1" dirty="0">
                <a:latin typeface="Times New Roman" panose="02020603050405020304" pitchFamily="18" charset="0"/>
                <a:ea typeface="宋体" panose="02010600030101010101" pitchFamily="2" charset="-122"/>
              </a:rPr>
              <a:t>W</a:t>
            </a:r>
            <a:r>
              <a:rPr lang="en-US" altLang="zh-CN" sz="1900" dirty="0">
                <a:latin typeface="Times New Roman" panose="02020603050405020304" pitchFamily="18" charset="0"/>
                <a:ea typeface="宋体" panose="02010600030101010101" pitchFamily="2" charset="-122"/>
              </a:rPr>
              <a:t>[4</a:t>
            </a:r>
            <a:r>
              <a:rPr lang="en-US" altLang="zh-CN" sz="1900" i="1" dirty="0">
                <a:latin typeface="Times New Roman" panose="02020603050405020304" pitchFamily="18" charset="0"/>
                <a:ea typeface="宋体" panose="02010600030101010101" pitchFamily="2" charset="-122"/>
              </a:rPr>
              <a:t>i</a:t>
            </a:r>
            <a:r>
              <a:rPr lang="en-US" altLang="zh-CN" sz="1900" dirty="0">
                <a:latin typeface="Times New Roman" panose="02020603050405020304" pitchFamily="18" charset="0"/>
                <a:ea typeface="宋体" panose="02010600030101010101" pitchFamily="2" charset="-122"/>
              </a:rPr>
              <a:t> + 3]</a:t>
            </a:r>
          </a:p>
          <a:p>
            <a:pPr eaLnBrk="1" hangingPunct="1">
              <a:buFont typeface="Wingdings" panose="05000000000000000000" pitchFamily="2" charset="2"/>
              <a:buNone/>
            </a:pPr>
            <a:endParaRPr lang="en-US" altLang="zh-CN" sz="1900" dirty="0">
              <a:ea typeface="宋体" panose="02010600030101010101" pitchFamily="2" charset="-122"/>
            </a:endParaRPr>
          </a:p>
          <a:p>
            <a:pPr eaLnBrk="1" hangingPunct="1"/>
            <a:endParaRPr lang="en-US" altLang="zh-CN" sz="1700" dirty="0">
              <a:ea typeface="宋体" panose="02010600030101010101" pitchFamily="2" charset="-122"/>
            </a:endParaRPr>
          </a:p>
          <a:p>
            <a:pPr eaLnBrk="1" hangingPunct="1"/>
            <a:endParaRPr lang="en-US" altLang="zh-CN" sz="1700" dirty="0">
              <a:ea typeface="宋体" panose="02010600030101010101" pitchFamily="2" charset="-122"/>
            </a:endParaRPr>
          </a:p>
        </p:txBody>
      </p:sp>
      <p:sp>
        <p:nvSpPr>
          <p:cNvPr id="39941" name="AutoShape 5">
            <a:extLst>
              <a:ext uri="{FF2B5EF4-FFF2-40B4-BE49-F238E27FC236}">
                <a16:creationId xmlns:a16="http://schemas.microsoft.com/office/drawing/2014/main" id="{0BBCAE14-8EBB-41B9-9E16-FF3CAF84C10A}"/>
              </a:ext>
            </a:extLst>
          </p:cNvPr>
          <p:cNvSpPr>
            <a:spLocks/>
          </p:cNvSpPr>
          <p:nvPr/>
        </p:nvSpPr>
        <p:spPr bwMode="auto">
          <a:xfrm>
            <a:off x="2286000" y="3581400"/>
            <a:ext cx="76200" cy="762000"/>
          </a:xfrm>
          <a:prstGeom prst="leftBrace">
            <a:avLst>
              <a:gd name="adj1" fmla="val 8333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itle 4">
            <a:extLst>
              <a:ext uri="{FF2B5EF4-FFF2-40B4-BE49-F238E27FC236}">
                <a16:creationId xmlns:a16="http://schemas.microsoft.com/office/drawing/2014/main" id="{9EC51770-7A01-4C90-B7D6-06CA6A6597EB}"/>
              </a:ext>
            </a:extLst>
          </p:cNvPr>
          <p:cNvSpPr>
            <a:spLocks noGrp="1"/>
          </p:cNvSpPr>
          <p:nvPr>
            <p:ph type="title" idx="4294967295"/>
          </p:nvPr>
        </p:nvSpPr>
        <p:spPr>
          <a:xfrm>
            <a:off x="1259632" y="-99392"/>
            <a:ext cx="7543800" cy="1295400"/>
          </a:xfrm>
        </p:spPr>
        <p:txBody>
          <a:bodyPr anchor="ctr"/>
          <a:lstStyle/>
          <a:p>
            <a:pPr eaLnBrk="1" hangingPunct="1"/>
            <a:r>
              <a:rPr lang="en-US" altLang="zh-CN" sz="3600" dirty="0">
                <a:ea typeface="宋体" panose="02010600030101010101" pitchFamily="2" charset="-122"/>
              </a:rPr>
              <a:t>Add Round Keys (</a:t>
            </a:r>
            <a:r>
              <a:rPr lang="en-US" altLang="zh-CN" sz="3600" i="1" dirty="0">
                <a:latin typeface="Times New Roman" panose="02020603050405020304" pitchFamily="18" charset="0"/>
                <a:ea typeface="宋体" panose="02010600030101010101" pitchFamily="2" charset="-122"/>
              </a:rPr>
              <a:t>ark</a:t>
            </a:r>
            <a:r>
              <a:rPr lang="en-US" altLang="zh-CN" sz="3600" dirty="0">
                <a:ea typeface="宋体" panose="02010600030101010101" pitchFamily="2" charset="-122"/>
              </a:rPr>
              <a:t>)</a:t>
            </a:r>
          </a:p>
        </p:txBody>
      </p:sp>
      <p:sp>
        <p:nvSpPr>
          <p:cNvPr id="40964" name="Content Placeholder 5">
            <a:extLst>
              <a:ext uri="{FF2B5EF4-FFF2-40B4-BE49-F238E27FC236}">
                <a16:creationId xmlns:a16="http://schemas.microsoft.com/office/drawing/2014/main" id="{A15A2242-60CC-4D94-AE76-61F00657DF29}"/>
              </a:ext>
            </a:extLst>
          </p:cNvPr>
          <p:cNvSpPr>
            <a:spLocks noGrp="1"/>
          </p:cNvSpPr>
          <p:nvPr>
            <p:ph idx="4294967295"/>
          </p:nvPr>
        </p:nvSpPr>
        <p:spPr>
          <a:xfrm>
            <a:off x="306248" y="1105136"/>
            <a:ext cx="8748464" cy="5257328"/>
          </a:xfrm>
        </p:spPr>
        <p:txBody>
          <a:bodyPr/>
          <a:lstStyle/>
          <a:p>
            <a:pPr eaLnBrk="1" hangingPunct="1"/>
            <a:r>
              <a:rPr lang="en-US" altLang="zh-CN" sz="2000" dirty="0">
                <a:ea typeface="宋体" panose="02010600030101010101" pitchFamily="2" charset="-122"/>
              </a:rPr>
              <a:t>Rewrite </a:t>
            </a:r>
            <a:r>
              <a:rPr lang="en-US" altLang="zh-CN" sz="2000" i="1" dirty="0">
                <a:ea typeface="宋体" panose="02010600030101010101" pitchFamily="2" charset="-122"/>
              </a:rPr>
              <a:t>K</a:t>
            </a:r>
            <a:r>
              <a:rPr lang="en-US" altLang="zh-CN" sz="2000" i="1" baseline="-25000" dirty="0">
                <a:ea typeface="宋体" panose="02010600030101010101" pitchFamily="2" charset="-122"/>
              </a:rPr>
              <a:t>i</a:t>
            </a:r>
            <a:r>
              <a:rPr lang="en-US" altLang="zh-CN" sz="2000" dirty="0">
                <a:ea typeface="宋体" panose="02010600030101010101" pitchFamily="2" charset="-122"/>
              </a:rPr>
              <a:t> as a 4 x 4 matrix of bytes:</a:t>
            </a:r>
          </a:p>
          <a:p>
            <a:pPr eaLnBrk="1" hangingPunct="1">
              <a:buFont typeface="Wingdings" panose="05000000000000000000" pitchFamily="2" charset="2"/>
              <a:buNone/>
            </a:pPr>
            <a:r>
              <a:rPr lang="en-US" altLang="zh-CN" sz="2000" dirty="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k</a:t>
            </a:r>
            <a:r>
              <a:rPr lang="en-US" altLang="zh-CN" sz="2000" baseline="-25000" dirty="0">
                <a:latin typeface="Times New Roman" panose="02020603050405020304" pitchFamily="18" charset="0"/>
                <a:ea typeface="宋体" panose="02010600030101010101" pitchFamily="2" charset="-122"/>
              </a:rPr>
              <a:t>0,0     </a:t>
            </a:r>
            <a:r>
              <a:rPr lang="en-US" altLang="zh-CN" sz="2000" dirty="0">
                <a:latin typeface="Times New Roman" panose="02020603050405020304" pitchFamily="18" charset="0"/>
                <a:ea typeface="宋体" panose="02010600030101010101" pitchFamily="2" charset="-122"/>
              </a:rPr>
              <a:t>k</a:t>
            </a:r>
            <a:r>
              <a:rPr lang="en-US" altLang="zh-CN" sz="2000" baseline="-25000" dirty="0">
                <a:latin typeface="Times New Roman" panose="02020603050405020304" pitchFamily="18" charset="0"/>
                <a:ea typeface="宋体" panose="02010600030101010101" pitchFamily="2" charset="-122"/>
              </a:rPr>
              <a:t>0,1     </a:t>
            </a:r>
            <a:r>
              <a:rPr lang="en-US" altLang="zh-CN" sz="2000" dirty="0">
                <a:latin typeface="Times New Roman" panose="02020603050405020304" pitchFamily="18" charset="0"/>
                <a:ea typeface="宋体" panose="02010600030101010101" pitchFamily="2" charset="-122"/>
              </a:rPr>
              <a:t>k</a:t>
            </a:r>
            <a:r>
              <a:rPr lang="en-US" altLang="zh-CN" sz="2000" baseline="-25000" dirty="0">
                <a:latin typeface="Times New Roman" panose="02020603050405020304" pitchFamily="18" charset="0"/>
                <a:ea typeface="宋体" panose="02010600030101010101" pitchFamily="2" charset="-122"/>
              </a:rPr>
              <a:t>0,2     </a:t>
            </a:r>
            <a:r>
              <a:rPr lang="en-US" altLang="zh-CN" sz="2000" dirty="0">
                <a:latin typeface="Times New Roman" panose="02020603050405020304" pitchFamily="18" charset="0"/>
                <a:ea typeface="宋体" panose="02010600030101010101" pitchFamily="2" charset="-122"/>
              </a:rPr>
              <a:t>k</a:t>
            </a:r>
            <a:r>
              <a:rPr lang="en-US" altLang="zh-CN" sz="2000" baseline="-25000" dirty="0">
                <a:latin typeface="Times New Roman" panose="02020603050405020304" pitchFamily="18" charset="0"/>
                <a:ea typeface="宋体" panose="02010600030101010101" pitchFamily="2" charset="-122"/>
              </a:rPr>
              <a:t>0,3</a:t>
            </a:r>
            <a:r>
              <a:rPr lang="en-US" altLang="zh-CN" sz="2000" baseline="-25000" dirty="0">
                <a:ea typeface="宋体" panose="02010600030101010101" pitchFamily="2" charset="-122"/>
              </a:rPr>
              <a:t> </a:t>
            </a:r>
            <a:r>
              <a:rPr lang="en-US" altLang="zh-CN" sz="2000" dirty="0">
                <a:ea typeface="宋体" panose="02010600030101010101" pitchFamily="2" charset="-122"/>
              </a:rPr>
              <a:t>	</a:t>
            </a:r>
          </a:p>
          <a:p>
            <a:pPr eaLnBrk="1" hangingPunct="1">
              <a:buFont typeface="Wingdings" panose="05000000000000000000" pitchFamily="2" charset="2"/>
              <a:buNone/>
            </a:pPr>
            <a:r>
              <a:rPr lang="en-US" altLang="zh-CN" sz="2000" dirty="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K</a:t>
            </a:r>
            <a:r>
              <a:rPr lang="en-US" altLang="zh-CN" sz="2000" i="1" baseline="-25000" dirty="0">
                <a:latin typeface="Times New Roman" panose="02020603050405020304" pitchFamily="18" charset="0"/>
                <a:ea typeface="宋体" panose="02010600030101010101" pitchFamily="2" charset="-122"/>
              </a:rPr>
              <a:t>i</a:t>
            </a:r>
            <a:r>
              <a:rPr lang="en-US" altLang="zh-CN" sz="2000" dirty="0">
                <a:latin typeface="Times New Roman" panose="02020603050405020304" pitchFamily="18" charset="0"/>
                <a:ea typeface="宋体" panose="02010600030101010101" pitchFamily="2" charset="-122"/>
              </a:rPr>
              <a:t> = 	k</a:t>
            </a:r>
            <a:r>
              <a:rPr lang="en-US" altLang="zh-CN" sz="2000" baseline="-25000" dirty="0">
                <a:latin typeface="Times New Roman" panose="02020603050405020304" pitchFamily="18" charset="0"/>
                <a:ea typeface="宋体" panose="02010600030101010101" pitchFamily="2" charset="-122"/>
              </a:rPr>
              <a:t>1,0     </a:t>
            </a:r>
            <a:r>
              <a:rPr lang="en-US" altLang="zh-CN" sz="2000" dirty="0">
                <a:latin typeface="Times New Roman" panose="02020603050405020304" pitchFamily="18" charset="0"/>
                <a:ea typeface="宋体" panose="02010600030101010101" pitchFamily="2" charset="-122"/>
              </a:rPr>
              <a:t>k</a:t>
            </a:r>
            <a:r>
              <a:rPr lang="en-US" altLang="zh-CN" sz="2000" baseline="-25000" dirty="0">
                <a:latin typeface="Times New Roman" panose="02020603050405020304" pitchFamily="18" charset="0"/>
                <a:ea typeface="宋体" panose="02010600030101010101" pitchFamily="2" charset="-122"/>
              </a:rPr>
              <a:t>1,1     </a:t>
            </a:r>
            <a:r>
              <a:rPr lang="en-US" altLang="zh-CN" sz="2000" dirty="0">
                <a:latin typeface="Times New Roman" panose="02020603050405020304" pitchFamily="18" charset="0"/>
                <a:ea typeface="宋体" panose="02010600030101010101" pitchFamily="2" charset="-122"/>
              </a:rPr>
              <a:t>k</a:t>
            </a:r>
            <a:r>
              <a:rPr lang="en-US" altLang="zh-CN" sz="2000" baseline="-25000" dirty="0">
                <a:latin typeface="Times New Roman" panose="02020603050405020304" pitchFamily="18" charset="0"/>
                <a:ea typeface="宋体" panose="02010600030101010101" pitchFamily="2" charset="-122"/>
              </a:rPr>
              <a:t>1,2     </a:t>
            </a:r>
            <a:r>
              <a:rPr lang="en-US" altLang="zh-CN" sz="2000" dirty="0">
                <a:latin typeface="Times New Roman" panose="02020603050405020304" pitchFamily="18" charset="0"/>
                <a:ea typeface="宋体" panose="02010600030101010101" pitchFamily="2" charset="-122"/>
              </a:rPr>
              <a:t>k</a:t>
            </a:r>
            <a:r>
              <a:rPr lang="en-US" altLang="zh-CN" sz="2000" baseline="-25000" dirty="0">
                <a:latin typeface="Times New Roman" panose="02020603050405020304" pitchFamily="18" charset="0"/>
                <a:ea typeface="宋体" panose="02010600030101010101" pitchFamily="2" charset="-122"/>
              </a:rPr>
              <a:t>1,3	</a:t>
            </a:r>
            <a:endParaRPr lang="en-US" altLang="zh-CN" sz="20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k</a:t>
            </a:r>
            <a:r>
              <a:rPr lang="en-US" altLang="zh-CN" sz="2000" baseline="-25000" dirty="0">
                <a:latin typeface="Times New Roman" panose="02020603050405020304" pitchFamily="18" charset="0"/>
                <a:ea typeface="宋体" panose="02010600030101010101" pitchFamily="2" charset="-122"/>
              </a:rPr>
              <a:t>2,0     </a:t>
            </a:r>
            <a:r>
              <a:rPr lang="en-US" altLang="zh-CN" sz="2000" dirty="0">
                <a:latin typeface="Times New Roman" panose="02020603050405020304" pitchFamily="18" charset="0"/>
                <a:ea typeface="宋体" panose="02010600030101010101" pitchFamily="2" charset="-122"/>
              </a:rPr>
              <a:t>k</a:t>
            </a:r>
            <a:r>
              <a:rPr lang="en-US" altLang="zh-CN" sz="2000" baseline="-25000" dirty="0">
                <a:latin typeface="Times New Roman" panose="02020603050405020304" pitchFamily="18" charset="0"/>
                <a:ea typeface="宋体" panose="02010600030101010101" pitchFamily="2" charset="-122"/>
              </a:rPr>
              <a:t>2,1     </a:t>
            </a:r>
            <a:r>
              <a:rPr lang="en-US" altLang="zh-CN" sz="2000" dirty="0">
                <a:latin typeface="Times New Roman" panose="02020603050405020304" pitchFamily="18" charset="0"/>
                <a:ea typeface="宋体" panose="02010600030101010101" pitchFamily="2" charset="-122"/>
              </a:rPr>
              <a:t>k</a:t>
            </a:r>
            <a:r>
              <a:rPr lang="en-US" altLang="zh-CN" sz="2000" baseline="-25000" dirty="0">
                <a:latin typeface="Times New Roman" panose="02020603050405020304" pitchFamily="18" charset="0"/>
                <a:ea typeface="宋体" panose="02010600030101010101" pitchFamily="2" charset="-122"/>
              </a:rPr>
              <a:t>2,2     </a:t>
            </a:r>
            <a:r>
              <a:rPr lang="en-US" altLang="zh-CN" sz="2000" dirty="0">
                <a:latin typeface="Times New Roman" panose="02020603050405020304" pitchFamily="18" charset="0"/>
                <a:ea typeface="宋体" panose="02010600030101010101" pitchFamily="2" charset="-122"/>
              </a:rPr>
              <a:t>k</a:t>
            </a:r>
            <a:r>
              <a:rPr lang="en-US" altLang="zh-CN" sz="2000" baseline="-25000" dirty="0">
                <a:latin typeface="Times New Roman" panose="02020603050405020304" pitchFamily="18" charset="0"/>
                <a:ea typeface="宋体" panose="02010600030101010101" pitchFamily="2" charset="-122"/>
              </a:rPr>
              <a:t>2,3	</a:t>
            </a:r>
            <a:endParaRPr lang="en-US" altLang="zh-CN" sz="20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k</a:t>
            </a:r>
            <a:r>
              <a:rPr lang="en-US" altLang="zh-CN" sz="2000" baseline="-25000" dirty="0">
                <a:latin typeface="Times New Roman" panose="02020603050405020304" pitchFamily="18" charset="0"/>
                <a:ea typeface="宋体" panose="02010600030101010101" pitchFamily="2" charset="-122"/>
              </a:rPr>
              <a:t>3,0     </a:t>
            </a:r>
            <a:r>
              <a:rPr lang="en-US" altLang="zh-CN" sz="2000" dirty="0">
                <a:latin typeface="Times New Roman" panose="02020603050405020304" pitchFamily="18" charset="0"/>
                <a:ea typeface="宋体" panose="02010600030101010101" pitchFamily="2" charset="-122"/>
              </a:rPr>
              <a:t>k</a:t>
            </a:r>
            <a:r>
              <a:rPr lang="en-US" altLang="zh-CN" sz="2000" baseline="-25000" dirty="0">
                <a:latin typeface="Times New Roman" panose="02020603050405020304" pitchFamily="18" charset="0"/>
                <a:ea typeface="宋体" panose="02010600030101010101" pitchFamily="2" charset="-122"/>
              </a:rPr>
              <a:t>3,1     </a:t>
            </a:r>
            <a:r>
              <a:rPr lang="en-US" altLang="zh-CN" sz="2000" dirty="0">
                <a:latin typeface="Times New Roman" panose="02020603050405020304" pitchFamily="18" charset="0"/>
                <a:ea typeface="宋体" panose="02010600030101010101" pitchFamily="2" charset="-122"/>
              </a:rPr>
              <a:t>k</a:t>
            </a:r>
            <a:r>
              <a:rPr lang="en-US" altLang="zh-CN" sz="2000" baseline="-25000" dirty="0">
                <a:latin typeface="Times New Roman" panose="02020603050405020304" pitchFamily="18" charset="0"/>
                <a:ea typeface="宋体" panose="02010600030101010101" pitchFamily="2" charset="-122"/>
              </a:rPr>
              <a:t>3,2     </a:t>
            </a:r>
            <a:r>
              <a:rPr lang="en-US" altLang="zh-CN" sz="2000" dirty="0">
                <a:latin typeface="Times New Roman" panose="02020603050405020304" pitchFamily="18" charset="0"/>
                <a:ea typeface="宋体" panose="02010600030101010101" pitchFamily="2" charset="-122"/>
              </a:rPr>
              <a:t>k</a:t>
            </a:r>
            <a:r>
              <a:rPr lang="en-US" altLang="zh-CN" sz="2000" baseline="-25000" dirty="0">
                <a:latin typeface="Times New Roman" panose="02020603050405020304" pitchFamily="18" charset="0"/>
                <a:ea typeface="宋体" panose="02010600030101010101" pitchFamily="2" charset="-122"/>
              </a:rPr>
              <a:t>3,3  	</a:t>
            </a:r>
            <a:endParaRPr lang="en-US" altLang="zh-CN" sz="20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000" dirty="0">
                <a:ea typeface="宋体" panose="02010600030101010101" pitchFamily="2" charset="-122"/>
              </a:rPr>
              <a:t>	</a:t>
            </a:r>
          </a:p>
          <a:p>
            <a:pPr eaLnBrk="1" hangingPunct="1">
              <a:buFont typeface="Wingdings" panose="05000000000000000000" pitchFamily="2" charset="2"/>
              <a:buNone/>
            </a:pPr>
            <a:r>
              <a:rPr lang="en-US" altLang="zh-CN" sz="2000" dirty="0">
                <a:ea typeface="宋体" panose="02010600030101010101" pitchFamily="2" charset="-122"/>
              </a:rPr>
              <a:t>	where each element is a byte and </a:t>
            </a:r>
            <a:r>
              <a:rPr lang="en-US" altLang="zh-CN" sz="2000" i="1" dirty="0">
                <a:latin typeface="Times New Roman" panose="02020603050405020304" pitchFamily="18" charset="0"/>
                <a:ea typeface="宋体" panose="02010600030101010101" pitchFamily="2" charset="-122"/>
              </a:rPr>
              <a:t>W</a:t>
            </a:r>
            <a:r>
              <a:rPr lang="en-US" altLang="zh-CN" sz="2000" dirty="0">
                <a:latin typeface="Times New Roman" panose="02020603050405020304" pitchFamily="18" charset="0"/>
                <a:ea typeface="宋体" panose="02010600030101010101" pitchFamily="2" charset="-122"/>
              </a:rPr>
              <a:t>[4</a:t>
            </a:r>
            <a:r>
              <a:rPr lang="en-US" altLang="zh-CN" sz="2000" i="1" dirty="0">
                <a:latin typeface="Times New Roman" panose="02020603050405020304" pitchFamily="18" charset="0"/>
                <a:ea typeface="宋体" panose="02010600030101010101" pitchFamily="2" charset="-122"/>
              </a:rPr>
              <a:t>i </a:t>
            </a:r>
            <a:r>
              <a:rPr lang="en-US" altLang="zh-CN" sz="2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j</a:t>
            </a:r>
            <a:r>
              <a:rPr lang="en-US" altLang="zh-CN" sz="2000" dirty="0">
                <a:latin typeface="Times New Roman" panose="02020603050405020304" pitchFamily="18" charset="0"/>
                <a:ea typeface="宋体" panose="02010600030101010101" pitchFamily="2" charset="-122"/>
              </a:rPr>
              <a:t>] = k</a:t>
            </a:r>
            <a:r>
              <a:rPr lang="en-US" altLang="zh-CN" sz="2000" baseline="-25000" dirty="0">
                <a:latin typeface="Times New Roman" panose="02020603050405020304" pitchFamily="18" charset="0"/>
                <a:ea typeface="宋体" panose="02010600030101010101" pitchFamily="2" charset="-122"/>
              </a:rPr>
              <a:t>0,j</a:t>
            </a:r>
            <a:r>
              <a:rPr lang="en-US" altLang="zh-CN" sz="2000" dirty="0">
                <a:latin typeface="Times New Roman" panose="02020603050405020304" pitchFamily="18" charset="0"/>
                <a:ea typeface="宋体" panose="02010600030101010101" pitchFamily="2" charset="-122"/>
              </a:rPr>
              <a:t>k</a:t>
            </a:r>
            <a:r>
              <a:rPr lang="en-US" altLang="zh-CN" sz="2000" baseline="-25000" dirty="0">
                <a:latin typeface="Times New Roman" panose="02020603050405020304" pitchFamily="18" charset="0"/>
                <a:ea typeface="宋体" panose="02010600030101010101" pitchFamily="2" charset="-122"/>
              </a:rPr>
              <a:t>1,j</a:t>
            </a:r>
            <a:r>
              <a:rPr lang="en-US" altLang="zh-CN" sz="2000" dirty="0">
                <a:latin typeface="Times New Roman" panose="02020603050405020304" pitchFamily="18" charset="0"/>
                <a:ea typeface="宋体" panose="02010600030101010101" pitchFamily="2" charset="-122"/>
              </a:rPr>
              <a:t>k</a:t>
            </a:r>
            <a:r>
              <a:rPr lang="en-US" altLang="zh-CN" sz="2000" baseline="-25000" dirty="0">
                <a:latin typeface="Times New Roman" panose="02020603050405020304" pitchFamily="18" charset="0"/>
                <a:ea typeface="宋体" panose="02010600030101010101" pitchFamily="2" charset="-122"/>
              </a:rPr>
              <a:t>2,j</a:t>
            </a:r>
            <a:r>
              <a:rPr lang="en-US" altLang="zh-CN" sz="2000" dirty="0">
                <a:latin typeface="Times New Roman" panose="02020603050405020304" pitchFamily="18" charset="0"/>
                <a:ea typeface="宋体" panose="02010600030101010101" pitchFamily="2" charset="-122"/>
              </a:rPr>
              <a:t>k</a:t>
            </a:r>
            <a:r>
              <a:rPr lang="en-US" altLang="zh-CN" sz="2000" baseline="-25000" dirty="0">
                <a:latin typeface="Times New Roman" panose="02020603050405020304" pitchFamily="18" charset="0"/>
                <a:ea typeface="宋体" panose="02010600030101010101" pitchFamily="2" charset="-122"/>
              </a:rPr>
              <a:t>3,j</a:t>
            </a:r>
            <a:r>
              <a:rPr lang="en-US" altLang="zh-CN" sz="2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j</a:t>
            </a:r>
            <a:r>
              <a:rPr lang="en-US" altLang="zh-CN" sz="2000" dirty="0">
                <a:latin typeface="Times New Roman" panose="02020603050405020304" pitchFamily="18" charset="0"/>
                <a:ea typeface="宋体" panose="02010600030101010101" pitchFamily="2" charset="-122"/>
              </a:rPr>
              <a:t> = 0, 1 , 2, 3</a:t>
            </a:r>
            <a:r>
              <a:rPr lang="en-US" altLang="zh-CN" sz="2000">
                <a:ea typeface="宋体" panose="02010600030101010101" pitchFamily="2" charset="-122"/>
              </a:rPr>
              <a:t>	</a:t>
            </a:r>
            <a:endParaRPr lang="en-GB" altLang="zh-CN" sz="2000" dirty="0">
              <a:ea typeface="StarBats"/>
              <a:cs typeface="StarBats"/>
            </a:endParaRPr>
          </a:p>
          <a:p>
            <a:pPr eaLnBrk="1" hangingPunct="1"/>
            <a:r>
              <a:rPr lang="en-GB" altLang="zh-CN" sz="2000" dirty="0">
                <a:ea typeface="StarBats"/>
                <a:cs typeface="StarBats"/>
              </a:rPr>
              <a:t>Initially, let </a:t>
            </a:r>
            <a:r>
              <a:rPr lang="en-GB" altLang="zh-CN" sz="2000" i="1" dirty="0">
                <a:latin typeface="Times New Roman" panose="02020603050405020304" pitchFamily="18" charset="0"/>
                <a:ea typeface="StarBats"/>
                <a:cs typeface="StarBats"/>
              </a:rPr>
              <a:t>a </a:t>
            </a:r>
            <a:r>
              <a:rPr lang="en-GB" altLang="zh-CN" sz="2000" i="1">
                <a:latin typeface="Times New Roman" panose="02020603050405020304" pitchFamily="18" charset="0"/>
                <a:ea typeface="StarBats"/>
                <a:cs typeface="StarBats"/>
              </a:rPr>
              <a:t>= M</a:t>
            </a:r>
            <a:r>
              <a:rPr lang="en-US" altLang="zh-CN" sz="2000">
                <a:ea typeface="宋体" panose="02010600030101010101" pitchFamily="2" charset="-122"/>
              </a:rPr>
              <a:t>	</a:t>
            </a:r>
            <a:endParaRPr lang="en-US" altLang="zh-CN" sz="2000" dirty="0">
              <a:ea typeface="宋体" panose="02010600030101010101" pitchFamily="2" charset="-122"/>
            </a:endParaRPr>
          </a:p>
          <a:p>
            <a:pPr eaLnBrk="1" hangingPunct="1">
              <a:buFont typeface="Wingdings" panose="05000000000000000000" pitchFamily="2" charset="2"/>
              <a:buNone/>
            </a:pPr>
            <a:r>
              <a:rPr lang="en-US" altLang="zh-CN" sz="2000" dirty="0">
                <a:ea typeface="宋体" panose="02010600030101010101" pitchFamily="2" charset="-122"/>
              </a:rPr>
              <a:t>			</a:t>
            </a:r>
            <a:r>
              <a:rPr lang="en-US" altLang="zh-CN" sz="200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k</a:t>
            </a:r>
            <a:r>
              <a:rPr lang="en-US" altLang="zh-CN" sz="2000" baseline="-25000" dirty="0">
                <a:latin typeface="Times New Roman" panose="02020603050405020304" pitchFamily="18" charset="0"/>
                <a:ea typeface="宋体" panose="02010600030101010101" pitchFamily="2" charset="-122"/>
              </a:rPr>
              <a:t>0,0</a:t>
            </a:r>
            <a:r>
              <a:rPr lang="en-GB" altLang="zh-CN" sz="2000" dirty="0">
                <a:latin typeface="Times New Roman" panose="02020603050405020304" pitchFamily="18" charset="0"/>
                <a:ea typeface="StarBats"/>
                <a:cs typeface="StarBats"/>
              </a:rPr>
              <a:t>⊕</a:t>
            </a:r>
            <a:r>
              <a:rPr lang="en-US" altLang="zh-CN" sz="2000" baseline="-25000" dirty="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0,0      </a:t>
            </a:r>
            <a:r>
              <a:rPr lang="en-US" altLang="zh-CN" sz="2000" dirty="0">
                <a:latin typeface="Times New Roman" panose="02020603050405020304" pitchFamily="18" charset="0"/>
                <a:ea typeface="宋体" panose="02010600030101010101" pitchFamily="2" charset="-122"/>
              </a:rPr>
              <a:t>k</a:t>
            </a:r>
            <a:r>
              <a:rPr lang="en-US" altLang="zh-CN" sz="2000" baseline="-25000" dirty="0">
                <a:latin typeface="Times New Roman" panose="02020603050405020304" pitchFamily="18" charset="0"/>
                <a:ea typeface="宋体" panose="02010600030101010101" pitchFamily="2" charset="-122"/>
              </a:rPr>
              <a:t>0,1</a:t>
            </a:r>
            <a:r>
              <a:rPr lang="en-GB" altLang="zh-CN" sz="2000" dirty="0">
                <a:latin typeface="Times New Roman" panose="02020603050405020304" pitchFamily="18" charset="0"/>
                <a:ea typeface="StarBats"/>
                <a:cs typeface="StarBats"/>
              </a:rPr>
              <a:t>⊕</a:t>
            </a:r>
            <a:r>
              <a:rPr lang="en-US" altLang="zh-CN" sz="2000" baseline="-25000" dirty="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0,1     </a:t>
            </a:r>
            <a:r>
              <a:rPr lang="en-US" altLang="zh-CN" sz="2000" dirty="0">
                <a:latin typeface="Times New Roman" panose="02020603050405020304" pitchFamily="18" charset="0"/>
                <a:ea typeface="宋体" panose="02010600030101010101" pitchFamily="2" charset="-122"/>
              </a:rPr>
              <a:t>k</a:t>
            </a:r>
            <a:r>
              <a:rPr lang="en-US" altLang="zh-CN" sz="2000" baseline="-25000" dirty="0">
                <a:latin typeface="Times New Roman" panose="02020603050405020304" pitchFamily="18" charset="0"/>
                <a:ea typeface="宋体" panose="02010600030101010101" pitchFamily="2" charset="-122"/>
              </a:rPr>
              <a:t>0,3</a:t>
            </a:r>
            <a:r>
              <a:rPr lang="en-GB" altLang="zh-CN" sz="2000" dirty="0">
                <a:latin typeface="Times New Roman" panose="02020603050405020304" pitchFamily="18" charset="0"/>
                <a:ea typeface="StarBats"/>
                <a:cs typeface="StarBats"/>
              </a:rPr>
              <a:t> ⊕</a:t>
            </a:r>
            <a:r>
              <a:rPr lang="en-US" altLang="zh-CN" sz="2000" baseline="-25000" dirty="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0,3     </a:t>
            </a:r>
            <a:r>
              <a:rPr lang="en-US" altLang="zh-CN" sz="2000" dirty="0">
                <a:latin typeface="Times New Roman" panose="02020603050405020304" pitchFamily="18" charset="0"/>
                <a:ea typeface="宋体" panose="02010600030101010101" pitchFamily="2" charset="-122"/>
              </a:rPr>
              <a:t>k</a:t>
            </a:r>
            <a:r>
              <a:rPr lang="en-US" altLang="zh-CN" sz="2000" baseline="-25000" dirty="0">
                <a:latin typeface="Times New Roman" panose="02020603050405020304" pitchFamily="18" charset="0"/>
                <a:ea typeface="宋体" panose="02010600030101010101" pitchFamily="2" charset="-122"/>
              </a:rPr>
              <a:t>0,4</a:t>
            </a:r>
            <a:r>
              <a:rPr lang="en-GB" altLang="zh-CN" sz="2000" dirty="0">
                <a:latin typeface="Times New Roman" panose="02020603050405020304" pitchFamily="18" charset="0"/>
                <a:ea typeface="StarBats"/>
                <a:cs typeface="StarBats"/>
              </a:rPr>
              <a:t> ⊕</a:t>
            </a:r>
            <a:r>
              <a:rPr lang="en-US" altLang="zh-CN" sz="2000" baseline="-25000" dirty="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0,4	</a:t>
            </a:r>
            <a:endParaRPr lang="en-US" altLang="zh-CN" sz="20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GB" altLang="zh-CN" sz="2000" dirty="0">
                <a:ea typeface="宋体" panose="02010600030101010101" pitchFamily="2" charset="-122"/>
              </a:rPr>
              <a:t>	 </a:t>
            </a:r>
            <a:r>
              <a:rPr lang="en-GB" altLang="zh-CN" sz="2000" i="1" dirty="0">
                <a:latin typeface="Times New Roman" panose="02020603050405020304" pitchFamily="18" charset="0"/>
                <a:ea typeface="宋体" panose="02010600030101010101" pitchFamily="2" charset="-122"/>
              </a:rPr>
              <a:t>ark</a:t>
            </a:r>
            <a:r>
              <a:rPr lang="en-GB" altLang="zh-CN" sz="2000" dirty="0">
                <a:latin typeface="Times New Roman" panose="02020603050405020304" pitchFamily="18" charset="0"/>
                <a:ea typeface="宋体" panose="02010600030101010101" pitchFamily="2" charset="-122"/>
              </a:rPr>
              <a:t>(</a:t>
            </a:r>
            <a:r>
              <a:rPr lang="en-GB" altLang="zh-CN" sz="2000" i="1" dirty="0">
                <a:latin typeface="Times New Roman" panose="02020603050405020304" pitchFamily="18" charset="0"/>
                <a:ea typeface="宋体" panose="02010600030101010101" pitchFamily="2" charset="-122"/>
              </a:rPr>
              <a:t>a</a:t>
            </a:r>
            <a:r>
              <a:rPr lang="en-GB" altLang="zh-CN" sz="2000" dirty="0">
                <a:latin typeface="Times New Roman" panose="02020603050405020304" pitchFamily="18" charset="0"/>
                <a:ea typeface="宋体" panose="02010600030101010101" pitchFamily="2" charset="-122"/>
              </a:rPr>
              <a:t>, </a:t>
            </a:r>
            <a:r>
              <a:rPr lang="en-GB" altLang="zh-CN" sz="2000" i="1" dirty="0">
                <a:latin typeface="Times New Roman" panose="02020603050405020304" pitchFamily="18" charset="0"/>
                <a:ea typeface="宋体" panose="02010600030101010101" pitchFamily="2" charset="-122"/>
              </a:rPr>
              <a:t>K</a:t>
            </a:r>
            <a:r>
              <a:rPr lang="en-GB" altLang="zh-CN" sz="2000" i="1" baseline="-25000" dirty="0">
                <a:latin typeface="Times New Roman" panose="02020603050405020304" pitchFamily="18" charset="0"/>
                <a:ea typeface="宋体" panose="02010600030101010101" pitchFamily="2" charset="-122"/>
              </a:rPr>
              <a:t>i</a:t>
            </a:r>
            <a:r>
              <a:rPr lang="en-GB" altLang="zh-CN" sz="2000" dirty="0">
                <a:latin typeface="Times New Roman" panose="02020603050405020304" pitchFamily="18" charset="0"/>
                <a:ea typeface="宋体" panose="02010600030101010101" pitchFamily="2" charset="-122"/>
              </a:rPr>
              <a:t>) = </a:t>
            </a:r>
            <a:r>
              <a:rPr lang="en-GB" altLang="zh-CN" sz="2000" i="1" dirty="0">
                <a:latin typeface="Times New Roman" panose="02020603050405020304" pitchFamily="18" charset="0"/>
                <a:ea typeface="宋体" panose="02010600030101010101" pitchFamily="2" charset="-122"/>
              </a:rPr>
              <a:t>a</a:t>
            </a:r>
            <a:r>
              <a:rPr lang="en-GB" altLang="zh-CN" sz="2000" dirty="0">
                <a:latin typeface="Times New Roman" panose="02020603050405020304" pitchFamily="18" charset="0"/>
                <a:ea typeface="宋体" panose="02010600030101010101" pitchFamily="2" charset="-122"/>
              </a:rPr>
              <a:t> </a:t>
            </a:r>
            <a:r>
              <a:rPr lang="en-GB" altLang="zh-CN" sz="2000" dirty="0">
                <a:latin typeface="Times New Roman" panose="02020603050405020304" pitchFamily="18" charset="0"/>
                <a:ea typeface="StarBats"/>
                <a:cs typeface="StarBats"/>
              </a:rPr>
              <a:t>⊕ </a:t>
            </a:r>
            <a:r>
              <a:rPr lang="en-GB" altLang="zh-CN" sz="2000" i="1" dirty="0">
                <a:latin typeface="Times New Roman" panose="02020603050405020304" pitchFamily="18" charset="0"/>
                <a:ea typeface="StarBats"/>
                <a:cs typeface="StarBats"/>
              </a:rPr>
              <a:t>K</a:t>
            </a:r>
            <a:r>
              <a:rPr lang="en-GB" altLang="zh-CN" sz="2000" i="1" baseline="-25000" dirty="0">
                <a:latin typeface="Times New Roman" panose="02020603050405020304" pitchFamily="18" charset="0"/>
                <a:ea typeface="StarBats"/>
                <a:cs typeface="StarBats"/>
              </a:rPr>
              <a:t>i</a:t>
            </a:r>
            <a:r>
              <a:rPr lang="en-GB" altLang="zh-CN" sz="2000" dirty="0">
                <a:latin typeface="Times New Roman" panose="02020603050405020304" pitchFamily="18" charset="0"/>
                <a:ea typeface="StarBats"/>
                <a:cs typeface="StarBats"/>
              </a:rPr>
              <a:t> =</a:t>
            </a:r>
            <a:r>
              <a:rPr lang="en-US" altLang="zh-CN" sz="2000" dirty="0">
                <a:latin typeface="Times New Roman" panose="02020603050405020304" pitchFamily="18" charset="0"/>
                <a:ea typeface="宋体" panose="02010600030101010101" pitchFamily="2" charset="-122"/>
              </a:rPr>
              <a:t>      k</a:t>
            </a:r>
            <a:r>
              <a:rPr lang="en-US" altLang="zh-CN" sz="2000" baseline="-25000" dirty="0">
                <a:latin typeface="Times New Roman" panose="02020603050405020304" pitchFamily="18" charset="0"/>
                <a:ea typeface="宋体" panose="02010600030101010101" pitchFamily="2" charset="-122"/>
              </a:rPr>
              <a:t>1,0</a:t>
            </a:r>
            <a:r>
              <a:rPr lang="en-GB" altLang="zh-CN" sz="2000" dirty="0">
                <a:latin typeface="Times New Roman" panose="02020603050405020304" pitchFamily="18" charset="0"/>
                <a:ea typeface="StarBats"/>
                <a:cs typeface="StarBats"/>
              </a:rPr>
              <a:t>⊕ </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1,0     </a:t>
            </a:r>
            <a:r>
              <a:rPr lang="en-US" altLang="zh-CN" sz="2000" dirty="0">
                <a:latin typeface="Times New Roman" panose="02020603050405020304" pitchFamily="18" charset="0"/>
                <a:ea typeface="宋体" panose="02010600030101010101" pitchFamily="2" charset="-122"/>
              </a:rPr>
              <a:t>k</a:t>
            </a:r>
            <a:r>
              <a:rPr lang="en-US" altLang="zh-CN" sz="2000" baseline="-25000" dirty="0">
                <a:latin typeface="Times New Roman" panose="02020603050405020304" pitchFamily="18" charset="0"/>
                <a:ea typeface="宋体" panose="02010600030101010101" pitchFamily="2" charset="-122"/>
              </a:rPr>
              <a:t>1,1</a:t>
            </a:r>
            <a:r>
              <a:rPr lang="en-GB" altLang="zh-CN" sz="2000" dirty="0">
                <a:latin typeface="Times New Roman" panose="02020603050405020304" pitchFamily="18" charset="0"/>
                <a:ea typeface="StarBats"/>
                <a:cs typeface="StarBats"/>
              </a:rPr>
              <a:t>⊕</a:t>
            </a:r>
            <a:r>
              <a:rPr lang="en-US" altLang="zh-CN" sz="2000" baseline="-25000" dirty="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1,1     </a:t>
            </a:r>
            <a:r>
              <a:rPr lang="en-US" altLang="zh-CN" sz="2000" dirty="0">
                <a:latin typeface="Times New Roman" panose="02020603050405020304" pitchFamily="18" charset="0"/>
                <a:ea typeface="宋体" panose="02010600030101010101" pitchFamily="2" charset="-122"/>
              </a:rPr>
              <a:t>k</a:t>
            </a:r>
            <a:r>
              <a:rPr lang="en-US" altLang="zh-CN" sz="2000" baseline="-25000" dirty="0">
                <a:latin typeface="Times New Roman" panose="02020603050405020304" pitchFamily="18" charset="0"/>
                <a:ea typeface="宋体" panose="02010600030101010101" pitchFamily="2" charset="-122"/>
              </a:rPr>
              <a:t>1,2 </a:t>
            </a:r>
            <a:r>
              <a:rPr lang="en-GB" altLang="zh-CN" sz="2000" dirty="0">
                <a:latin typeface="Times New Roman" panose="02020603050405020304" pitchFamily="18" charset="0"/>
                <a:ea typeface="StarBats"/>
                <a:cs typeface="StarBats"/>
              </a:rPr>
              <a:t>⊕ </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1,2     </a:t>
            </a:r>
            <a:r>
              <a:rPr lang="en-US" altLang="zh-CN" sz="2000" dirty="0">
                <a:latin typeface="Times New Roman" panose="02020603050405020304" pitchFamily="18" charset="0"/>
                <a:ea typeface="宋体" panose="02010600030101010101" pitchFamily="2" charset="-122"/>
              </a:rPr>
              <a:t>k</a:t>
            </a:r>
            <a:r>
              <a:rPr lang="en-US" altLang="zh-CN" sz="2000" baseline="-25000" dirty="0">
                <a:latin typeface="Times New Roman" panose="02020603050405020304" pitchFamily="18" charset="0"/>
                <a:ea typeface="宋体" panose="02010600030101010101" pitchFamily="2" charset="-122"/>
              </a:rPr>
              <a:t>1,3 </a:t>
            </a:r>
            <a:r>
              <a:rPr lang="en-GB" altLang="zh-CN" sz="2000" dirty="0">
                <a:latin typeface="Times New Roman" panose="02020603050405020304" pitchFamily="18" charset="0"/>
                <a:ea typeface="StarBats"/>
                <a:cs typeface="StarBats"/>
              </a:rPr>
              <a:t>⊕ </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1,3 	</a:t>
            </a:r>
            <a:r>
              <a:rPr lang="en-US" altLang="zh-CN" sz="2000" dirty="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k</a:t>
            </a:r>
            <a:r>
              <a:rPr lang="en-US" altLang="zh-CN" sz="2000" baseline="-25000" dirty="0">
                <a:latin typeface="Times New Roman" panose="02020603050405020304" pitchFamily="18" charset="0"/>
                <a:ea typeface="宋体" panose="02010600030101010101" pitchFamily="2" charset="-122"/>
              </a:rPr>
              <a:t>2,0</a:t>
            </a:r>
            <a:r>
              <a:rPr lang="en-GB" altLang="zh-CN" sz="2000" dirty="0">
                <a:latin typeface="Times New Roman" panose="02020603050405020304" pitchFamily="18" charset="0"/>
                <a:ea typeface="StarBats"/>
                <a:cs typeface="StarBats"/>
              </a:rPr>
              <a:t>⊕ </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2,0     </a:t>
            </a:r>
            <a:r>
              <a:rPr lang="en-US" altLang="zh-CN" sz="2000" dirty="0">
                <a:latin typeface="Times New Roman" panose="02020603050405020304" pitchFamily="18" charset="0"/>
                <a:ea typeface="宋体" panose="02010600030101010101" pitchFamily="2" charset="-122"/>
              </a:rPr>
              <a:t>k</a:t>
            </a:r>
            <a:r>
              <a:rPr lang="en-US" altLang="zh-CN" sz="2000" baseline="-25000" dirty="0">
                <a:latin typeface="Times New Roman" panose="02020603050405020304" pitchFamily="18" charset="0"/>
                <a:ea typeface="宋体" panose="02010600030101010101" pitchFamily="2" charset="-122"/>
              </a:rPr>
              <a:t>2,1</a:t>
            </a:r>
            <a:r>
              <a:rPr lang="en-GB" altLang="zh-CN" sz="2000" dirty="0">
                <a:latin typeface="Times New Roman" panose="02020603050405020304" pitchFamily="18" charset="0"/>
                <a:ea typeface="StarBats"/>
                <a:cs typeface="StarBats"/>
              </a:rPr>
              <a:t>⊕</a:t>
            </a:r>
            <a:r>
              <a:rPr lang="en-US" altLang="zh-CN" sz="2000" baseline="-25000" dirty="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2,1     </a:t>
            </a:r>
            <a:r>
              <a:rPr lang="en-US" altLang="zh-CN" sz="2000" dirty="0">
                <a:latin typeface="Times New Roman" panose="02020603050405020304" pitchFamily="18" charset="0"/>
                <a:ea typeface="宋体" panose="02010600030101010101" pitchFamily="2" charset="-122"/>
              </a:rPr>
              <a:t>k</a:t>
            </a:r>
            <a:r>
              <a:rPr lang="en-US" altLang="zh-CN" sz="2000" baseline="-25000" dirty="0">
                <a:latin typeface="Times New Roman" panose="02020603050405020304" pitchFamily="18" charset="0"/>
                <a:ea typeface="宋体" panose="02010600030101010101" pitchFamily="2" charset="-122"/>
              </a:rPr>
              <a:t>2,2 </a:t>
            </a:r>
            <a:r>
              <a:rPr lang="en-GB" altLang="zh-CN" sz="2000" dirty="0">
                <a:latin typeface="Times New Roman" panose="02020603050405020304" pitchFamily="18" charset="0"/>
                <a:ea typeface="StarBats"/>
                <a:cs typeface="StarBats"/>
              </a:rPr>
              <a:t>⊕ </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2,2     </a:t>
            </a:r>
            <a:r>
              <a:rPr lang="en-US" altLang="zh-CN" sz="2000" dirty="0">
                <a:latin typeface="Times New Roman" panose="02020603050405020304" pitchFamily="18" charset="0"/>
                <a:ea typeface="宋体" panose="02010600030101010101" pitchFamily="2" charset="-122"/>
              </a:rPr>
              <a:t>k</a:t>
            </a:r>
            <a:r>
              <a:rPr lang="en-US" altLang="zh-CN" sz="2000" baseline="-25000" dirty="0">
                <a:latin typeface="Times New Roman" panose="02020603050405020304" pitchFamily="18" charset="0"/>
                <a:ea typeface="宋体" panose="02010600030101010101" pitchFamily="2" charset="-122"/>
              </a:rPr>
              <a:t>2,3 </a:t>
            </a:r>
            <a:r>
              <a:rPr lang="en-GB" altLang="zh-CN" sz="2000" dirty="0">
                <a:latin typeface="Times New Roman" panose="02020603050405020304" pitchFamily="18" charset="0"/>
                <a:ea typeface="StarBats"/>
                <a:cs typeface="StarBats"/>
              </a:rPr>
              <a:t>⊕ </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2,3 	</a:t>
            </a:r>
            <a:r>
              <a:rPr lang="en-US" altLang="zh-CN" sz="2000" dirty="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    k</a:t>
            </a:r>
            <a:r>
              <a:rPr lang="en-US" altLang="zh-CN" sz="2000" baseline="-25000">
                <a:latin typeface="Times New Roman" panose="02020603050405020304" pitchFamily="18" charset="0"/>
                <a:ea typeface="宋体" panose="02010600030101010101" pitchFamily="2" charset="-122"/>
              </a:rPr>
              <a:t>3,0</a:t>
            </a:r>
            <a:r>
              <a:rPr lang="en-GB" altLang="zh-CN" sz="2000" dirty="0">
                <a:latin typeface="Times New Roman" panose="02020603050405020304" pitchFamily="18" charset="0"/>
                <a:ea typeface="StarBats"/>
                <a:cs typeface="StarBats"/>
              </a:rPr>
              <a:t>⊕ </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3,0     </a:t>
            </a:r>
            <a:r>
              <a:rPr lang="en-US" altLang="zh-CN" sz="2000" dirty="0">
                <a:latin typeface="Times New Roman" panose="02020603050405020304" pitchFamily="18" charset="0"/>
                <a:ea typeface="宋体" panose="02010600030101010101" pitchFamily="2" charset="-122"/>
              </a:rPr>
              <a:t>k</a:t>
            </a:r>
            <a:r>
              <a:rPr lang="en-US" altLang="zh-CN" sz="2000" baseline="-25000" dirty="0">
                <a:latin typeface="Times New Roman" panose="02020603050405020304" pitchFamily="18" charset="0"/>
                <a:ea typeface="宋体" panose="02010600030101010101" pitchFamily="2" charset="-122"/>
              </a:rPr>
              <a:t>3,1</a:t>
            </a:r>
            <a:r>
              <a:rPr lang="en-GB" altLang="zh-CN" sz="2000" dirty="0">
                <a:latin typeface="Times New Roman" panose="02020603050405020304" pitchFamily="18" charset="0"/>
                <a:ea typeface="StarBats"/>
                <a:cs typeface="StarBats"/>
              </a:rPr>
              <a:t>⊕</a:t>
            </a:r>
            <a:r>
              <a:rPr lang="en-US" altLang="zh-CN" sz="2000" baseline="-25000" dirty="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3,1     </a:t>
            </a:r>
            <a:r>
              <a:rPr lang="en-US" altLang="zh-CN" sz="2000" dirty="0">
                <a:latin typeface="Times New Roman" panose="02020603050405020304" pitchFamily="18" charset="0"/>
                <a:ea typeface="宋体" panose="02010600030101010101" pitchFamily="2" charset="-122"/>
              </a:rPr>
              <a:t>k</a:t>
            </a:r>
            <a:r>
              <a:rPr lang="en-US" altLang="zh-CN" sz="2000" baseline="-25000" dirty="0">
                <a:latin typeface="Times New Roman" panose="02020603050405020304" pitchFamily="18" charset="0"/>
                <a:ea typeface="宋体" panose="02010600030101010101" pitchFamily="2" charset="-122"/>
              </a:rPr>
              <a:t>3,2 </a:t>
            </a:r>
            <a:r>
              <a:rPr lang="en-GB" altLang="zh-CN" sz="2000" dirty="0">
                <a:latin typeface="Times New Roman" panose="02020603050405020304" pitchFamily="18" charset="0"/>
                <a:ea typeface="StarBats"/>
                <a:cs typeface="StarBats"/>
              </a:rPr>
              <a:t>⊕ </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3,2     </a:t>
            </a:r>
            <a:r>
              <a:rPr lang="en-US" altLang="zh-CN" sz="2000" dirty="0">
                <a:latin typeface="Times New Roman" panose="02020603050405020304" pitchFamily="18" charset="0"/>
                <a:ea typeface="宋体" panose="02010600030101010101" pitchFamily="2" charset="-122"/>
              </a:rPr>
              <a:t>k</a:t>
            </a:r>
            <a:r>
              <a:rPr lang="en-US" altLang="zh-CN" sz="2000" baseline="-25000" dirty="0">
                <a:latin typeface="Times New Roman" panose="02020603050405020304" pitchFamily="18" charset="0"/>
                <a:ea typeface="宋体" panose="02010600030101010101" pitchFamily="2" charset="-122"/>
              </a:rPr>
              <a:t>3,3 </a:t>
            </a:r>
            <a:r>
              <a:rPr lang="en-GB" altLang="zh-CN" sz="2000" dirty="0">
                <a:latin typeface="Times New Roman" panose="02020603050405020304" pitchFamily="18" charset="0"/>
                <a:ea typeface="StarBats"/>
                <a:cs typeface="StarBats"/>
              </a:rPr>
              <a:t>⊕ </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3,3 </a:t>
            </a:r>
            <a:endParaRPr lang="en-US" altLang="zh-CN" sz="2000" dirty="0">
              <a:ea typeface="宋体" panose="02010600030101010101" pitchFamily="2" charset="-122"/>
            </a:endParaRPr>
          </a:p>
          <a:p>
            <a:pPr eaLnBrk="1" hangingPunct="1">
              <a:spcBef>
                <a:spcPts val="1200"/>
              </a:spcBef>
            </a:pPr>
            <a:r>
              <a:rPr lang="en-US" altLang="zh-CN" sz="2000" dirty="0">
                <a:ea typeface="宋体" panose="02010600030101010101" pitchFamily="2" charset="-122"/>
              </a:rPr>
              <a:t>Since this is </a:t>
            </a:r>
            <a:r>
              <a:rPr lang="en-US" altLang="zh-CN" sz="2000">
                <a:ea typeface="宋体" panose="02010600030101010101" pitchFamily="2" charset="-122"/>
              </a:rPr>
              <a:t>a ⊕ </a:t>
            </a:r>
            <a:r>
              <a:rPr lang="en-US" altLang="zh-CN" sz="2000" dirty="0">
                <a:ea typeface="宋体" panose="02010600030101010101" pitchFamily="2" charset="-122"/>
              </a:rPr>
              <a:t>operation, </a:t>
            </a:r>
            <a:r>
              <a:rPr lang="en-US" altLang="zh-CN" sz="2000" i="1" dirty="0">
                <a:latin typeface="Times New Roman" panose="02020603050405020304" pitchFamily="18" charset="0"/>
                <a:ea typeface="宋体" panose="02010600030101010101" pitchFamily="2" charset="-122"/>
              </a:rPr>
              <a:t>ark</a:t>
            </a:r>
            <a:r>
              <a:rPr lang="en-US" altLang="zh-CN" sz="2000" i="1" baseline="30000" dirty="0">
                <a:latin typeface="Times New Roman" panose="02020603050405020304" pitchFamily="18" charset="0"/>
                <a:ea typeface="宋体" panose="02010600030101010101" pitchFamily="2" charset="-122"/>
              </a:rPr>
              <a:t>–</a:t>
            </a:r>
            <a:r>
              <a:rPr lang="en-US" altLang="zh-CN" sz="2000" baseline="30000" dirty="0">
                <a:latin typeface="Times New Roman" panose="02020603050405020304" pitchFamily="18" charset="0"/>
                <a:ea typeface="宋体" panose="02010600030101010101" pitchFamily="2" charset="-122"/>
              </a:rPr>
              <a:t>1</a:t>
            </a:r>
            <a:r>
              <a:rPr lang="en-US" altLang="zh-CN" sz="2000" dirty="0">
                <a:ea typeface="宋体" panose="02010600030101010101" pitchFamily="2" charset="-122"/>
              </a:rPr>
              <a:t> is the same as </a:t>
            </a:r>
            <a:r>
              <a:rPr lang="en-US" altLang="zh-CN" sz="2000" i="1" dirty="0">
                <a:latin typeface="Times New Roman" panose="02020603050405020304" pitchFamily="18" charset="0"/>
                <a:ea typeface="宋体" panose="02010600030101010101" pitchFamily="2" charset="-122"/>
              </a:rPr>
              <a:t>ark</a:t>
            </a:r>
            <a:r>
              <a:rPr lang="en-US" altLang="zh-CN" sz="2000" dirty="0">
                <a:ea typeface="宋体" panose="02010600030101010101" pitchFamily="2" charset="-122"/>
              </a:rPr>
              <a:t>. </a:t>
            </a:r>
            <a:r>
              <a:rPr lang="en-US" altLang="zh-CN" sz="2000">
                <a:ea typeface="宋体" panose="02010600030101010101" pitchFamily="2" charset="-122"/>
              </a:rPr>
              <a:t>We have</a:t>
            </a:r>
            <a:endParaRPr lang="en-US" altLang="zh-CN" sz="2000" dirty="0">
              <a:ea typeface="宋体" panose="02010600030101010101" pitchFamily="2" charset="-122"/>
            </a:endParaRPr>
          </a:p>
          <a:p>
            <a:pPr eaLnBrk="1" hangingPunct="1">
              <a:spcBef>
                <a:spcPts val="1200"/>
              </a:spcBef>
              <a:buFont typeface="Wingdings" panose="05000000000000000000" pitchFamily="2" charset="2"/>
              <a:buNone/>
            </a:pPr>
            <a:r>
              <a:rPr lang="en-US" altLang="zh-CN" sz="2000" dirty="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ark</a:t>
            </a:r>
            <a:r>
              <a:rPr lang="en-US" altLang="zh-CN" sz="2000" dirty="0">
                <a:latin typeface="Times New Roman" panose="02020603050405020304" pitchFamily="18" charset="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ark</a:t>
            </a:r>
            <a:r>
              <a:rPr lang="en-US" altLang="zh-CN" sz="2000" baseline="30000" dirty="0">
                <a:latin typeface="Times New Roman" panose="02020603050405020304" pitchFamily="18" charset="0"/>
                <a:ea typeface="宋体" panose="02010600030101010101" pitchFamily="2" charset="-122"/>
              </a:rPr>
              <a:t>–1</a:t>
            </a:r>
            <a:r>
              <a:rPr lang="en-US" altLang="zh-CN" sz="2000" dirty="0">
                <a:latin typeface="Times New Roman" panose="02020603050405020304" pitchFamily="18" charset="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a</a:t>
            </a:r>
            <a:r>
              <a:rPr lang="en-US" altLang="zh-CN" sz="2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K</a:t>
            </a:r>
            <a:r>
              <a:rPr lang="en-US" altLang="zh-CN" sz="2000" i="1" baseline="-25000" dirty="0">
                <a:latin typeface="Times New Roman" panose="02020603050405020304" pitchFamily="18" charset="0"/>
                <a:ea typeface="宋体" panose="02010600030101010101" pitchFamily="2" charset="-122"/>
              </a:rPr>
              <a:t>i</a:t>
            </a:r>
            <a:r>
              <a:rPr lang="en-US" altLang="zh-CN" sz="2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K</a:t>
            </a:r>
            <a:r>
              <a:rPr lang="en-US" altLang="zh-CN" sz="2000" i="1" baseline="-25000" dirty="0">
                <a:latin typeface="Times New Roman" panose="02020603050405020304" pitchFamily="18" charset="0"/>
                <a:ea typeface="宋体" panose="02010600030101010101" pitchFamily="2" charset="-122"/>
              </a:rPr>
              <a:t>i</a:t>
            </a:r>
            <a:r>
              <a:rPr lang="en-US" altLang="zh-CN" sz="2000" dirty="0">
                <a:latin typeface="Times New Roman" panose="02020603050405020304" pitchFamily="18" charset="0"/>
                <a:ea typeface="宋体" panose="02010600030101010101" pitchFamily="2" charset="-122"/>
              </a:rPr>
              <a:t>) = </a:t>
            </a:r>
            <a:r>
              <a:rPr lang="en-US" altLang="zh-CN" sz="2000" i="1" dirty="0">
                <a:latin typeface="Times New Roman" panose="02020603050405020304" pitchFamily="18" charset="0"/>
                <a:ea typeface="宋体" panose="02010600030101010101" pitchFamily="2" charset="-122"/>
              </a:rPr>
              <a:t>ark</a:t>
            </a:r>
            <a:r>
              <a:rPr lang="en-US" altLang="zh-CN" sz="2000" baseline="30000" dirty="0">
                <a:latin typeface="Times New Roman" panose="02020603050405020304" pitchFamily="18" charset="0"/>
                <a:ea typeface="宋体" panose="02010600030101010101" pitchFamily="2" charset="-122"/>
              </a:rPr>
              <a:t>–1</a:t>
            </a:r>
            <a:r>
              <a:rPr lang="en-US" altLang="zh-CN" sz="2000" dirty="0">
                <a:latin typeface="Times New Roman" panose="02020603050405020304" pitchFamily="18" charset="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ark</a:t>
            </a:r>
            <a:r>
              <a:rPr lang="en-US" altLang="zh-CN" sz="2000" dirty="0">
                <a:latin typeface="Times New Roman" panose="02020603050405020304" pitchFamily="18" charset="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a</a:t>
            </a:r>
            <a:r>
              <a:rPr lang="en-US" altLang="zh-CN" sz="2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K</a:t>
            </a:r>
            <a:r>
              <a:rPr lang="en-US" altLang="zh-CN" sz="2000" i="1" baseline="-25000" dirty="0">
                <a:latin typeface="Times New Roman" panose="02020603050405020304" pitchFamily="18" charset="0"/>
                <a:ea typeface="宋体" panose="02010600030101010101" pitchFamily="2" charset="-122"/>
              </a:rPr>
              <a:t>i</a:t>
            </a:r>
            <a:r>
              <a:rPr lang="en-US" altLang="zh-CN" sz="2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K</a:t>
            </a:r>
            <a:r>
              <a:rPr lang="en-US" altLang="zh-CN" sz="2000" i="1" baseline="-25000" dirty="0">
                <a:latin typeface="Times New Roman" panose="02020603050405020304" pitchFamily="18" charset="0"/>
                <a:ea typeface="宋体" panose="02010600030101010101" pitchFamily="2" charset="-122"/>
              </a:rPr>
              <a:t>i</a:t>
            </a:r>
            <a:r>
              <a:rPr lang="en-US" altLang="zh-CN" sz="2000" dirty="0">
                <a:latin typeface="Times New Roman" panose="02020603050405020304" pitchFamily="18" charset="0"/>
                <a:ea typeface="宋体" panose="02010600030101010101" pitchFamily="2" charset="-122"/>
              </a:rPr>
              <a:t>) = </a:t>
            </a:r>
            <a:r>
              <a:rPr lang="en-US" altLang="zh-CN" sz="2000" i="1" dirty="0">
                <a:latin typeface="Times New Roman" panose="02020603050405020304" pitchFamily="18" charset="0"/>
                <a:ea typeface="宋体" panose="02010600030101010101" pitchFamily="2" charset="-122"/>
              </a:rPr>
              <a:t>a</a:t>
            </a:r>
          </a:p>
        </p:txBody>
      </p:sp>
      <p:sp>
        <p:nvSpPr>
          <p:cNvPr id="40965" name="AutoShape 8">
            <a:extLst>
              <a:ext uri="{FF2B5EF4-FFF2-40B4-BE49-F238E27FC236}">
                <a16:creationId xmlns:a16="http://schemas.microsoft.com/office/drawing/2014/main" id="{FC8E2777-7218-4823-94D3-F1FD4E9B1A93}"/>
              </a:ext>
            </a:extLst>
          </p:cNvPr>
          <p:cNvSpPr>
            <a:spLocks noChangeArrowheads="1"/>
          </p:cNvSpPr>
          <p:nvPr/>
        </p:nvSpPr>
        <p:spPr bwMode="auto">
          <a:xfrm>
            <a:off x="3059832" y="1412776"/>
            <a:ext cx="2383904" cy="1524000"/>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40966" name="Line 9">
            <a:extLst>
              <a:ext uri="{FF2B5EF4-FFF2-40B4-BE49-F238E27FC236}">
                <a16:creationId xmlns:a16="http://schemas.microsoft.com/office/drawing/2014/main" id="{24F26577-6C3B-4A60-888F-1F0647F5EB02}"/>
              </a:ext>
            </a:extLst>
          </p:cNvPr>
          <p:cNvSpPr>
            <a:spLocks noChangeShapeType="1"/>
          </p:cNvSpPr>
          <p:nvPr/>
        </p:nvSpPr>
        <p:spPr bwMode="auto">
          <a:xfrm>
            <a:off x="3124200" y="2438400"/>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0967" name="AutoShape 11">
            <a:extLst>
              <a:ext uri="{FF2B5EF4-FFF2-40B4-BE49-F238E27FC236}">
                <a16:creationId xmlns:a16="http://schemas.microsoft.com/office/drawing/2014/main" id="{65268DC2-4127-4B7E-A15F-30F74423DDCE}"/>
              </a:ext>
            </a:extLst>
          </p:cNvPr>
          <p:cNvSpPr>
            <a:spLocks noChangeArrowheads="1"/>
          </p:cNvSpPr>
          <p:nvPr/>
        </p:nvSpPr>
        <p:spPr bwMode="auto">
          <a:xfrm>
            <a:off x="3059832" y="3921225"/>
            <a:ext cx="5256584" cy="1524000"/>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40968" name="Line 12">
            <a:extLst>
              <a:ext uri="{FF2B5EF4-FFF2-40B4-BE49-F238E27FC236}">
                <a16:creationId xmlns:a16="http://schemas.microsoft.com/office/drawing/2014/main" id="{EDA1C76C-4304-4561-B66A-6CD65F249548}"/>
              </a:ext>
            </a:extLst>
          </p:cNvPr>
          <p:cNvSpPr>
            <a:spLocks noChangeShapeType="1"/>
          </p:cNvSpPr>
          <p:nvPr/>
        </p:nvSpPr>
        <p:spPr bwMode="auto">
          <a:xfrm>
            <a:off x="2819400" y="4648200"/>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itle 4">
            <a:extLst>
              <a:ext uri="{FF2B5EF4-FFF2-40B4-BE49-F238E27FC236}">
                <a16:creationId xmlns:a16="http://schemas.microsoft.com/office/drawing/2014/main" id="{0F498CFC-741A-46CC-92F8-AB5AE5B0BAF4}"/>
              </a:ext>
            </a:extLst>
          </p:cNvPr>
          <p:cNvSpPr>
            <a:spLocks noGrp="1"/>
          </p:cNvSpPr>
          <p:nvPr>
            <p:ph type="title" idx="4294967295"/>
          </p:nvPr>
        </p:nvSpPr>
        <p:spPr>
          <a:xfrm>
            <a:off x="1143000" y="-99392"/>
            <a:ext cx="7543800" cy="1295400"/>
          </a:xfrm>
        </p:spPr>
        <p:txBody>
          <a:bodyPr anchor="ctr"/>
          <a:lstStyle/>
          <a:p>
            <a:pPr eaLnBrk="1" hangingPunct="1"/>
            <a:r>
              <a:rPr lang="en-US" altLang="zh-CN" sz="3600" dirty="0">
                <a:ea typeface="宋体" panose="02010600030101010101" pitchFamily="2" charset="-122"/>
              </a:rPr>
              <a:t>AES-128 Encryption/Decryption</a:t>
            </a:r>
          </a:p>
        </p:txBody>
      </p:sp>
      <p:sp>
        <p:nvSpPr>
          <p:cNvPr id="45060" name="Content Placeholder 5">
            <a:extLst>
              <a:ext uri="{FF2B5EF4-FFF2-40B4-BE49-F238E27FC236}">
                <a16:creationId xmlns:a16="http://schemas.microsoft.com/office/drawing/2014/main" id="{71E6335A-D77C-4184-B05D-316258EF03BC}"/>
              </a:ext>
            </a:extLst>
          </p:cNvPr>
          <p:cNvSpPr>
            <a:spLocks noGrp="1"/>
          </p:cNvSpPr>
          <p:nvPr>
            <p:ph idx="4294967295"/>
          </p:nvPr>
        </p:nvSpPr>
        <p:spPr>
          <a:xfrm>
            <a:off x="457200" y="1124744"/>
            <a:ext cx="8229600" cy="4572000"/>
          </a:xfrm>
        </p:spPr>
        <p:txBody>
          <a:bodyPr/>
          <a:lstStyle/>
          <a:p>
            <a:pPr eaLnBrk="1" hangingPunct="1"/>
            <a:r>
              <a:rPr lang="en-US" altLang="zh-CN" sz="1800" dirty="0">
                <a:ea typeface="宋体" panose="02010600030101010101" pitchFamily="2" charset="-122"/>
              </a:rPr>
              <a:t>AES-128 encryption:</a:t>
            </a:r>
          </a:p>
          <a:p>
            <a:pPr eaLnBrk="1" hangingPunct="1"/>
            <a:r>
              <a:rPr lang="en-US" altLang="zh-CN" sz="1800" dirty="0">
                <a:ea typeface="宋体" panose="02010600030101010101" pitchFamily="2" charset="-122"/>
              </a:rPr>
              <a:t>Let </a:t>
            </a:r>
            <a:r>
              <a:rPr lang="en-US" altLang="zh-CN" sz="1800" i="1" dirty="0">
                <a:latin typeface="Times New Roman" panose="02020603050405020304" pitchFamily="18" charset="0"/>
                <a:ea typeface="宋体" panose="02010600030101010101" pitchFamily="2" charset="-122"/>
              </a:rPr>
              <a:t>A</a:t>
            </a:r>
            <a:r>
              <a:rPr lang="en-US" altLang="zh-CN" sz="1800" i="1" baseline="-25000" dirty="0">
                <a:latin typeface="Times New Roman" panose="02020603050405020304" pitchFamily="18" charset="0"/>
                <a:ea typeface="宋体" panose="02010600030101010101" pitchFamily="2" charset="-122"/>
              </a:rPr>
              <a:t>i</a:t>
            </a:r>
            <a:r>
              <a:rPr lang="en-US" altLang="zh-CN" sz="1800" dirty="0">
                <a:ea typeface="宋体" panose="02010600030101010101" pitchFamily="2" charset="-122"/>
              </a:rPr>
              <a:t> (</a:t>
            </a:r>
            <a:r>
              <a:rPr lang="en-US" altLang="zh-CN" sz="1800" i="1" dirty="0" err="1">
                <a:latin typeface="Times New Roman" panose="02020603050405020304" pitchFamily="18" charset="0"/>
                <a:ea typeface="宋体" panose="02010600030101010101" pitchFamily="2" charset="-122"/>
              </a:rPr>
              <a:t>i</a:t>
            </a:r>
            <a:r>
              <a:rPr lang="en-US" altLang="zh-CN" sz="1800" dirty="0">
                <a:ea typeface="宋体" panose="02010600030101010101" pitchFamily="2" charset="-122"/>
              </a:rPr>
              <a:t> = 0, …, 11) be a sequence of state matrices, where </a:t>
            </a:r>
            <a:r>
              <a:rPr lang="en-US" altLang="zh-CN" sz="1800" i="1" dirty="0">
                <a:latin typeface="Times New Roman" panose="02020603050405020304" pitchFamily="18" charset="0"/>
                <a:ea typeface="宋体" panose="02010600030101010101" pitchFamily="2" charset="-122"/>
              </a:rPr>
              <a:t>A</a:t>
            </a:r>
            <a:r>
              <a:rPr lang="en-US" altLang="zh-CN" sz="1800" baseline="-25000" dirty="0">
                <a:ea typeface="宋体" panose="02010600030101010101" pitchFamily="2" charset="-122"/>
              </a:rPr>
              <a:t>0</a:t>
            </a:r>
            <a:r>
              <a:rPr lang="en-US" altLang="zh-CN" sz="1800" dirty="0">
                <a:ea typeface="宋体" panose="02010600030101010101" pitchFamily="2" charset="-122"/>
              </a:rPr>
              <a:t> is the initial state matrix </a:t>
            </a:r>
            <a:r>
              <a:rPr lang="en-US" altLang="zh-CN" sz="1800" i="1" dirty="0">
                <a:latin typeface="Times New Roman" panose="02020603050405020304" pitchFamily="18" charset="0"/>
                <a:ea typeface="宋体" panose="02010600030101010101" pitchFamily="2" charset="-122"/>
              </a:rPr>
              <a:t>M</a:t>
            </a:r>
            <a:r>
              <a:rPr lang="en-US" altLang="zh-CN" sz="1800" dirty="0">
                <a:ea typeface="宋体" panose="02010600030101010101" pitchFamily="2" charset="-122"/>
              </a:rPr>
              <a:t>, and </a:t>
            </a:r>
            <a:r>
              <a:rPr lang="en-US" altLang="zh-CN" sz="1800" i="1" dirty="0">
                <a:latin typeface="Times New Roman" panose="02020603050405020304" pitchFamily="18" charset="0"/>
                <a:ea typeface="宋体" panose="02010600030101010101" pitchFamily="2" charset="-122"/>
              </a:rPr>
              <a:t>A</a:t>
            </a:r>
            <a:r>
              <a:rPr lang="en-US" altLang="zh-CN" sz="1800" i="1" baseline="-25000" dirty="0">
                <a:latin typeface="Times New Roman" panose="02020603050405020304" pitchFamily="18" charset="0"/>
                <a:ea typeface="宋体" panose="02010600030101010101" pitchFamily="2" charset="-122"/>
              </a:rPr>
              <a:t>i</a:t>
            </a:r>
            <a:r>
              <a:rPr lang="en-US" altLang="zh-CN" sz="1800" dirty="0">
                <a:ea typeface="宋体" panose="02010600030101010101" pitchFamily="2" charset="-122"/>
              </a:rPr>
              <a:t> (</a:t>
            </a:r>
            <a:r>
              <a:rPr lang="en-US" altLang="zh-CN" sz="1800" i="1" dirty="0" err="1">
                <a:latin typeface="Times New Roman" panose="02020603050405020304" pitchFamily="18" charset="0"/>
                <a:ea typeface="宋体" panose="02010600030101010101" pitchFamily="2" charset="-122"/>
              </a:rPr>
              <a:t>i</a:t>
            </a:r>
            <a:r>
              <a:rPr lang="en-US" altLang="zh-CN" sz="1800" dirty="0">
                <a:ea typeface="宋体" panose="02010600030101010101" pitchFamily="2" charset="-122"/>
              </a:rPr>
              <a:t> = 1, …, 10) represents the input state matrix at round </a:t>
            </a:r>
            <a:r>
              <a:rPr lang="en-US" altLang="zh-CN" sz="1800" i="1" dirty="0" err="1">
                <a:latin typeface="Times New Roman" panose="02020603050405020304" pitchFamily="18" charset="0"/>
                <a:ea typeface="宋体" panose="02010600030101010101" pitchFamily="2" charset="-122"/>
              </a:rPr>
              <a:t>i</a:t>
            </a:r>
            <a:endParaRPr lang="en-US" altLang="zh-CN" sz="1800" dirty="0">
              <a:ea typeface="宋体" panose="02010600030101010101" pitchFamily="2" charset="-122"/>
            </a:endParaRPr>
          </a:p>
          <a:p>
            <a:pPr eaLnBrk="1" hangingPunct="1"/>
            <a:r>
              <a:rPr lang="en-US" altLang="zh-CN" sz="1800" i="1" dirty="0">
                <a:latin typeface="Times New Roman" panose="02020603050405020304" pitchFamily="18" charset="0"/>
                <a:ea typeface="宋体" panose="02010600030101010101" pitchFamily="2" charset="-122"/>
              </a:rPr>
              <a:t>A</a:t>
            </a:r>
            <a:r>
              <a:rPr lang="en-US" altLang="zh-CN" sz="1800" baseline="-25000" dirty="0">
                <a:ea typeface="宋体" panose="02010600030101010101" pitchFamily="2" charset="-122"/>
              </a:rPr>
              <a:t>11</a:t>
            </a:r>
            <a:r>
              <a:rPr lang="en-US" altLang="zh-CN" sz="1800" dirty="0">
                <a:ea typeface="宋体" panose="02010600030101010101" pitchFamily="2" charset="-122"/>
              </a:rPr>
              <a:t> is the cipher text block </a:t>
            </a:r>
            <a:r>
              <a:rPr lang="en-US" altLang="zh-CN" sz="1800" i="1" dirty="0">
                <a:latin typeface="Times New Roman" panose="02020603050405020304" pitchFamily="18" charset="0"/>
                <a:ea typeface="宋体" panose="02010600030101010101" pitchFamily="2" charset="-122"/>
              </a:rPr>
              <a:t>C</a:t>
            </a:r>
            <a:r>
              <a:rPr lang="en-US" altLang="zh-CN" sz="1800" dirty="0">
                <a:ea typeface="宋体" panose="02010600030101010101" pitchFamily="2" charset="-122"/>
              </a:rPr>
              <a:t>, obtained as follows:</a:t>
            </a:r>
          </a:p>
          <a:p>
            <a:pPr eaLnBrk="1" hangingPunct="1">
              <a:buFont typeface="Wingdings" panose="05000000000000000000" pitchFamily="2" charset="2"/>
              <a:buNone/>
            </a:pPr>
            <a:r>
              <a:rPr lang="en-US" altLang="zh-CN" sz="1800" dirty="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A</a:t>
            </a:r>
            <a:r>
              <a:rPr lang="en-US" altLang="zh-CN" sz="1800" baseline="-25000" dirty="0">
                <a:latin typeface="Times New Roman" panose="02020603050405020304" pitchFamily="18" charset="0"/>
                <a:ea typeface="宋体" panose="02010600030101010101" pitchFamily="2" charset="-122"/>
              </a:rPr>
              <a:t>1</a:t>
            </a:r>
            <a:r>
              <a:rPr lang="en-US" altLang="zh-CN" sz="1800" dirty="0">
                <a:latin typeface="Times New Roman" panose="02020603050405020304" pitchFamily="18" charset="0"/>
                <a:ea typeface="宋体" panose="02010600030101010101" pitchFamily="2" charset="-122"/>
              </a:rPr>
              <a:t> = </a:t>
            </a:r>
            <a:r>
              <a:rPr lang="en-US" altLang="zh-CN" sz="1800" i="1" dirty="0">
                <a:latin typeface="Times New Roman" panose="02020603050405020304" pitchFamily="18" charset="0"/>
                <a:ea typeface="宋体" panose="02010600030101010101" pitchFamily="2" charset="-122"/>
              </a:rPr>
              <a:t>ark</a:t>
            </a:r>
            <a:r>
              <a:rPr lang="en-US" altLang="zh-CN" sz="1800" dirty="0">
                <a:latin typeface="Times New Roman" panose="02020603050405020304" pitchFamily="18" charset="0"/>
                <a:ea typeface="宋体" panose="02010600030101010101" pitchFamily="2" charset="-122"/>
              </a:rPr>
              <a:t>(</a:t>
            </a:r>
            <a:r>
              <a:rPr lang="en-US" altLang="zh-CN" sz="1800" i="1" dirty="0">
                <a:latin typeface="Times New Roman" panose="02020603050405020304" pitchFamily="18" charset="0"/>
                <a:ea typeface="宋体" panose="02010600030101010101" pitchFamily="2" charset="-122"/>
              </a:rPr>
              <a:t>A</a:t>
            </a:r>
            <a:r>
              <a:rPr lang="en-US" altLang="zh-CN" sz="1800" baseline="-25000" dirty="0">
                <a:latin typeface="Times New Roman" panose="02020603050405020304" pitchFamily="18" charset="0"/>
                <a:ea typeface="宋体" panose="02010600030101010101" pitchFamily="2" charset="-122"/>
              </a:rPr>
              <a:t>0</a:t>
            </a:r>
            <a:r>
              <a:rPr lang="en-US" altLang="zh-CN" sz="1800" dirty="0">
                <a:latin typeface="Times New Roman" panose="02020603050405020304" pitchFamily="18" charset="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K</a:t>
            </a:r>
            <a:r>
              <a:rPr lang="en-US" altLang="zh-CN" sz="1800" baseline="-25000" dirty="0">
                <a:latin typeface="Times New Roman" panose="02020603050405020304" pitchFamily="18" charset="0"/>
                <a:ea typeface="宋体" panose="02010600030101010101" pitchFamily="2" charset="-122"/>
              </a:rPr>
              <a:t>0</a:t>
            </a:r>
            <a:r>
              <a:rPr lang="en-US" altLang="zh-CN" sz="1800" dirty="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1800" dirty="0">
                <a:latin typeface="Times New Roman" panose="02020603050405020304" pitchFamily="18" charset="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A</a:t>
            </a:r>
            <a:r>
              <a:rPr lang="en-US" altLang="zh-CN" sz="1800" baseline="-25000" dirty="0">
                <a:latin typeface="Times New Roman" panose="02020603050405020304" pitchFamily="18" charset="0"/>
                <a:ea typeface="宋体" panose="02010600030101010101" pitchFamily="2" charset="-122"/>
              </a:rPr>
              <a:t>i+1</a:t>
            </a:r>
            <a:r>
              <a:rPr lang="en-US" altLang="zh-CN" sz="1800" dirty="0">
                <a:latin typeface="Times New Roman" panose="02020603050405020304" pitchFamily="18" charset="0"/>
                <a:ea typeface="宋体" panose="02010600030101010101" pitchFamily="2" charset="-122"/>
              </a:rPr>
              <a:t> = </a:t>
            </a:r>
            <a:r>
              <a:rPr lang="en-US" altLang="zh-CN" sz="1800" i="1" dirty="0">
                <a:latin typeface="Times New Roman" panose="02020603050405020304" pitchFamily="18" charset="0"/>
                <a:ea typeface="宋体" panose="02010600030101010101" pitchFamily="2" charset="-122"/>
              </a:rPr>
              <a:t>ark</a:t>
            </a:r>
            <a:r>
              <a:rPr lang="en-US" altLang="zh-CN" sz="1800" dirty="0">
                <a:latin typeface="Times New Roman" panose="02020603050405020304" pitchFamily="18" charset="0"/>
                <a:ea typeface="宋体" panose="02010600030101010101" pitchFamily="2" charset="-122"/>
              </a:rPr>
              <a:t>(</a:t>
            </a:r>
            <a:r>
              <a:rPr lang="en-US" altLang="zh-CN" sz="1800" i="1" dirty="0">
                <a:latin typeface="Times New Roman" panose="02020603050405020304" pitchFamily="18" charset="0"/>
                <a:ea typeface="宋体" panose="02010600030101010101" pitchFamily="2" charset="-122"/>
              </a:rPr>
              <a:t>mic</a:t>
            </a:r>
            <a:r>
              <a:rPr lang="en-US" altLang="zh-CN" sz="1800" dirty="0">
                <a:latin typeface="Times New Roman" panose="02020603050405020304" pitchFamily="18" charset="0"/>
                <a:ea typeface="宋体" panose="02010600030101010101" pitchFamily="2" charset="-122"/>
              </a:rPr>
              <a:t>(</a:t>
            </a:r>
            <a:r>
              <a:rPr lang="en-US" altLang="zh-CN" sz="1800" i="1" dirty="0" err="1">
                <a:latin typeface="Times New Roman" panose="02020603050405020304" pitchFamily="18" charset="0"/>
                <a:ea typeface="宋体" panose="02010600030101010101" pitchFamily="2" charset="-122"/>
              </a:rPr>
              <a:t>shr</a:t>
            </a:r>
            <a:r>
              <a:rPr lang="en-US" altLang="zh-CN" sz="1800" dirty="0">
                <a:latin typeface="Times New Roman" panose="02020603050405020304" pitchFamily="18" charset="0"/>
                <a:ea typeface="宋体" panose="02010600030101010101" pitchFamily="2" charset="-122"/>
              </a:rPr>
              <a:t>(</a:t>
            </a:r>
            <a:r>
              <a:rPr lang="en-US" altLang="zh-CN" sz="1800" i="1" dirty="0">
                <a:latin typeface="Times New Roman" panose="02020603050405020304" pitchFamily="18" charset="0"/>
                <a:ea typeface="宋体" panose="02010600030101010101" pitchFamily="2" charset="-122"/>
              </a:rPr>
              <a:t>sub</a:t>
            </a:r>
            <a:r>
              <a:rPr lang="en-US" altLang="zh-CN" sz="1800" dirty="0">
                <a:latin typeface="Times New Roman" panose="02020603050405020304" pitchFamily="18" charset="0"/>
                <a:ea typeface="宋体" panose="02010600030101010101" pitchFamily="2" charset="-122"/>
              </a:rPr>
              <a:t>(</a:t>
            </a:r>
            <a:r>
              <a:rPr lang="en-US" altLang="zh-CN" sz="1800" i="1" dirty="0">
                <a:latin typeface="Times New Roman" panose="02020603050405020304" pitchFamily="18" charset="0"/>
                <a:ea typeface="宋体" panose="02010600030101010101" pitchFamily="2" charset="-122"/>
              </a:rPr>
              <a:t>A</a:t>
            </a:r>
            <a:r>
              <a:rPr lang="en-US" altLang="zh-CN" sz="1800" baseline="-25000" dirty="0">
                <a:latin typeface="Times New Roman" panose="02020603050405020304" pitchFamily="18" charset="0"/>
                <a:ea typeface="宋体" panose="02010600030101010101" pitchFamily="2" charset="-122"/>
              </a:rPr>
              <a:t>i</a:t>
            </a:r>
            <a:r>
              <a:rPr lang="en-US" altLang="zh-CN" sz="1800" dirty="0">
                <a:latin typeface="Times New Roman" panose="02020603050405020304" pitchFamily="18" charset="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K</a:t>
            </a:r>
            <a:r>
              <a:rPr lang="en-US" altLang="zh-CN" sz="1800" baseline="-25000" dirty="0">
                <a:latin typeface="Times New Roman" panose="02020603050405020304" pitchFamily="18" charset="0"/>
                <a:ea typeface="宋体" panose="02010600030101010101" pitchFamily="2" charset="-122"/>
              </a:rPr>
              <a:t>i</a:t>
            </a:r>
            <a:r>
              <a:rPr lang="en-US" altLang="zh-CN" sz="1800" dirty="0">
                <a:latin typeface="Times New Roman" panose="02020603050405020304" pitchFamily="18" charset="0"/>
                <a:ea typeface="宋体" panose="02010600030101010101" pitchFamily="2" charset="-122"/>
              </a:rPr>
              <a:t>), </a:t>
            </a:r>
            <a:r>
              <a:rPr lang="en-US" altLang="zh-CN" sz="1800" i="1" dirty="0" err="1">
                <a:latin typeface="Times New Roman" panose="02020603050405020304" pitchFamily="18" charset="0"/>
                <a:ea typeface="宋体" panose="02010600030101010101" pitchFamily="2" charset="-122"/>
              </a:rPr>
              <a:t>i</a:t>
            </a:r>
            <a:r>
              <a:rPr lang="en-US" altLang="zh-CN" sz="1800" dirty="0">
                <a:latin typeface="Times New Roman" panose="02020603050405020304" pitchFamily="18" charset="0"/>
                <a:ea typeface="宋体" panose="02010600030101010101" pitchFamily="2" charset="-122"/>
              </a:rPr>
              <a:t> = 1,…,9</a:t>
            </a:r>
          </a:p>
          <a:p>
            <a:pPr eaLnBrk="1" hangingPunct="1">
              <a:buFont typeface="Wingdings" panose="05000000000000000000" pitchFamily="2" charset="2"/>
              <a:buNone/>
            </a:pPr>
            <a:r>
              <a:rPr lang="en-US" altLang="zh-CN" sz="1800" dirty="0">
                <a:latin typeface="Times New Roman" panose="02020603050405020304" pitchFamily="18" charset="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A</a:t>
            </a:r>
            <a:r>
              <a:rPr lang="en-US" altLang="zh-CN" sz="1800" baseline="-25000" dirty="0">
                <a:latin typeface="Times New Roman" panose="02020603050405020304" pitchFamily="18" charset="0"/>
                <a:ea typeface="宋体" panose="02010600030101010101" pitchFamily="2" charset="-122"/>
              </a:rPr>
              <a:t>11</a:t>
            </a:r>
            <a:r>
              <a:rPr lang="en-US" altLang="zh-CN" sz="1800" dirty="0">
                <a:latin typeface="Times New Roman" panose="02020603050405020304" pitchFamily="18" charset="0"/>
                <a:ea typeface="宋体" panose="02010600030101010101" pitchFamily="2" charset="-122"/>
              </a:rPr>
              <a:t> = </a:t>
            </a:r>
            <a:r>
              <a:rPr lang="en-US" altLang="zh-CN" sz="1800" i="1" dirty="0">
                <a:latin typeface="Times New Roman" panose="02020603050405020304" pitchFamily="18" charset="0"/>
                <a:ea typeface="宋体" panose="02010600030101010101" pitchFamily="2" charset="-122"/>
              </a:rPr>
              <a:t>arc</a:t>
            </a:r>
            <a:r>
              <a:rPr lang="en-US" altLang="zh-CN" sz="1800" dirty="0">
                <a:latin typeface="Times New Roman" panose="02020603050405020304" pitchFamily="18" charset="0"/>
                <a:ea typeface="宋体" panose="02010600030101010101" pitchFamily="2" charset="-122"/>
              </a:rPr>
              <a:t>(</a:t>
            </a:r>
            <a:r>
              <a:rPr lang="en-US" altLang="zh-CN" sz="1800" i="1" dirty="0" err="1">
                <a:latin typeface="Times New Roman" panose="02020603050405020304" pitchFamily="18" charset="0"/>
                <a:ea typeface="宋体" panose="02010600030101010101" pitchFamily="2" charset="-122"/>
              </a:rPr>
              <a:t>shr</a:t>
            </a:r>
            <a:r>
              <a:rPr lang="en-US" altLang="zh-CN" sz="1800" dirty="0">
                <a:latin typeface="Times New Roman" panose="02020603050405020304" pitchFamily="18" charset="0"/>
                <a:ea typeface="宋体" panose="02010600030101010101" pitchFamily="2" charset="-122"/>
              </a:rPr>
              <a:t>(</a:t>
            </a:r>
            <a:r>
              <a:rPr lang="en-US" altLang="zh-CN" sz="1800" i="1" dirty="0">
                <a:latin typeface="Times New Roman" panose="02020603050405020304" pitchFamily="18" charset="0"/>
                <a:ea typeface="宋体" panose="02010600030101010101" pitchFamily="2" charset="-122"/>
              </a:rPr>
              <a:t>sub</a:t>
            </a:r>
            <a:r>
              <a:rPr lang="en-US" altLang="zh-CN" sz="1800" dirty="0">
                <a:latin typeface="Times New Roman" panose="02020603050405020304" pitchFamily="18" charset="0"/>
                <a:ea typeface="宋体" panose="02010600030101010101" pitchFamily="2" charset="-122"/>
              </a:rPr>
              <a:t>(</a:t>
            </a:r>
            <a:r>
              <a:rPr lang="en-US" altLang="zh-CN" sz="1800" i="1" dirty="0">
                <a:latin typeface="Times New Roman" panose="02020603050405020304" pitchFamily="18" charset="0"/>
                <a:ea typeface="宋体" panose="02010600030101010101" pitchFamily="2" charset="-122"/>
              </a:rPr>
              <a:t>A</a:t>
            </a:r>
            <a:r>
              <a:rPr lang="en-US" altLang="zh-CN" sz="1800" baseline="-25000" dirty="0">
                <a:latin typeface="Times New Roman" panose="02020603050405020304" pitchFamily="18" charset="0"/>
                <a:ea typeface="宋体" panose="02010600030101010101" pitchFamily="2" charset="-122"/>
              </a:rPr>
              <a:t>10</a:t>
            </a:r>
            <a:r>
              <a:rPr lang="en-US" altLang="zh-CN" sz="1800" dirty="0">
                <a:latin typeface="Times New Roman" panose="02020603050405020304" pitchFamily="18" charset="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K</a:t>
            </a:r>
            <a:r>
              <a:rPr lang="en-US" altLang="zh-CN" sz="1800" baseline="-25000" dirty="0">
                <a:latin typeface="Times New Roman" panose="02020603050405020304" pitchFamily="18" charset="0"/>
                <a:ea typeface="宋体" panose="02010600030101010101" pitchFamily="2" charset="-122"/>
              </a:rPr>
              <a:t>10</a:t>
            </a:r>
            <a:r>
              <a:rPr lang="en-US" altLang="zh-CN" sz="1800" dirty="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endParaRPr lang="en-US" altLang="zh-CN" sz="1800" dirty="0">
              <a:latin typeface="Times New Roman" panose="02020603050405020304" pitchFamily="18" charset="0"/>
              <a:ea typeface="宋体" panose="02010600030101010101" pitchFamily="2" charset="-122"/>
            </a:endParaRPr>
          </a:p>
          <a:p>
            <a:pPr eaLnBrk="1" hangingPunct="1"/>
            <a:r>
              <a:rPr lang="en-US" altLang="zh-CN" sz="1800" dirty="0">
                <a:ea typeface="宋体" panose="02010600030101010101" pitchFamily="2" charset="-122"/>
              </a:rPr>
              <a:t>AES-128 decryption: </a:t>
            </a:r>
          </a:p>
          <a:p>
            <a:pPr eaLnBrk="1" hangingPunct="1"/>
            <a:r>
              <a:rPr lang="en-US" altLang="zh-CN" sz="1800" dirty="0">
                <a:ea typeface="宋体" panose="02010600030101010101" pitchFamily="2" charset="-122"/>
              </a:rPr>
              <a:t>Let </a:t>
            </a:r>
            <a:r>
              <a:rPr lang="en-US" altLang="zh-CN" sz="1800" i="1" dirty="0">
                <a:latin typeface="Times New Roman" panose="02020603050405020304" pitchFamily="18" charset="0"/>
                <a:ea typeface="宋体" panose="02010600030101010101" pitchFamily="2" charset="-122"/>
              </a:rPr>
              <a:t>C</a:t>
            </a:r>
            <a:r>
              <a:rPr lang="en-US" altLang="zh-CN" sz="1800" baseline="-25000" dirty="0">
                <a:latin typeface="Times New Roman" panose="02020603050405020304" pitchFamily="18" charset="0"/>
                <a:ea typeface="宋体" panose="02010600030101010101" pitchFamily="2" charset="-122"/>
              </a:rPr>
              <a:t>0</a:t>
            </a:r>
            <a:r>
              <a:rPr lang="en-US" altLang="zh-CN" sz="1800" dirty="0">
                <a:latin typeface="Times New Roman" panose="02020603050405020304" pitchFamily="18" charset="0"/>
                <a:ea typeface="宋体" panose="02010600030101010101" pitchFamily="2" charset="-122"/>
              </a:rPr>
              <a:t> = </a:t>
            </a:r>
            <a:r>
              <a:rPr lang="en-US" altLang="zh-CN" sz="1800" i="1" dirty="0">
                <a:latin typeface="Times New Roman" panose="02020603050405020304" pitchFamily="18" charset="0"/>
                <a:ea typeface="宋体" panose="02010600030101010101" pitchFamily="2" charset="-122"/>
              </a:rPr>
              <a:t>C</a:t>
            </a:r>
            <a:r>
              <a:rPr lang="en-US" altLang="zh-CN" sz="1800" dirty="0">
                <a:latin typeface="Times New Roman" panose="02020603050405020304" pitchFamily="18" charset="0"/>
                <a:ea typeface="宋体" panose="02010600030101010101" pitchFamily="2" charset="-122"/>
              </a:rPr>
              <a:t> = </a:t>
            </a:r>
            <a:r>
              <a:rPr lang="en-US" altLang="zh-CN" sz="1800" i="1" dirty="0">
                <a:latin typeface="Times New Roman" panose="02020603050405020304" pitchFamily="18" charset="0"/>
                <a:ea typeface="宋体" panose="02010600030101010101" pitchFamily="2" charset="-122"/>
              </a:rPr>
              <a:t>A</a:t>
            </a:r>
            <a:r>
              <a:rPr lang="en-US" altLang="zh-CN" sz="1800" baseline="-25000" dirty="0">
                <a:latin typeface="Times New Roman" panose="02020603050405020304" pitchFamily="18" charset="0"/>
                <a:ea typeface="宋体" panose="02010600030101010101" pitchFamily="2" charset="-122"/>
              </a:rPr>
              <a:t>11</a:t>
            </a:r>
            <a:r>
              <a:rPr lang="en-US" altLang="zh-CN" sz="1800" dirty="0">
                <a:ea typeface="宋体" panose="02010600030101010101" pitchFamily="2" charset="-122"/>
              </a:rPr>
              <a:t>, where </a:t>
            </a:r>
            <a:r>
              <a:rPr lang="en-US" altLang="zh-CN" sz="1800" i="1" dirty="0">
                <a:latin typeface="Times New Roman" panose="02020603050405020304" pitchFamily="18" charset="0"/>
                <a:ea typeface="宋体" panose="02010600030101010101" pitchFamily="2" charset="-122"/>
              </a:rPr>
              <a:t>C</a:t>
            </a:r>
            <a:r>
              <a:rPr lang="en-US" altLang="zh-CN" sz="1800" baseline="-25000" dirty="0">
                <a:latin typeface="Times New Roman" panose="02020603050405020304" pitchFamily="18" charset="0"/>
                <a:ea typeface="宋体" panose="02010600030101010101" pitchFamily="2" charset="-122"/>
              </a:rPr>
              <a:t>i</a:t>
            </a:r>
            <a:r>
              <a:rPr lang="en-US" altLang="zh-CN" sz="1800" dirty="0">
                <a:ea typeface="宋体" panose="02010600030101010101" pitchFamily="2" charset="-122"/>
              </a:rPr>
              <a:t> is the output state matrix from the previous round</a:t>
            </a:r>
          </a:p>
          <a:p>
            <a:pPr eaLnBrk="1" hangingPunct="1">
              <a:buFont typeface="Wingdings" panose="05000000000000000000" pitchFamily="2" charset="2"/>
              <a:buNone/>
            </a:pPr>
            <a:r>
              <a:rPr lang="en-US" altLang="zh-CN" sz="1800" dirty="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C</a:t>
            </a:r>
            <a:r>
              <a:rPr lang="en-US" altLang="zh-CN" sz="1800" baseline="-25000" dirty="0">
                <a:latin typeface="Times New Roman" panose="02020603050405020304" pitchFamily="18" charset="0"/>
                <a:ea typeface="宋体" panose="02010600030101010101" pitchFamily="2" charset="-122"/>
              </a:rPr>
              <a:t>1 </a:t>
            </a:r>
            <a:r>
              <a:rPr lang="en-US" altLang="zh-CN" sz="1800" dirty="0">
                <a:latin typeface="Times New Roman" panose="02020603050405020304" pitchFamily="18" charset="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ark</a:t>
            </a:r>
            <a:r>
              <a:rPr lang="en-US" altLang="zh-CN" sz="1800" dirty="0">
                <a:latin typeface="Times New Roman" panose="02020603050405020304" pitchFamily="18" charset="0"/>
                <a:ea typeface="宋体" panose="02010600030101010101" pitchFamily="2" charset="-122"/>
              </a:rPr>
              <a:t>(</a:t>
            </a:r>
            <a:r>
              <a:rPr lang="en-US" altLang="zh-CN" sz="1800" i="1" dirty="0">
                <a:latin typeface="Times New Roman" panose="02020603050405020304" pitchFamily="18" charset="0"/>
                <a:ea typeface="宋体" panose="02010600030101010101" pitchFamily="2" charset="-122"/>
              </a:rPr>
              <a:t>C</a:t>
            </a:r>
            <a:r>
              <a:rPr lang="en-US" altLang="zh-CN" sz="1800" baseline="-25000" dirty="0">
                <a:latin typeface="Times New Roman" panose="02020603050405020304" pitchFamily="18" charset="0"/>
                <a:ea typeface="宋体" panose="02010600030101010101" pitchFamily="2" charset="-122"/>
              </a:rPr>
              <a:t>0</a:t>
            </a:r>
            <a:r>
              <a:rPr lang="en-US" altLang="zh-CN" sz="1800" dirty="0">
                <a:latin typeface="Times New Roman" panose="02020603050405020304" pitchFamily="18" charset="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K</a:t>
            </a:r>
            <a:r>
              <a:rPr lang="en-US" altLang="zh-CN" sz="1800" baseline="-25000" dirty="0">
                <a:latin typeface="Times New Roman" panose="02020603050405020304" pitchFamily="18" charset="0"/>
                <a:ea typeface="宋体" panose="02010600030101010101" pitchFamily="2" charset="-122"/>
              </a:rPr>
              <a:t>10</a:t>
            </a:r>
            <a:r>
              <a:rPr lang="en-US" altLang="zh-CN" sz="1800" dirty="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1800" dirty="0">
                <a:latin typeface="Times New Roman" panose="02020603050405020304" pitchFamily="18" charset="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C</a:t>
            </a:r>
            <a:r>
              <a:rPr lang="en-US" altLang="zh-CN" sz="1800" i="1" baseline="-25000" dirty="0">
                <a:latin typeface="Times New Roman" panose="02020603050405020304" pitchFamily="18" charset="0"/>
                <a:ea typeface="宋体" panose="02010600030101010101" pitchFamily="2" charset="-122"/>
              </a:rPr>
              <a:t>i</a:t>
            </a:r>
            <a:r>
              <a:rPr lang="en-US" altLang="zh-CN" sz="1800" baseline="-25000" dirty="0">
                <a:latin typeface="Times New Roman" panose="02020603050405020304" pitchFamily="18" charset="0"/>
                <a:ea typeface="宋体" panose="02010600030101010101" pitchFamily="2" charset="-122"/>
              </a:rPr>
              <a:t>+1</a:t>
            </a:r>
            <a:r>
              <a:rPr lang="en-US" altLang="zh-CN" sz="1800" dirty="0">
                <a:latin typeface="Times New Roman" panose="02020603050405020304" pitchFamily="18" charset="0"/>
                <a:ea typeface="宋体" panose="02010600030101010101" pitchFamily="2" charset="-122"/>
              </a:rPr>
              <a:t> = </a:t>
            </a:r>
            <a:r>
              <a:rPr lang="en-US" altLang="zh-CN" sz="1800" i="1" dirty="0">
                <a:latin typeface="Times New Roman" panose="02020603050405020304" pitchFamily="18" charset="0"/>
                <a:ea typeface="宋体" panose="02010600030101010101" pitchFamily="2" charset="-122"/>
              </a:rPr>
              <a:t>mic</a:t>
            </a:r>
            <a:r>
              <a:rPr lang="en-US" altLang="zh-CN" sz="1800" baseline="30000" dirty="0">
                <a:latin typeface="Times New Roman" panose="02020603050405020304" pitchFamily="18" charset="0"/>
                <a:ea typeface="宋体" panose="02010600030101010101" pitchFamily="2" charset="-122"/>
              </a:rPr>
              <a:t>-1</a:t>
            </a:r>
            <a:r>
              <a:rPr lang="en-US" altLang="zh-CN" sz="1800" dirty="0">
                <a:latin typeface="Times New Roman" panose="02020603050405020304" pitchFamily="18" charset="0"/>
                <a:ea typeface="宋体" panose="02010600030101010101" pitchFamily="2" charset="-122"/>
              </a:rPr>
              <a:t>(</a:t>
            </a:r>
            <a:r>
              <a:rPr lang="en-US" altLang="zh-CN" sz="1800" i="1" dirty="0">
                <a:latin typeface="Times New Roman" panose="02020603050405020304" pitchFamily="18" charset="0"/>
                <a:ea typeface="宋体" panose="02010600030101010101" pitchFamily="2" charset="-122"/>
              </a:rPr>
              <a:t>ark</a:t>
            </a:r>
            <a:r>
              <a:rPr lang="en-US" altLang="zh-CN" sz="1800" dirty="0">
                <a:latin typeface="Times New Roman" panose="02020603050405020304" pitchFamily="18" charset="0"/>
                <a:ea typeface="宋体" panose="02010600030101010101" pitchFamily="2" charset="-122"/>
              </a:rPr>
              <a:t>(</a:t>
            </a:r>
            <a:r>
              <a:rPr lang="en-US" altLang="zh-CN" sz="1800" i="1" dirty="0">
                <a:latin typeface="Times New Roman" panose="02020603050405020304" pitchFamily="18" charset="0"/>
                <a:ea typeface="宋体" panose="02010600030101010101" pitchFamily="2" charset="-122"/>
              </a:rPr>
              <a:t>sub</a:t>
            </a:r>
            <a:r>
              <a:rPr lang="en-US" altLang="zh-CN" sz="1800" baseline="30000" dirty="0">
                <a:latin typeface="Times New Roman" panose="02020603050405020304" pitchFamily="18" charset="0"/>
                <a:ea typeface="宋体" panose="02010600030101010101" pitchFamily="2" charset="-122"/>
              </a:rPr>
              <a:t> -1</a:t>
            </a:r>
            <a:r>
              <a:rPr lang="en-US" altLang="zh-CN" sz="1800" dirty="0">
                <a:latin typeface="Times New Roman" panose="02020603050405020304" pitchFamily="18" charset="0"/>
                <a:ea typeface="宋体" panose="02010600030101010101" pitchFamily="2" charset="-122"/>
              </a:rPr>
              <a:t>(</a:t>
            </a:r>
            <a:r>
              <a:rPr lang="en-US" altLang="zh-CN" sz="1800" i="1" dirty="0" err="1">
                <a:latin typeface="Times New Roman" panose="02020603050405020304" pitchFamily="18" charset="0"/>
                <a:ea typeface="宋体" panose="02010600030101010101" pitchFamily="2" charset="-122"/>
              </a:rPr>
              <a:t>shr</a:t>
            </a:r>
            <a:r>
              <a:rPr lang="en-US" altLang="zh-CN" sz="1800" baseline="30000" dirty="0">
                <a:latin typeface="Times New Roman" panose="02020603050405020304" pitchFamily="18" charset="0"/>
                <a:ea typeface="宋体" panose="02010600030101010101" pitchFamily="2" charset="-122"/>
              </a:rPr>
              <a:t> -1</a:t>
            </a:r>
            <a:r>
              <a:rPr lang="en-US" altLang="zh-CN" sz="1800" dirty="0">
                <a:latin typeface="Times New Roman" panose="02020603050405020304" pitchFamily="18" charset="0"/>
                <a:ea typeface="宋体" panose="02010600030101010101" pitchFamily="2" charset="-122"/>
              </a:rPr>
              <a:t>(</a:t>
            </a:r>
            <a:r>
              <a:rPr lang="en-US" altLang="zh-CN" sz="1800" i="1" dirty="0">
                <a:latin typeface="Times New Roman" panose="02020603050405020304" pitchFamily="18" charset="0"/>
                <a:ea typeface="宋体" panose="02010600030101010101" pitchFamily="2" charset="-122"/>
              </a:rPr>
              <a:t>C</a:t>
            </a:r>
            <a:r>
              <a:rPr lang="en-US" altLang="zh-CN" sz="1800" baseline="-25000" dirty="0">
                <a:latin typeface="Times New Roman" panose="02020603050405020304" pitchFamily="18" charset="0"/>
                <a:ea typeface="宋体" panose="02010600030101010101" pitchFamily="2" charset="-122"/>
              </a:rPr>
              <a:t>i</a:t>
            </a:r>
            <a:r>
              <a:rPr lang="en-US" altLang="zh-CN" sz="1800" dirty="0">
                <a:latin typeface="Times New Roman" panose="02020603050405020304" pitchFamily="18" charset="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K</a:t>
            </a:r>
            <a:r>
              <a:rPr lang="en-US" altLang="zh-CN" sz="1800" baseline="-25000" dirty="0">
                <a:latin typeface="Times New Roman" panose="02020603050405020304" pitchFamily="18" charset="0"/>
                <a:ea typeface="宋体" panose="02010600030101010101" pitchFamily="2" charset="-122"/>
              </a:rPr>
              <a:t>10-i</a:t>
            </a:r>
            <a:r>
              <a:rPr lang="en-US" altLang="zh-CN" sz="1800" dirty="0">
                <a:latin typeface="Times New Roman" panose="02020603050405020304" pitchFamily="18" charset="0"/>
                <a:ea typeface="宋体" panose="02010600030101010101" pitchFamily="2" charset="-122"/>
              </a:rPr>
              <a:t>)), </a:t>
            </a:r>
            <a:r>
              <a:rPr lang="en-US" altLang="zh-CN" sz="1800" i="1" dirty="0" err="1">
                <a:latin typeface="Times New Roman" panose="02020603050405020304" pitchFamily="18" charset="0"/>
                <a:ea typeface="宋体" panose="02010600030101010101" pitchFamily="2" charset="-122"/>
              </a:rPr>
              <a:t>i</a:t>
            </a:r>
            <a:r>
              <a:rPr lang="en-US" altLang="zh-CN" sz="1800" dirty="0">
                <a:latin typeface="Times New Roman" panose="02020603050405020304" pitchFamily="18" charset="0"/>
                <a:ea typeface="宋体" panose="02010600030101010101" pitchFamily="2" charset="-122"/>
              </a:rPr>
              <a:t> = 1,…,9</a:t>
            </a:r>
          </a:p>
          <a:p>
            <a:pPr eaLnBrk="1" hangingPunct="1">
              <a:buFont typeface="Wingdings" panose="05000000000000000000" pitchFamily="2" charset="2"/>
              <a:buNone/>
            </a:pPr>
            <a:r>
              <a:rPr lang="en-US" altLang="zh-CN" sz="1800" dirty="0">
                <a:latin typeface="Times New Roman" panose="02020603050405020304" pitchFamily="18" charset="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C</a:t>
            </a:r>
            <a:r>
              <a:rPr lang="en-US" altLang="zh-CN" sz="1800" baseline="-25000" dirty="0">
                <a:latin typeface="Times New Roman" panose="02020603050405020304" pitchFamily="18" charset="0"/>
                <a:ea typeface="宋体" panose="02010600030101010101" pitchFamily="2" charset="-122"/>
              </a:rPr>
              <a:t>11</a:t>
            </a:r>
            <a:r>
              <a:rPr lang="en-US" altLang="zh-CN" sz="1800" dirty="0">
                <a:latin typeface="Times New Roman" panose="02020603050405020304" pitchFamily="18" charset="0"/>
                <a:ea typeface="宋体" panose="02010600030101010101" pitchFamily="2" charset="-122"/>
              </a:rPr>
              <a:t> = </a:t>
            </a:r>
            <a:r>
              <a:rPr lang="en-US" altLang="zh-CN" sz="1800" i="1" dirty="0">
                <a:latin typeface="Times New Roman" panose="02020603050405020304" pitchFamily="18" charset="0"/>
                <a:ea typeface="宋体" panose="02010600030101010101" pitchFamily="2" charset="-122"/>
              </a:rPr>
              <a:t>ark</a:t>
            </a:r>
            <a:r>
              <a:rPr lang="en-US" altLang="zh-CN" sz="1800" dirty="0">
                <a:latin typeface="Times New Roman" panose="02020603050405020304" pitchFamily="18" charset="0"/>
                <a:ea typeface="宋体" panose="02010600030101010101" pitchFamily="2" charset="-122"/>
              </a:rPr>
              <a:t>(</a:t>
            </a:r>
            <a:r>
              <a:rPr lang="en-US" altLang="zh-CN" sz="1800" i="1" dirty="0">
                <a:latin typeface="Times New Roman" panose="02020603050405020304" pitchFamily="18" charset="0"/>
                <a:ea typeface="宋体" panose="02010600030101010101" pitchFamily="2" charset="-122"/>
              </a:rPr>
              <a:t>sub</a:t>
            </a:r>
            <a:r>
              <a:rPr lang="en-US" altLang="zh-CN" sz="1800" baseline="30000" dirty="0">
                <a:latin typeface="Times New Roman" panose="02020603050405020304" pitchFamily="18" charset="0"/>
                <a:ea typeface="宋体" panose="02010600030101010101" pitchFamily="2" charset="-122"/>
              </a:rPr>
              <a:t> -1</a:t>
            </a:r>
            <a:r>
              <a:rPr lang="en-US" altLang="zh-CN" sz="1800" dirty="0">
                <a:latin typeface="Times New Roman" panose="02020603050405020304" pitchFamily="18" charset="0"/>
                <a:ea typeface="宋体" panose="02010600030101010101" pitchFamily="2" charset="-122"/>
              </a:rPr>
              <a:t>(</a:t>
            </a:r>
            <a:r>
              <a:rPr lang="en-US" altLang="zh-CN" sz="1800" dirty="0" err="1">
                <a:latin typeface="Times New Roman" panose="02020603050405020304" pitchFamily="18" charset="0"/>
                <a:ea typeface="宋体" panose="02010600030101010101" pitchFamily="2" charset="-122"/>
              </a:rPr>
              <a:t>shr</a:t>
            </a:r>
            <a:r>
              <a:rPr lang="en-US" altLang="zh-CN" sz="1800" baseline="30000" dirty="0">
                <a:latin typeface="Times New Roman" panose="02020603050405020304" pitchFamily="18" charset="0"/>
                <a:ea typeface="宋体" panose="02010600030101010101" pitchFamily="2" charset="-122"/>
              </a:rPr>
              <a:t> -1</a:t>
            </a:r>
            <a:r>
              <a:rPr lang="en-US" altLang="zh-CN" sz="1800" dirty="0">
                <a:latin typeface="Times New Roman" panose="02020603050405020304" pitchFamily="18" charset="0"/>
                <a:ea typeface="宋体" panose="02010600030101010101" pitchFamily="2" charset="-122"/>
              </a:rPr>
              <a:t>(</a:t>
            </a:r>
            <a:r>
              <a:rPr lang="en-US" altLang="zh-CN" sz="1800" i="1" dirty="0">
                <a:latin typeface="Times New Roman" panose="02020603050405020304" pitchFamily="18" charset="0"/>
                <a:ea typeface="宋体" panose="02010600030101010101" pitchFamily="2" charset="-122"/>
              </a:rPr>
              <a:t>C</a:t>
            </a:r>
            <a:r>
              <a:rPr lang="en-US" altLang="zh-CN" sz="1800" baseline="-25000" dirty="0">
                <a:latin typeface="Times New Roman" panose="02020603050405020304" pitchFamily="18" charset="0"/>
                <a:ea typeface="宋体" panose="02010600030101010101" pitchFamily="2" charset="-122"/>
              </a:rPr>
              <a:t>10</a:t>
            </a:r>
            <a:r>
              <a:rPr lang="en-US" altLang="zh-CN" sz="1800" dirty="0">
                <a:latin typeface="Times New Roman" panose="02020603050405020304" pitchFamily="18" charset="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K</a:t>
            </a:r>
            <a:r>
              <a:rPr lang="en-US" altLang="zh-CN" sz="1800" baseline="-25000" dirty="0">
                <a:latin typeface="Times New Roman" panose="02020603050405020304" pitchFamily="18" charset="0"/>
                <a:ea typeface="宋体" panose="02010600030101010101" pitchFamily="2" charset="-122"/>
              </a:rPr>
              <a:t>0</a:t>
            </a:r>
            <a:r>
              <a:rPr lang="en-US" altLang="zh-CN" sz="1800" dirty="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1800" dirty="0">
                <a:latin typeface="Times New Roman" panose="02020603050405020304" pitchFamily="18" charset="0"/>
                <a:ea typeface="宋体" panose="02010600030101010101" pitchFamily="2" charset="-122"/>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itle 4">
            <a:extLst>
              <a:ext uri="{FF2B5EF4-FFF2-40B4-BE49-F238E27FC236}">
                <a16:creationId xmlns:a16="http://schemas.microsoft.com/office/drawing/2014/main" id="{430E4336-E8D5-47FD-B6AF-9383B180CFCF}"/>
              </a:ext>
            </a:extLst>
          </p:cNvPr>
          <p:cNvSpPr>
            <a:spLocks noGrp="1"/>
          </p:cNvSpPr>
          <p:nvPr>
            <p:ph type="title" idx="4294967295"/>
          </p:nvPr>
        </p:nvSpPr>
        <p:spPr>
          <a:xfrm>
            <a:off x="971600" y="116632"/>
            <a:ext cx="7543800" cy="944562"/>
          </a:xfrm>
        </p:spPr>
        <p:txBody>
          <a:bodyPr anchor="ctr"/>
          <a:lstStyle/>
          <a:p>
            <a:pPr eaLnBrk="1" hangingPunct="1"/>
            <a:r>
              <a:rPr lang="en-US" altLang="zh-CN" sz="3600" dirty="0">
                <a:ea typeface="宋体" panose="02010600030101010101" pitchFamily="2" charset="-122"/>
              </a:rPr>
              <a:t>Correctness Proof of Decryption</a:t>
            </a:r>
          </a:p>
        </p:txBody>
      </p:sp>
      <p:sp>
        <p:nvSpPr>
          <p:cNvPr id="46084" name="Content Placeholder 5">
            <a:extLst>
              <a:ext uri="{FF2B5EF4-FFF2-40B4-BE49-F238E27FC236}">
                <a16:creationId xmlns:a16="http://schemas.microsoft.com/office/drawing/2014/main" id="{1A29B2A3-F3E3-4458-A918-9A21846AC84B}"/>
              </a:ext>
            </a:extLst>
          </p:cNvPr>
          <p:cNvSpPr>
            <a:spLocks noGrp="1"/>
          </p:cNvSpPr>
          <p:nvPr>
            <p:ph idx="4294967295"/>
          </p:nvPr>
        </p:nvSpPr>
        <p:spPr>
          <a:xfrm>
            <a:off x="609600" y="1052736"/>
            <a:ext cx="8077200" cy="4953000"/>
          </a:xfrm>
        </p:spPr>
        <p:txBody>
          <a:bodyPr/>
          <a:lstStyle/>
          <a:p>
            <a:pPr eaLnBrk="1" hangingPunct="1"/>
            <a:r>
              <a:rPr lang="en-US" altLang="zh-CN" sz="1600" dirty="0">
                <a:ea typeface="宋体" panose="02010600030101010101" pitchFamily="2" charset="-122"/>
              </a:rPr>
              <a:t>We now show that </a:t>
            </a:r>
            <a:r>
              <a:rPr lang="en-US" altLang="zh-CN" sz="1600" i="1" dirty="0">
                <a:latin typeface="Times New Roman" panose="02020603050405020304" pitchFamily="18" charset="0"/>
                <a:ea typeface="宋体" panose="02010600030101010101" pitchFamily="2" charset="-122"/>
              </a:rPr>
              <a:t>C</a:t>
            </a:r>
            <a:r>
              <a:rPr lang="en-US" altLang="zh-CN" sz="1600" baseline="-25000" dirty="0">
                <a:latin typeface="Times New Roman" panose="02020603050405020304" pitchFamily="18" charset="0"/>
                <a:ea typeface="宋体" panose="02010600030101010101" pitchFamily="2" charset="-122"/>
              </a:rPr>
              <a:t>11</a:t>
            </a:r>
            <a:r>
              <a:rPr lang="en-US" altLang="zh-CN" sz="1600" dirty="0">
                <a:latin typeface="Times New Roman" panose="02020603050405020304" pitchFamily="18" charset="0"/>
                <a:ea typeface="宋体" panose="02010600030101010101" pitchFamily="2" charset="-122"/>
              </a:rPr>
              <a:t> = </a:t>
            </a:r>
            <a:r>
              <a:rPr lang="en-US" altLang="zh-CN" sz="1600" i="1" dirty="0">
                <a:latin typeface="Times New Roman" panose="02020603050405020304" pitchFamily="18" charset="0"/>
                <a:ea typeface="宋体" panose="02010600030101010101" pitchFamily="2" charset="-122"/>
              </a:rPr>
              <a:t>A</a:t>
            </a:r>
            <a:r>
              <a:rPr lang="en-US" altLang="zh-CN" sz="1600" baseline="-25000" dirty="0">
                <a:latin typeface="Times New Roman" panose="02020603050405020304" pitchFamily="18" charset="0"/>
                <a:ea typeface="宋体" panose="02010600030101010101" pitchFamily="2" charset="-122"/>
              </a:rPr>
              <a:t>0</a:t>
            </a:r>
            <a:r>
              <a:rPr lang="en-US" altLang="zh-CN" sz="1600" dirty="0">
                <a:ea typeface="宋体" panose="02010600030101010101" pitchFamily="2" charset="-122"/>
              </a:rPr>
              <a:t> </a:t>
            </a:r>
          </a:p>
          <a:p>
            <a:pPr eaLnBrk="1" hangingPunct="1"/>
            <a:r>
              <a:rPr lang="en-US" altLang="zh-CN" sz="1600" dirty="0">
                <a:ea typeface="宋体" panose="02010600030101010101" pitchFamily="2" charset="-122"/>
              </a:rPr>
              <a:t>We first show the following equality using mathematical induction:</a:t>
            </a:r>
          </a:p>
          <a:p>
            <a:pPr eaLnBrk="1" hangingPunct="1">
              <a:buFont typeface="Wingdings" panose="05000000000000000000" pitchFamily="2" charset="2"/>
              <a:buNone/>
            </a:pPr>
            <a:r>
              <a:rPr lang="en-US" altLang="zh-CN" sz="1600" dirty="0">
                <a:ea typeface="宋体" panose="02010600030101010101" pitchFamily="2" charset="-122"/>
              </a:rPr>
              <a:t>		</a:t>
            </a:r>
            <a:r>
              <a:rPr lang="en-US" altLang="zh-CN" sz="1600" dirty="0">
                <a:solidFill>
                  <a:srgbClr val="0000FF"/>
                </a:solidFill>
                <a:latin typeface="Times New Roman" panose="02020603050405020304" pitchFamily="18" charset="0"/>
                <a:ea typeface="宋体" panose="02010600030101010101" pitchFamily="2" charset="-122"/>
              </a:rPr>
              <a:t>C</a:t>
            </a:r>
            <a:r>
              <a:rPr lang="en-US" altLang="zh-CN" sz="1600" i="1" baseline="-25000" dirty="0">
                <a:solidFill>
                  <a:srgbClr val="0000FF"/>
                </a:solidFill>
                <a:latin typeface="Times New Roman" panose="02020603050405020304" pitchFamily="18" charset="0"/>
                <a:ea typeface="宋体" panose="02010600030101010101" pitchFamily="2" charset="-122"/>
              </a:rPr>
              <a:t>i</a:t>
            </a:r>
            <a:r>
              <a:rPr lang="en-US" altLang="zh-CN" sz="1600" dirty="0">
                <a:solidFill>
                  <a:srgbClr val="0000FF"/>
                </a:solidFill>
                <a:latin typeface="Times New Roman" panose="02020603050405020304" pitchFamily="18" charset="0"/>
                <a:ea typeface="宋体" panose="02010600030101010101" pitchFamily="2" charset="-122"/>
              </a:rPr>
              <a:t> = </a:t>
            </a:r>
            <a:r>
              <a:rPr lang="en-US" altLang="zh-CN" sz="1600" i="1" dirty="0" err="1">
                <a:solidFill>
                  <a:srgbClr val="0000FF"/>
                </a:solidFill>
                <a:latin typeface="Times New Roman" panose="02020603050405020304" pitchFamily="18" charset="0"/>
                <a:ea typeface="宋体" panose="02010600030101010101" pitchFamily="2" charset="-122"/>
              </a:rPr>
              <a:t>shr</a:t>
            </a:r>
            <a:r>
              <a:rPr lang="en-US" altLang="zh-CN" sz="1600" dirty="0">
                <a:solidFill>
                  <a:srgbClr val="0000FF"/>
                </a:solidFill>
                <a:latin typeface="Times New Roman" panose="02020603050405020304" pitchFamily="18" charset="0"/>
                <a:ea typeface="宋体" panose="02010600030101010101" pitchFamily="2" charset="-122"/>
              </a:rPr>
              <a:t>(</a:t>
            </a:r>
            <a:r>
              <a:rPr lang="en-US" altLang="zh-CN" sz="1600" i="1" dirty="0">
                <a:solidFill>
                  <a:srgbClr val="0000FF"/>
                </a:solidFill>
                <a:latin typeface="Times New Roman" panose="02020603050405020304" pitchFamily="18" charset="0"/>
                <a:ea typeface="宋体" panose="02010600030101010101" pitchFamily="2" charset="-122"/>
              </a:rPr>
              <a:t>sub</a:t>
            </a:r>
            <a:r>
              <a:rPr lang="en-US" altLang="zh-CN" sz="1600" dirty="0">
                <a:solidFill>
                  <a:srgbClr val="0000FF"/>
                </a:solidFill>
                <a:latin typeface="Times New Roman" panose="02020603050405020304" pitchFamily="18" charset="0"/>
                <a:ea typeface="宋体" panose="02010600030101010101" pitchFamily="2" charset="-122"/>
              </a:rPr>
              <a:t>(</a:t>
            </a:r>
            <a:r>
              <a:rPr lang="en-US" altLang="zh-CN" sz="1600" i="1" dirty="0">
                <a:solidFill>
                  <a:srgbClr val="0000FF"/>
                </a:solidFill>
                <a:latin typeface="Times New Roman" panose="02020603050405020304" pitchFamily="18" charset="0"/>
                <a:ea typeface="宋体" panose="02010600030101010101" pitchFamily="2" charset="-122"/>
              </a:rPr>
              <a:t>A</a:t>
            </a:r>
            <a:r>
              <a:rPr lang="en-US" altLang="zh-CN" sz="1600" baseline="-25000" dirty="0">
                <a:solidFill>
                  <a:srgbClr val="0000FF"/>
                </a:solidFill>
                <a:latin typeface="Times New Roman" panose="02020603050405020304" pitchFamily="18" charset="0"/>
                <a:ea typeface="宋体" panose="02010600030101010101" pitchFamily="2" charset="-122"/>
              </a:rPr>
              <a:t>11-</a:t>
            </a:r>
            <a:r>
              <a:rPr lang="en-US" altLang="zh-CN" sz="1600" i="1" baseline="-25000" dirty="0">
                <a:solidFill>
                  <a:srgbClr val="0000FF"/>
                </a:solidFill>
                <a:latin typeface="Times New Roman" panose="02020603050405020304" pitchFamily="18" charset="0"/>
                <a:ea typeface="宋体" panose="02010600030101010101" pitchFamily="2" charset="-122"/>
              </a:rPr>
              <a:t>i</a:t>
            </a:r>
            <a:r>
              <a:rPr lang="en-US" altLang="zh-CN" sz="1600" dirty="0">
                <a:solidFill>
                  <a:srgbClr val="0000FF"/>
                </a:solidFill>
                <a:latin typeface="Times New Roman" panose="02020603050405020304" pitchFamily="18" charset="0"/>
                <a:ea typeface="宋体" panose="02010600030101010101" pitchFamily="2" charset="-122"/>
              </a:rPr>
              <a:t>)), </a:t>
            </a:r>
            <a:r>
              <a:rPr lang="en-US" altLang="zh-CN" sz="1600" i="1" dirty="0" err="1">
                <a:solidFill>
                  <a:srgbClr val="0000FF"/>
                </a:solidFill>
                <a:latin typeface="Times New Roman" panose="02020603050405020304" pitchFamily="18" charset="0"/>
                <a:ea typeface="宋体" panose="02010600030101010101" pitchFamily="2" charset="-122"/>
              </a:rPr>
              <a:t>i</a:t>
            </a:r>
            <a:r>
              <a:rPr lang="en-US" altLang="zh-CN" sz="1600" dirty="0">
                <a:solidFill>
                  <a:srgbClr val="0000FF"/>
                </a:solidFill>
                <a:latin typeface="Times New Roman" panose="02020603050405020304" pitchFamily="18" charset="0"/>
                <a:ea typeface="宋体" panose="02010600030101010101" pitchFamily="2" charset="-122"/>
              </a:rPr>
              <a:t> = 1, …, 10</a:t>
            </a:r>
          </a:p>
          <a:p>
            <a:pPr eaLnBrk="1" hangingPunct="1">
              <a:buFont typeface="Wingdings" panose="05000000000000000000" pitchFamily="2" charset="2"/>
              <a:buNone/>
            </a:pPr>
            <a:r>
              <a:rPr lang="en-US" altLang="zh-CN" sz="1600" dirty="0">
                <a:ea typeface="宋体" panose="02010600030101010101" pitchFamily="2" charset="-122"/>
              </a:rPr>
              <a:t>	For </a:t>
            </a:r>
            <a:r>
              <a:rPr lang="en-US" altLang="zh-CN" sz="1600" i="1" dirty="0" err="1">
                <a:latin typeface="Times New Roman" panose="02020603050405020304" pitchFamily="18" charset="0"/>
                <a:ea typeface="宋体" panose="02010600030101010101" pitchFamily="2" charset="-122"/>
              </a:rPr>
              <a:t>i</a:t>
            </a:r>
            <a:r>
              <a:rPr lang="en-US" altLang="zh-CN" sz="1600" dirty="0">
                <a:latin typeface="Times New Roman" panose="02020603050405020304" pitchFamily="18" charset="0"/>
                <a:ea typeface="宋体" panose="02010600030101010101" pitchFamily="2" charset="-122"/>
              </a:rPr>
              <a:t> = 1</a:t>
            </a:r>
            <a:r>
              <a:rPr lang="en-US" altLang="zh-CN" sz="1600" dirty="0">
                <a:ea typeface="宋体" panose="02010600030101010101" pitchFamily="2" charset="-122"/>
              </a:rPr>
              <a:t> we have</a:t>
            </a:r>
          </a:p>
          <a:p>
            <a:pPr eaLnBrk="1" hangingPunct="1">
              <a:buFont typeface="Wingdings" panose="05000000000000000000" pitchFamily="2" charset="2"/>
              <a:buNone/>
            </a:pPr>
            <a:r>
              <a:rPr lang="en-US" altLang="zh-CN" sz="1600" dirty="0">
                <a:ea typeface="宋体" panose="02010600030101010101" pitchFamily="2" charset="-122"/>
              </a:rPr>
              <a:t>			</a:t>
            </a:r>
            <a:r>
              <a:rPr lang="en-US" altLang="zh-CN" sz="1600" i="1" dirty="0">
                <a:latin typeface="Times New Roman" panose="02020603050405020304" pitchFamily="18" charset="0"/>
                <a:ea typeface="宋体" panose="02010600030101010101" pitchFamily="2" charset="-122"/>
              </a:rPr>
              <a:t>C</a:t>
            </a:r>
            <a:r>
              <a:rPr lang="en-US" altLang="zh-CN" sz="1600" baseline="-25000" dirty="0">
                <a:latin typeface="Times New Roman" panose="02020603050405020304" pitchFamily="18" charset="0"/>
                <a:ea typeface="宋体" panose="02010600030101010101" pitchFamily="2" charset="-122"/>
              </a:rPr>
              <a:t>1</a:t>
            </a:r>
            <a:r>
              <a:rPr lang="en-US" altLang="zh-CN" sz="1600" dirty="0">
                <a:latin typeface="Times New Roman" panose="02020603050405020304" pitchFamily="18" charset="0"/>
                <a:ea typeface="宋体" panose="02010600030101010101" pitchFamily="2" charset="-122"/>
              </a:rPr>
              <a:t>  = </a:t>
            </a:r>
            <a:r>
              <a:rPr lang="en-US" altLang="zh-CN" sz="1600" i="1" dirty="0">
                <a:latin typeface="Times New Roman" panose="02020603050405020304" pitchFamily="18" charset="0"/>
                <a:ea typeface="宋体" panose="02010600030101010101" pitchFamily="2" charset="-122"/>
              </a:rPr>
              <a:t>ark</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A</a:t>
            </a:r>
            <a:r>
              <a:rPr lang="en-US" altLang="zh-CN" sz="1600" baseline="-25000" dirty="0">
                <a:latin typeface="Times New Roman" panose="02020603050405020304" pitchFamily="18" charset="0"/>
                <a:ea typeface="宋体" panose="02010600030101010101" pitchFamily="2" charset="-122"/>
              </a:rPr>
              <a:t>11</a:t>
            </a:r>
            <a:r>
              <a:rPr lang="en-US" altLang="zh-CN" sz="1600" dirty="0">
                <a:latin typeface="Times New Roman" panose="02020603050405020304" pitchFamily="18" charset="0"/>
                <a:ea typeface="宋体" panose="02010600030101010101" pitchFamily="2" charset="-122"/>
              </a:rPr>
              <a:t>, </a:t>
            </a:r>
            <a:r>
              <a:rPr lang="en-US" altLang="zh-CN" sz="1600" i="1" dirty="0">
                <a:latin typeface="Times New Roman" panose="02020603050405020304" pitchFamily="18" charset="0"/>
                <a:ea typeface="宋体" panose="02010600030101010101" pitchFamily="2" charset="-122"/>
              </a:rPr>
              <a:t>K</a:t>
            </a:r>
            <a:r>
              <a:rPr lang="en-US" altLang="zh-CN" sz="1600" baseline="-25000" dirty="0">
                <a:latin typeface="Times New Roman" panose="02020603050405020304" pitchFamily="18" charset="0"/>
                <a:ea typeface="宋体" panose="02010600030101010101" pitchFamily="2" charset="-122"/>
              </a:rPr>
              <a:t>10</a:t>
            </a:r>
            <a:r>
              <a:rPr lang="en-US" altLang="zh-CN" sz="1600" dirty="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1600" dirty="0">
                <a:latin typeface="Times New Roman" panose="02020603050405020304" pitchFamily="18" charset="0"/>
                <a:ea typeface="宋体" panose="02010600030101010101" pitchFamily="2" charset="-122"/>
              </a:rPr>
              <a:t>			      = </a:t>
            </a:r>
            <a:r>
              <a:rPr lang="en-US" altLang="zh-CN" sz="1600" i="1" dirty="0">
                <a:latin typeface="Times New Roman" panose="02020603050405020304" pitchFamily="18" charset="0"/>
                <a:ea typeface="宋体" panose="02010600030101010101" pitchFamily="2" charset="-122"/>
              </a:rPr>
              <a:t>A</a:t>
            </a:r>
            <a:r>
              <a:rPr lang="en-US" altLang="zh-CN" sz="1600" baseline="-25000" dirty="0">
                <a:latin typeface="Times New Roman" panose="02020603050405020304" pitchFamily="18" charset="0"/>
                <a:ea typeface="宋体" panose="02010600030101010101" pitchFamily="2" charset="-122"/>
              </a:rPr>
              <a:t>11</a:t>
            </a:r>
            <a:r>
              <a:rPr lang="en-US" altLang="zh-CN" sz="1600" dirty="0">
                <a:latin typeface="Times New Roman" panose="02020603050405020304" pitchFamily="18" charset="0"/>
                <a:ea typeface="宋体" panose="02010600030101010101" pitchFamily="2" charset="-122"/>
              </a:rPr>
              <a:t> </a:t>
            </a:r>
            <a:r>
              <a:rPr lang="en-GB" altLang="zh-CN" sz="1600" dirty="0">
                <a:latin typeface="Times New Roman" panose="02020603050405020304" pitchFamily="18" charset="0"/>
                <a:ea typeface="StarBats"/>
                <a:cs typeface="StarBats"/>
              </a:rPr>
              <a:t>⊕</a:t>
            </a:r>
            <a:r>
              <a:rPr lang="en-US" altLang="zh-CN" sz="1600" dirty="0">
                <a:latin typeface="Times New Roman" panose="02020603050405020304" pitchFamily="18" charset="0"/>
                <a:ea typeface="宋体" panose="02010600030101010101" pitchFamily="2" charset="-122"/>
              </a:rPr>
              <a:t> </a:t>
            </a:r>
            <a:r>
              <a:rPr lang="en-US" altLang="zh-CN" sz="1600" i="1" dirty="0">
                <a:latin typeface="Times New Roman" panose="02020603050405020304" pitchFamily="18" charset="0"/>
                <a:ea typeface="宋体" panose="02010600030101010101" pitchFamily="2" charset="-122"/>
              </a:rPr>
              <a:t>K</a:t>
            </a:r>
            <a:r>
              <a:rPr lang="en-US" altLang="zh-CN" sz="1600" baseline="-25000" dirty="0">
                <a:latin typeface="Times New Roman" panose="02020603050405020304" pitchFamily="18" charset="0"/>
                <a:ea typeface="宋体" panose="02010600030101010101" pitchFamily="2" charset="-122"/>
              </a:rPr>
              <a:t>10</a:t>
            </a:r>
          </a:p>
          <a:p>
            <a:pPr eaLnBrk="1" hangingPunct="1">
              <a:buFont typeface="Wingdings" panose="05000000000000000000" pitchFamily="2" charset="2"/>
              <a:buNone/>
            </a:pPr>
            <a:r>
              <a:rPr lang="en-US" altLang="zh-CN" sz="1600" dirty="0">
                <a:latin typeface="Times New Roman" panose="02020603050405020304" pitchFamily="18" charset="0"/>
                <a:ea typeface="宋体" panose="02010600030101010101" pitchFamily="2" charset="-122"/>
              </a:rPr>
              <a:t>			      = </a:t>
            </a:r>
            <a:r>
              <a:rPr lang="en-US" altLang="zh-CN" sz="1600" i="1" dirty="0">
                <a:latin typeface="Times New Roman" panose="02020603050405020304" pitchFamily="18" charset="0"/>
                <a:ea typeface="宋体" panose="02010600030101010101" pitchFamily="2" charset="-122"/>
              </a:rPr>
              <a:t>ark</a:t>
            </a:r>
            <a:r>
              <a:rPr lang="en-US" altLang="zh-CN" sz="1600" dirty="0">
                <a:latin typeface="Times New Roman" panose="02020603050405020304" pitchFamily="18" charset="0"/>
                <a:ea typeface="宋体" panose="02010600030101010101" pitchFamily="2" charset="-122"/>
              </a:rPr>
              <a:t>(</a:t>
            </a:r>
            <a:r>
              <a:rPr lang="en-US" altLang="zh-CN" sz="1600" i="1" dirty="0" err="1">
                <a:latin typeface="Times New Roman" panose="02020603050405020304" pitchFamily="18" charset="0"/>
                <a:ea typeface="宋体" panose="02010600030101010101" pitchFamily="2" charset="-122"/>
              </a:rPr>
              <a:t>shr</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sub</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A</a:t>
            </a:r>
            <a:r>
              <a:rPr lang="en-US" altLang="zh-CN" sz="1600" baseline="-25000" dirty="0">
                <a:latin typeface="Times New Roman" panose="02020603050405020304" pitchFamily="18" charset="0"/>
                <a:ea typeface="宋体" panose="02010600030101010101" pitchFamily="2" charset="-122"/>
              </a:rPr>
              <a:t>10</a:t>
            </a:r>
            <a:r>
              <a:rPr lang="en-US" altLang="zh-CN" sz="1600" dirty="0">
                <a:latin typeface="Times New Roman" panose="02020603050405020304" pitchFamily="18" charset="0"/>
                <a:ea typeface="宋体" panose="02010600030101010101" pitchFamily="2" charset="-122"/>
              </a:rPr>
              <a:t>)), </a:t>
            </a:r>
            <a:r>
              <a:rPr lang="en-US" altLang="zh-CN" sz="1600" i="1" dirty="0">
                <a:latin typeface="Times New Roman" panose="02020603050405020304" pitchFamily="18" charset="0"/>
                <a:ea typeface="宋体" panose="02010600030101010101" pitchFamily="2" charset="-122"/>
              </a:rPr>
              <a:t>K</a:t>
            </a:r>
            <a:r>
              <a:rPr lang="en-US" altLang="zh-CN" sz="1600" baseline="-25000" dirty="0">
                <a:latin typeface="Times New Roman" panose="02020603050405020304" pitchFamily="18" charset="0"/>
                <a:ea typeface="宋体" panose="02010600030101010101" pitchFamily="2" charset="-122"/>
              </a:rPr>
              <a:t>10</a:t>
            </a:r>
            <a:r>
              <a:rPr lang="en-US" altLang="zh-CN" sz="1600" dirty="0">
                <a:latin typeface="Times New Roman" panose="02020603050405020304" pitchFamily="18" charset="0"/>
                <a:ea typeface="宋体" panose="02010600030101010101" pitchFamily="2" charset="-122"/>
              </a:rPr>
              <a:t>) </a:t>
            </a:r>
            <a:r>
              <a:rPr lang="en-GB" altLang="zh-CN" sz="1600" dirty="0">
                <a:latin typeface="Times New Roman" panose="02020603050405020304" pitchFamily="18" charset="0"/>
                <a:ea typeface="StarBats"/>
                <a:cs typeface="StarBats"/>
              </a:rPr>
              <a:t>⊕</a:t>
            </a:r>
            <a:r>
              <a:rPr lang="en-US" altLang="zh-CN" sz="1600" dirty="0">
                <a:latin typeface="Times New Roman" panose="02020603050405020304" pitchFamily="18" charset="0"/>
                <a:ea typeface="宋体" panose="02010600030101010101" pitchFamily="2" charset="-122"/>
              </a:rPr>
              <a:t> </a:t>
            </a:r>
            <a:r>
              <a:rPr lang="en-US" altLang="zh-CN" sz="1600" i="1" dirty="0">
                <a:latin typeface="Times New Roman" panose="02020603050405020304" pitchFamily="18" charset="0"/>
                <a:ea typeface="宋体" panose="02010600030101010101" pitchFamily="2" charset="-122"/>
              </a:rPr>
              <a:t>K</a:t>
            </a:r>
            <a:r>
              <a:rPr lang="en-US" altLang="zh-CN" sz="1600" baseline="-25000" dirty="0">
                <a:latin typeface="Times New Roman" panose="02020603050405020304" pitchFamily="18" charset="0"/>
                <a:ea typeface="宋体" panose="02010600030101010101" pitchFamily="2" charset="-122"/>
              </a:rPr>
              <a:t>10</a:t>
            </a:r>
            <a:endParaRPr lang="en-US" altLang="zh-CN" sz="16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1600" dirty="0">
                <a:latin typeface="Times New Roman" panose="02020603050405020304" pitchFamily="18" charset="0"/>
                <a:ea typeface="宋体" panose="02010600030101010101" pitchFamily="2" charset="-122"/>
              </a:rPr>
              <a:t>			      = (</a:t>
            </a:r>
            <a:r>
              <a:rPr lang="en-US" altLang="zh-CN" sz="1600" i="1" dirty="0" err="1">
                <a:latin typeface="Times New Roman" panose="02020603050405020304" pitchFamily="18" charset="0"/>
                <a:ea typeface="宋体" panose="02010600030101010101" pitchFamily="2" charset="-122"/>
              </a:rPr>
              <a:t>shr</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sub</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A</a:t>
            </a:r>
            <a:r>
              <a:rPr lang="en-US" altLang="zh-CN" sz="1600" baseline="-25000" dirty="0">
                <a:latin typeface="Times New Roman" panose="02020603050405020304" pitchFamily="18" charset="0"/>
                <a:ea typeface="宋体" panose="02010600030101010101" pitchFamily="2" charset="-122"/>
              </a:rPr>
              <a:t>10</a:t>
            </a:r>
            <a:r>
              <a:rPr lang="en-US" altLang="zh-CN" sz="1600" dirty="0">
                <a:latin typeface="Times New Roman" panose="02020603050405020304" pitchFamily="18" charset="0"/>
                <a:ea typeface="宋体" panose="02010600030101010101" pitchFamily="2" charset="-122"/>
              </a:rPr>
              <a:t>)) </a:t>
            </a:r>
            <a:r>
              <a:rPr lang="en-GB" altLang="zh-CN" sz="1600" dirty="0">
                <a:latin typeface="Times New Roman" panose="02020603050405020304" pitchFamily="18" charset="0"/>
                <a:ea typeface="StarBats"/>
                <a:cs typeface="StarBats"/>
              </a:rPr>
              <a:t>⊕</a:t>
            </a:r>
            <a:r>
              <a:rPr lang="en-US" altLang="zh-CN" sz="1600" dirty="0">
                <a:latin typeface="Times New Roman" panose="02020603050405020304" pitchFamily="18" charset="0"/>
                <a:ea typeface="宋体" panose="02010600030101010101" pitchFamily="2" charset="-122"/>
              </a:rPr>
              <a:t> </a:t>
            </a:r>
            <a:r>
              <a:rPr lang="en-US" altLang="zh-CN" sz="1600" i="1" dirty="0">
                <a:latin typeface="Times New Roman" panose="02020603050405020304" pitchFamily="18" charset="0"/>
                <a:ea typeface="宋体" panose="02010600030101010101" pitchFamily="2" charset="-122"/>
              </a:rPr>
              <a:t>K</a:t>
            </a:r>
            <a:r>
              <a:rPr lang="en-US" altLang="zh-CN" sz="1600" baseline="-25000" dirty="0">
                <a:latin typeface="Times New Roman" panose="02020603050405020304" pitchFamily="18" charset="0"/>
                <a:ea typeface="宋体" panose="02010600030101010101" pitchFamily="2" charset="-122"/>
              </a:rPr>
              <a:t>10</a:t>
            </a:r>
            <a:r>
              <a:rPr lang="en-US" altLang="zh-CN" sz="1600" dirty="0">
                <a:latin typeface="Times New Roman" panose="02020603050405020304" pitchFamily="18" charset="0"/>
                <a:ea typeface="宋体" panose="02010600030101010101" pitchFamily="2" charset="-122"/>
              </a:rPr>
              <a:t>) </a:t>
            </a:r>
            <a:r>
              <a:rPr lang="en-GB" altLang="zh-CN" sz="1600" dirty="0">
                <a:latin typeface="Times New Roman" panose="02020603050405020304" pitchFamily="18" charset="0"/>
                <a:ea typeface="StarBats"/>
                <a:cs typeface="StarBats"/>
              </a:rPr>
              <a:t>⊕</a:t>
            </a:r>
            <a:r>
              <a:rPr lang="en-US" altLang="zh-CN" sz="1600" dirty="0">
                <a:latin typeface="Times New Roman" panose="02020603050405020304" pitchFamily="18" charset="0"/>
                <a:ea typeface="宋体" panose="02010600030101010101" pitchFamily="2" charset="-122"/>
              </a:rPr>
              <a:t> </a:t>
            </a:r>
            <a:r>
              <a:rPr lang="en-US" altLang="zh-CN" sz="1600" i="1" dirty="0">
                <a:latin typeface="Times New Roman" panose="02020603050405020304" pitchFamily="18" charset="0"/>
                <a:ea typeface="宋体" panose="02010600030101010101" pitchFamily="2" charset="-122"/>
              </a:rPr>
              <a:t>K</a:t>
            </a:r>
            <a:r>
              <a:rPr lang="en-US" altLang="zh-CN" sz="1600" baseline="-25000" dirty="0">
                <a:latin typeface="Times New Roman" panose="02020603050405020304" pitchFamily="18" charset="0"/>
                <a:ea typeface="宋体" panose="02010600030101010101" pitchFamily="2" charset="-122"/>
              </a:rPr>
              <a:t>10</a:t>
            </a:r>
          </a:p>
          <a:p>
            <a:pPr eaLnBrk="1" hangingPunct="1">
              <a:buFont typeface="Wingdings" panose="05000000000000000000" pitchFamily="2" charset="2"/>
              <a:buNone/>
            </a:pPr>
            <a:r>
              <a:rPr lang="en-US" altLang="zh-CN" sz="1600" dirty="0">
                <a:latin typeface="Times New Roman" panose="02020603050405020304" pitchFamily="18" charset="0"/>
                <a:ea typeface="宋体" panose="02010600030101010101" pitchFamily="2" charset="-122"/>
              </a:rPr>
              <a:t>			      = </a:t>
            </a:r>
            <a:r>
              <a:rPr lang="en-US" altLang="zh-CN" sz="1600" i="1" dirty="0" err="1">
                <a:latin typeface="Times New Roman" panose="02020603050405020304" pitchFamily="18" charset="0"/>
                <a:ea typeface="宋体" panose="02010600030101010101" pitchFamily="2" charset="-122"/>
              </a:rPr>
              <a:t>shr</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sub</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A</a:t>
            </a:r>
            <a:r>
              <a:rPr lang="en-US" altLang="zh-CN" sz="1600" baseline="-25000" dirty="0">
                <a:latin typeface="Times New Roman" panose="02020603050405020304" pitchFamily="18" charset="0"/>
                <a:ea typeface="宋体" panose="02010600030101010101" pitchFamily="2" charset="-122"/>
              </a:rPr>
              <a:t>10</a:t>
            </a:r>
            <a:r>
              <a:rPr lang="en-US" altLang="zh-CN" sz="1600" dirty="0">
                <a:latin typeface="Times New Roman" panose="02020603050405020304" pitchFamily="18" charset="0"/>
                <a:ea typeface="宋体" panose="02010600030101010101" pitchFamily="2" charset="-122"/>
              </a:rPr>
              <a:t>))</a:t>
            </a:r>
          </a:p>
          <a:p>
            <a:pPr eaLnBrk="1" hangingPunct="1"/>
            <a:r>
              <a:rPr lang="en-US" altLang="zh-CN" sz="1600" dirty="0">
                <a:ea typeface="宋体" panose="02010600030101010101" pitchFamily="2" charset="-122"/>
              </a:rPr>
              <a:t>Assume that the equality holds for </a:t>
            </a:r>
            <a:r>
              <a:rPr lang="en-US" altLang="zh-CN" sz="1600" dirty="0">
                <a:latin typeface="Times New Roman" panose="02020603050405020304" pitchFamily="18" charset="0"/>
                <a:ea typeface="宋体" panose="02010600030101010101" pitchFamily="2" charset="-122"/>
              </a:rPr>
              <a:t>1 ≤ </a:t>
            </a:r>
            <a:r>
              <a:rPr lang="en-US" altLang="zh-CN" sz="1600" i="1" dirty="0" err="1">
                <a:latin typeface="Times New Roman" panose="02020603050405020304" pitchFamily="18" charset="0"/>
                <a:ea typeface="宋体" panose="02010600030101010101" pitchFamily="2" charset="-122"/>
              </a:rPr>
              <a:t>i</a:t>
            </a:r>
            <a:r>
              <a:rPr lang="en-US" altLang="zh-CN" sz="1600" dirty="0">
                <a:latin typeface="Times New Roman" panose="02020603050405020304" pitchFamily="18" charset="0"/>
                <a:ea typeface="宋体" panose="02010600030101010101" pitchFamily="2" charset="-122"/>
              </a:rPr>
              <a:t> ≤ 10</a:t>
            </a:r>
            <a:r>
              <a:rPr lang="en-US" altLang="zh-CN" sz="1600" dirty="0">
                <a:ea typeface="宋体" panose="02010600030101010101" pitchFamily="2" charset="-122"/>
              </a:rPr>
              <a:t>. We have</a:t>
            </a:r>
          </a:p>
          <a:p>
            <a:pPr eaLnBrk="1" hangingPunct="1">
              <a:buFont typeface="Wingdings" panose="05000000000000000000" pitchFamily="2" charset="2"/>
              <a:buNone/>
            </a:pPr>
            <a:r>
              <a:rPr lang="en-US" altLang="zh-CN" sz="1600" dirty="0">
                <a:ea typeface="宋体" panose="02010600030101010101" pitchFamily="2" charset="-122"/>
              </a:rPr>
              <a:t>			</a:t>
            </a:r>
            <a:r>
              <a:rPr lang="en-US" altLang="zh-CN" sz="1600" i="1" dirty="0">
                <a:latin typeface="Times New Roman" panose="02020603050405020304" pitchFamily="18" charset="0"/>
                <a:ea typeface="宋体" panose="02010600030101010101" pitchFamily="2" charset="-122"/>
              </a:rPr>
              <a:t>C</a:t>
            </a:r>
            <a:r>
              <a:rPr lang="en-US" altLang="zh-CN" sz="1600" i="1" baseline="-25000" dirty="0">
                <a:latin typeface="Times New Roman" panose="02020603050405020304" pitchFamily="18" charset="0"/>
                <a:ea typeface="宋体" panose="02010600030101010101" pitchFamily="2" charset="-122"/>
              </a:rPr>
              <a:t>i</a:t>
            </a:r>
            <a:r>
              <a:rPr lang="en-US" altLang="zh-CN" sz="1600" baseline="-25000" dirty="0">
                <a:latin typeface="Times New Roman" panose="02020603050405020304" pitchFamily="18" charset="0"/>
                <a:ea typeface="宋体" panose="02010600030101010101" pitchFamily="2" charset="-122"/>
              </a:rPr>
              <a:t>+1</a:t>
            </a:r>
            <a:r>
              <a:rPr lang="en-US" altLang="zh-CN" sz="1600" dirty="0">
                <a:latin typeface="Times New Roman" panose="02020603050405020304" pitchFamily="18" charset="0"/>
                <a:ea typeface="宋体" panose="02010600030101010101" pitchFamily="2" charset="-122"/>
              </a:rPr>
              <a:t> = </a:t>
            </a:r>
            <a:r>
              <a:rPr lang="en-US" altLang="zh-CN" sz="1600" i="1" dirty="0">
                <a:latin typeface="Times New Roman" panose="02020603050405020304" pitchFamily="18" charset="0"/>
                <a:ea typeface="宋体" panose="02010600030101010101" pitchFamily="2" charset="-122"/>
              </a:rPr>
              <a:t>mic</a:t>
            </a:r>
            <a:r>
              <a:rPr lang="en-US" altLang="zh-CN" sz="1600" baseline="30000" dirty="0">
                <a:latin typeface="Times New Roman" panose="02020603050405020304" pitchFamily="18" charset="0"/>
                <a:ea typeface="宋体" panose="02010600030101010101" pitchFamily="2" charset="-122"/>
              </a:rPr>
              <a:t>-1</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ark</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sub</a:t>
            </a:r>
            <a:r>
              <a:rPr lang="en-US" altLang="zh-CN" sz="1600" baseline="30000" dirty="0">
                <a:latin typeface="Times New Roman" panose="02020603050405020304" pitchFamily="18" charset="0"/>
                <a:ea typeface="宋体" panose="02010600030101010101" pitchFamily="2" charset="-122"/>
              </a:rPr>
              <a:t> -1</a:t>
            </a:r>
            <a:r>
              <a:rPr lang="en-US" altLang="zh-CN" sz="1600" dirty="0">
                <a:latin typeface="Times New Roman" panose="02020603050405020304" pitchFamily="18" charset="0"/>
                <a:ea typeface="宋体" panose="02010600030101010101" pitchFamily="2" charset="-122"/>
              </a:rPr>
              <a:t>(</a:t>
            </a:r>
            <a:r>
              <a:rPr lang="en-US" altLang="zh-CN" sz="1600" i="1" dirty="0" err="1">
                <a:latin typeface="Times New Roman" panose="02020603050405020304" pitchFamily="18" charset="0"/>
                <a:ea typeface="宋体" panose="02010600030101010101" pitchFamily="2" charset="-122"/>
              </a:rPr>
              <a:t>shr</a:t>
            </a:r>
            <a:r>
              <a:rPr lang="en-US" altLang="zh-CN" sz="1600" baseline="30000" dirty="0">
                <a:latin typeface="Times New Roman" panose="02020603050405020304" pitchFamily="18" charset="0"/>
                <a:ea typeface="宋体" panose="02010600030101010101" pitchFamily="2" charset="-122"/>
              </a:rPr>
              <a:t> -1</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C</a:t>
            </a:r>
            <a:r>
              <a:rPr lang="en-US" altLang="zh-CN" sz="1600" i="1" baseline="-25000" dirty="0">
                <a:latin typeface="Times New Roman" panose="02020603050405020304" pitchFamily="18" charset="0"/>
                <a:ea typeface="宋体" panose="02010600030101010101" pitchFamily="2" charset="-122"/>
              </a:rPr>
              <a:t>i</a:t>
            </a:r>
            <a:r>
              <a:rPr lang="en-US" altLang="zh-CN" sz="1600" dirty="0">
                <a:latin typeface="Times New Roman" panose="02020603050405020304" pitchFamily="18" charset="0"/>
                <a:ea typeface="宋体" panose="02010600030101010101" pitchFamily="2" charset="-122"/>
              </a:rPr>
              <a:t>)), </a:t>
            </a:r>
            <a:r>
              <a:rPr lang="en-US" altLang="zh-CN" sz="1600" i="1" dirty="0">
                <a:latin typeface="Times New Roman" panose="02020603050405020304" pitchFamily="18" charset="0"/>
                <a:ea typeface="宋体" panose="02010600030101010101" pitchFamily="2" charset="-122"/>
              </a:rPr>
              <a:t>K</a:t>
            </a:r>
            <a:r>
              <a:rPr lang="en-US" altLang="zh-CN" sz="1600" baseline="-25000" dirty="0">
                <a:latin typeface="Times New Roman" panose="02020603050405020304" pitchFamily="18" charset="0"/>
                <a:ea typeface="宋体" panose="02010600030101010101" pitchFamily="2" charset="-122"/>
              </a:rPr>
              <a:t>10-</a:t>
            </a:r>
            <a:r>
              <a:rPr lang="en-US" altLang="zh-CN" sz="1600" i="1" baseline="-25000" dirty="0">
                <a:latin typeface="Times New Roman" panose="02020603050405020304" pitchFamily="18" charset="0"/>
                <a:ea typeface="宋体" panose="02010600030101010101" pitchFamily="2" charset="-122"/>
              </a:rPr>
              <a:t>i</a:t>
            </a:r>
            <a:r>
              <a:rPr lang="en-US" altLang="zh-CN" sz="1600" dirty="0">
                <a:latin typeface="Times New Roman" panose="02020603050405020304" pitchFamily="18" charset="0"/>
                <a:ea typeface="宋体" panose="02010600030101010101" pitchFamily="2" charset="-122"/>
              </a:rPr>
              <a:t>)) </a:t>
            </a:r>
          </a:p>
          <a:p>
            <a:pPr eaLnBrk="1" hangingPunct="1">
              <a:buFont typeface="Wingdings" panose="05000000000000000000" pitchFamily="2" charset="2"/>
              <a:buNone/>
            </a:pPr>
            <a:r>
              <a:rPr lang="en-US" altLang="zh-CN" sz="1600" baseline="-25000" dirty="0">
                <a:latin typeface="Times New Roman" panose="02020603050405020304" pitchFamily="18" charset="0"/>
                <a:ea typeface="宋体" panose="02010600030101010101" pitchFamily="2" charset="-122"/>
              </a:rPr>
              <a:t>			</a:t>
            </a:r>
            <a:r>
              <a:rPr lang="en-US" altLang="zh-CN" sz="1600" dirty="0">
                <a:latin typeface="Times New Roman" panose="02020603050405020304" pitchFamily="18" charset="0"/>
                <a:ea typeface="宋体" panose="02010600030101010101" pitchFamily="2" charset="-122"/>
              </a:rPr>
              <a:t>       = </a:t>
            </a:r>
            <a:r>
              <a:rPr lang="en-US" altLang="zh-CN" sz="1600" i="1" dirty="0">
                <a:latin typeface="Times New Roman" panose="02020603050405020304" pitchFamily="18" charset="0"/>
                <a:ea typeface="宋体" panose="02010600030101010101" pitchFamily="2" charset="-122"/>
              </a:rPr>
              <a:t>mic</a:t>
            </a:r>
            <a:r>
              <a:rPr lang="en-US" altLang="zh-CN" sz="1600" baseline="30000" dirty="0">
                <a:latin typeface="Times New Roman" panose="02020603050405020304" pitchFamily="18" charset="0"/>
                <a:ea typeface="宋体" panose="02010600030101010101" pitchFamily="2" charset="-122"/>
              </a:rPr>
              <a:t>-1</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ark</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sub</a:t>
            </a:r>
            <a:r>
              <a:rPr lang="en-US" altLang="zh-CN" sz="1600" baseline="30000" dirty="0">
                <a:latin typeface="Times New Roman" panose="02020603050405020304" pitchFamily="18" charset="0"/>
                <a:ea typeface="宋体" panose="02010600030101010101" pitchFamily="2" charset="-122"/>
              </a:rPr>
              <a:t> -1</a:t>
            </a:r>
            <a:r>
              <a:rPr lang="en-US" altLang="zh-CN" sz="1600" dirty="0">
                <a:latin typeface="Times New Roman" panose="02020603050405020304" pitchFamily="18" charset="0"/>
                <a:ea typeface="宋体" panose="02010600030101010101" pitchFamily="2" charset="-122"/>
              </a:rPr>
              <a:t>(</a:t>
            </a:r>
            <a:r>
              <a:rPr lang="en-US" altLang="zh-CN" sz="1600" i="1" dirty="0" err="1">
                <a:latin typeface="Times New Roman" panose="02020603050405020304" pitchFamily="18" charset="0"/>
                <a:ea typeface="宋体" panose="02010600030101010101" pitchFamily="2" charset="-122"/>
              </a:rPr>
              <a:t>shr</a:t>
            </a:r>
            <a:r>
              <a:rPr lang="en-US" altLang="zh-CN" sz="1600" baseline="30000" dirty="0">
                <a:latin typeface="Times New Roman" panose="02020603050405020304" pitchFamily="18" charset="0"/>
                <a:ea typeface="宋体" panose="02010600030101010101" pitchFamily="2" charset="-122"/>
              </a:rPr>
              <a:t> -1</a:t>
            </a:r>
            <a:r>
              <a:rPr lang="en-US" altLang="zh-CN" sz="1600" dirty="0">
                <a:latin typeface="Times New Roman" panose="02020603050405020304" pitchFamily="18" charset="0"/>
                <a:ea typeface="宋体" panose="02010600030101010101" pitchFamily="2" charset="-122"/>
              </a:rPr>
              <a:t>(</a:t>
            </a:r>
            <a:r>
              <a:rPr lang="en-US" altLang="zh-CN" sz="1600" i="1" dirty="0" err="1">
                <a:latin typeface="Times New Roman" panose="02020603050405020304" pitchFamily="18" charset="0"/>
                <a:ea typeface="宋体" panose="02010600030101010101" pitchFamily="2" charset="-122"/>
              </a:rPr>
              <a:t>shr</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sub</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A</a:t>
            </a:r>
            <a:r>
              <a:rPr lang="en-US" altLang="zh-CN" sz="1600" baseline="-25000" dirty="0">
                <a:latin typeface="Times New Roman" panose="02020603050405020304" pitchFamily="18" charset="0"/>
                <a:ea typeface="宋体" panose="02010600030101010101" pitchFamily="2" charset="-122"/>
              </a:rPr>
              <a:t>11-</a:t>
            </a:r>
            <a:r>
              <a:rPr lang="en-US" altLang="zh-CN" sz="1600" i="1" baseline="-25000" dirty="0">
                <a:latin typeface="Times New Roman" panose="02020603050405020304" pitchFamily="18" charset="0"/>
                <a:ea typeface="宋体" panose="02010600030101010101" pitchFamily="2" charset="-122"/>
              </a:rPr>
              <a:t>i</a:t>
            </a:r>
            <a:r>
              <a:rPr lang="en-US" altLang="zh-CN" sz="1600" dirty="0">
                <a:latin typeface="Times New Roman" panose="02020603050405020304" pitchFamily="18" charset="0"/>
                <a:ea typeface="宋体" panose="02010600030101010101" pitchFamily="2" charset="-122"/>
              </a:rPr>
              <a:t>)))) </a:t>
            </a:r>
            <a:r>
              <a:rPr lang="en-GB" altLang="zh-CN" sz="1600" dirty="0">
                <a:latin typeface="Times New Roman" panose="02020603050405020304" pitchFamily="18" charset="0"/>
                <a:ea typeface="StarBats"/>
                <a:cs typeface="StarBats"/>
              </a:rPr>
              <a:t>⊕ </a:t>
            </a:r>
            <a:r>
              <a:rPr lang="en-US" altLang="zh-CN" sz="1600" i="1" dirty="0">
                <a:latin typeface="Times New Roman" panose="02020603050405020304" pitchFamily="18" charset="0"/>
                <a:ea typeface="宋体" panose="02010600030101010101" pitchFamily="2" charset="-122"/>
              </a:rPr>
              <a:t>K</a:t>
            </a:r>
            <a:r>
              <a:rPr lang="en-US" altLang="zh-CN" sz="1600" baseline="-25000" dirty="0">
                <a:latin typeface="Times New Roman" panose="02020603050405020304" pitchFamily="18" charset="0"/>
                <a:ea typeface="宋体" panose="02010600030101010101" pitchFamily="2" charset="-122"/>
              </a:rPr>
              <a:t>10-</a:t>
            </a:r>
            <a:r>
              <a:rPr lang="en-US" altLang="zh-CN" sz="1600" i="1" baseline="-25000" dirty="0">
                <a:latin typeface="Times New Roman" panose="02020603050405020304" pitchFamily="18" charset="0"/>
                <a:ea typeface="宋体" panose="02010600030101010101" pitchFamily="2" charset="-122"/>
              </a:rPr>
              <a:t>i</a:t>
            </a:r>
            <a:r>
              <a:rPr lang="en-US" altLang="zh-CN" sz="1600" dirty="0">
                <a:latin typeface="Times New Roman" panose="02020603050405020304" pitchFamily="18" charset="0"/>
                <a:ea typeface="宋体" panose="02010600030101010101" pitchFamily="2" charset="-122"/>
              </a:rPr>
              <a:t>)) </a:t>
            </a:r>
          </a:p>
          <a:p>
            <a:pPr eaLnBrk="1" hangingPunct="1">
              <a:buFont typeface="Wingdings" panose="05000000000000000000" pitchFamily="2" charset="2"/>
              <a:buNone/>
            </a:pPr>
            <a:r>
              <a:rPr lang="en-US" altLang="zh-CN" sz="1600" baseline="-25000" dirty="0">
                <a:latin typeface="Times New Roman" panose="02020603050405020304" pitchFamily="18" charset="0"/>
                <a:ea typeface="宋体" panose="02010600030101010101" pitchFamily="2" charset="-122"/>
              </a:rPr>
              <a:t>			          </a:t>
            </a:r>
            <a:r>
              <a:rPr lang="en-US" altLang="zh-CN" sz="1600" dirty="0">
                <a:latin typeface="Times New Roman" panose="02020603050405020304" pitchFamily="18" charset="0"/>
                <a:ea typeface="宋体" panose="02010600030101010101" pitchFamily="2" charset="-122"/>
              </a:rPr>
              <a:t>= </a:t>
            </a:r>
            <a:r>
              <a:rPr lang="en-US" altLang="zh-CN" sz="1600" i="1" dirty="0">
                <a:latin typeface="Times New Roman" panose="02020603050405020304" pitchFamily="18" charset="0"/>
                <a:ea typeface="宋体" panose="02010600030101010101" pitchFamily="2" charset="-122"/>
              </a:rPr>
              <a:t>mic</a:t>
            </a:r>
            <a:r>
              <a:rPr lang="en-US" altLang="zh-CN" sz="1600" baseline="30000" dirty="0">
                <a:latin typeface="Times New Roman" panose="02020603050405020304" pitchFamily="18" charset="0"/>
                <a:ea typeface="宋体" panose="02010600030101010101" pitchFamily="2" charset="-122"/>
              </a:rPr>
              <a:t>-1</a:t>
            </a:r>
            <a:r>
              <a:rPr lang="en-GB" altLang="zh-CN" sz="1600" dirty="0">
                <a:latin typeface="Times New Roman" panose="02020603050405020304" pitchFamily="18" charset="0"/>
                <a:ea typeface="StarBats"/>
                <a:cs typeface="StarBats"/>
              </a:rPr>
              <a:t>(</a:t>
            </a:r>
            <a:r>
              <a:rPr lang="en-US" altLang="zh-CN" sz="1600" i="1" dirty="0">
                <a:latin typeface="Times New Roman" panose="02020603050405020304" pitchFamily="18" charset="0"/>
                <a:ea typeface="宋体" panose="02010600030101010101" pitchFamily="2" charset="-122"/>
              </a:rPr>
              <a:t>A</a:t>
            </a:r>
            <a:r>
              <a:rPr lang="en-US" altLang="zh-CN" sz="1600" baseline="-25000" dirty="0">
                <a:latin typeface="Times New Roman" panose="02020603050405020304" pitchFamily="18" charset="0"/>
                <a:ea typeface="宋体" panose="02010600030101010101" pitchFamily="2" charset="-122"/>
              </a:rPr>
              <a:t>11-</a:t>
            </a:r>
            <a:r>
              <a:rPr lang="en-US" altLang="zh-CN" sz="1600" i="1" baseline="-25000" dirty="0">
                <a:latin typeface="Times New Roman" panose="02020603050405020304" pitchFamily="18" charset="0"/>
                <a:ea typeface="宋体" panose="02010600030101010101" pitchFamily="2" charset="-122"/>
              </a:rPr>
              <a:t>i</a:t>
            </a:r>
            <a:r>
              <a:rPr lang="en-GB" altLang="zh-CN" sz="1600" dirty="0">
                <a:latin typeface="Times New Roman" panose="02020603050405020304" pitchFamily="18" charset="0"/>
                <a:ea typeface="StarBats"/>
                <a:cs typeface="StarBats"/>
              </a:rPr>
              <a:t>⊕ </a:t>
            </a:r>
            <a:r>
              <a:rPr lang="en-US" altLang="zh-CN" sz="1600" i="1" dirty="0">
                <a:latin typeface="Times New Roman" panose="02020603050405020304" pitchFamily="18" charset="0"/>
                <a:ea typeface="宋体" panose="02010600030101010101" pitchFamily="2" charset="-122"/>
              </a:rPr>
              <a:t>K</a:t>
            </a:r>
            <a:r>
              <a:rPr lang="en-US" altLang="zh-CN" sz="1600" baseline="-25000" dirty="0">
                <a:latin typeface="Times New Roman" panose="02020603050405020304" pitchFamily="18" charset="0"/>
                <a:ea typeface="宋体" panose="02010600030101010101" pitchFamily="2" charset="-122"/>
              </a:rPr>
              <a:t>10</a:t>
            </a:r>
            <a:r>
              <a:rPr lang="en-US" altLang="zh-CN" sz="1600" i="1" baseline="-25000" dirty="0">
                <a:latin typeface="Times New Roman" panose="02020603050405020304" pitchFamily="18" charset="0"/>
                <a:ea typeface="宋体" panose="02010600030101010101" pitchFamily="2" charset="-122"/>
              </a:rPr>
              <a:t>-i</a:t>
            </a:r>
            <a:r>
              <a:rPr lang="en-GB" altLang="zh-CN" sz="1600" dirty="0">
                <a:latin typeface="Times New Roman" panose="02020603050405020304" pitchFamily="18" charset="0"/>
                <a:ea typeface="StarBats"/>
                <a:cs typeface="StarBats"/>
              </a:rPr>
              <a:t>)</a:t>
            </a:r>
          </a:p>
          <a:p>
            <a:pPr eaLnBrk="1" hangingPunct="1">
              <a:buFont typeface="Wingdings" panose="05000000000000000000" pitchFamily="2" charset="2"/>
              <a:buNone/>
            </a:pPr>
            <a:r>
              <a:rPr lang="en-GB" altLang="zh-CN" sz="1600" baseline="-25000" dirty="0">
                <a:latin typeface="Times New Roman" panose="02020603050405020304" pitchFamily="18" charset="0"/>
                <a:ea typeface="宋体" panose="02010600030101010101" pitchFamily="2" charset="-122"/>
              </a:rPr>
              <a:t>			          </a:t>
            </a:r>
            <a:r>
              <a:rPr lang="en-GB" altLang="zh-CN" sz="1600" dirty="0">
                <a:latin typeface="Times New Roman" panose="02020603050405020304" pitchFamily="18" charset="0"/>
                <a:ea typeface="宋体" panose="02010600030101010101" pitchFamily="2" charset="-122"/>
              </a:rPr>
              <a:t>= </a:t>
            </a:r>
            <a:r>
              <a:rPr lang="en-US" altLang="zh-CN" sz="1600" i="1" dirty="0">
                <a:latin typeface="Times New Roman" panose="02020603050405020304" pitchFamily="18" charset="0"/>
                <a:ea typeface="宋体" panose="02010600030101010101" pitchFamily="2" charset="-122"/>
              </a:rPr>
              <a:t>mic</a:t>
            </a:r>
            <a:r>
              <a:rPr lang="en-US" altLang="zh-CN" sz="1600" baseline="30000" dirty="0">
                <a:latin typeface="Times New Roman" panose="02020603050405020304" pitchFamily="18" charset="0"/>
                <a:ea typeface="宋体" panose="02010600030101010101" pitchFamily="2" charset="-122"/>
              </a:rPr>
              <a:t>-1</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ark</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mic</a:t>
            </a:r>
            <a:r>
              <a:rPr lang="en-US" altLang="zh-CN" sz="1600" dirty="0">
                <a:latin typeface="Times New Roman" panose="02020603050405020304" pitchFamily="18" charset="0"/>
                <a:ea typeface="宋体" panose="02010600030101010101" pitchFamily="2" charset="-122"/>
              </a:rPr>
              <a:t>(</a:t>
            </a:r>
            <a:r>
              <a:rPr lang="en-US" altLang="zh-CN" sz="1600" i="1" dirty="0" err="1">
                <a:latin typeface="Times New Roman" panose="02020603050405020304" pitchFamily="18" charset="0"/>
                <a:ea typeface="宋体" panose="02010600030101010101" pitchFamily="2" charset="-122"/>
              </a:rPr>
              <a:t>shr</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sub</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A</a:t>
            </a:r>
            <a:r>
              <a:rPr lang="en-US" altLang="zh-CN" sz="1600" baseline="-25000" dirty="0">
                <a:latin typeface="Times New Roman" panose="02020603050405020304" pitchFamily="18" charset="0"/>
                <a:ea typeface="宋体" panose="02010600030101010101" pitchFamily="2" charset="-122"/>
              </a:rPr>
              <a:t>10-</a:t>
            </a:r>
            <a:r>
              <a:rPr lang="en-US" altLang="zh-CN" sz="1600" i="1" baseline="-25000" dirty="0">
                <a:latin typeface="Times New Roman" panose="02020603050405020304" pitchFamily="18" charset="0"/>
                <a:ea typeface="宋体" panose="02010600030101010101" pitchFamily="2" charset="-122"/>
              </a:rPr>
              <a:t>i</a:t>
            </a:r>
            <a:r>
              <a:rPr lang="en-US" altLang="zh-CN" sz="1600" dirty="0">
                <a:latin typeface="Times New Roman" panose="02020603050405020304" pitchFamily="18" charset="0"/>
                <a:ea typeface="宋体" panose="02010600030101010101" pitchFamily="2" charset="-122"/>
              </a:rPr>
              <a:t>))), </a:t>
            </a:r>
            <a:r>
              <a:rPr lang="en-US" altLang="zh-CN" sz="1600" i="1" dirty="0">
                <a:latin typeface="Times New Roman" panose="02020603050405020304" pitchFamily="18" charset="0"/>
                <a:ea typeface="宋体" panose="02010600030101010101" pitchFamily="2" charset="-122"/>
              </a:rPr>
              <a:t>K</a:t>
            </a:r>
            <a:r>
              <a:rPr lang="en-US" altLang="zh-CN" sz="1600" baseline="-25000" dirty="0">
                <a:latin typeface="Times New Roman" panose="02020603050405020304" pitchFamily="18" charset="0"/>
                <a:ea typeface="宋体" panose="02010600030101010101" pitchFamily="2" charset="-122"/>
              </a:rPr>
              <a:t>10-</a:t>
            </a:r>
            <a:r>
              <a:rPr lang="en-US" altLang="zh-CN" sz="1600" i="1" baseline="-25000" dirty="0">
                <a:latin typeface="Times New Roman" panose="02020603050405020304" pitchFamily="18" charset="0"/>
                <a:ea typeface="宋体" panose="02010600030101010101" pitchFamily="2" charset="-122"/>
              </a:rPr>
              <a:t>i</a:t>
            </a:r>
            <a:r>
              <a:rPr lang="en-US" altLang="zh-CN" sz="1600" dirty="0">
                <a:latin typeface="Times New Roman" panose="02020603050405020304" pitchFamily="18" charset="0"/>
                <a:ea typeface="宋体" panose="02010600030101010101" pitchFamily="2" charset="-122"/>
              </a:rPr>
              <a:t>) </a:t>
            </a:r>
            <a:r>
              <a:rPr lang="en-GB" altLang="zh-CN" sz="1600" dirty="0">
                <a:latin typeface="Times New Roman" panose="02020603050405020304" pitchFamily="18" charset="0"/>
                <a:ea typeface="StarBats"/>
                <a:cs typeface="StarBats"/>
              </a:rPr>
              <a:t>⊕ </a:t>
            </a:r>
            <a:r>
              <a:rPr lang="en-US" altLang="zh-CN" sz="1600" i="1" dirty="0">
                <a:latin typeface="Times New Roman" panose="02020603050405020304" pitchFamily="18" charset="0"/>
                <a:ea typeface="宋体" panose="02010600030101010101" pitchFamily="2" charset="-122"/>
              </a:rPr>
              <a:t>K</a:t>
            </a:r>
            <a:r>
              <a:rPr lang="en-US" altLang="zh-CN" sz="1600" baseline="-25000" dirty="0">
                <a:latin typeface="Times New Roman" panose="02020603050405020304" pitchFamily="18" charset="0"/>
                <a:ea typeface="宋体" panose="02010600030101010101" pitchFamily="2" charset="-122"/>
              </a:rPr>
              <a:t>10-</a:t>
            </a:r>
            <a:r>
              <a:rPr lang="en-US" altLang="zh-CN" sz="1600" i="1" baseline="-25000" dirty="0">
                <a:latin typeface="Times New Roman" panose="02020603050405020304" pitchFamily="18" charset="0"/>
                <a:ea typeface="宋体" panose="02010600030101010101" pitchFamily="2" charset="-122"/>
              </a:rPr>
              <a:t>i</a:t>
            </a:r>
            <a:r>
              <a:rPr lang="en-US" altLang="zh-CN" sz="1600" dirty="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1600" dirty="0">
                <a:latin typeface="Times New Roman" panose="02020603050405020304" pitchFamily="18" charset="0"/>
                <a:ea typeface="宋体" panose="02010600030101010101" pitchFamily="2" charset="-122"/>
              </a:rPr>
              <a:t>			       = </a:t>
            </a:r>
            <a:r>
              <a:rPr lang="en-US" altLang="zh-CN" sz="1600" i="1" dirty="0">
                <a:latin typeface="Times New Roman" panose="02020603050405020304" pitchFamily="18" charset="0"/>
                <a:ea typeface="宋体" panose="02010600030101010101" pitchFamily="2" charset="-122"/>
              </a:rPr>
              <a:t>mic</a:t>
            </a:r>
            <a:r>
              <a:rPr lang="en-US" altLang="zh-CN" sz="1600" baseline="30000" dirty="0">
                <a:latin typeface="Times New Roman" panose="02020603050405020304" pitchFamily="18" charset="0"/>
                <a:ea typeface="宋体" panose="02010600030101010101" pitchFamily="2" charset="-122"/>
              </a:rPr>
              <a:t>-1</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mic</a:t>
            </a:r>
            <a:r>
              <a:rPr lang="en-US" altLang="zh-CN" sz="1600" dirty="0">
                <a:latin typeface="Times New Roman" panose="02020603050405020304" pitchFamily="18" charset="0"/>
                <a:ea typeface="宋体" panose="02010600030101010101" pitchFamily="2" charset="-122"/>
              </a:rPr>
              <a:t>(</a:t>
            </a:r>
            <a:r>
              <a:rPr lang="en-US" altLang="zh-CN" sz="1600" i="1" dirty="0" err="1">
                <a:latin typeface="Times New Roman" panose="02020603050405020304" pitchFamily="18" charset="0"/>
                <a:ea typeface="宋体" panose="02010600030101010101" pitchFamily="2" charset="-122"/>
              </a:rPr>
              <a:t>shr</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sub</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A</a:t>
            </a:r>
            <a:r>
              <a:rPr lang="en-US" altLang="zh-CN" sz="1600" baseline="-25000" dirty="0">
                <a:latin typeface="Times New Roman" panose="02020603050405020304" pitchFamily="18" charset="0"/>
                <a:ea typeface="宋体" panose="02010600030101010101" pitchFamily="2" charset="-122"/>
              </a:rPr>
              <a:t>10-</a:t>
            </a:r>
            <a:r>
              <a:rPr lang="en-US" altLang="zh-CN" sz="1600" i="1" baseline="-25000" dirty="0">
                <a:latin typeface="Times New Roman" panose="02020603050405020304" pitchFamily="18" charset="0"/>
                <a:ea typeface="宋体" panose="02010600030101010101" pitchFamily="2" charset="-122"/>
              </a:rPr>
              <a:t>i</a:t>
            </a:r>
            <a:r>
              <a:rPr lang="en-US" altLang="zh-CN" sz="1600" dirty="0">
                <a:latin typeface="Times New Roman" panose="02020603050405020304" pitchFamily="18" charset="0"/>
                <a:ea typeface="宋体" panose="02010600030101010101" pitchFamily="2" charset="-122"/>
              </a:rPr>
              <a:t>))) </a:t>
            </a:r>
            <a:r>
              <a:rPr lang="en-GB" altLang="zh-CN" sz="1600" dirty="0">
                <a:latin typeface="Times New Roman" panose="02020603050405020304" pitchFamily="18" charset="0"/>
                <a:ea typeface="StarBats"/>
                <a:cs typeface="StarBats"/>
              </a:rPr>
              <a:t>⊕</a:t>
            </a:r>
            <a:r>
              <a:rPr lang="en-US" altLang="zh-CN" sz="1600" dirty="0">
                <a:latin typeface="Times New Roman" panose="02020603050405020304" pitchFamily="18" charset="0"/>
                <a:ea typeface="宋体" panose="02010600030101010101" pitchFamily="2" charset="-122"/>
              </a:rPr>
              <a:t> </a:t>
            </a:r>
            <a:r>
              <a:rPr lang="en-US" altLang="zh-CN" sz="1600" i="1" dirty="0">
                <a:latin typeface="Times New Roman" panose="02020603050405020304" pitchFamily="18" charset="0"/>
                <a:ea typeface="宋体" panose="02010600030101010101" pitchFamily="2" charset="-122"/>
              </a:rPr>
              <a:t>K</a:t>
            </a:r>
            <a:r>
              <a:rPr lang="en-US" altLang="zh-CN" sz="1600" baseline="-25000" dirty="0">
                <a:latin typeface="Times New Roman" panose="02020603050405020304" pitchFamily="18" charset="0"/>
                <a:ea typeface="宋体" panose="02010600030101010101" pitchFamily="2" charset="-122"/>
              </a:rPr>
              <a:t>10-</a:t>
            </a:r>
            <a:r>
              <a:rPr lang="en-US" altLang="zh-CN" sz="1600" i="1" baseline="-25000" dirty="0">
                <a:latin typeface="Times New Roman" panose="02020603050405020304" pitchFamily="18" charset="0"/>
                <a:ea typeface="宋体" panose="02010600030101010101" pitchFamily="2" charset="-122"/>
              </a:rPr>
              <a:t>i</a:t>
            </a:r>
            <a:r>
              <a:rPr lang="en-GB" altLang="zh-CN" sz="1600" dirty="0">
                <a:latin typeface="Times New Roman" panose="02020603050405020304" pitchFamily="18" charset="0"/>
                <a:ea typeface="StarBats"/>
                <a:cs typeface="StarBats"/>
              </a:rPr>
              <a:t>] ⊕</a:t>
            </a:r>
            <a:r>
              <a:rPr lang="en-US" altLang="zh-CN" sz="1600" dirty="0">
                <a:latin typeface="Times New Roman" panose="02020603050405020304" pitchFamily="18" charset="0"/>
                <a:ea typeface="宋体" panose="02010600030101010101" pitchFamily="2" charset="-122"/>
              </a:rPr>
              <a:t> </a:t>
            </a:r>
            <a:r>
              <a:rPr lang="en-US" altLang="zh-CN" sz="1600" i="1" dirty="0">
                <a:latin typeface="Times New Roman" panose="02020603050405020304" pitchFamily="18" charset="0"/>
                <a:ea typeface="宋体" panose="02010600030101010101" pitchFamily="2" charset="-122"/>
              </a:rPr>
              <a:t>K</a:t>
            </a:r>
            <a:r>
              <a:rPr lang="en-US" altLang="zh-CN" sz="1600" baseline="-25000" dirty="0">
                <a:latin typeface="Times New Roman" panose="02020603050405020304" pitchFamily="18" charset="0"/>
                <a:ea typeface="宋体" panose="02010600030101010101" pitchFamily="2" charset="-122"/>
              </a:rPr>
              <a:t>10-</a:t>
            </a:r>
            <a:r>
              <a:rPr lang="en-US" altLang="zh-CN" sz="1600" i="1" baseline="-25000" dirty="0">
                <a:latin typeface="Times New Roman" panose="02020603050405020304" pitchFamily="18" charset="0"/>
                <a:ea typeface="宋体" panose="02010600030101010101" pitchFamily="2" charset="-122"/>
              </a:rPr>
              <a:t>i</a:t>
            </a:r>
            <a:r>
              <a:rPr lang="en-US" altLang="zh-CN" sz="1600" dirty="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1600" baseline="-25000" dirty="0">
                <a:latin typeface="Times New Roman" panose="02020603050405020304" pitchFamily="18" charset="0"/>
                <a:ea typeface="宋体" panose="02010600030101010101" pitchFamily="2" charset="-122"/>
              </a:rPr>
              <a:t>			          </a:t>
            </a:r>
            <a:r>
              <a:rPr lang="en-US" altLang="zh-CN" sz="1600" dirty="0">
                <a:latin typeface="Times New Roman" panose="02020603050405020304" pitchFamily="18" charset="0"/>
                <a:ea typeface="宋体" panose="02010600030101010101" pitchFamily="2" charset="-122"/>
              </a:rPr>
              <a:t>= </a:t>
            </a:r>
            <a:r>
              <a:rPr lang="en-US" altLang="zh-CN" sz="1600" i="1" dirty="0" err="1">
                <a:latin typeface="Times New Roman" panose="02020603050405020304" pitchFamily="18" charset="0"/>
                <a:ea typeface="宋体" panose="02010600030101010101" pitchFamily="2" charset="-122"/>
              </a:rPr>
              <a:t>shr</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sub</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A</a:t>
            </a:r>
            <a:r>
              <a:rPr lang="en-US" altLang="zh-CN" sz="1600" baseline="-25000" dirty="0">
                <a:latin typeface="Times New Roman" panose="02020603050405020304" pitchFamily="18" charset="0"/>
                <a:ea typeface="宋体" panose="02010600030101010101" pitchFamily="2" charset="-122"/>
              </a:rPr>
              <a:t>10-</a:t>
            </a:r>
            <a:r>
              <a:rPr lang="en-US" altLang="zh-CN" sz="1600" i="1" baseline="-25000" dirty="0">
                <a:latin typeface="Times New Roman" panose="02020603050405020304" pitchFamily="18" charset="0"/>
                <a:ea typeface="宋体" panose="02010600030101010101" pitchFamily="2" charset="-122"/>
              </a:rPr>
              <a:t>i</a:t>
            </a:r>
            <a:r>
              <a:rPr lang="en-US" altLang="zh-CN" sz="1600" dirty="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1600" baseline="-25000" dirty="0">
                <a:latin typeface="Times New Roman" panose="02020603050405020304" pitchFamily="18" charset="0"/>
                <a:ea typeface="宋体" panose="02010600030101010101" pitchFamily="2" charset="-122"/>
              </a:rPr>
              <a:t>			          </a:t>
            </a:r>
            <a:r>
              <a:rPr lang="en-US" altLang="zh-CN" sz="1600" dirty="0">
                <a:latin typeface="Times New Roman" panose="02020603050405020304" pitchFamily="18" charset="0"/>
                <a:ea typeface="宋体" panose="02010600030101010101" pitchFamily="2" charset="-122"/>
              </a:rPr>
              <a:t>= </a:t>
            </a:r>
            <a:r>
              <a:rPr lang="en-US" altLang="zh-CN" sz="1600" i="1" dirty="0" err="1">
                <a:latin typeface="Times New Roman" panose="02020603050405020304" pitchFamily="18" charset="0"/>
                <a:ea typeface="宋体" panose="02010600030101010101" pitchFamily="2" charset="-122"/>
              </a:rPr>
              <a:t>shr</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sub</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A</a:t>
            </a:r>
            <a:r>
              <a:rPr lang="en-US" altLang="zh-CN" sz="1600" baseline="-25000" dirty="0">
                <a:latin typeface="Times New Roman" panose="02020603050405020304" pitchFamily="18" charset="0"/>
                <a:ea typeface="宋体" panose="02010600030101010101" pitchFamily="2" charset="-122"/>
              </a:rPr>
              <a:t>11-(</a:t>
            </a:r>
            <a:r>
              <a:rPr lang="en-US" altLang="zh-CN" sz="1600" i="1" baseline="-25000" dirty="0">
                <a:latin typeface="Times New Roman" panose="02020603050405020304" pitchFamily="18" charset="0"/>
                <a:ea typeface="宋体" panose="02010600030101010101" pitchFamily="2" charset="-122"/>
              </a:rPr>
              <a:t>i</a:t>
            </a:r>
            <a:r>
              <a:rPr lang="en-US" altLang="zh-CN" sz="1600" baseline="-25000" dirty="0">
                <a:latin typeface="Times New Roman" panose="02020603050405020304" pitchFamily="18" charset="0"/>
                <a:ea typeface="宋体" panose="02010600030101010101" pitchFamily="2" charset="-122"/>
              </a:rPr>
              <a:t>+1)</a:t>
            </a:r>
            <a:r>
              <a:rPr lang="en-US" altLang="zh-CN" sz="1600" dirty="0">
                <a:latin typeface="Times New Roman" panose="02020603050405020304" pitchFamily="18" charset="0"/>
                <a:ea typeface="宋体" panose="02010600030101010101" pitchFamily="2" charset="-122"/>
              </a:rPr>
              <a:t>))</a:t>
            </a:r>
          </a:p>
          <a:p>
            <a:pPr eaLnBrk="1" hangingPunct="1"/>
            <a:r>
              <a:rPr lang="en-US" altLang="zh-CN" sz="1600" dirty="0">
                <a:ea typeface="宋体" panose="02010600030101010101" pitchFamily="2" charset="-122"/>
              </a:rPr>
              <a:t>This completes the induction proof</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275C1EC7-323A-4AC2-9B66-19A3C30FE61C}"/>
              </a:ext>
            </a:extLst>
          </p:cNvPr>
          <p:cNvSpPr>
            <a:spLocks noChangeArrowheads="1"/>
          </p:cNvSpPr>
          <p:nvPr/>
        </p:nvSpPr>
        <p:spPr bwMode="auto">
          <a:xfrm>
            <a:off x="914400" y="1124744"/>
            <a:ext cx="8016875" cy="455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45" tIns="41473" rIns="82945" bIns="41473">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
                <a:srgbClr val="9E9EFF"/>
              </a:buClr>
              <a:buSzTx/>
              <a:buFont typeface="Wingdings" panose="05000000000000000000" pitchFamily="2" charset="2"/>
              <a:buChar char=""/>
            </a:pPr>
            <a:r>
              <a:rPr lang="en-US" altLang="zh-CN" sz="2000" dirty="0"/>
              <a:t> </a:t>
            </a:r>
            <a:r>
              <a:rPr lang="en-US" altLang="zh-CN" sz="2400" i="0" dirty="0"/>
              <a:t>Finally, we have</a:t>
            </a:r>
          </a:p>
          <a:p>
            <a:pPr eaLnBrk="1" hangingPunct="1">
              <a:spcBef>
                <a:spcPct val="0"/>
              </a:spcBef>
              <a:buClr>
                <a:srgbClr val="9E9EFF"/>
              </a:buClr>
              <a:buSzTx/>
              <a:buFontTx/>
              <a:buNone/>
            </a:pPr>
            <a:r>
              <a:rPr lang="en-US" altLang="zh-CN" sz="2400" baseline="-25000" dirty="0"/>
              <a:t>	</a:t>
            </a:r>
          </a:p>
          <a:p>
            <a:pPr eaLnBrk="1" hangingPunct="1">
              <a:spcBef>
                <a:spcPct val="0"/>
              </a:spcBef>
              <a:buClr>
                <a:srgbClr val="9E9EFF"/>
              </a:buClr>
              <a:buSzTx/>
              <a:buFontTx/>
              <a:buNone/>
            </a:pPr>
            <a:r>
              <a:rPr lang="en-US" altLang="zh-CN" sz="2400" baseline="-25000" dirty="0"/>
              <a:t>	</a:t>
            </a:r>
            <a:r>
              <a:rPr lang="en-US" altLang="zh-CN" sz="2400" dirty="0">
                <a:latin typeface="Times New Roman" panose="02020603050405020304" pitchFamily="18" charset="0"/>
              </a:rPr>
              <a:t>C</a:t>
            </a:r>
            <a:r>
              <a:rPr lang="en-US" altLang="zh-CN" sz="2400" baseline="-25000" dirty="0">
                <a:latin typeface="Times New Roman" panose="02020603050405020304" pitchFamily="18" charset="0"/>
              </a:rPr>
              <a:t>11</a:t>
            </a:r>
            <a:r>
              <a:rPr lang="en-US" altLang="zh-CN" sz="2400" dirty="0">
                <a:latin typeface="Times New Roman" panose="02020603050405020304" pitchFamily="18" charset="0"/>
              </a:rPr>
              <a:t> = ark(sub</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(shr</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(C</a:t>
            </a:r>
            <a:r>
              <a:rPr lang="en-US" altLang="zh-CN" sz="2400" baseline="-25000" dirty="0">
                <a:latin typeface="Times New Roman" panose="02020603050405020304" pitchFamily="18" charset="0"/>
              </a:rPr>
              <a:t>10</a:t>
            </a:r>
            <a:r>
              <a:rPr lang="en-US" altLang="zh-CN" sz="2400" dirty="0">
                <a:latin typeface="Times New Roman" panose="02020603050405020304" pitchFamily="18" charset="0"/>
              </a:rPr>
              <a:t>)), K</a:t>
            </a:r>
            <a:r>
              <a:rPr lang="en-US" altLang="zh-CN" sz="2400" baseline="-25000" dirty="0">
                <a:latin typeface="Times New Roman" panose="02020603050405020304" pitchFamily="18" charset="0"/>
              </a:rPr>
              <a:t>0</a:t>
            </a:r>
            <a:r>
              <a:rPr lang="en-US" altLang="zh-CN" sz="2400" dirty="0">
                <a:latin typeface="Times New Roman" panose="02020603050405020304" pitchFamily="18" charset="0"/>
              </a:rPr>
              <a:t>)</a:t>
            </a:r>
          </a:p>
          <a:p>
            <a:pPr eaLnBrk="1" hangingPunct="1">
              <a:spcBef>
                <a:spcPct val="0"/>
              </a:spcBef>
              <a:buClr>
                <a:srgbClr val="9E9EFF"/>
              </a:buClr>
              <a:buSzTx/>
              <a:buFontTx/>
              <a:buNone/>
            </a:pPr>
            <a:r>
              <a:rPr lang="en-US" altLang="zh-CN" sz="2400" baseline="-25000" dirty="0">
                <a:latin typeface="Times New Roman" panose="02020603050405020304" pitchFamily="18" charset="0"/>
              </a:rPr>
              <a:t>	         </a:t>
            </a:r>
            <a:r>
              <a:rPr lang="en-US" altLang="zh-CN" sz="2400" dirty="0">
                <a:latin typeface="Times New Roman" panose="02020603050405020304" pitchFamily="18" charset="0"/>
              </a:rPr>
              <a:t>= sub</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(shr</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a:t>
            </a:r>
            <a:r>
              <a:rPr lang="en-US" altLang="zh-CN" sz="2400" dirty="0" err="1">
                <a:latin typeface="Times New Roman" panose="02020603050405020304" pitchFamily="18" charset="0"/>
              </a:rPr>
              <a:t>shr</a:t>
            </a:r>
            <a:r>
              <a:rPr lang="en-US" altLang="zh-CN" sz="2400" dirty="0">
                <a:latin typeface="Times New Roman" panose="02020603050405020304" pitchFamily="18" charset="0"/>
              </a:rPr>
              <a:t>(sub(A</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a:t>
            </a:r>
            <a:r>
              <a:rPr lang="en-GB" altLang="zh-CN" sz="2400" dirty="0">
                <a:latin typeface="Times New Roman" panose="02020603050405020304" pitchFamily="18" charset="0"/>
                <a:ea typeface="StarBats"/>
                <a:cs typeface="StarBats"/>
              </a:rPr>
              <a:t>⊕</a:t>
            </a:r>
            <a:r>
              <a:rPr lang="en-US" altLang="zh-CN" sz="2400" dirty="0">
                <a:latin typeface="Times New Roman" panose="02020603050405020304" pitchFamily="18" charset="0"/>
              </a:rPr>
              <a:t> K</a:t>
            </a:r>
            <a:r>
              <a:rPr lang="en-US" altLang="zh-CN" sz="2400" baseline="-25000" dirty="0">
                <a:latin typeface="Times New Roman" panose="02020603050405020304" pitchFamily="18" charset="0"/>
              </a:rPr>
              <a:t>0</a:t>
            </a:r>
            <a:endParaRPr lang="en-US" altLang="zh-CN" sz="2400" dirty="0">
              <a:latin typeface="Times New Roman" panose="02020603050405020304" pitchFamily="18" charset="0"/>
            </a:endParaRPr>
          </a:p>
          <a:p>
            <a:pPr eaLnBrk="1" hangingPunct="1">
              <a:spcBef>
                <a:spcPct val="0"/>
              </a:spcBef>
              <a:buClr>
                <a:srgbClr val="9E9EFF"/>
              </a:buClr>
              <a:buSzTx/>
              <a:buFontTx/>
              <a:buNone/>
            </a:pPr>
            <a:r>
              <a:rPr lang="en-US" altLang="zh-CN" sz="2400" dirty="0">
                <a:latin typeface="Times New Roman" panose="02020603050405020304" pitchFamily="18" charset="0"/>
              </a:rPr>
              <a:t>	      = A</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a:t>
            </a:r>
            <a:r>
              <a:rPr lang="en-GB" altLang="zh-CN" sz="2400" dirty="0">
                <a:latin typeface="Times New Roman" panose="02020603050405020304" pitchFamily="18" charset="0"/>
                <a:ea typeface="StarBats"/>
                <a:cs typeface="StarBats"/>
              </a:rPr>
              <a:t>⊕</a:t>
            </a:r>
            <a:r>
              <a:rPr lang="en-US" altLang="zh-CN" sz="2400" dirty="0">
                <a:latin typeface="Times New Roman" panose="02020603050405020304" pitchFamily="18" charset="0"/>
              </a:rPr>
              <a:t> K</a:t>
            </a:r>
            <a:r>
              <a:rPr lang="en-US" altLang="zh-CN" sz="2400" baseline="-25000" dirty="0">
                <a:latin typeface="Times New Roman" panose="02020603050405020304" pitchFamily="18" charset="0"/>
              </a:rPr>
              <a:t>0</a:t>
            </a:r>
          </a:p>
          <a:p>
            <a:pPr eaLnBrk="1" hangingPunct="1">
              <a:spcBef>
                <a:spcPct val="0"/>
              </a:spcBef>
              <a:buClr>
                <a:srgbClr val="9E9EFF"/>
              </a:buClr>
              <a:buSzTx/>
              <a:buFontTx/>
              <a:buNone/>
            </a:pPr>
            <a:r>
              <a:rPr lang="en-US" altLang="zh-CN" sz="2400" dirty="0">
                <a:latin typeface="Times New Roman" panose="02020603050405020304" pitchFamily="18" charset="0"/>
              </a:rPr>
              <a:t>	      = (A</a:t>
            </a:r>
            <a:r>
              <a:rPr lang="en-US" altLang="zh-CN" sz="2400" baseline="-25000" dirty="0">
                <a:latin typeface="Times New Roman" panose="02020603050405020304" pitchFamily="18" charset="0"/>
              </a:rPr>
              <a:t>0</a:t>
            </a:r>
            <a:r>
              <a:rPr lang="en-US" altLang="zh-CN" sz="2400" dirty="0">
                <a:latin typeface="Times New Roman" panose="02020603050405020304" pitchFamily="18" charset="0"/>
              </a:rPr>
              <a:t> </a:t>
            </a:r>
            <a:r>
              <a:rPr lang="en-GB" altLang="zh-CN" sz="2400" dirty="0">
                <a:latin typeface="Times New Roman" panose="02020603050405020304" pitchFamily="18" charset="0"/>
                <a:ea typeface="StarBats"/>
                <a:cs typeface="StarBats"/>
              </a:rPr>
              <a:t>⊕</a:t>
            </a:r>
            <a:r>
              <a:rPr lang="en-US" altLang="zh-CN" sz="2400" dirty="0">
                <a:latin typeface="Times New Roman" panose="02020603050405020304" pitchFamily="18" charset="0"/>
              </a:rPr>
              <a:t> K</a:t>
            </a:r>
            <a:r>
              <a:rPr lang="en-US" altLang="zh-CN" sz="2400" baseline="-25000" dirty="0">
                <a:latin typeface="Times New Roman" panose="02020603050405020304" pitchFamily="18" charset="0"/>
              </a:rPr>
              <a:t>0</a:t>
            </a:r>
            <a:r>
              <a:rPr lang="en-US" altLang="zh-CN" sz="2400" dirty="0">
                <a:latin typeface="Times New Roman" panose="02020603050405020304" pitchFamily="18" charset="0"/>
              </a:rPr>
              <a:t>) </a:t>
            </a:r>
            <a:r>
              <a:rPr lang="en-GB" altLang="zh-CN" sz="2400" dirty="0">
                <a:latin typeface="Times New Roman" panose="02020603050405020304" pitchFamily="18" charset="0"/>
                <a:ea typeface="StarBats"/>
                <a:cs typeface="StarBats"/>
              </a:rPr>
              <a:t>⊕</a:t>
            </a:r>
            <a:r>
              <a:rPr lang="en-US" altLang="zh-CN" sz="2400" dirty="0">
                <a:latin typeface="Times New Roman" panose="02020603050405020304" pitchFamily="18" charset="0"/>
              </a:rPr>
              <a:t> K</a:t>
            </a:r>
            <a:r>
              <a:rPr lang="en-US" altLang="zh-CN" sz="2400" baseline="-25000" dirty="0">
                <a:latin typeface="Times New Roman" panose="02020603050405020304" pitchFamily="18" charset="0"/>
              </a:rPr>
              <a:t>0</a:t>
            </a:r>
            <a:endParaRPr lang="en-US" altLang="zh-CN" sz="2400" dirty="0">
              <a:latin typeface="Times New Roman" panose="02020603050405020304" pitchFamily="18" charset="0"/>
            </a:endParaRPr>
          </a:p>
          <a:p>
            <a:pPr eaLnBrk="1" hangingPunct="1">
              <a:spcBef>
                <a:spcPct val="0"/>
              </a:spcBef>
              <a:buClr>
                <a:srgbClr val="9E9EFF"/>
              </a:buClr>
              <a:buSzTx/>
              <a:buFontTx/>
              <a:buNone/>
            </a:pPr>
            <a:r>
              <a:rPr lang="en-US" altLang="zh-CN" sz="2400" dirty="0">
                <a:latin typeface="Times New Roman" panose="02020603050405020304" pitchFamily="18" charset="0"/>
              </a:rPr>
              <a:t>	      = A</a:t>
            </a:r>
            <a:r>
              <a:rPr lang="en-US" altLang="zh-CN" sz="2400" baseline="-25000" dirty="0">
                <a:latin typeface="Times New Roman" panose="02020603050405020304" pitchFamily="18" charset="0"/>
              </a:rPr>
              <a:t>0</a:t>
            </a:r>
            <a:endParaRPr lang="en-US" altLang="zh-CN" sz="2400" dirty="0">
              <a:latin typeface="Times New Roman" panose="02020603050405020304" pitchFamily="18" charset="0"/>
            </a:endParaRPr>
          </a:p>
          <a:p>
            <a:pPr eaLnBrk="1" hangingPunct="1">
              <a:spcBef>
                <a:spcPct val="0"/>
              </a:spcBef>
              <a:buClr>
                <a:srgbClr val="9E9EFF"/>
              </a:buClr>
              <a:buSzTx/>
              <a:buFont typeface="Wingdings" panose="05000000000000000000" pitchFamily="2" charset="2"/>
              <a:buChar char=""/>
            </a:pPr>
            <a:endParaRPr lang="en-US" altLang="zh-CN" sz="2400" dirty="0">
              <a:latin typeface="Times New Roman" panose="02020603050405020304" pitchFamily="18" charset="0"/>
            </a:endParaRPr>
          </a:p>
          <a:p>
            <a:pPr eaLnBrk="1" hangingPunct="1">
              <a:spcBef>
                <a:spcPct val="0"/>
              </a:spcBef>
              <a:buClr>
                <a:srgbClr val="9E9EFF"/>
              </a:buClr>
              <a:buSzTx/>
              <a:buFontTx/>
              <a:buNone/>
            </a:pPr>
            <a:r>
              <a:rPr lang="en-US" altLang="zh-CN" sz="2400" i="0" dirty="0"/>
              <a:t>This completes the correctness proof of AES-128 Decryption</a:t>
            </a:r>
          </a:p>
          <a:p>
            <a:pPr eaLnBrk="1" hangingPunct="1">
              <a:spcBef>
                <a:spcPct val="0"/>
              </a:spcBef>
              <a:buClr>
                <a:srgbClr val="9E9EFF"/>
              </a:buClr>
              <a:buSzTx/>
              <a:buFontTx/>
              <a:buNone/>
            </a:pPr>
            <a:r>
              <a:rPr lang="en-US" altLang="zh-CN" sz="2400" baseline="-25000" dirty="0"/>
              <a:t>			</a:t>
            </a:r>
          </a:p>
          <a:p>
            <a:pPr eaLnBrk="1" hangingPunct="1">
              <a:spcBef>
                <a:spcPct val="0"/>
              </a:spcBef>
              <a:buClr>
                <a:srgbClr val="9E9EFF"/>
              </a:buClr>
              <a:buSzTx/>
              <a:buFontTx/>
              <a:buNone/>
            </a:pPr>
            <a:endParaRPr lang="en-US" altLang="zh-CN" sz="2400" baseline="-25000" dirty="0"/>
          </a:p>
          <a:p>
            <a:pPr eaLnBrk="1" hangingPunct="1">
              <a:spcBef>
                <a:spcPct val="0"/>
              </a:spcBef>
              <a:buClr>
                <a:srgbClr val="9E9EFF"/>
              </a:buClr>
              <a:buSzTx/>
              <a:buFont typeface="Wingdings" panose="05000000000000000000" pitchFamily="2" charset="2"/>
              <a:buChar char=""/>
            </a:pPr>
            <a:endParaRPr lang="en-US" altLang="zh-CN" sz="2000" baseline="-25000" dirty="0"/>
          </a:p>
          <a:p>
            <a:pPr eaLnBrk="1" hangingPunct="1">
              <a:spcBef>
                <a:spcPct val="0"/>
              </a:spcBef>
              <a:buClr>
                <a:srgbClr val="9E9EFF"/>
              </a:buClr>
              <a:buSzTx/>
              <a:buFont typeface="Wingdings" panose="05000000000000000000" pitchFamily="2" charset="2"/>
              <a:buChar char=""/>
            </a:pPr>
            <a:endParaRPr lang="en-US" altLang="zh-CN" sz="2000" baseline="-25000" dirty="0"/>
          </a:p>
        </p:txBody>
      </p:sp>
      <p:sp>
        <p:nvSpPr>
          <p:cNvPr id="3" name="Title 4">
            <a:extLst>
              <a:ext uri="{FF2B5EF4-FFF2-40B4-BE49-F238E27FC236}">
                <a16:creationId xmlns:a16="http://schemas.microsoft.com/office/drawing/2014/main" id="{8EB1874B-344F-4023-ADFB-A33E80E4773B}"/>
              </a:ext>
            </a:extLst>
          </p:cNvPr>
          <p:cNvSpPr txBox="1">
            <a:spLocks/>
          </p:cNvSpPr>
          <p:nvPr/>
        </p:nvSpPr>
        <p:spPr bwMode="auto">
          <a:xfrm>
            <a:off x="1143000" y="137319"/>
            <a:ext cx="7543800"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eaLnBrk="1" hangingPunct="1"/>
            <a:r>
              <a:rPr lang="en-US" altLang="zh-CN" sz="3600" kern="0">
                <a:ea typeface="宋体" panose="02010600030101010101" pitchFamily="2" charset="-122"/>
              </a:rPr>
              <a:t>Correctness Proof of Decryption</a:t>
            </a:r>
            <a:endParaRPr lang="en-US" altLang="zh-CN" sz="3600" kern="0" dirty="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6878"/>
            <a:ext cx="7632848" cy="646321"/>
          </a:xfrm>
        </p:spPr>
        <p:txBody>
          <a:bodyPr wrap="square">
            <a:spAutoFit/>
          </a:bodyPr>
          <a:lstStyle/>
          <a:p>
            <a:r>
              <a:rPr lang="en-IN" altLang="en-US" sz="3600" spc="-400" dirty="0">
                <a:latin typeface="+mj-lt"/>
                <a:ea typeface="ヒラギノ角ゴ Pro W3" charset="-128"/>
              </a:rPr>
              <a:t>A E </a:t>
            </a:r>
            <a:r>
              <a:rPr lang="en-IN" altLang="en-US" sz="3600" dirty="0">
                <a:latin typeface="+mj-lt"/>
                <a:ea typeface="ヒラギノ角ゴ Pro W3" charset="-128"/>
              </a:rPr>
              <a:t>S Key Expansion</a:t>
            </a:r>
            <a:endParaRPr lang="en-US" sz="2800" dirty="0">
              <a:latin typeface="+mj-lt"/>
            </a:endParaRPr>
          </a:p>
        </p:txBody>
      </p:sp>
      <p:sp>
        <p:nvSpPr>
          <p:cNvPr id="3" name="Content Placeholder 2"/>
          <p:cNvSpPr>
            <a:spLocks noGrp="1"/>
          </p:cNvSpPr>
          <p:nvPr>
            <p:ph idx="1"/>
          </p:nvPr>
        </p:nvSpPr>
        <p:spPr>
          <a:xfrm>
            <a:off x="457200" y="1196752"/>
            <a:ext cx="8229600" cy="5209118"/>
          </a:xfrm>
        </p:spPr>
        <p:txBody>
          <a:bodyPr>
            <a:noAutofit/>
          </a:bodyPr>
          <a:lstStyle/>
          <a:p>
            <a:pPr marL="266700" indent="-266700">
              <a:buSzPct val="100000"/>
              <a:defRPr/>
            </a:pPr>
            <a:r>
              <a:rPr lang="en-IN" sz="2200" dirty="0"/>
              <a:t>Takes as input a four-word (16 byte) key and produces a linear array of 44 words (176) bytes</a:t>
            </a:r>
          </a:p>
          <a:p>
            <a:pPr marL="753618" lvl="1" indent="-266700">
              <a:buSzPct val="100000"/>
              <a:defRPr/>
            </a:pPr>
            <a:r>
              <a:rPr lang="en-IN" sz="2200" dirty="0"/>
              <a:t>This is sufficient to provide a four-word round key for the initial </a:t>
            </a:r>
            <a:r>
              <a:rPr lang="en-IN" sz="2200" dirty="0" err="1"/>
              <a:t>AddRoundKey</a:t>
            </a:r>
            <a:r>
              <a:rPr lang="en-IN" sz="2200" dirty="0"/>
              <a:t> stage and each of the 10 rounds of the cipher</a:t>
            </a:r>
          </a:p>
          <a:p>
            <a:pPr marL="266700" indent="-266700">
              <a:buSzPct val="100000"/>
              <a:defRPr/>
            </a:pPr>
            <a:r>
              <a:rPr lang="en-IN" sz="2200" dirty="0"/>
              <a:t>Key is copied into the first four words of the expanded key</a:t>
            </a:r>
          </a:p>
          <a:p>
            <a:pPr marL="753618" lvl="1" indent="-266700">
              <a:buSzPct val="100000"/>
              <a:defRPr/>
            </a:pPr>
            <a:r>
              <a:rPr lang="en-IN" sz="2200" dirty="0"/>
              <a:t>The remainder of the expanded key is filled in four words at a time</a:t>
            </a:r>
          </a:p>
          <a:p>
            <a:pPr marL="266700" indent="-266700">
              <a:buSzPct val="100000"/>
              <a:defRPr/>
            </a:pPr>
            <a:r>
              <a:rPr lang="en-IN" sz="2200" dirty="0"/>
              <a:t>Each added word </a:t>
            </a:r>
            <a:r>
              <a:rPr lang="en-IN" sz="2200" i="1" dirty="0"/>
              <a:t>w</a:t>
            </a:r>
            <a:r>
              <a:rPr lang="en-IN" sz="2200" dirty="0"/>
              <a:t>[</a:t>
            </a:r>
            <a:r>
              <a:rPr lang="en-IN" sz="2200" dirty="0" err="1"/>
              <a:t>i</a:t>
            </a:r>
            <a:r>
              <a:rPr lang="en-IN" sz="2200" dirty="0"/>
              <a:t>] depends on the immediately preceding word, </a:t>
            </a:r>
            <a:r>
              <a:rPr lang="en-IN" sz="2200" i="1" dirty="0"/>
              <a:t>w[</a:t>
            </a:r>
            <a:r>
              <a:rPr lang="en-IN" sz="2200" i="1" dirty="0" err="1"/>
              <a:t>i</a:t>
            </a:r>
            <a:r>
              <a:rPr lang="en-IN" sz="2200" i="1" dirty="0"/>
              <a:t> – 1]</a:t>
            </a:r>
            <a:r>
              <a:rPr lang="en-IN" sz="2200" dirty="0"/>
              <a:t>, and the word four positions back, w[</a:t>
            </a:r>
            <a:r>
              <a:rPr lang="en-IN" sz="2200" dirty="0" err="1"/>
              <a:t>i</a:t>
            </a:r>
            <a:r>
              <a:rPr lang="en-IN" sz="2200" dirty="0"/>
              <a:t> – 4]</a:t>
            </a:r>
          </a:p>
          <a:p>
            <a:pPr marL="753618" lvl="1" indent="-266700">
              <a:buSzPct val="100000"/>
              <a:defRPr/>
            </a:pPr>
            <a:r>
              <a:rPr lang="en-IN" sz="2200" dirty="0"/>
              <a:t>In three out of four cases a simple </a:t>
            </a:r>
            <a:r>
              <a:rPr lang="en-IN" sz="2200" spc="-300" dirty="0"/>
              <a:t>X O </a:t>
            </a:r>
            <a:r>
              <a:rPr lang="en-IN" sz="2200" dirty="0"/>
              <a:t>R is used</a:t>
            </a:r>
          </a:p>
          <a:p>
            <a:pPr marL="753618" lvl="1" indent="-266700">
              <a:buSzPct val="100000"/>
              <a:defRPr/>
            </a:pPr>
            <a:r>
              <a:rPr lang="en-IN" sz="2200" dirty="0"/>
              <a:t>For a word whose position in the w array is a multiple of 4, a more complex function is used</a:t>
            </a:r>
          </a:p>
        </p:txBody>
      </p:sp>
    </p:spTree>
    <p:extLst>
      <p:ext uri="{BB962C8B-B14F-4D97-AF65-F5344CB8AC3E}">
        <p14:creationId xmlns:p14="http://schemas.microsoft.com/office/powerpoint/2010/main" val="2511428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207765"/>
            <a:ext cx="7740352" cy="646321"/>
          </a:xfrm>
        </p:spPr>
        <p:txBody>
          <a:bodyPr wrap="square">
            <a:spAutoFit/>
          </a:bodyPr>
          <a:lstStyle/>
          <a:p>
            <a:r>
              <a:rPr lang="en-IN" altLang="en-US" sz="3600" spc="-400" dirty="0">
                <a:latin typeface="+mj-lt"/>
                <a:ea typeface="ヒラギノ角ゴ Pro W3" charset="-128"/>
              </a:rPr>
              <a:t>A E </a:t>
            </a:r>
            <a:r>
              <a:rPr lang="en-IN" altLang="en-US" sz="3600" dirty="0">
                <a:latin typeface="+mj-lt"/>
                <a:ea typeface="ヒラギノ角ゴ Pro W3" charset="-128"/>
              </a:rPr>
              <a:t>S Key Expansion</a:t>
            </a:r>
            <a:endParaRPr lang="en-US" sz="2800" dirty="0">
              <a:latin typeface="+mj-lt"/>
            </a:endParaRPr>
          </a:p>
        </p:txBody>
      </p:sp>
      <p:pic>
        <p:nvPicPr>
          <p:cNvPr id="7" name="Picture 2" descr="a. Overall algorithm: 16 bytes in a 4-by-4 matrix have cells k sub 0 through k sub 15 down the columns. Flow from each column leads to cells in a row from w sub 0 to w sub 3. Flow from each of these cells leads through an X O R operation to row matrix cells w sub 4 through w sub 7, respectively. A flow from w sub 3 in the first row passes through g to the first X O R operation (w sub 0 to w sub 4). Flow from w sub 4, w sub 5, and w sub 6 rises to the next X O R operation. This sequence is repeated to a row from w sub 40 to w sub 43.&#10;b. Function g: a flow is illustrated from w into g, where flow leads through a row matrix from B sub 0 to B sub 3, which is then shifted to B sub 1 through B sub 0. Flow then leads through states S to B prime sub 1 to B prime sub 0, and then to an X O R operation with input from a row with cells R C sub j, 0, 0, and 0. Flow then leads out of function g to w prime.&#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1370718" y="1049111"/>
            <a:ext cx="5760640" cy="5572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9339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799184" y="260648"/>
            <a:ext cx="6661248" cy="792163"/>
          </a:xfrm>
        </p:spPr>
        <p:txBody>
          <a:bodyPr/>
          <a:lstStyle/>
          <a:p>
            <a:pPr eaLnBrk="1" hangingPunct="1"/>
            <a:r>
              <a:rPr lang="en-US" altLang="en-US" dirty="0"/>
              <a:t>Textbooks and References</a:t>
            </a:r>
            <a:endParaRPr lang="en-GB" altLang="en-US" dirty="0"/>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468660" y="1160346"/>
            <a:ext cx="6119564" cy="576064"/>
          </a:xfrm>
        </p:spPr>
        <p:txBody>
          <a:bodyPr/>
          <a:lstStyle/>
          <a:p>
            <a:pPr eaLnBrk="1" hangingPunct="1">
              <a:spcBef>
                <a:spcPct val="25000"/>
              </a:spcBef>
            </a:pPr>
            <a:r>
              <a:rPr lang="en-US" altLang="en-US" dirty="0"/>
              <a:t>Text books</a:t>
            </a:r>
          </a:p>
          <a:p>
            <a:pPr marL="0" indent="0" eaLnBrk="1" hangingPunct="1">
              <a:spcBef>
                <a:spcPct val="25000"/>
              </a:spcBef>
              <a:buNone/>
            </a:pPr>
            <a:endParaRPr lang="en-US" altLang="en-US" dirty="0"/>
          </a:p>
          <a:p>
            <a:pPr marL="0" indent="0" eaLnBrk="1" hangingPunct="1">
              <a:spcBef>
                <a:spcPct val="25000"/>
              </a:spcBef>
              <a:buNone/>
            </a:pPr>
            <a:endParaRPr lang="en-GB" altLang="en-US" dirty="0"/>
          </a:p>
        </p:txBody>
      </p:sp>
      <p:sp>
        <p:nvSpPr>
          <p:cNvPr id="2" name="Rectangle 1">
            <a:extLst>
              <a:ext uri="{FF2B5EF4-FFF2-40B4-BE49-F238E27FC236}">
                <a16:creationId xmlns:a16="http://schemas.microsoft.com/office/drawing/2014/main" id="{2EC6BF2E-3E4F-4B44-9AB7-7782F5E6277D}"/>
              </a:ext>
            </a:extLst>
          </p:cNvPr>
          <p:cNvSpPr/>
          <p:nvPr/>
        </p:nvSpPr>
        <p:spPr>
          <a:xfrm>
            <a:off x="736110" y="5297543"/>
            <a:ext cx="3089518" cy="400110"/>
          </a:xfrm>
          <a:prstGeom prst="rect">
            <a:avLst/>
          </a:prstGeom>
        </p:spPr>
        <p:txBody>
          <a:bodyPr wrap="square">
            <a:spAutoFit/>
          </a:bodyPr>
          <a:lstStyle/>
          <a:p>
            <a:r>
              <a:rPr lang="en-US" sz="2000" dirty="0">
                <a:latin typeface="Times New Roman" panose="02020603050405020304" pitchFamily="18" charset="0"/>
                <a:ea typeface="Times New Roman" panose="02020603050405020304" pitchFamily="18" charset="0"/>
              </a:rPr>
              <a:t>[1] Chapter 4,6</a:t>
            </a:r>
            <a:endParaRPr lang="en-US" sz="2000" dirty="0"/>
          </a:p>
        </p:txBody>
      </p:sp>
      <p:sp>
        <p:nvSpPr>
          <p:cNvPr id="3" name="Rectangle 2">
            <a:extLst>
              <a:ext uri="{FF2B5EF4-FFF2-40B4-BE49-F238E27FC236}">
                <a16:creationId xmlns:a16="http://schemas.microsoft.com/office/drawing/2014/main" id="{564AF6BE-42FE-4845-BDF7-2FD8337A5BF2}"/>
              </a:ext>
            </a:extLst>
          </p:cNvPr>
          <p:cNvSpPr/>
          <p:nvPr/>
        </p:nvSpPr>
        <p:spPr>
          <a:xfrm>
            <a:off x="4905164" y="5297543"/>
            <a:ext cx="3366120" cy="400110"/>
          </a:xfrm>
          <a:prstGeom prst="rect">
            <a:avLst/>
          </a:prstGeom>
        </p:spPr>
        <p:txBody>
          <a:bodyPr wrap="square">
            <a:spAutoFit/>
          </a:bodyPr>
          <a:lstStyle/>
          <a:p>
            <a:pPr marL="457200">
              <a:spcAft>
                <a:spcPts val="0"/>
              </a:spcAft>
            </a:pPr>
            <a:r>
              <a:rPr lang="en-US" sz="2000" dirty="0">
                <a:latin typeface="Calibri" panose="020F0502020204030204" pitchFamily="34" charset="0"/>
                <a:ea typeface="Calibri" panose="020F0502020204030204" pitchFamily="34" charset="0"/>
              </a:rPr>
              <a:t>[2] Chapter 5</a:t>
            </a:r>
            <a:endParaRPr lang="en-US" sz="2000" dirty="0">
              <a:effectLst/>
              <a:latin typeface="Times New Roman" panose="02020603050405020304" pitchFamily="18" charset="0"/>
              <a:ea typeface="Times New Roman" panose="02020603050405020304" pitchFamily="18" charset="0"/>
            </a:endParaRPr>
          </a:p>
        </p:txBody>
      </p:sp>
      <p:pic>
        <p:nvPicPr>
          <p:cNvPr id="1026" name="Picture 2" descr="Cryptography and Network Security: Principles and Practice, 8th Edition">
            <a:extLst>
              <a:ext uri="{FF2B5EF4-FFF2-40B4-BE49-F238E27FC236}">
                <a16:creationId xmlns:a16="http://schemas.microsoft.com/office/drawing/2014/main" id="{3254D2E9-76A3-4B06-8D21-629FA2C005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691354"/>
            <a:ext cx="2665463" cy="34752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ver">
            <a:extLst>
              <a:ext uri="{FF2B5EF4-FFF2-40B4-BE49-F238E27FC236}">
                <a16:creationId xmlns:a16="http://schemas.microsoft.com/office/drawing/2014/main" id="{162A0D64-5183-4357-9EAA-C88BF9B68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2736" y="1629624"/>
            <a:ext cx="2322918" cy="3491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627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88640"/>
            <a:ext cx="7472144" cy="646321"/>
          </a:xfrm>
        </p:spPr>
        <p:txBody>
          <a:bodyPr wrap="square">
            <a:spAutoFit/>
          </a:bodyPr>
          <a:lstStyle/>
          <a:p>
            <a:r>
              <a:rPr lang="en-AU" sz="3600" dirty="0">
                <a:latin typeface="+mj-lt"/>
              </a:rPr>
              <a:t>Key Expansion Rationale </a:t>
            </a:r>
            <a:r>
              <a:rPr lang="en-AU" sz="2800" dirty="0">
                <a:latin typeface="+mj-lt"/>
              </a:rPr>
              <a:t>(1 of 2)</a:t>
            </a:r>
            <a:endParaRPr lang="en-US" sz="2800" dirty="0">
              <a:latin typeface="+mj-lt"/>
            </a:endParaRPr>
          </a:p>
        </p:txBody>
      </p:sp>
      <p:sp>
        <p:nvSpPr>
          <p:cNvPr id="3" name="Content Placeholder 2"/>
          <p:cNvSpPr>
            <a:spLocks noGrp="1"/>
          </p:cNvSpPr>
          <p:nvPr>
            <p:ph idx="1"/>
          </p:nvPr>
        </p:nvSpPr>
        <p:spPr>
          <a:xfrm>
            <a:off x="430168" y="1217364"/>
            <a:ext cx="8229600" cy="1923604"/>
          </a:xfrm>
        </p:spPr>
        <p:txBody>
          <a:bodyPr wrap="square">
            <a:spAutoFit/>
          </a:bodyPr>
          <a:lstStyle/>
          <a:p>
            <a:pPr marL="266700" indent="-266700">
              <a:spcBef>
                <a:spcPts val="600"/>
              </a:spcBef>
              <a:buSzPct val="100000"/>
            </a:pPr>
            <a:r>
              <a:rPr lang="en-IN" sz="2400" dirty="0"/>
              <a:t>The </a:t>
            </a:r>
            <a:r>
              <a:rPr lang="en-IN" sz="2400" dirty="0" err="1"/>
              <a:t>Rijndael</a:t>
            </a:r>
            <a:r>
              <a:rPr lang="en-IN" sz="2400" dirty="0"/>
              <a:t> developers designed the expansion key algorithm to be resistant to known cryptanalytic attacks</a:t>
            </a:r>
          </a:p>
          <a:p>
            <a:pPr marL="266700" indent="-266700">
              <a:spcBef>
                <a:spcPts val="600"/>
              </a:spcBef>
              <a:buSzPct val="100000"/>
            </a:pPr>
            <a:r>
              <a:rPr lang="en-IN" sz="2400" dirty="0"/>
              <a:t>Inclusion of a round-dependent round constant eliminates the symmetry between the ways in which round keys are generated in different rounds</a:t>
            </a:r>
          </a:p>
        </p:txBody>
      </p:sp>
    </p:spTree>
    <p:extLst>
      <p:ext uri="{BB962C8B-B14F-4D97-AF65-F5344CB8AC3E}">
        <p14:creationId xmlns:p14="http://schemas.microsoft.com/office/powerpoint/2010/main" val="32530421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60648"/>
            <a:ext cx="8229600" cy="553998"/>
          </a:xfrm>
        </p:spPr>
        <p:txBody>
          <a:bodyPr wrap="square">
            <a:spAutoFit/>
          </a:bodyPr>
          <a:lstStyle/>
          <a:p>
            <a:r>
              <a:rPr lang="en-AU" sz="3600" dirty="0">
                <a:latin typeface="+mj-lt"/>
              </a:rPr>
              <a:t>Key Expansion Rationale </a:t>
            </a:r>
            <a:r>
              <a:rPr lang="en-AU" sz="2800" dirty="0">
                <a:latin typeface="+mj-lt"/>
              </a:rPr>
              <a:t>(2 of 2)</a:t>
            </a:r>
            <a:endParaRPr lang="en-US" sz="2800" dirty="0">
              <a:latin typeface="+mj-lt"/>
            </a:endParaRPr>
          </a:p>
        </p:txBody>
      </p:sp>
      <p:sp>
        <p:nvSpPr>
          <p:cNvPr id="6" name="Content Placeholder 5"/>
          <p:cNvSpPr>
            <a:spLocks noGrp="1"/>
          </p:cNvSpPr>
          <p:nvPr>
            <p:ph idx="13"/>
          </p:nvPr>
        </p:nvSpPr>
        <p:spPr>
          <a:xfrm>
            <a:off x="467544" y="1052736"/>
            <a:ext cx="8458200" cy="4231928"/>
          </a:xfrm>
        </p:spPr>
        <p:txBody>
          <a:bodyPr wrap="square">
            <a:spAutoFit/>
          </a:bodyPr>
          <a:lstStyle/>
          <a:p>
            <a:pPr>
              <a:spcBef>
                <a:spcPts val="600"/>
              </a:spcBef>
            </a:pPr>
            <a:r>
              <a:rPr lang="en-IN" sz="2400" dirty="0"/>
              <a:t>The specific criteria that were used are:</a:t>
            </a:r>
          </a:p>
          <a:p>
            <a:pPr lvl="1"/>
            <a:r>
              <a:rPr lang="en-IN" sz="2400" dirty="0"/>
              <a:t>Knowledge of a part of the cipher key or round key does not enable calculation of many other round-key bits</a:t>
            </a:r>
          </a:p>
          <a:p>
            <a:pPr lvl="1"/>
            <a:r>
              <a:rPr lang="en-IN" sz="2400" dirty="0"/>
              <a:t>An invertible transformation</a:t>
            </a:r>
          </a:p>
          <a:p>
            <a:pPr lvl="1"/>
            <a:r>
              <a:rPr lang="en-IN" sz="2400" dirty="0"/>
              <a:t>Speed on a wide range of processors</a:t>
            </a:r>
          </a:p>
          <a:p>
            <a:pPr lvl="1"/>
            <a:r>
              <a:rPr lang="en-IN" sz="2400" dirty="0"/>
              <a:t>Usage of round constants to eliminate symmetries</a:t>
            </a:r>
          </a:p>
          <a:p>
            <a:pPr lvl="1"/>
            <a:r>
              <a:rPr lang="en-IN" sz="2400" dirty="0"/>
              <a:t>Diffusion of cipher key differences into the round keys</a:t>
            </a:r>
          </a:p>
          <a:p>
            <a:pPr lvl="1"/>
            <a:r>
              <a:rPr lang="en-IN" sz="2400" dirty="0"/>
              <a:t>Enough nonlinearity to prohibit the full determination of round key differences from cipher key differences only</a:t>
            </a:r>
          </a:p>
          <a:p>
            <a:pPr lvl="1"/>
            <a:r>
              <a:rPr lang="en-IN" sz="2400" dirty="0"/>
              <a:t>Simplicity of description</a:t>
            </a:r>
          </a:p>
        </p:txBody>
      </p:sp>
    </p:spTree>
    <p:extLst>
      <p:ext uri="{BB962C8B-B14F-4D97-AF65-F5344CB8AC3E}">
        <p14:creationId xmlns:p14="http://schemas.microsoft.com/office/powerpoint/2010/main" val="3664508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384"/>
            <a:ext cx="8229600" cy="1107996"/>
          </a:xfrm>
        </p:spPr>
        <p:txBody>
          <a:bodyPr wrap="square">
            <a:noAutofit/>
          </a:bodyPr>
          <a:lstStyle/>
          <a:p>
            <a:r>
              <a:rPr lang="en-US" dirty="0"/>
              <a:t>Example Round Key Calculation</a:t>
            </a:r>
          </a:p>
        </p:txBody>
      </p:sp>
      <p:graphicFrame>
        <p:nvGraphicFramePr>
          <p:cNvPr id="7" name="Table 6"/>
          <p:cNvGraphicFramePr>
            <a:graphicFrameLocks noGrp="1"/>
          </p:cNvGraphicFramePr>
          <p:nvPr>
            <p:extLst>
              <p:ext uri="{D42A27DB-BD31-4B8C-83A1-F6EECF244321}">
                <p14:modId xmlns:p14="http://schemas.microsoft.com/office/powerpoint/2010/main" val="2293075262"/>
              </p:ext>
            </p:extLst>
          </p:nvPr>
        </p:nvGraphicFramePr>
        <p:xfrm>
          <a:off x="457200" y="1340768"/>
          <a:ext cx="8153400" cy="3365606"/>
        </p:xfrm>
        <a:graphic>
          <a:graphicData uri="http://schemas.openxmlformats.org/drawingml/2006/table">
            <a:tbl>
              <a:tblPr firstRow="1" bandRow="1">
                <a:tableStyleId>{3B4B98B0-60AC-42C2-AFA5-B58CD77FA1E5}</a:tableStyleId>
              </a:tblPr>
              <a:tblGrid>
                <a:gridCol w="6234953">
                  <a:extLst>
                    <a:ext uri="{9D8B030D-6E8A-4147-A177-3AD203B41FA5}">
                      <a16:colId xmlns:a16="http://schemas.microsoft.com/office/drawing/2014/main" val="20000"/>
                    </a:ext>
                  </a:extLst>
                </a:gridCol>
                <a:gridCol w="1918447">
                  <a:extLst>
                    <a:ext uri="{9D8B030D-6E8A-4147-A177-3AD203B41FA5}">
                      <a16:colId xmlns:a16="http://schemas.microsoft.com/office/drawing/2014/main" val="20001"/>
                    </a:ext>
                  </a:extLst>
                </a:gridCol>
              </a:tblGrid>
              <a:tr h="394748">
                <a:tc>
                  <a:txBody>
                    <a:bodyPr/>
                    <a:lstStyle/>
                    <a:p>
                      <a:pPr algn="ctr"/>
                      <a:r>
                        <a:rPr lang="en-IN" sz="1800" b="1" i="0" u="none" strike="noStrike" kern="1200" baseline="0" dirty="0">
                          <a:solidFill>
                            <a:schemeClr val="bg1"/>
                          </a:solidFill>
                          <a:latin typeface="+mn-lt"/>
                          <a:ea typeface="+mn-ea"/>
                          <a:cs typeface="+mn-cs"/>
                        </a:rPr>
                        <a:t>Description</a:t>
                      </a:r>
                      <a:endParaRPr lang="en-IN" sz="18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1800" b="1" i="0" u="none" strike="noStrike" kern="1200" baseline="0" dirty="0">
                          <a:solidFill>
                            <a:schemeClr val="bg1"/>
                          </a:solidFill>
                          <a:latin typeface="+mn-lt"/>
                          <a:ea typeface="+mn-ea"/>
                          <a:cs typeface="+mn-cs"/>
                        </a:rPr>
                        <a:t>Value</a:t>
                      </a:r>
                      <a:endParaRPr lang="en-IN" sz="18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0000"/>
                  </a:ext>
                </a:extLst>
              </a:tr>
              <a:tr h="410538">
                <a:tc>
                  <a:txBody>
                    <a:bodyPr/>
                    <a:lstStyle/>
                    <a:p>
                      <a:r>
                        <a:rPr lang="en-IN" sz="1800" b="0" i="0" u="none" strike="noStrike" kern="1200" baseline="0" dirty="0" err="1">
                          <a:solidFill>
                            <a:schemeClr val="tx1"/>
                          </a:solidFill>
                          <a:latin typeface="+mn-lt"/>
                          <a:ea typeface="+mn-ea"/>
                          <a:cs typeface="+mn-cs"/>
                        </a:rPr>
                        <a:t>i</a:t>
                      </a:r>
                      <a:r>
                        <a:rPr lang="en-IN" sz="1800" b="0" i="0" u="none" strike="noStrike" kern="1200" baseline="0" dirty="0">
                          <a:solidFill>
                            <a:schemeClr val="tx1"/>
                          </a:solidFill>
                          <a:latin typeface="+mn-lt"/>
                          <a:ea typeface="+mn-ea"/>
                          <a:cs typeface="+mn-cs"/>
                        </a:rPr>
                        <a:t> (decimal)</a:t>
                      </a:r>
                      <a:endParaRPr lang="en-IN" sz="1800" b="1"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36</a:t>
                      </a:r>
                      <a:endParaRPr lang="en-IN" sz="18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315798">
                <a:tc>
                  <a:txBody>
                    <a:bodyPr/>
                    <a:lstStyle/>
                    <a:p>
                      <a:r>
                        <a:rPr lang="en-IN" sz="1800" b="0" i="0" u="none" strike="noStrike" kern="1200" baseline="0" dirty="0">
                          <a:solidFill>
                            <a:schemeClr val="tx1"/>
                          </a:solidFill>
                          <a:latin typeface="+mn-lt"/>
                          <a:ea typeface="+mn-ea"/>
                          <a:cs typeface="+mn-cs"/>
                        </a:rPr>
                        <a:t>temp = w[</a:t>
                      </a:r>
                      <a:r>
                        <a:rPr lang="en-IN" sz="1800" b="0" i="0" u="none" strike="noStrike" kern="1200" baseline="0" dirty="0" err="1">
                          <a:solidFill>
                            <a:schemeClr val="tx1"/>
                          </a:solidFill>
                          <a:latin typeface="+mn-lt"/>
                          <a:ea typeface="+mn-ea"/>
                          <a:cs typeface="+mn-cs"/>
                        </a:rPr>
                        <a:t>i</a:t>
                      </a:r>
                      <a:r>
                        <a:rPr lang="en-IN" sz="1800" b="0" i="0" u="none" strike="noStrike" kern="1200" baseline="0" dirty="0">
                          <a:solidFill>
                            <a:schemeClr val="tx1"/>
                          </a:solidFill>
                          <a:latin typeface="+mn-lt"/>
                          <a:ea typeface="+mn-ea"/>
                          <a:cs typeface="+mn-cs"/>
                        </a:rPr>
                        <a:t> </a:t>
                      </a:r>
                      <a:r>
                        <a:rPr lang="en-IN" sz="1800" b="0" i="0" u="none" strike="noStrike" kern="1200" baseline="0" dirty="0">
                          <a:solidFill>
                            <a:schemeClr val="tx1"/>
                          </a:solidFill>
                          <a:latin typeface="Arial"/>
                          <a:ea typeface="+mn-ea"/>
                          <a:cs typeface="Arial"/>
                        </a:rPr>
                        <a:t>−</a:t>
                      </a:r>
                      <a:r>
                        <a:rPr lang="en-IN" sz="1800" b="0" i="0" u="none" strike="noStrike" kern="1200" baseline="0" dirty="0">
                          <a:solidFill>
                            <a:schemeClr val="tx1"/>
                          </a:solidFill>
                          <a:latin typeface="+mn-lt"/>
                          <a:ea typeface="+mn-ea"/>
                          <a:cs typeface="+mn-cs"/>
                        </a:rPr>
                        <a:t> 1]</a:t>
                      </a:r>
                      <a:endParaRPr lang="en-IN" sz="1800" b="1" i="0" u="none" strike="noStrike" kern="1200" baseline="0" dirty="0">
                        <a:solidFill>
                          <a:schemeClr val="tx1"/>
                        </a:solidFill>
                        <a:latin typeface="+mn-lt"/>
                        <a:ea typeface="+mn-ea"/>
                        <a:cs typeface="+mn-cs"/>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7F8D292F</a:t>
                      </a:r>
                      <a:endParaRPr lang="en-IN" sz="18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315798">
                <a:tc>
                  <a:txBody>
                    <a:bodyPr/>
                    <a:lstStyle/>
                    <a:p>
                      <a:r>
                        <a:rPr lang="en-IN" sz="1800" b="0" i="0" u="none" strike="noStrike" kern="1200" baseline="0" dirty="0" err="1">
                          <a:solidFill>
                            <a:schemeClr val="tx1"/>
                          </a:solidFill>
                          <a:latin typeface="+mn-lt"/>
                          <a:ea typeface="+mn-ea"/>
                          <a:cs typeface="+mn-cs"/>
                        </a:rPr>
                        <a:t>RotWord</a:t>
                      </a:r>
                      <a:r>
                        <a:rPr lang="en-IN" sz="1800" b="0" i="0" u="none" strike="noStrike" kern="1200" baseline="0" dirty="0">
                          <a:solidFill>
                            <a:schemeClr val="tx1"/>
                          </a:solidFill>
                          <a:latin typeface="+mn-lt"/>
                          <a:ea typeface="+mn-ea"/>
                          <a:cs typeface="+mn-cs"/>
                        </a:rPr>
                        <a:t> (temp)</a:t>
                      </a:r>
                      <a:endParaRPr lang="en-IN" sz="1800" b="1"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8D292F7F</a:t>
                      </a:r>
                      <a:endParaRPr lang="en-IN" sz="18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r h="363168">
                <a:tc>
                  <a:txBody>
                    <a:bodyPr/>
                    <a:lstStyle/>
                    <a:p>
                      <a:r>
                        <a:rPr lang="en-IN" sz="1800" b="0" i="0" u="none" strike="noStrike" kern="1200" baseline="0" dirty="0" err="1">
                          <a:solidFill>
                            <a:schemeClr val="tx1"/>
                          </a:solidFill>
                          <a:latin typeface="+mn-lt"/>
                          <a:ea typeface="+mn-ea"/>
                          <a:cs typeface="+mn-cs"/>
                        </a:rPr>
                        <a:t>SubWord</a:t>
                      </a:r>
                      <a:r>
                        <a:rPr lang="en-IN" sz="1800" b="0" i="0" u="none" strike="noStrike" kern="1200" baseline="0" dirty="0">
                          <a:solidFill>
                            <a:schemeClr val="tx1"/>
                          </a:solidFill>
                          <a:latin typeface="+mn-lt"/>
                          <a:ea typeface="+mn-ea"/>
                          <a:cs typeface="+mn-cs"/>
                        </a:rPr>
                        <a:t> (</a:t>
                      </a:r>
                      <a:r>
                        <a:rPr lang="en-IN" sz="1800" b="0" i="0" u="none" strike="noStrike" kern="1200" baseline="0" dirty="0" err="1">
                          <a:solidFill>
                            <a:schemeClr val="tx1"/>
                          </a:solidFill>
                          <a:latin typeface="+mn-lt"/>
                          <a:ea typeface="+mn-ea"/>
                          <a:cs typeface="+mn-cs"/>
                        </a:rPr>
                        <a:t>RotWord</a:t>
                      </a:r>
                      <a:r>
                        <a:rPr lang="en-IN" sz="1800" b="0" i="0" u="none" strike="noStrike" kern="1200" baseline="0" dirty="0">
                          <a:solidFill>
                            <a:schemeClr val="tx1"/>
                          </a:solidFill>
                          <a:latin typeface="+mn-lt"/>
                          <a:ea typeface="+mn-ea"/>
                          <a:cs typeface="+mn-cs"/>
                        </a:rPr>
                        <a:t> (temp))</a:t>
                      </a:r>
                      <a:endParaRPr lang="en-IN" sz="1800" b="1"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5DA515D2</a:t>
                      </a:r>
                      <a:endParaRPr lang="en-IN" sz="18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4"/>
                  </a:ext>
                </a:extLst>
              </a:tr>
              <a:tr h="315798">
                <a:tc>
                  <a:txBody>
                    <a:bodyPr/>
                    <a:lstStyle/>
                    <a:p>
                      <a:r>
                        <a:rPr lang="en-IN" sz="1800" b="0" i="0" u="none" strike="noStrike" kern="1200" baseline="0" dirty="0" err="1">
                          <a:solidFill>
                            <a:schemeClr val="tx1"/>
                          </a:solidFill>
                          <a:latin typeface="+mn-lt"/>
                          <a:ea typeface="+mn-ea"/>
                          <a:cs typeface="+mn-cs"/>
                        </a:rPr>
                        <a:t>Rcon</a:t>
                      </a:r>
                      <a:r>
                        <a:rPr lang="en-IN" sz="1800" b="0" i="0" u="none" strike="noStrike" kern="1200" baseline="0" dirty="0">
                          <a:solidFill>
                            <a:schemeClr val="tx1"/>
                          </a:solidFill>
                          <a:latin typeface="+mn-lt"/>
                          <a:ea typeface="+mn-ea"/>
                          <a:cs typeface="+mn-cs"/>
                        </a:rPr>
                        <a:t> (9)</a:t>
                      </a:r>
                      <a:endParaRPr lang="en-IN" sz="1800" b="1"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1B000000</a:t>
                      </a:r>
                      <a:endParaRPr lang="en-IN" sz="18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5"/>
                  </a:ext>
                </a:extLst>
              </a:tr>
              <a:tr h="315798">
                <a:tc>
                  <a:txBody>
                    <a:bodyPr/>
                    <a:lstStyle/>
                    <a:p>
                      <a:r>
                        <a:rPr lang="nl-NL" sz="1800" b="0" i="0" u="none" strike="noStrike" kern="1200" baseline="0" dirty="0">
                          <a:solidFill>
                            <a:schemeClr val="tx1"/>
                          </a:solidFill>
                          <a:latin typeface="+mn-lt"/>
                          <a:ea typeface="+mn-ea"/>
                          <a:cs typeface="+mn-cs"/>
                        </a:rPr>
                        <a:t>SubWord (RotWord (temp)) </a:t>
                      </a:r>
                      <a:r>
                        <a:rPr lang="pl-PL" sz="1800" b="0" i="0" u="none" strike="noStrike" kern="1200" baseline="0" dirty="0">
                          <a:solidFill>
                            <a:schemeClr val="tx1"/>
                          </a:solidFill>
                          <a:latin typeface="+mn-lt"/>
                          <a:ea typeface="+mn-ea"/>
                          <a:cs typeface="+mn-cs"/>
                        </a:rPr>
                        <a:t>⊕</a:t>
                      </a:r>
                      <a:r>
                        <a:rPr lang="nl-NL" sz="1800" b="0" i="0" u="none" strike="noStrike" kern="1200" baseline="0" dirty="0">
                          <a:solidFill>
                            <a:schemeClr val="tx1"/>
                          </a:solidFill>
                          <a:latin typeface="+mn-lt"/>
                          <a:ea typeface="+mn-ea"/>
                          <a:cs typeface="+mn-cs"/>
                        </a:rPr>
                        <a:t> Rcon (9)</a:t>
                      </a:r>
                      <a:endParaRPr lang="en-IN" sz="1800" b="1"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46A515D2</a:t>
                      </a:r>
                      <a:endParaRPr lang="en-IN" sz="18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6"/>
                  </a:ext>
                </a:extLst>
              </a:tr>
              <a:tr h="315798">
                <a:tc>
                  <a:txBody>
                    <a:bodyPr/>
                    <a:lstStyle/>
                    <a:p>
                      <a:r>
                        <a:rPr lang="en-IN" sz="1800" b="0" i="0" u="none" strike="noStrike" kern="1200" baseline="0" dirty="0">
                          <a:solidFill>
                            <a:schemeClr val="tx1"/>
                          </a:solidFill>
                          <a:latin typeface="+mn-lt"/>
                          <a:ea typeface="+mn-ea"/>
                          <a:cs typeface="+mn-cs"/>
                        </a:rPr>
                        <a:t>w[</a:t>
                      </a:r>
                      <a:r>
                        <a:rPr lang="en-IN" sz="1800" b="0" i="0" u="none" strike="noStrike" kern="1200" baseline="0" dirty="0" err="1">
                          <a:solidFill>
                            <a:schemeClr val="tx1"/>
                          </a:solidFill>
                          <a:latin typeface="+mn-lt"/>
                          <a:ea typeface="+mn-ea"/>
                          <a:cs typeface="+mn-cs"/>
                        </a:rPr>
                        <a:t>i</a:t>
                      </a:r>
                      <a:r>
                        <a:rPr lang="en-IN" sz="1800" b="0" i="0" u="none" strike="noStrike" kern="1200" baseline="0" dirty="0">
                          <a:solidFill>
                            <a:schemeClr val="tx1"/>
                          </a:solidFill>
                          <a:latin typeface="+mn-lt"/>
                          <a:ea typeface="+mn-ea"/>
                          <a:cs typeface="+mn-cs"/>
                        </a:rPr>
                        <a:t> </a:t>
                      </a:r>
                      <a:r>
                        <a:rPr lang="en-IN" sz="1800" b="0" i="0" u="none" strike="noStrike" kern="1200" baseline="0" dirty="0">
                          <a:solidFill>
                            <a:schemeClr val="tx1"/>
                          </a:solidFill>
                          <a:latin typeface="Arial"/>
                          <a:ea typeface="+mn-ea"/>
                          <a:cs typeface="Arial"/>
                        </a:rPr>
                        <a:t>−</a:t>
                      </a:r>
                      <a:r>
                        <a:rPr lang="en-IN" sz="1800" b="0" i="0" u="none" strike="noStrike" kern="1200" baseline="0" dirty="0">
                          <a:solidFill>
                            <a:schemeClr val="tx1"/>
                          </a:solidFill>
                          <a:latin typeface="+mn-lt"/>
                          <a:ea typeface="+mn-ea"/>
                          <a:cs typeface="+mn-cs"/>
                        </a:rPr>
                        <a:t> 4]</a:t>
                      </a:r>
                      <a:endParaRPr lang="en-IN" sz="1800" b="1"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EAD27321</a:t>
                      </a:r>
                      <a:endParaRPr lang="en-IN" sz="18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7"/>
                  </a:ext>
                </a:extLst>
              </a:tr>
              <a:tr h="315798">
                <a:tc>
                  <a:txBody>
                    <a:bodyPr/>
                    <a:lstStyle/>
                    <a:p>
                      <a:r>
                        <a:rPr lang="pl-PL" sz="1800" b="0" i="0" u="none" strike="noStrike" kern="1200" baseline="0" dirty="0">
                          <a:solidFill>
                            <a:schemeClr val="tx1"/>
                          </a:solidFill>
                          <a:latin typeface="+mn-lt"/>
                          <a:ea typeface="+mn-ea"/>
                          <a:cs typeface="+mn-cs"/>
                        </a:rPr>
                        <a:t>w[i] = w[i </a:t>
                      </a:r>
                      <a:r>
                        <a:rPr lang="pl-PL" sz="1800" b="0" i="0" u="none" strike="noStrike" kern="1200" baseline="0" dirty="0">
                          <a:solidFill>
                            <a:schemeClr val="tx1"/>
                          </a:solidFill>
                          <a:latin typeface="Arial"/>
                          <a:ea typeface="+mn-ea"/>
                          <a:cs typeface="Arial"/>
                        </a:rPr>
                        <a:t>−</a:t>
                      </a:r>
                      <a:r>
                        <a:rPr lang="pl-PL" sz="1800" b="0" i="0" u="none" strike="noStrike" kern="1200" baseline="0" dirty="0">
                          <a:solidFill>
                            <a:schemeClr val="tx1"/>
                          </a:solidFill>
                          <a:latin typeface="+mn-lt"/>
                          <a:ea typeface="+mn-ea"/>
                          <a:cs typeface="+mn-cs"/>
                        </a:rPr>
                        <a:t> 4] ⊕ SubWord (RotWord (temp)) ⊕ Rcon (9)</a:t>
                      </a:r>
                      <a:endParaRPr lang="en-IN" sz="1800" b="1"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AC7766F3</a:t>
                      </a:r>
                      <a:endParaRPr lang="en-IN" sz="18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0631009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260648"/>
            <a:ext cx="7488832" cy="432048"/>
          </a:xfrm>
        </p:spPr>
        <p:txBody>
          <a:bodyPr wrap="square">
            <a:noAutofit/>
          </a:bodyPr>
          <a:lstStyle/>
          <a:p>
            <a:r>
              <a:rPr lang="en-IN" sz="2800" dirty="0"/>
              <a:t>Key Expansion for </a:t>
            </a:r>
            <a:r>
              <a:rPr lang="en-IN" sz="2800" spc="-300" dirty="0"/>
              <a:t>A E </a:t>
            </a:r>
            <a:r>
              <a:rPr lang="en-IN" sz="2800" dirty="0"/>
              <a:t>S Example </a:t>
            </a:r>
            <a:r>
              <a:rPr lang="en-IN" sz="2000" dirty="0"/>
              <a:t>(1 of 3)</a:t>
            </a:r>
            <a:endParaRPr lang="en-US" sz="2000" dirty="0"/>
          </a:p>
        </p:txBody>
      </p:sp>
      <p:graphicFrame>
        <p:nvGraphicFramePr>
          <p:cNvPr id="7" name="Table 6"/>
          <p:cNvGraphicFramePr>
            <a:graphicFrameLocks noGrp="1"/>
          </p:cNvGraphicFramePr>
          <p:nvPr>
            <p:extLst/>
          </p:nvPr>
        </p:nvGraphicFramePr>
        <p:xfrm>
          <a:off x="533400" y="1371600"/>
          <a:ext cx="8077200" cy="3931920"/>
        </p:xfrm>
        <a:graphic>
          <a:graphicData uri="http://schemas.openxmlformats.org/drawingml/2006/table">
            <a:tbl>
              <a:tblPr firstRow="1" bandRow="1">
                <a:tableStyleId>{3B4B98B0-60AC-42C2-AFA5-B58CD77FA1E5}</a:tableStyleId>
              </a:tblPr>
              <a:tblGrid>
                <a:gridCol w="3513253">
                  <a:extLst>
                    <a:ext uri="{9D8B030D-6E8A-4147-A177-3AD203B41FA5}">
                      <a16:colId xmlns:a16="http://schemas.microsoft.com/office/drawing/2014/main" val="20000"/>
                    </a:ext>
                  </a:extLst>
                </a:gridCol>
                <a:gridCol w="4563947">
                  <a:extLst>
                    <a:ext uri="{9D8B030D-6E8A-4147-A177-3AD203B41FA5}">
                      <a16:colId xmlns:a16="http://schemas.microsoft.com/office/drawing/2014/main" val="20001"/>
                    </a:ext>
                  </a:extLst>
                </a:gridCol>
              </a:tblGrid>
              <a:tr h="255069">
                <a:tc>
                  <a:txBody>
                    <a:bodyPr/>
                    <a:lstStyle/>
                    <a:p>
                      <a:pPr algn="ctr"/>
                      <a:r>
                        <a:rPr lang="en-IN" sz="1800" b="1" i="0" u="none" strike="noStrike" kern="1200" baseline="0" dirty="0">
                          <a:solidFill>
                            <a:schemeClr val="bg1"/>
                          </a:solidFill>
                          <a:latin typeface="+mn-lt"/>
                          <a:ea typeface="+mn-ea"/>
                          <a:cs typeface="+mn-cs"/>
                        </a:rPr>
                        <a:t>Key Words</a:t>
                      </a:r>
                      <a:endParaRPr lang="en-IN" sz="18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1800" b="1" i="0" u="none" strike="noStrike" kern="1200" baseline="0" dirty="0">
                          <a:solidFill>
                            <a:schemeClr val="bg1"/>
                          </a:solidFill>
                          <a:latin typeface="+mn-lt"/>
                          <a:ea typeface="+mn-ea"/>
                          <a:cs typeface="+mn-cs"/>
                        </a:rPr>
                        <a:t>Auxiliary Function</a:t>
                      </a:r>
                      <a:endParaRPr lang="en-IN" sz="18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0000"/>
                  </a:ext>
                </a:extLst>
              </a:tr>
              <a:tr h="765207">
                <a:tc>
                  <a:txBody>
                    <a:bodyPr/>
                    <a:lstStyle/>
                    <a:p>
                      <a:r>
                        <a:rPr lang="pl-PL" sz="1800" b="1" i="0" u="none" strike="noStrike" kern="1200" baseline="0" dirty="0">
                          <a:solidFill>
                            <a:schemeClr val="tx1"/>
                          </a:solidFill>
                          <a:latin typeface="+mn-lt"/>
                          <a:ea typeface="+mn-ea"/>
                          <a:cs typeface="+mn-cs"/>
                        </a:rPr>
                        <a:t>w0 = 0f 15 71 c9</a:t>
                      </a:r>
                    </a:p>
                    <a:p>
                      <a:r>
                        <a:rPr lang="pl-PL" sz="1800" b="1" i="0" u="none" strike="noStrike" kern="1200" baseline="0" dirty="0">
                          <a:solidFill>
                            <a:schemeClr val="tx1"/>
                          </a:solidFill>
                          <a:latin typeface="+mn-lt"/>
                          <a:ea typeface="+mn-ea"/>
                          <a:cs typeface="+mn-cs"/>
                        </a:rPr>
                        <a:t>w1 = 47 d9 e8 59</a:t>
                      </a:r>
                    </a:p>
                    <a:p>
                      <a:r>
                        <a:rPr lang="pl-PL" sz="1800" b="1" i="0" u="none" strike="noStrike" kern="1200" baseline="0" dirty="0">
                          <a:solidFill>
                            <a:schemeClr val="tx1"/>
                          </a:solidFill>
                          <a:latin typeface="+mn-lt"/>
                          <a:ea typeface="+mn-ea"/>
                          <a:cs typeface="+mn-cs"/>
                        </a:rPr>
                        <a:t>w2 = 0c b7 ad d6</a:t>
                      </a:r>
                    </a:p>
                    <a:p>
                      <a:r>
                        <a:rPr lang="da-DK" sz="1800" b="1" i="0" u="none" strike="noStrike" kern="1200" baseline="0" dirty="0">
                          <a:solidFill>
                            <a:schemeClr val="tx1"/>
                          </a:solidFill>
                          <a:latin typeface="+mn-lt"/>
                          <a:ea typeface="+mn-ea"/>
                          <a:cs typeface="+mn-cs"/>
                        </a:rPr>
                        <a:t>w3 = af 7f 67 98</a:t>
                      </a:r>
                      <a:endParaRPr lang="en-IN" sz="1800" b="1"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l"/>
                      <a:r>
                        <a:rPr lang="pl-PL" sz="1800" b="1" i="0" u="none" strike="noStrike" kern="1200" baseline="0" dirty="0">
                          <a:solidFill>
                            <a:schemeClr val="tx1"/>
                          </a:solidFill>
                          <a:latin typeface="+mn-lt"/>
                          <a:ea typeface="+mn-ea"/>
                          <a:cs typeface="+mn-cs"/>
                        </a:rPr>
                        <a:t>RotWord (w3) = 7f 67 98 af = x1</a:t>
                      </a:r>
                    </a:p>
                    <a:p>
                      <a:pPr algn="l"/>
                      <a:r>
                        <a:rPr lang="es-ES" sz="1800" b="1" i="0" u="none" strike="noStrike" kern="1200" baseline="0" dirty="0" err="1">
                          <a:solidFill>
                            <a:schemeClr val="tx1"/>
                          </a:solidFill>
                          <a:latin typeface="+mn-lt"/>
                          <a:ea typeface="+mn-ea"/>
                          <a:cs typeface="+mn-cs"/>
                        </a:rPr>
                        <a:t>SubWord</a:t>
                      </a:r>
                      <a:r>
                        <a:rPr lang="es-ES" sz="1800" b="1" i="0" u="none" strike="noStrike" kern="1200" baseline="0" dirty="0">
                          <a:solidFill>
                            <a:schemeClr val="tx1"/>
                          </a:solidFill>
                          <a:latin typeface="+mn-lt"/>
                          <a:ea typeface="+mn-ea"/>
                          <a:cs typeface="+mn-cs"/>
                        </a:rPr>
                        <a:t> (x1) = d2 85 46 79 = y1</a:t>
                      </a:r>
                    </a:p>
                    <a:p>
                      <a:pPr algn="l"/>
                      <a:r>
                        <a:rPr lang="it-IT" sz="1800" b="1" i="0" u="none" strike="noStrike" kern="1200" baseline="0" dirty="0">
                          <a:solidFill>
                            <a:schemeClr val="tx1"/>
                          </a:solidFill>
                          <a:latin typeface="+mn-lt"/>
                          <a:ea typeface="+mn-ea"/>
                          <a:cs typeface="+mn-cs"/>
                        </a:rPr>
                        <a:t>Rcon (1) = 01 00 00 00</a:t>
                      </a:r>
                    </a:p>
                    <a:p>
                      <a:pPr algn="l"/>
                      <a:r>
                        <a:rPr lang="es-ES" sz="1800" b="1" i="0" u="none" strike="noStrike" kern="1200" baseline="0" dirty="0">
                          <a:solidFill>
                            <a:schemeClr val="tx1"/>
                          </a:solidFill>
                          <a:latin typeface="+mn-lt"/>
                          <a:ea typeface="+mn-ea"/>
                          <a:cs typeface="+mn-cs"/>
                        </a:rPr>
                        <a:t>y1 ⊕ </a:t>
                      </a:r>
                      <a:r>
                        <a:rPr lang="es-ES" sz="1800" b="1" i="0" u="none" strike="noStrike" kern="1200" baseline="0" dirty="0" err="1">
                          <a:solidFill>
                            <a:schemeClr val="tx1"/>
                          </a:solidFill>
                          <a:latin typeface="+mn-lt"/>
                          <a:ea typeface="+mn-ea"/>
                          <a:cs typeface="+mn-cs"/>
                        </a:rPr>
                        <a:t>Rcon</a:t>
                      </a:r>
                      <a:r>
                        <a:rPr lang="es-ES" sz="1800" b="1" i="0" u="none" strike="noStrike" kern="1200" baseline="0" dirty="0">
                          <a:solidFill>
                            <a:schemeClr val="tx1"/>
                          </a:solidFill>
                          <a:latin typeface="+mn-lt"/>
                          <a:ea typeface="+mn-ea"/>
                          <a:cs typeface="+mn-cs"/>
                        </a:rPr>
                        <a:t> (1) = d3 85 46 79 = z1</a:t>
                      </a:r>
                      <a:endParaRPr lang="en-IN" sz="1800" b="1"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765207">
                <a:tc>
                  <a:txBody>
                    <a:bodyPr/>
                    <a:lstStyle/>
                    <a:p>
                      <a:r>
                        <a:rPr lang="pl-PL" sz="1800" b="1" i="0" u="none" strike="noStrike" kern="1200" baseline="0" dirty="0">
                          <a:solidFill>
                            <a:schemeClr val="tx1"/>
                          </a:solidFill>
                          <a:latin typeface="+mn-lt"/>
                          <a:ea typeface="+mn-ea"/>
                          <a:cs typeface="+mn-cs"/>
                        </a:rPr>
                        <a:t>w4 = w0 ⊕ z1 = dc 90 37 b0</a:t>
                      </a:r>
                    </a:p>
                    <a:p>
                      <a:r>
                        <a:rPr lang="pl-PL" sz="1800" b="1" i="0" u="none" strike="noStrike" kern="1200" baseline="0" dirty="0">
                          <a:solidFill>
                            <a:schemeClr val="tx1"/>
                          </a:solidFill>
                          <a:latin typeface="+mn-lt"/>
                          <a:ea typeface="+mn-ea"/>
                          <a:cs typeface="+mn-cs"/>
                        </a:rPr>
                        <a:t>w5 = w4 ⊕ w1 = 9b 49 df e9</a:t>
                      </a:r>
                    </a:p>
                    <a:p>
                      <a:r>
                        <a:rPr lang="pl-PL" sz="1800" b="1" i="0" u="none" strike="noStrike" kern="1200" baseline="0" dirty="0">
                          <a:solidFill>
                            <a:schemeClr val="tx1"/>
                          </a:solidFill>
                          <a:latin typeface="+mn-lt"/>
                          <a:ea typeface="+mn-ea"/>
                          <a:cs typeface="+mn-cs"/>
                        </a:rPr>
                        <a:t>w6 = w5 ⊕ w2 = 97 fe 72 3f</a:t>
                      </a:r>
                    </a:p>
                    <a:p>
                      <a:r>
                        <a:rPr lang="pl-PL" sz="1800" b="1" i="0" u="none" strike="noStrike" kern="1200" baseline="0" dirty="0">
                          <a:solidFill>
                            <a:schemeClr val="tx1"/>
                          </a:solidFill>
                          <a:latin typeface="+mn-lt"/>
                          <a:ea typeface="+mn-ea"/>
                          <a:cs typeface="+mn-cs"/>
                        </a:rPr>
                        <a:t>w7 = w6 ⊕ w3 = 38 81 15 a7</a:t>
                      </a:r>
                      <a:endParaRPr lang="en-IN" sz="1800" b="1" i="0" u="none" strike="noStrike" kern="1200" baseline="0" dirty="0">
                        <a:solidFill>
                          <a:schemeClr val="tx1"/>
                        </a:solidFill>
                        <a:latin typeface="+mn-lt"/>
                        <a:ea typeface="+mn-ea"/>
                        <a:cs typeface="+mn-cs"/>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pl-PL" sz="1800" b="1" i="0" u="none" strike="noStrike" kern="1200" baseline="0" dirty="0">
                          <a:solidFill>
                            <a:schemeClr val="tx1"/>
                          </a:solidFill>
                          <a:latin typeface="+mn-lt"/>
                          <a:ea typeface="+mn-ea"/>
                          <a:cs typeface="+mn-cs"/>
                        </a:rPr>
                        <a:t>RotWord (w7) = 81 15 a7 38 = x2</a:t>
                      </a:r>
                    </a:p>
                    <a:p>
                      <a:r>
                        <a:rPr lang="es-ES" sz="1800" b="1" i="0" u="none" strike="noStrike" kern="1200" baseline="0" dirty="0" err="1">
                          <a:solidFill>
                            <a:schemeClr val="tx1"/>
                          </a:solidFill>
                          <a:latin typeface="+mn-lt"/>
                          <a:ea typeface="+mn-ea"/>
                          <a:cs typeface="+mn-cs"/>
                        </a:rPr>
                        <a:t>SubWord</a:t>
                      </a:r>
                      <a:r>
                        <a:rPr lang="es-ES" sz="1800" b="1" i="0" u="none" strike="noStrike" kern="1200" baseline="0" dirty="0">
                          <a:solidFill>
                            <a:schemeClr val="tx1"/>
                          </a:solidFill>
                          <a:latin typeface="+mn-lt"/>
                          <a:ea typeface="+mn-ea"/>
                          <a:cs typeface="+mn-cs"/>
                        </a:rPr>
                        <a:t> (x2) = 0c 59 5c 07 = y2</a:t>
                      </a:r>
                    </a:p>
                    <a:p>
                      <a:r>
                        <a:rPr lang="it-IT" sz="1800" b="1" i="0" u="none" strike="noStrike" kern="1200" baseline="0" dirty="0">
                          <a:solidFill>
                            <a:schemeClr val="tx1"/>
                          </a:solidFill>
                          <a:latin typeface="+mn-lt"/>
                          <a:ea typeface="+mn-ea"/>
                          <a:cs typeface="+mn-cs"/>
                        </a:rPr>
                        <a:t>Rcon (2) = 02 00 00 00</a:t>
                      </a:r>
                    </a:p>
                    <a:p>
                      <a:r>
                        <a:rPr lang="en-IN" sz="1800" b="1" i="0" u="none" strike="noStrike" kern="1200" baseline="0" dirty="0">
                          <a:solidFill>
                            <a:schemeClr val="tx1"/>
                          </a:solidFill>
                          <a:latin typeface="+mn-lt"/>
                          <a:ea typeface="+mn-ea"/>
                          <a:cs typeface="+mn-cs"/>
                        </a:rPr>
                        <a:t>y2 ⊕ </a:t>
                      </a:r>
                      <a:r>
                        <a:rPr lang="en-IN" sz="1800" b="1" i="0" u="none" strike="noStrike" kern="1200" baseline="0" dirty="0" err="1">
                          <a:solidFill>
                            <a:schemeClr val="tx1"/>
                          </a:solidFill>
                          <a:latin typeface="+mn-lt"/>
                          <a:ea typeface="+mn-ea"/>
                          <a:cs typeface="+mn-cs"/>
                        </a:rPr>
                        <a:t>Rcon</a:t>
                      </a:r>
                      <a:r>
                        <a:rPr lang="en-IN" sz="1800" b="1" i="0" u="none" strike="noStrike" kern="1200" baseline="0" dirty="0">
                          <a:solidFill>
                            <a:schemeClr val="tx1"/>
                          </a:solidFill>
                          <a:latin typeface="+mn-lt"/>
                          <a:ea typeface="+mn-ea"/>
                          <a:cs typeface="+mn-cs"/>
                        </a:rPr>
                        <a:t> (2) = 0e 59 5c 07 = z2</a:t>
                      </a:r>
                      <a:endParaRPr lang="en-IN" sz="1800" b="1"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765207">
                <a:tc>
                  <a:txBody>
                    <a:bodyPr/>
                    <a:lstStyle/>
                    <a:p>
                      <a:r>
                        <a:rPr lang="pl-PL" sz="1800" b="1" i="0" u="none" strike="noStrike" kern="1200" baseline="0" dirty="0">
                          <a:solidFill>
                            <a:schemeClr val="tx1"/>
                          </a:solidFill>
                          <a:latin typeface="+mn-lt"/>
                          <a:ea typeface="+mn-ea"/>
                          <a:cs typeface="+mn-cs"/>
                        </a:rPr>
                        <a:t>w8 = w4 </a:t>
                      </a:r>
                      <a:r>
                        <a:rPr lang="en-IN" sz="1800" b="1" i="0" u="none" strike="noStrike" kern="1200" baseline="0" dirty="0">
                          <a:solidFill>
                            <a:schemeClr val="tx1"/>
                          </a:solidFill>
                          <a:latin typeface="+mn-lt"/>
                          <a:ea typeface="+mn-ea"/>
                          <a:cs typeface="+mn-cs"/>
                        </a:rPr>
                        <a:t>    </a:t>
                      </a:r>
                      <a:r>
                        <a:rPr lang="pl-PL" sz="1800" b="1" i="0" u="none" strike="noStrike" kern="1200" baseline="0" dirty="0">
                          <a:solidFill>
                            <a:schemeClr val="tx1"/>
                          </a:solidFill>
                          <a:latin typeface="+mn-lt"/>
                          <a:ea typeface="+mn-ea"/>
                          <a:cs typeface="+mn-cs"/>
                        </a:rPr>
                        <a:t>⊕ z2 = d2 c9 6b b7</a:t>
                      </a:r>
                    </a:p>
                    <a:p>
                      <a:r>
                        <a:rPr lang="pl-PL" sz="1800" b="1" i="0" u="none" strike="noStrike" kern="1200" baseline="0" dirty="0">
                          <a:solidFill>
                            <a:schemeClr val="tx1"/>
                          </a:solidFill>
                          <a:latin typeface="+mn-lt"/>
                          <a:ea typeface="+mn-ea"/>
                          <a:cs typeface="+mn-cs"/>
                        </a:rPr>
                        <a:t>w9 = w8 </a:t>
                      </a:r>
                      <a:r>
                        <a:rPr lang="en-IN" sz="1800" b="1" i="0" u="none" strike="noStrike" kern="1200" baseline="0" dirty="0">
                          <a:solidFill>
                            <a:schemeClr val="tx1"/>
                          </a:solidFill>
                          <a:latin typeface="+mn-lt"/>
                          <a:ea typeface="+mn-ea"/>
                          <a:cs typeface="+mn-cs"/>
                        </a:rPr>
                        <a:t>    </a:t>
                      </a:r>
                      <a:r>
                        <a:rPr lang="pl-PL" sz="1800" b="1" i="0" u="none" strike="noStrike" kern="1200" baseline="0" dirty="0">
                          <a:solidFill>
                            <a:schemeClr val="tx1"/>
                          </a:solidFill>
                          <a:latin typeface="+mn-lt"/>
                          <a:ea typeface="+mn-ea"/>
                          <a:cs typeface="+mn-cs"/>
                        </a:rPr>
                        <a:t>⊕ w5 = 49 80 b4 5e</a:t>
                      </a:r>
                    </a:p>
                    <a:p>
                      <a:r>
                        <a:rPr lang="pl-PL" sz="1800" b="1" i="0" u="none" strike="noStrike" kern="1200" baseline="0" dirty="0">
                          <a:solidFill>
                            <a:schemeClr val="tx1"/>
                          </a:solidFill>
                          <a:latin typeface="+mn-lt"/>
                          <a:ea typeface="+mn-ea"/>
                          <a:cs typeface="+mn-cs"/>
                        </a:rPr>
                        <a:t>w10 = w9 </a:t>
                      </a:r>
                      <a:r>
                        <a:rPr lang="en-IN" sz="1800" b="1" i="0" u="none" strike="noStrike" kern="1200" baseline="0" dirty="0">
                          <a:solidFill>
                            <a:schemeClr val="tx1"/>
                          </a:solidFill>
                          <a:latin typeface="+mn-lt"/>
                          <a:ea typeface="+mn-ea"/>
                          <a:cs typeface="+mn-cs"/>
                        </a:rPr>
                        <a:t>  </a:t>
                      </a:r>
                      <a:r>
                        <a:rPr lang="pl-PL" sz="1800" b="1" i="0" u="none" strike="noStrike" kern="1200" baseline="0" dirty="0">
                          <a:solidFill>
                            <a:schemeClr val="tx1"/>
                          </a:solidFill>
                          <a:latin typeface="+mn-lt"/>
                          <a:ea typeface="+mn-ea"/>
                          <a:cs typeface="+mn-cs"/>
                        </a:rPr>
                        <a:t>⊕ w6 = de 7e c6 61</a:t>
                      </a:r>
                    </a:p>
                    <a:p>
                      <a:r>
                        <a:rPr lang="pl-PL" sz="1800" b="1" i="0" u="none" strike="noStrike" kern="1200" baseline="0" dirty="0">
                          <a:solidFill>
                            <a:schemeClr val="tx1"/>
                          </a:solidFill>
                          <a:latin typeface="+mn-lt"/>
                          <a:ea typeface="+mn-ea"/>
                          <a:cs typeface="+mn-cs"/>
                        </a:rPr>
                        <a:t>w11 = w10 ⊕ w7 = e6 ff d3 c6</a:t>
                      </a:r>
                      <a:endParaRPr lang="en-IN" sz="1800" b="1"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pl-PL" sz="1800" b="1" i="0" u="none" strike="noStrike" kern="1200" baseline="0" dirty="0">
                          <a:solidFill>
                            <a:schemeClr val="tx1"/>
                          </a:solidFill>
                          <a:latin typeface="+mn-lt"/>
                          <a:ea typeface="+mn-ea"/>
                          <a:cs typeface="+mn-cs"/>
                        </a:rPr>
                        <a:t>RotWord (w11) = ff d3 c6 e6 = x3</a:t>
                      </a:r>
                    </a:p>
                    <a:p>
                      <a:r>
                        <a:rPr lang="es-ES" sz="1800" b="1" i="0" u="none" strike="noStrike" kern="1200" baseline="0" dirty="0" err="1">
                          <a:solidFill>
                            <a:schemeClr val="tx1"/>
                          </a:solidFill>
                          <a:latin typeface="+mn-lt"/>
                          <a:ea typeface="+mn-ea"/>
                          <a:cs typeface="+mn-cs"/>
                        </a:rPr>
                        <a:t>SubWord</a:t>
                      </a:r>
                      <a:r>
                        <a:rPr lang="es-ES" sz="1800" b="1" i="0" u="none" strike="noStrike" kern="1200" baseline="0" dirty="0">
                          <a:solidFill>
                            <a:schemeClr val="tx1"/>
                          </a:solidFill>
                          <a:latin typeface="+mn-lt"/>
                          <a:ea typeface="+mn-ea"/>
                          <a:cs typeface="+mn-cs"/>
                        </a:rPr>
                        <a:t> (x3) = 16 66 b4 83 = y3</a:t>
                      </a:r>
                    </a:p>
                    <a:p>
                      <a:r>
                        <a:rPr lang="it-IT" sz="1800" b="1" i="0" u="none" strike="noStrike" kern="1200" baseline="0" dirty="0">
                          <a:solidFill>
                            <a:schemeClr val="tx1"/>
                          </a:solidFill>
                          <a:latin typeface="+mn-lt"/>
                          <a:ea typeface="+mn-ea"/>
                          <a:cs typeface="+mn-cs"/>
                        </a:rPr>
                        <a:t>Rcon (3) = 04 00 00 00</a:t>
                      </a:r>
                    </a:p>
                    <a:p>
                      <a:r>
                        <a:rPr lang="en-IN" sz="1800" b="1" i="0" u="none" strike="noStrike" kern="1200" baseline="0" dirty="0">
                          <a:solidFill>
                            <a:schemeClr val="tx1"/>
                          </a:solidFill>
                          <a:latin typeface="+mn-lt"/>
                          <a:ea typeface="+mn-ea"/>
                          <a:cs typeface="+mn-cs"/>
                        </a:rPr>
                        <a:t>y3 ⊕ </a:t>
                      </a:r>
                      <a:r>
                        <a:rPr lang="en-IN" sz="1800" b="1" i="0" u="none" strike="noStrike" kern="1200" baseline="0" dirty="0" err="1">
                          <a:solidFill>
                            <a:schemeClr val="tx1"/>
                          </a:solidFill>
                          <a:latin typeface="+mn-lt"/>
                          <a:ea typeface="+mn-ea"/>
                          <a:cs typeface="+mn-cs"/>
                        </a:rPr>
                        <a:t>Rcon</a:t>
                      </a:r>
                      <a:r>
                        <a:rPr lang="en-IN" sz="1800" b="1" i="0" u="none" strike="noStrike" kern="1200" baseline="0" dirty="0">
                          <a:solidFill>
                            <a:schemeClr val="tx1"/>
                          </a:solidFill>
                          <a:latin typeface="+mn-lt"/>
                          <a:ea typeface="+mn-ea"/>
                          <a:cs typeface="+mn-cs"/>
                        </a:rPr>
                        <a:t> (3) = 12 66 b4 8e = z3</a:t>
                      </a:r>
                      <a:endParaRPr lang="en-IN" sz="1800" b="1"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767301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76672"/>
            <a:ext cx="8229600" cy="338136"/>
          </a:xfrm>
        </p:spPr>
        <p:txBody>
          <a:bodyPr wrap="square">
            <a:noAutofit/>
          </a:bodyPr>
          <a:lstStyle/>
          <a:p>
            <a:r>
              <a:rPr lang="en-IN" sz="2800" dirty="0"/>
              <a:t>Key Expansion for </a:t>
            </a:r>
            <a:r>
              <a:rPr lang="en-IN" sz="2800" spc="-300" dirty="0"/>
              <a:t>A E </a:t>
            </a:r>
            <a:r>
              <a:rPr lang="en-IN" sz="2800" dirty="0"/>
              <a:t>S Example </a:t>
            </a:r>
            <a:r>
              <a:rPr lang="en-IN" sz="2000" dirty="0"/>
              <a:t>(2 of 3)</a:t>
            </a:r>
            <a:endParaRPr lang="en-US" sz="2000" dirty="0"/>
          </a:p>
        </p:txBody>
      </p:sp>
      <p:graphicFrame>
        <p:nvGraphicFramePr>
          <p:cNvPr id="7" name="Table 6"/>
          <p:cNvGraphicFramePr>
            <a:graphicFrameLocks noGrp="1"/>
          </p:cNvGraphicFramePr>
          <p:nvPr>
            <p:extLst/>
          </p:nvPr>
        </p:nvGraphicFramePr>
        <p:xfrm>
          <a:off x="533400" y="1310640"/>
          <a:ext cx="8077200" cy="3931920"/>
        </p:xfrm>
        <a:graphic>
          <a:graphicData uri="http://schemas.openxmlformats.org/drawingml/2006/table">
            <a:tbl>
              <a:tblPr firstRow="1" bandRow="1">
                <a:tableStyleId>{3B4B98B0-60AC-42C2-AFA5-B58CD77FA1E5}</a:tableStyleId>
              </a:tblPr>
              <a:tblGrid>
                <a:gridCol w="37338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255069">
                <a:tc>
                  <a:txBody>
                    <a:bodyPr/>
                    <a:lstStyle/>
                    <a:p>
                      <a:pPr algn="ctr"/>
                      <a:r>
                        <a:rPr lang="en-IN" sz="1800" b="1" i="0" u="none" strike="noStrike" kern="1200" baseline="0" dirty="0">
                          <a:solidFill>
                            <a:schemeClr val="bg1"/>
                          </a:solidFill>
                          <a:latin typeface="+mn-lt"/>
                          <a:ea typeface="+mn-ea"/>
                          <a:cs typeface="+mn-cs"/>
                        </a:rPr>
                        <a:t>Key Words</a:t>
                      </a:r>
                      <a:endParaRPr lang="en-IN" sz="18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1800" b="1" i="0" u="none" strike="noStrike" kern="1200" baseline="0" dirty="0">
                          <a:solidFill>
                            <a:schemeClr val="bg1"/>
                          </a:solidFill>
                          <a:latin typeface="+mn-lt"/>
                          <a:ea typeface="+mn-ea"/>
                          <a:cs typeface="+mn-cs"/>
                        </a:rPr>
                        <a:t>Auxiliary Function</a:t>
                      </a:r>
                      <a:endParaRPr lang="en-IN" sz="18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0000"/>
                  </a:ext>
                </a:extLst>
              </a:tr>
              <a:tr h="765207">
                <a:tc>
                  <a:txBody>
                    <a:bodyPr/>
                    <a:lstStyle/>
                    <a:p>
                      <a:r>
                        <a:rPr lang="pl-PL" sz="1800" b="1" i="0" u="none" strike="noStrike" kern="1200" baseline="0" dirty="0">
                          <a:solidFill>
                            <a:schemeClr val="tx1"/>
                          </a:solidFill>
                          <a:latin typeface="+mn-lt"/>
                          <a:ea typeface="+mn-ea"/>
                          <a:cs typeface="+mn-cs"/>
                        </a:rPr>
                        <a:t>w12 = w8 </a:t>
                      </a:r>
                      <a:r>
                        <a:rPr lang="en-IN" sz="1800" b="1" i="0" u="none" strike="noStrike" kern="1200" baseline="0" dirty="0">
                          <a:solidFill>
                            <a:schemeClr val="tx1"/>
                          </a:solidFill>
                          <a:latin typeface="+mn-lt"/>
                          <a:ea typeface="+mn-ea"/>
                          <a:cs typeface="+mn-cs"/>
                        </a:rPr>
                        <a:t>  </a:t>
                      </a:r>
                      <a:r>
                        <a:rPr lang="pl-PL" sz="1800" b="1" i="0" u="none" strike="noStrike" kern="1200" baseline="0" dirty="0">
                          <a:solidFill>
                            <a:schemeClr val="tx1"/>
                          </a:solidFill>
                          <a:latin typeface="+mn-lt"/>
                          <a:ea typeface="+mn-ea"/>
                          <a:cs typeface="+mn-cs"/>
                        </a:rPr>
                        <a:t>⊕ z3 = c0 af df 39</a:t>
                      </a:r>
                    </a:p>
                    <a:p>
                      <a:r>
                        <a:rPr lang="pl-PL" sz="1800" b="1" i="0" u="none" strike="noStrike" kern="1200" baseline="0" dirty="0">
                          <a:solidFill>
                            <a:schemeClr val="tx1"/>
                          </a:solidFill>
                          <a:latin typeface="+mn-lt"/>
                          <a:ea typeface="+mn-ea"/>
                          <a:cs typeface="+mn-cs"/>
                        </a:rPr>
                        <a:t>w13 = w12 ⊕ w9 = 89 2f 6b 67</a:t>
                      </a:r>
                    </a:p>
                    <a:p>
                      <a:r>
                        <a:rPr lang="pl-PL" sz="1800" b="1" i="0" u="none" strike="noStrike" kern="1200" baseline="0" dirty="0">
                          <a:solidFill>
                            <a:schemeClr val="tx1"/>
                          </a:solidFill>
                          <a:latin typeface="+mn-lt"/>
                          <a:ea typeface="+mn-ea"/>
                          <a:cs typeface="+mn-cs"/>
                        </a:rPr>
                        <a:t>w14 = w13 ⊕ w10 = 57 51 ad 06</a:t>
                      </a:r>
                    </a:p>
                    <a:p>
                      <a:r>
                        <a:rPr lang="pl-PL" sz="1800" b="1" i="0" u="none" strike="noStrike" kern="1200" baseline="0" dirty="0">
                          <a:solidFill>
                            <a:schemeClr val="tx1"/>
                          </a:solidFill>
                          <a:latin typeface="+mn-lt"/>
                          <a:ea typeface="+mn-ea"/>
                          <a:cs typeface="+mn-cs"/>
                        </a:rPr>
                        <a:t>w15 = w14 ⊕ w11 = b1 ae 7e c0</a:t>
                      </a:r>
                      <a:endParaRPr lang="en-IN" sz="1800" b="1"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pl-PL" sz="1800" b="1" i="0" u="none" strike="noStrike" kern="1200" baseline="0" dirty="0">
                          <a:solidFill>
                            <a:schemeClr val="tx1"/>
                          </a:solidFill>
                          <a:latin typeface="+mn-lt"/>
                          <a:ea typeface="+mn-ea"/>
                          <a:cs typeface="+mn-cs"/>
                        </a:rPr>
                        <a:t>RotWord (w15) = ae 7e c0 b1 = x4</a:t>
                      </a:r>
                    </a:p>
                    <a:p>
                      <a:r>
                        <a:rPr lang="es-ES" sz="1800" b="1" i="0" u="none" strike="noStrike" kern="1200" baseline="0" dirty="0" err="1">
                          <a:solidFill>
                            <a:schemeClr val="tx1"/>
                          </a:solidFill>
                          <a:latin typeface="+mn-lt"/>
                          <a:ea typeface="+mn-ea"/>
                          <a:cs typeface="+mn-cs"/>
                        </a:rPr>
                        <a:t>SubWord</a:t>
                      </a:r>
                      <a:r>
                        <a:rPr lang="es-ES" sz="1800" b="1" i="0" u="none" strike="noStrike" kern="1200" baseline="0" dirty="0">
                          <a:solidFill>
                            <a:schemeClr val="tx1"/>
                          </a:solidFill>
                          <a:latin typeface="+mn-lt"/>
                          <a:ea typeface="+mn-ea"/>
                          <a:cs typeface="+mn-cs"/>
                        </a:rPr>
                        <a:t> (x4) = e4 f3 </a:t>
                      </a:r>
                      <a:r>
                        <a:rPr lang="es-ES" sz="1800" b="1" i="0" u="none" strike="noStrike" kern="1200" baseline="0" dirty="0" err="1">
                          <a:solidFill>
                            <a:schemeClr val="tx1"/>
                          </a:solidFill>
                          <a:latin typeface="+mn-lt"/>
                          <a:ea typeface="+mn-ea"/>
                          <a:cs typeface="+mn-cs"/>
                        </a:rPr>
                        <a:t>ba</a:t>
                      </a:r>
                      <a:r>
                        <a:rPr lang="es-ES" sz="1800" b="1" i="0" u="none" strike="noStrike" kern="1200" baseline="0" dirty="0">
                          <a:solidFill>
                            <a:schemeClr val="tx1"/>
                          </a:solidFill>
                          <a:latin typeface="+mn-lt"/>
                          <a:ea typeface="+mn-ea"/>
                          <a:cs typeface="+mn-cs"/>
                        </a:rPr>
                        <a:t> c8 = y4</a:t>
                      </a:r>
                    </a:p>
                    <a:p>
                      <a:r>
                        <a:rPr lang="it-IT" sz="1800" b="1" i="0" u="none" strike="noStrike" kern="1200" baseline="0" dirty="0">
                          <a:solidFill>
                            <a:schemeClr val="tx1"/>
                          </a:solidFill>
                          <a:latin typeface="+mn-lt"/>
                          <a:ea typeface="+mn-ea"/>
                          <a:cs typeface="+mn-cs"/>
                        </a:rPr>
                        <a:t>Rcon (4) = 08 00 00 00</a:t>
                      </a:r>
                    </a:p>
                    <a:p>
                      <a:r>
                        <a:rPr lang="es-ES" sz="1800" b="1" i="0" u="none" strike="noStrike" kern="1200" baseline="0" dirty="0">
                          <a:solidFill>
                            <a:schemeClr val="tx1"/>
                          </a:solidFill>
                          <a:latin typeface="+mn-lt"/>
                          <a:ea typeface="+mn-ea"/>
                          <a:cs typeface="+mn-cs"/>
                        </a:rPr>
                        <a:t>y4 ⊕ </a:t>
                      </a:r>
                      <a:r>
                        <a:rPr lang="es-ES" sz="1800" b="1" i="0" u="none" strike="noStrike" kern="1200" baseline="0" dirty="0" err="1">
                          <a:solidFill>
                            <a:schemeClr val="tx1"/>
                          </a:solidFill>
                          <a:latin typeface="+mn-lt"/>
                          <a:ea typeface="+mn-ea"/>
                          <a:cs typeface="+mn-cs"/>
                        </a:rPr>
                        <a:t>Rcon</a:t>
                      </a:r>
                      <a:r>
                        <a:rPr lang="es-ES" sz="1800" b="1" i="0" u="none" strike="noStrike" kern="1200" baseline="0" dirty="0">
                          <a:solidFill>
                            <a:schemeClr val="tx1"/>
                          </a:solidFill>
                          <a:latin typeface="+mn-lt"/>
                          <a:ea typeface="+mn-ea"/>
                          <a:cs typeface="+mn-cs"/>
                        </a:rPr>
                        <a:t> (4) = </a:t>
                      </a:r>
                      <a:r>
                        <a:rPr lang="es-ES" sz="1800" b="1" i="0" u="none" strike="noStrike" kern="1200" baseline="0" dirty="0" err="1">
                          <a:solidFill>
                            <a:schemeClr val="tx1"/>
                          </a:solidFill>
                          <a:latin typeface="+mn-lt"/>
                          <a:ea typeface="+mn-ea"/>
                          <a:cs typeface="+mn-cs"/>
                        </a:rPr>
                        <a:t>ec</a:t>
                      </a:r>
                      <a:r>
                        <a:rPr lang="es-ES" sz="1800" b="1" i="0" u="none" strike="noStrike" kern="1200" baseline="0" dirty="0">
                          <a:solidFill>
                            <a:schemeClr val="tx1"/>
                          </a:solidFill>
                          <a:latin typeface="+mn-lt"/>
                          <a:ea typeface="+mn-ea"/>
                          <a:cs typeface="+mn-cs"/>
                        </a:rPr>
                        <a:t> f3 </a:t>
                      </a:r>
                      <a:r>
                        <a:rPr lang="es-ES" sz="1800" b="1" i="0" u="none" strike="noStrike" kern="1200" baseline="0" dirty="0" err="1">
                          <a:solidFill>
                            <a:schemeClr val="tx1"/>
                          </a:solidFill>
                          <a:latin typeface="+mn-lt"/>
                          <a:ea typeface="+mn-ea"/>
                          <a:cs typeface="+mn-cs"/>
                        </a:rPr>
                        <a:t>ba</a:t>
                      </a:r>
                      <a:r>
                        <a:rPr lang="es-ES" sz="1800" b="1" i="0" u="none" strike="noStrike" kern="1200" baseline="0" dirty="0">
                          <a:solidFill>
                            <a:schemeClr val="tx1"/>
                          </a:solidFill>
                          <a:latin typeface="+mn-lt"/>
                          <a:ea typeface="+mn-ea"/>
                          <a:cs typeface="+mn-cs"/>
                        </a:rPr>
                        <a:t> c8 = 4</a:t>
                      </a:r>
                      <a:endParaRPr lang="en-IN" sz="1800" b="1"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4"/>
                  </a:ext>
                </a:extLst>
              </a:tr>
              <a:tr h="765207">
                <a:tc>
                  <a:txBody>
                    <a:bodyPr/>
                    <a:lstStyle/>
                    <a:p>
                      <a:r>
                        <a:rPr lang="pl-PL" sz="1800" b="1" i="0" u="none" strike="noStrike" kern="1200" baseline="0" dirty="0">
                          <a:solidFill>
                            <a:schemeClr val="tx1"/>
                          </a:solidFill>
                          <a:latin typeface="+mn-lt"/>
                          <a:ea typeface="+mn-ea"/>
                          <a:cs typeface="+mn-cs"/>
                        </a:rPr>
                        <a:t>w16 = w12 ⊕ z4 = 2c 5c 65 f1</a:t>
                      </a:r>
                    </a:p>
                    <a:p>
                      <a:r>
                        <a:rPr lang="pl-PL" sz="1800" b="1" i="0" u="none" strike="noStrike" kern="1200" baseline="0" dirty="0">
                          <a:solidFill>
                            <a:schemeClr val="tx1"/>
                          </a:solidFill>
                          <a:latin typeface="+mn-lt"/>
                          <a:ea typeface="+mn-ea"/>
                          <a:cs typeface="+mn-cs"/>
                        </a:rPr>
                        <a:t>w17 = w16 ⊕ w13 = a5 73 0e 96</a:t>
                      </a:r>
                    </a:p>
                    <a:p>
                      <a:r>
                        <a:rPr lang="pl-PL" sz="1800" b="1" i="0" u="none" strike="noStrike" kern="1200" baseline="0" dirty="0">
                          <a:solidFill>
                            <a:schemeClr val="tx1"/>
                          </a:solidFill>
                          <a:latin typeface="+mn-lt"/>
                          <a:ea typeface="+mn-ea"/>
                          <a:cs typeface="+mn-cs"/>
                        </a:rPr>
                        <a:t>w18 = w17 ⊕ w14 = f2 22 a3 90</a:t>
                      </a:r>
                    </a:p>
                    <a:p>
                      <a:r>
                        <a:rPr lang="pl-PL" sz="1800" b="1" i="0" u="none" strike="noStrike" kern="1200" baseline="0" dirty="0">
                          <a:solidFill>
                            <a:schemeClr val="tx1"/>
                          </a:solidFill>
                          <a:latin typeface="+mn-lt"/>
                          <a:ea typeface="+mn-ea"/>
                          <a:cs typeface="+mn-cs"/>
                        </a:rPr>
                        <a:t>w19 = w18 ⊕ w15 = 43 8c dd 50</a:t>
                      </a:r>
                      <a:endParaRPr lang="en-IN" sz="1800" b="1"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pl-PL" sz="1800" b="1" i="0" u="none" strike="noStrike" kern="1200" baseline="0" dirty="0">
                          <a:solidFill>
                            <a:schemeClr val="tx1"/>
                          </a:solidFill>
                          <a:latin typeface="+mn-lt"/>
                          <a:ea typeface="+mn-ea"/>
                          <a:cs typeface="+mn-cs"/>
                        </a:rPr>
                        <a:t>RotWord (w19) = 8c dd 50 43 = x5</a:t>
                      </a:r>
                    </a:p>
                    <a:p>
                      <a:r>
                        <a:rPr lang="es-ES" sz="1800" b="1" i="0" u="none" strike="noStrike" kern="1200" baseline="0" dirty="0" err="1">
                          <a:solidFill>
                            <a:schemeClr val="tx1"/>
                          </a:solidFill>
                          <a:latin typeface="+mn-lt"/>
                          <a:ea typeface="+mn-ea"/>
                          <a:cs typeface="+mn-cs"/>
                        </a:rPr>
                        <a:t>SubWord</a:t>
                      </a:r>
                      <a:r>
                        <a:rPr lang="es-ES" sz="1800" b="1" i="0" u="none" strike="noStrike" kern="1200" baseline="0" dirty="0">
                          <a:solidFill>
                            <a:schemeClr val="tx1"/>
                          </a:solidFill>
                          <a:latin typeface="+mn-lt"/>
                          <a:ea typeface="+mn-ea"/>
                          <a:cs typeface="+mn-cs"/>
                        </a:rPr>
                        <a:t> (x5) = 64 c1 53 1a = y5</a:t>
                      </a:r>
                    </a:p>
                    <a:p>
                      <a:r>
                        <a:rPr lang="it-IT" sz="1800" b="1" i="0" u="none" strike="noStrike" kern="1200" baseline="0" dirty="0">
                          <a:solidFill>
                            <a:schemeClr val="tx1"/>
                          </a:solidFill>
                          <a:latin typeface="+mn-lt"/>
                          <a:ea typeface="+mn-ea"/>
                          <a:cs typeface="+mn-cs"/>
                        </a:rPr>
                        <a:t>Rcon(5) = 10 00 00 00</a:t>
                      </a:r>
                    </a:p>
                    <a:p>
                      <a:r>
                        <a:rPr lang="es-ES" sz="1800" b="1" i="0" u="none" strike="noStrike" kern="1200" baseline="0" dirty="0">
                          <a:solidFill>
                            <a:schemeClr val="tx1"/>
                          </a:solidFill>
                          <a:latin typeface="+mn-lt"/>
                          <a:ea typeface="+mn-ea"/>
                          <a:cs typeface="+mn-cs"/>
                        </a:rPr>
                        <a:t>y5 ⊕ </a:t>
                      </a:r>
                      <a:r>
                        <a:rPr lang="es-ES" sz="1800" b="1" i="0" u="none" strike="noStrike" kern="1200" baseline="0" dirty="0" err="1">
                          <a:solidFill>
                            <a:schemeClr val="tx1"/>
                          </a:solidFill>
                          <a:latin typeface="+mn-lt"/>
                          <a:ea typeface="+mn-ea"/>
                          <a:cs typeface="+mn-cs"/>
                        </a:rPr>
                        <a:t>Rcon</a:t>
                      </a:r>
                      <a:r>
                        <a:rPr lang="es-ES" sz="1800" b="1" i="0" u="none" strike="noStrike" kern="1200" baseline="0" dirty="0">
                          <a:solidFill>
                            <a:schemeClr val="tx1"/>
                          </a:solidFill>
                          <a:latin typeface="+mn-lt"/>
                          <a:ea typeface="+mn-ea"/>
                          <a:cs typeface="+mn-cs"/>
                        </a:rPr>
                        <a:t> (5) = 74 c1 53 1a = z5</a:t>
                      </a:r>
                      <a:endParaRPr lang="en-IN" sz="1800" b="1"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5"/>
                  </a:ext>
                </a:extLst>
              </a:tr>
              <a:tr h="765207">
                <a:tc>
                  <a:txBody>
                    <a:bodyPr/>
                    <a:lstStyle/>
                    <a:p>
                      <a:r>
                        <a:rPr lang="pl-PL" sz="1800" b="1" i="0" u="none" strike="noStrike" kern="1200" baseline="0" dirty="0">
                          <a:solidFill>
                            <a:schemeClr val="tx1"/>
                          </a:solidFill>
                          <a:latin typeface="+mn-lt"/>
                          <a:ea typeface="+mn-ea"/>
                          <a:cs typeface="+mn-cs"/>
                        </a:rPr>
                        <a:t>w20 = w16 ⊕ z5 = 58 9d 36 eb</a:t>
                      </a:r>
                    </a:p>
                    <a:p>
                      <a:r>
                        <a:rPr lang="pl-PL" sz="1800" b="1" i="0" u="none" strike="noStrike" kern="1200" baseline="0" dirty="0">
                          <a:solidFill>
                            <a:schemeClr val="tx1"/>
                          </a:solidFill>
                          <a:latin typeface="+mn-lt"/>
                          <a:ea typeface="+mn-ea"/>
                          <a:cs typeface="+mn-cs"/>
                        </a:rPr>
                        <a:t>w21 = w20 ⊕ w17 = fd ee 38 7d</a:t>
                      </a:r>
                    </a:p>
                    <a:p>
                      <a:r>
                        <a:rPr lang="pl-PL" sz="1800" b="1" i="0" u="none" strike="noStrike" kern="1200" baseline="0" dirty="0">
                          <a:solidFill>
                            <a:schemeClr val="tx1"/>
                          </a:solidFill>
                          <a:latin typeface="+mn-lt"/>
                          <a:ea typeface="+mn-ea"/>
                          <a:cs typeface="+mn-cs"/>
                        </a:rPr>
                        <a:t>w22 = w21 ⊕ w18 = 0f cc 9b ed</a:t>
                      </a:r>
                    </a:p>
                    <a:p>
                      <a:r>
                        <a:rPr lang="pl-PL" sz="1800" b="1" i="0" u="none" strike="noStrike" kern="1200" baseline="0" dirty="0">
                          <a:solidFill>
                            <a:schemeClr val="tx1"/>
                          </a:solidFill>
                          <a:latin typeface="+mn-lt"/>
                          <a:ea typeface="+mn-ea"/>
                          <a:cs typeface="+mn-cs"/>
                        </a:rPr>
                        <a:t>w23 = w22 ⊕ w19 = 4c 40 46 bd</a:t>
                      </a:r>
                      <a:endParaRPr lang="en-IN" sz="1800" b="1"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pl-PL" sz="1800" b="1" i="0" u="none" strike="noStrike" kern="1200" baseline="0" dirty="0">
                          <a:solidFill>
                            <a:schemeClr val="tx1"/>
                          </a:solidFill>
                          <a:latin typeface="+mn-lt"/>
                          <a:ea typeface="+mn-ea"/>
                          <a:cs typeface="+mn-cs"/>
                        </a:rPr>
                        <a:t>RotWord (w23) = 40 46 bd 4c = x6</a:t>
                      </a:r>
                    </a:p>
                    <a:p>
                      <a:r>
                        <a:rPr lang="es-ES" sz="1800" b="1" i="0" u="none" strike="noStrike" kern="1200" baseline="0" dirty="0" err="1">
                          <a:solidFill>
                            <a:schemeClr val="tx1"/>
                          </a:solidFill>
                          <a:latin typeface="+mn-lt"/>
                          <a:ea typeface="+mn-ea"/>
                          <a:cs typeface="+mn-cs"/>
                        </a:rPr>
                        <a:t>SubWord</a:t>
                      </a:r>
                      <a:r>
                        <a:rPr lang="es-ES" sz="1800" b="1" i="0" u="none" strike="noStrike" kern="1200" baseline="0" dirty="0">
                          <a:solidFill>
                            <a:schemeClr val="tx1"/>
                          </a:solidFill>
                          <a:latin typeface="+mn-lt"/>
                          <a:ea typeface="+mn-ea"/>
                          <a:cs typeface="+mn-cs"/>
                        </a:rPr>
                        <a:t> (x6) = 09 5a 7a 29 = y6</a:t>
                      </a:r>
                    </a:p>
                    <a:p>
                      <a:r>
                        <a:rPr lang="it-IT" sz="1800" b="1" i="0" u="none" strike="noStrike" kern="1200" baseline="0" dirty="0">
                          <a:solidFill>
                            <a:schemeClr val="tx1"/>
                          </a:solidFill>
                          <a:latin typeface="+mn-lt"/>
                          <a:ea typeface="+mn-ea"/>
                          <a:cs typeface="+mn-cs"/>
                        </a:rPr>
                        <a:t>Rcon(6) = 20 00 00 00</a:t>
                      </a:r>
                    </a:p>
                    <a:p>
                      <a:r>
                        <a:rPr lang="es-ES" sz="1800" b="1" i="0" u="none" strike="noStrike" kern="1200" baseline="0" dirty="0">
                          <a:solidFill>
                            <a:schemeClr val="tx1"/>
                          </a:solidFill>
                          <a:latin typeface="+mn-lt"/>
                          <a:ea typeface="+mn-ea"/>
                          <a:cs typeface="+mn-cs"/>
                        </a:rPr>
                        <a:t>y6 ⊕ </a:t>
                      </a:r>
                      <a:r>
                        <a:rPr lang="es-ES" sz="1800" b="1" i="0" u="none" strike="noStrike" kern="1200" baseline="0" dirty="0" err="1">
                          <a:solidFill>
                            <a:schemeClr val="tx1"/>
                          </a:solidFill>
                          <a:latin typeface="+mn-lt"/>
                          <a:ea typeface="+mn-ea"/>
                          <a:cs typeface="+mn-cs"/>
                        </a:rPr>
                        <a:t>Rcon</a:t>
                      </a:r>
                      <a:r>
                        <a:rPr lang="es-ES" sz="1800" b="1" i="0" u="none" strike="noStrike" kern="1200" baseline="0" dirty="0">
                          <a:solidFill>
                            <a:schemeClr val="tx1"/>
                          </a:solidFill>
                          <a:latin typeface="+mn-lt"/>
                          <a:ea typeface="+mn-ea"/>
                          <a:cs typeface="+mn-cs"/>
                        </a:rPr>
                        <a:t>(6) = 29 5a 7a 29 = z6</a:t>
                      </a:r>
                      <a:endParaRPr lang="en-IN" sz="1800" b="1"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653277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332656"/>
            <a:ext cx="8229600" cy="380999"/>
          </a:xfrm>
        </p:spPr>
        <p:txBody>
          <a:bodyPr wrap="square">
            <a:noAutofit/>
          </a:bodyPr>
          <a:lstStyle/>
          <a:p>
            <a:r>
              <a:rPr lang="en-IN" sz="2800" dirty="0"/>
              <a:t>Key Expansion for </a:t>
            </a:r>
            <a:r>
              <a:rPr lang="en-IN" sz="2800" spc="-450" dirty="0"/>
              <a:t>A E </a:t>
            </a:r>
            <a:r>
              <a:rPr lang="en-IN" sz="2800" dirty="0"/>
              <a:t>S Example</a:t>
            </a:r>
            <a:r>
              <a:rPr lang="en-IN" sz="2000" dirty="0"/>
              <a:t> (3 of 3)</a:t>
            </a:r>
            <a:endParaRPr lang="en-US" sz="2000" dirty="0"/>
          </a:p>
        </p:txBody>
      </p:sp>
      <p:graphicFrame>
        <p:nvGraphicFramePr>
          <p:cNvPr id="7" name="Table 6"/>
          <p:cNvGraphicFramePr>
            <a:graphicFrameLocks noGrp="1"/>
          </p:cNvGraphicFramePr>
          <p:nvPr>
            <p:extLst/>
          </p:nvPr>
        </p:nvGraphicFramePr>
        <p:xfrm>
          <a:off x="457200" y="990600"/>
          <a:ext cx="8229600" cy="5029200"/>
        </p:xfrm>
        <a:graphic>
          <a:graphicData uri="http://schemas.openxmlformats.org/drawingml/2006/table">
            <a:tbl>
              <a:tblPr firstRow="1" bandRow="1">
                <a:tableStyleId>{3B4B98B0-60AC-42C2-AFA5-B58CD77FA1E5}</a:tableStyleId>
              </a:tblPr>
              <a:tblGrid>
                <a:gridCol w="3953435">
                  <a:extLst>
                    <a:ext uri="{9D8B030D-6E8A-4147-A177-3AD203B41FA5}">
                      <a16:colId xmlns:a16="http://schemas.microsoft.com/office/drawing/2014/main" val="20000"/>
                    </a:ext>
                  </a:extLst>
                </a:gridCol>
                <a:gridCol w="4276165">
                  <a:extLst>
                    <a:ext uri="{9D8B030D-6E8A-4147-A177-3AD203B41FA5}">
                      <a16:colId xmlns:a16="http://schemas.microsoft.com/office/drawing/2014/main" val="20001"/>
                    </a:ext>
                  </a:extLst>
                </a:gridCol>
              </a:tblGrid>
              <a:tr h="304800">
                <a:tc>
                  <a:txBody>
                    <a:bodyPr/>
                    <a:lstStyle/>
                    <a:p>
                      <a:pPr algn="ctr"/>
                      <a:r>
                        <a:rPr lang="en-IN" sz="1400" b="1" i="0" u="none" strike="noStrike" kern="1200" baseline="0" dirty="0">
                          <a:solidFill>
                            <a:schemeClr val="bg1"/>
                          </a:solidFill>
                          <a:latin typeface="+mn-lt"/>
                          <a:ea typeface="+mn-ea"/>
                          <a:cs typeface="+mn-cs"/>
                        </a:rPr>
                        <a:t>Key Words</a:t>
                      </a:r>
                      <a:endParaRPr lang="en-IN" sz="14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1400" b="1" i="0" u="none" strike="noStrike" kern="1200" baseline="0" dirty="0">
                          <a:solidFill>
                            <a:schemeClr val="bg1"/>
                          </a:solidFill>
                          <a:latin typeface="+mn-lt"/>
                          <a:ea typeface="+mn-ea"/>
                          <a:cs typeface="+mn-cs"/>
                        </a:rPr>
                        <a:t>Auxiliary Function</a:t>
                      </a:r>
                      <a:endParaRPr lang="en-IN" sz="14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0000"/>
                  </a:ext>
                </a:extLst>
              </a:tr>
              <a:tr h="490672">
                <a:tc>
                  <a:txBody>
                    <a:bodyPr/>
                    <a:lstStyle/>
                    <a:p>
                      <a:r>
                        <a:rPr lang="pl-PL" sz="1400" b="1" i="0" u="none" strike="noStrike" kern="1200" baseline="0" dirty="0">
                          <a:solidFill>
                            <a:schemeClr val="tx1"/>
                          </a:solidFill>
                          <a:latin typeface="+mn-lt"/>
                          <a:ea typeface="+mn-ea"/>
                          <a:cs typeface="+mn-cs"/>
                        </a:rPr>
                        <a:t>w24 = w20 </a:t>
                      </a:r>
                      <a:r>
                        <a:rPr lang="pl-PL" sz="1400" b="0" i="0" u="none" strike="noStrike" kern="1200" baseline="0" dirty="0">
                          <a:solidFill>
                            <a:schemeClr val="tx1"/>
                          </a:solidFill>
                          <a:latin typeface="+mn-lt"/>
                          <a:ea typeface="+mn-ea"/>
                          <a:cs typeface="+mn-cs"/>
                        </a:rPr>
                        <a:t>⊕ </a:t>
                      </a:r>
                      <a:r>
                        <a:rPr lang="pl-PL" sz="1400" b="1" i="0" u="none" strike="noStrike" kern="1200" baseline="0" dirty="0">
                          <a:solidFill>
                            <a:schemeClr val="tx1"/>
                          </a:solidFill>
                          <a:latin typeface="+mn-lt"/>
                          <a:ea typeface="+mn-ea"/>
                          <a:cs typeface="+mn-cs"/>
                        </a:rPr>
                        <a:t>z6 = 71 c7 4c c2</a:t>
                      </a:r>
                    </a:p>
                    <a:p>
                      <a:r>
                        <a:rPr lang="pl-PL" sz="1400" b="1" i="0" u="none" strike="noStrike" kern="1200" baseline="0" dirty="0">
                          <a:solidFill>
                            <a:schemeClr val="tx1"/>
                          </a:solidFill>
                          <a:latin typeface="+mn-lt"/>
                          <a:ea typeface="+mn-ea"/>
                          <a:cs typeface="+mn-cs"/>
                        </a:rPr>
                        <a:t>w25 = w24 </a:t>
                      </a:r>
                      <a:r>
                        <a:rPr lang="pl-PL" sz="1400" b="0" i="0" u="none" strike="noStrike" kern="1200" baseline="0" dirty="0">
                          <a:solidFill>
                            <a:schemeClr val="tx1"/>
                          </a:solidFill>
                          <a:latin typeface="+mn-lt"/>
                          <a:ea typeface="+mn-ea"/>
                          <a:cs typeface="+mn-cs"/>
                        </a:rPr>
                        <a:t>⊕ </a:t>
                      </a:r>
                      <a:r>
                        <a:rPr lang="pl-PL" sz="1400" b="1" i="0" u="none" strike="noStrike" kern="1200" baseline="0" dirty="0">
                          <a:solidFill>
                            <a:schemeClr val="tx1"/>
                          </a:solidFill>
                          <a:latin typeface="+mn-lt"/>
                          <a:ea typeface="+mn-ea"/>
                          <a:cs typeface="+mn-cs"/>
                        </a:rPr>
                        <a:t>w21 = 8c 29 74 bf</a:t>
                      </a:r>
                    </a:p>
                    <a:p>
                      <a:r>
                        <a:rPr lang="pl-PL" sz="1400" b="1" i="0" u="none" strike="noStrike" kern="1200" baseline="0" dirty="0">
                          <a:solidFill>
                            <a:schemeClr val="tx1"/>
                          </a:solidFill>
                          <a:latin typeface="+mn-lt"/>
                          <a:ea typeface="+mn-ea"/>
                          <a:cs typeface="+mn-cs"/>
                        </a:rPr>
                        <a:t>w26 = w25 </a:t>
                      </a:r>
                      <a:r>
                        <a:rPr lang="pl-PL" sz="1400" b="0" i="0" u="none" strike="noStrike" kern="1200" baseline="0" dirty="0">
                          <a:solidFill>
                            <a:schemeClr val="tx1"/>
                          </a:solidFill>
                          <a:latin typeface="+mn-lt"/>
                          <a:ea typeface="+mn-ea"/>
                          <a:cs typeface="+mn-cs"/>
                        </a:rPr>
                        <a:t>⊕ </a:t>
                      </a:r>
                      <a:r>
                        <a:rPr lang="pl-PL" sz="1400" b="1" i="0" u="none" strike="noStrike" kern="1200" baseline="0" dirty="0">
                          <a:solidFill>
                            <a:schemeClr val="tx1"/>
                          </a:solidFill>
                          <a:latin typeface="+mn-lt"/>
                          <a:ea typeface="+mn-ea"/>
                          <a:cs typeface="+mn-cs"/>
                        </a:rPr>
                        <a:t>w22 = 83 e5 ef 52</a:t>
                      </a:r>
                    </a:p>
                    <a:p>
                      <a:r>
                        <a:rPr lang="pl-PL" sz="1400" b="1" i="0" u="none" strike="noStrike" kern="1200" baseline="0" dirty="0">
                          <a:solidFill>
                            <a:schemeClr val="tx1"/>
                          </a:solidFill>
                          <a:latin typeface="+mn-lt"/>
                          <a:ea typeface="+mn-ea"/>
                          <a:cs typeface="+mn-cs"/>
                        </a:rPr>
                        <a:t>w27 = w26 </a:t>
                      </a:r>
                      <a:r>
                        <a:rPr lang="pl-PL" sz="1400" b="0" i="0" u="none" strike="noStrike" kern="1200" baseline="0" dirty="0">
                          <a:solidFill>
                            <a:schemeClr val="tx1"/>
                          </a:solidFill>
                          <a:latin typeface="+mn-lt"/>
                          <a:ea typeface="+mn-ea"/>
                          <a:cs typeface="+mn-cs"/>
                        </a:rPr>
                        <a:t>⊕ </a:t>
                      </a:r>
                      <a:r>
                        <a:rPr lang="pl-PL" sz="1400" b="1" i="0" u="none" strike="noStrike" kern="1200" baseline="0" dirty="0">
                          <a:solidFill>
                            <a:schemeClr val="tx1"/>
                          </a:solidFill>
                          <a:latin typeface="+mn-lt"/>
                          <a:ea typeface="+mn-ea"/>
                          <a:cs typeface="+mn-cs"/>
                        </a:rPr>
                        <a:t>w23 = cf a5 a9 ef</a:t>
                      </a:r>
                      <a:endParaRPr lang="en-IN" sz="1400" b="1"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l"/>
                      <a:r>
                        <a:rPr lang="es-ES" sz="1400" b="1" i="0" u="none" strike="noStrike" kern="1200" baseline="0" dirty="0" err="1">
                          <a:solidFill>
                            <a:schemeClr val="tx1"/>
                          </a:solidFill>
                          <a:latin typeface="+mn-lt"/>
                          <a:ea typeface="+mn-ea"/>
                          <a:cs typeface="+mn-cs"/>
                        </a:rPr>
                        <a:t>RotWord</a:t>
                      </a:r>
                      <a:r>
                        <a:rPr lang="es-ES" sz="1400" b="1" i="0" u="none" strike="noStrike" kern="1200" baseline="0" dirty="0">
                          <a:solidFill>
                            <a:schemeClr val="tx1"/>
                          </a:solidFill>
                          <a:latin typeface="+mn-lt"/>
                          <a:ea typeface="+mn-ea"/>
                          <a:cs typeface="+mn-cs"/>
                        </a:rPr>
                        <a:t> (w27) = a5 a9 </a:t>
                      </a:r>
                      <a:r>
                        <a:rPr lang="es-ES" sz="1400" b="1" i="0" u="none" strike="noStrike" kern="1200" baseline="0" dirty="0" err="1">
                          <a:solidFill>
                            <a:schemeClr val="tx1"/>
                          </a:solidFill>
                          <a:latin typeface="+mn-lt"/>
                          <a:ea typeface="+mn-ea"/>
                          <a:cs typeface="+mn-cs"/>
                        </a:rPr>
                        <a:t>ef</a:t>
                      </a:r>
                      <a:r>
                        <a:rPr lang="es-ES" sz="1400" b="1" i="0" u="none" strike="noStrike" kern="1200" baseline="0" dirty="0">
                          <a:solidFill>
                            <a:schemeClr val="tx1"/>
                          </a:solidFill>
                          <a:latin typeface="+mn-lt"/>
                          <a:ea typeface="+mn-ea"/>
                          <a:cs typeface="+mn-cs"/>
                        </a:rPr>
                        <a:t> </a:t>
                      </a:r>
                      <a:r>
                        <a:rPr lang="es-ES" sz="1400" b="1" i="0" u="none" strike="noStrike" kern="1200" baseline="0" dirty="0" err="1">
                          <a:solidFill>
                            <a:schemeClr val="tx1"/>
                          </a:solidFill>
                          <a:latin typeface="+mn-lt"/>
                          <a:ea typeface="+mn-ea"/>
                          <a:cs typeface="+mn-cs"/>
                        </a:rPr>
                        <a:t>cf</a:t>
                      </a:r>
                      <a:r>
                        <a:rPr lang="es-ES" sz="1400" b="1" i="0" u="none" strike="noStrike" kern="1200" baseline="0" dirty="0">
                          <a:solidFill>
                            <a:schemeClr val="tx1"/>
                          </a:solidFill>
                          <a:latin typeface="+mn-lt"/>
                          <a:ea typeface="+mn-ea"/>
                          <a:cs typeface="+mn-cs"/>
                        </a:rPr>
                        <a:t> = x7</a:t>
                      </a:r>
                    </a:p>
                    <a:p>
                      <a:pPr algn="l"/>
                      <a:r>
                        <a:rPr lang="es-ES" sz="1400" b="1" i="0" u="none" strike="noStrike" kern="1200" baseline="0" dirty="0" err="1">
                          <a:solidFill>
                            <a:schemeClr val="tx1"/>
                          </a:solidFill>
                          <a:latin typeface="+mn-lt"/>
                          <a:ea typeface="+mn-ea"/>
                          <a:cs typeface="+mn-cs"/>
                        </a:rPr>
                        <a:t>SubWord</a:t>
                      </a:r>
                      <a:r>
                        <a:rPr lang="es-ES" sz="1400" b="1" i="0" u="none" strike="noStrike" kern="1200" baseline="0" dirty="0">
                          <a:solidFill>
                            <a:schemeClr val="tx1"/>
                          </a:solidFill>
                          <a:latin typeface="+mn-lt"/>
                          <a:ea typeface="+mn-ea"/>
                          <a:cs typeface="+mn-cs"/>
                        </a:rPr>
                        <a:t> (x7) = 06 d3 </a:t>
                      </a:r>
                      <a:r>
                        <a:rPr lang="es-ES" sz="1400" b="1" i="0" u="none" strike="noStrike" kern="1200" baseline="0" dirty="0" err="1">
                          <a:solidFill>
                            <a:schemeClr val="tx1"/>
                          </a:solidFill>
                          <a:latin typeface="+mn-lt"/>
                          <a:ea typeface="+mn-ea"/>
                          <a:cs typeface="+mn-cs"/>
                        </a:rPr>
                        <a:t>bf</a:t>
                      </a:r>
                      <a:r>
                        <a:rPr lang="es-ES" sz="1400" b="1" i="0" u="none" strike="noStrike" kern="1200" baseline="0" dirty="0">
                          <a:solidFill>
                            <a:schemeClr val="tx1"/>
                          </a:solidFill>
                          <a:latin typeface="+mn-lt"/>
                          <a:ea typeface="+mn-ea"/>
                          <a:cs typeface="+mn-cs"/>
                        </a:rPr>
                        <a:t> 8a = y7</a:t>
                      </a:r>
                    </a:p>
                    <a:p>
                      <a:pPr algn="l"/>
                      <a:r>
                        <a:rPr lang="es-ES" sz="1400" b="1" i="0" u="none" strike="noStrike" kern="1200" baseline="0" dirty="0" err="1">
                          <a:solidFill>
                            <a:schemeClr val="tx1"/>
                          </a:solidFill>
                          <a:latin typeface="+mn-lt"/>
                          <a:ea typeface="+mn-ea"/>
                          <a:cs typeface="+mn-cs"/>
                        </a:rPr>
                        <a:t>Rcon</a:t>
                      </a:r>
                      <a:r>
                        <a:rPr lang="es-ES" sz="1400" b="1" i="0" u="none" strike="noStrike" kern="1200" baseline="0" dirty="0">
                          <a:solidFill>
                            <a:schemeClr val="tx1"/>
                          </a:solidFill>
                          <a:latin typeface="+mn-lt"/>
                          <a:ea typeface="+mn-ea"/>
                          <a:cs typeface="+mn-cs"/>
                        </a:rPr>
                        <a:t> (7) = 40 00 00 00</a:t>
                      </a:r>
                    </a:p>
                    <a:p>
                      <a:pPr algn="l"/>
                      <a:r>
                        <a:rPr lang="es-ES" sz="1400" b="1" i="0" u="none" strike="noStrike" kern="1200" baseline="0" dirty="0">
                          <a:solidFill>
                            <a:schemeClr val="tx1"/>
                          </a:solidFill>
                          <a:latin typeface="+mn-lt"/>
                          <a:ea typeface="+mn-ea"/>
                          <a:cs typeface="+mn-cs"/>
                        </a:rPr>
                        <a:t>y7 ⊕ </a:t>
                      </a:r>
                      <a:r>
                        <a:rPr lang="es-ES" sz="1400" b="1" i="0" u="none" strike="noStrike" kern="1200" baseline="0" dirty="0" err="1">
                          <a:solidFill>
                            <a:schemeClr val="tx1"/>
                          </a:solidFill>
                          <a:latin typeface="+mn-lt"/>
                          <a:ea typeface="+mn-ea"/>
                          <a:cs typeface="+mn-cs"/>
                        </a:rPr>
                        <a:t>Rcon</a:t>
                      </a:r>
                      <a:r>
                        <a:rPr lang="es-ES" sz="1400" b="1" i="0" u="none" strike="noStrike" kern="1200" baseline="0" dirty="0">
                          <a:solidFill>
                            <a:schemeClr val="tx1"/>
                          </a:solidFill>
                          <a:latin typeface="+mn-lt"/>
                          <a:ea typeface="+mn-ea"/>
                          <a:cs typeface="+mn-cs"/>
                        </a:rPr>
                        <a:t>(7) = 46 d3 </a:t>
                      </a:r>
                      <a:r>
                        <a:rPr lang="es-ES" sz="1400" b="1" i="0" u="none" strike="noStrike" kern="1200" baseline="0" dirty="0" err="1">
                          <a:solidFill>
                            <a:schemeClr val="tx1"/>
                          </a:solidFill>
                          <a:latin typeface="+mn-lt"/>
                          <a:ea typeface="+mn-ea"/>
                          <a:cs typeface="+mn-cs"/>
                        </a:rPr>
                        <a:t>df</a:t>
                      </a:r>
                      <a:r>
                        <a:rPr lang="es-ES" sz="1400" b="1" i="0" u="none" strike="noStrike" kern="1200" baseline="0" dirty="0">
                          <a:solidFill>
                            <a:schemeClr val="tx1"/>
                          </a:solidFill>
                          <a:latin typeface="+mn-lt"/>
                          <a:ea typeface="+mn-ea"/>
                          <a:cs typeface="+mn-cs"/>
                        </a:rPr>
                        <a:t> 8a = z7</a:t>
                      </a:r>
                      <a:endParaRPr lang="en-IN" sz="14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437152">
                <a:tc>
                  <a:txBody>
                    <a:bodyPr/>
                    <a:lstStyle/>
                    <a:p>
                      <a:r>
                        <a:rPr lang="pl-PL" sz="1400" b="1" i="0" u="none" strike="noStrike" kern="1200" baseline="0" dirty="0">
                          <a:solidFill>
                            <a:schemeClr val="tx1"/>
                          </a:solidFill>
                          <a:latin typeface="+mn-lt"/>
                          <a:ea typeface="+mn-ea"/>
                          <a:cs typeface="+mn-cs"/>
                        </a:rPr>
                        <a:t>w28 = w24 </a:t>
                      </a:r>
                      <a:r>
                        <a:rPr lang="pl-PL" sz="1400" b="0" i="0" u="none" strike="noStrike" kern="1200" baseline="0" dirty="0">
                          <a:solidFill>
                            <a:schemeClr val="tx1"/>
                          </a:solidFill>
                          <a:latin typeface="+mn-lt"/>
                          <a:ea typeface="+mn-ea"/>
                          <a:cs typeface="+mn-cs"/>
                        </a:rPr>
                        <a:t>⊕ </a:t>
                      </a:r>
                      <a:r>
                        <a:rPr lang="pl-PL" sz="1400" b="1" i="0" u="none" strike="noStrike" kern="1200" baseline="0" dirty="0">
                          <a:solidFill>
                            <a:schemeClr val="tx1"/>
                          </a:solidFill>
                          <a:latin typeface="+mn-lt"/>
                          <a:ea typeface="+mn-ea"/>
                          <a:cs typeface="+mn-cs"/>
                        </a:rPr>
                        <a:t>z7 = 37 14 93 48</a:t>
                      </a:r>
                    </a:p>
                    <a:p>
                      <a:r>
                        <a:rPr lang="pl-PL" sz="1400" b="1" i="0" u="none" strike="noStrike" kern="1200" baseline="0" dirty="0">
                          <a:solidFill>
                            <a:schemeClr val="tx1"/>
                          </a:solidFill>
                          <a:latin typeface="+mn-lt"/>
                          <a:ea typeface="+mn-ea"/>
                          <a:cs typeface="+mn-cs"/>
                        </a:rPr>
                        <a:t>w29 = w28 </a:t>
                      </a:r>
                      <a:r>
                        <a:rPr lang="pl-PL" sz="1400" b="0" i="0" u="none" strike="noStrike" kern="1200" baseline="0" dirty="0">
                          <a:solidFill>
                            <a:schemeClr val="tx1"/>
                          </a:solidFill>
                          <a:latin typeface="+mn-lt"/>
                          <a:ea typeface="+mn-ea"/>
                          <a:cs typeface="+mn-cs"/>
                        </a:rPr>
                        <a:t>⊕ </a:t>
                      </a:r>
                      <a:r>
                        <a:rPr lang="pl-PL" sz="1400" b="1" i="0" u="none" strike="noStrike" kern="1200" baseline="0" dirty="0">
                          <a:solidFill>
                            <a:schemeClr val="tx1"/>
                          </a:solidFill>
                          <a:latin typeface="+mn-lt"/>
                          <a:ea typeface="+mn-ea"/>
                          <a:cs typeface="+mn-cs"/>
                        </a:rPr>
                        <a:t>w25 = bb 3d e7 f7</a:t>
                      </a:r>
                    </a:p>
                    <a:p>
                      <a:r>
                        <a:rPr lang="pl-PL" sz="1400" b="1" i="0" u="none" strike="noStrike" kern="1200" baseline="0" dirty="0">
                          <a:solidFill>
                            <a:schemeClr val="tx1"/>
                          </a:solidFill>
                          <a:latin typeface="+mn-lt"/>
                          <a:ea typeface="+mn-ea"/>
                          <a:cs typeface="+mn-cs"/>
                        </a:rPr>
                        <a:t>w30 = w29 </a:t>
                      </a:r>
                      <a:r>
                        <a:rPr lang="pl-PL" sz="1400" b="0" i="0" u="none" strike="noStrike" kern="1200" baseline="0" dirty="0">
                          <a:solidFill>
                            <a:schemeClr val="tx1"/>
                          </a:solidFill>
                          <a:latin typeface="+mn-lt"/>
                          <a:ea typeface="+mn-ea"/>
                          <a:cs typeface="+mn-cs"/>
                        </a:rPr>
                        <a:t>⊕ </a:t>
                      </a:r>
                      <a:r>
                        <a:rPr lang="pl-PL" sz="1400" b="1" i="0" u="none" strike="noStrike" kern="1200" baseline="0" dirty="0">
                          <a:solidFill>
                            <a:schemeClr val="tx1"/>
                          </a:solidFill>
                          <a:latin typeface="+mn-lt"/>
                          <a:ea typeface="+mn-ea"/>
                          <a:cs typeface="+mn-cs"/>
                        </a:rPr>
                        <a:t>w26 = 38 d8 08 a5</a:t>
                      </a:r>
                    </a:p>
                    <a:p>
                      <a:r>
                        <a:rPr lang="pl-PL" sz="1400" b="1" i="0" u="none" strike="noStrike" kern="1200" baseline="0" dirty="0">
                          <a:solidFill>
                            <a:schemeClr val="tx1"/>
                          </a:solidFill>
                          <a:latin typeface="+mn-lt"/>
                          <a:ea typeface="+mn-ea"/>
                          <a:cs typeface="+mn-cs"/>
                        </a:rPr>
                        <a:t>w31 = w30 </a:t>
                      </a:r>
                      <a:r>
                        <a:rPr lang="pl-PL" sz="1400" b="0" i="0" u="none" strike="noStrike" kern="1200" baseline="0" dirty="0">
                          <a:solidFill>
                            <a:schemeClr val="tx1"/>
                          </a:solidFill>
                          <a:latin typeface="+mn-lt"/>
                          <a:ea typeface="+mn-ea"/>
                          <a:cs typeface="+mn-cs"/>
                        </a:rPr>
                        <a:t>⊕ </a:t>
                      </a:r>
                      <a:r>
                        <a:rPr lang="pl-PL" sz="1400" b="1" i="0" u="none" strike="noStrike" kern="1200" baseline="0" dirty="0">
                          <a:solidFill>
                            <a:schemeClr val="tx1"/>
                          </a:solidFill>
                          <a:latin typeface="+mn-lt"/>
                          <a:ea typeface="+mn-ea"/>
                          <a:cs typeface="+mn-cs"/>
                        </a:rPr>
                        <a:t>w27 = f7 7d a1 4a</a:t>
                      </a:r>
                      <a:endParaRPr lang="en-IN" sz="1400" b="1" i="0" u="none" strike="noStrike" kern="1200" baseline="0" dirty="0">
                        <a:solidFill>
                          <a:schemeClr val="tx1"/>
                        </a:solidFill>
                        <a:latin typeface="+mn-lt"/>
                        <a:ea typeface="+mn-ea"/>
                        <a:cs typeface="+mn-cs"/>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pl-PL" sz="1400" b="1" i="0" u="none" strike="noStrike" kern="1200" baseline="0" dirty="0">
                          <a:solidFill>
                            <a:schemeClr val="tx1"/>
                          </a:solidFill>
                          <a:latin typeface="+mn-lt"/>
                          <a:ea typeface="+mn-ea"/>
                          <a:cs typeface="+mn-cs"/>
                        </a:rPr>
                        <a:t>RotWord (w31) = 7d a1 4a f7 = x8</a:t>
                      </a:r>
                    </a:p>
                    <a:p>
                      <a:r>
                        <a:rPr lang="es-ES" sz="1400" b="1" i="0" u="none" strike="noStrike" kern="1200" baseline="0" dirty="0" err="1">
                          <a:solidFill>
                            <a:schemeClr val="tx1"/>
                          </a:solidFill>
                          <a:latin typeface="+mn-lt"/>
                          <a:ea typeface="+mn-ea"/>
                          <a:cs typeface="+mn-cs"/>
                        </a:rPr>
                        <a:t>SubWord</a:t>
                      </a:r>
                      <a:r>
                        <a:rPr lang="es-ES" sz="1400" b="1" i="0" u="none" strike="noStrike" kern="1200" baseline="0" dirty="0">
                          <a:solidFill>
                            <a:schemeClr val="tx1"/>
                          </a:solidFill>
                          <a:latin typeface="+mn-lt"/>
                          <a:ea typeface="+mn-ea"/>
                          <a:cs typeface="+mn-cs"/>
                        </a:rPr>
                        <a:t> (x8) = </a:t>
                      </a:r>
                      <a:r>
                        <a:rPr lang="es-ES" sz="1400" b="1" i="0" u="none" strike="noStrike" kern="1200" baseline="0" dirty="0" err="1">
                          <a:solidFill>
                            <a:schemeClr val="tx1"/>
                          </a:solidFill>
                          <a:latin typeface="+mn-lt"/>
                          <a:ea typeface="+mn-ea"/>
                          <a:cs typeface="+mn-cs"/>
                        </a:rPr>
                        <a:t>ff</a:t>
                      </a:r>
                      <a:r>
                        <a:rPr lang="es-ES" sz="1400" b="1" i="0" u="none" strike="noStrike" kern="1200" baseline="0" dirty="0">
                          <a:solidFill>
                            <a:schemeClr val="tx1"/>
                          </a:solidFill>
                          <a:latin typeface="+mn-lt"/>
                          <a:ea typeface="+mn-ea"/>
                          <a:cs typeface="+mn-cs"/>
                        </a:rPr>
                        <a:t> 32 d6 68 = y8</a:t>
                      </a:r>
                    </a:p>
                    <a:p>
                      <a:r>
                        <a:rPr lang="it-IT" sz="1400" b="1" i="0" u="none" strike="noStrike" kern="1200" baseline="0" dirty="0">
                          <a:solidFill>
                            <a:schemeClr val="tx1"/>
                          </a:solidFill>
                          <a:latin typeface="+mn-lt"/>
                          <a:ea typeface="+mn-ea"/>
                          <a:cs typeface="+mn-cs"/>
                        </a:rPr>
                        <a:t>Rcon (8) = 80 00 00 00</a:t>
                      </a:r>
                    </a:p>
                    <a:p>
                      <a:r>
                        <a:rPr lang="es-ES" sz="1400" b="1" i="0" u="none" strike="noStrike" kern="1200" baseline="0" dirty="0">
                          <a:solidFill>
                            <a:schemeClr val="tx1"/>
                          </a:solidFill>
                          <a:latin typeface="+mn-lt"/>
                          <a:ea typeface="+mn-ea"/>
                          <a:cs typeface="+mn-cs"/>
                        </a:rPr>
                        <a:t>y8 </a:t>
                      </a:r>
                      <a:r>
                        <a:rPr lang="es-ES" sz="1400" b="0" i="0" u="none" strike="noStrike" kern="1200" baseline="0" dirty="0">
                          <a:solidFill>
                            <a:schemeClr val="tx1"/>
                          </a:solidFill>
                          <a:latin typeface="+mn-lt"/>
                          <a:ea typeface="+mn-ea"/>
                          <a:cs typeface="+mn-cs"/>
                        </a:rPr>
                        <a:t>⊕ </a:t>
                      </a:r>
                      <a:r>
                        <a:rPr lang="es-ES" sz="1400" b="1" i="0" u="none" strike="noStrike" kern="1200" baseline="0" dirty="0" err="1">
                          <a:solidFill>
                            <a:schemeClr val="tx1"/>
                          </a:solidFill>
                          <a:latin typeface="+mn-lt"/>
                          <a:ea typeface="+mn-ea"/>
                          <a:cs typeface="+mn-cs"/>
                        </a:rPr>
                        <a:t>Rcon</a:t>
                      </a:r>
                      <a:r>
                        <a:rPr lang="es-ES" sz="1400" b="1" i="0" u="none" strike="noStrike" kern="1200" baseline="0" dirty="0">
                          <a:solidFill>
                            <a:schemeClr val="tx1"/>
                          </a:solidFill>
                          <a:latin typeface="+mn-lt"/>
                          <a:ea typeface="+mn-ea"/>
                          <a:cs typeface="+mn-cs"/>
                        </a:rPr>
                        <a:t>(8) = 7f 32 d6 68 = z8</a:t>
                      </a:r>
                      <a:endParaRPr lang="en-IN"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437152">
                <a:tc>
                  <a:txBody>
                    <a:bodyPr/>
                    <a:lstStyle/>
                    <a:p>
                      <a:r>
                        <a:rPr lang="pl-PL" sz="1400" b="1" i="0" u="none" strike="noStrike" kern="1200" baseline="0" dirty="0">
                          <a:solidFill>
                            <a:schemeClr val="tx1"/>
                          </a:solidFill>
                          <a:latin typeface="+mn-lt"/>
                          <a:ea typeface="+mn-ea"/>
                          <a:cs typeface="+mn-cs"/>
                        </a:rPr>
                        <a:t>w32 = w28 </a:t>
                      </a:r>
                      <a:r>
                        <a:rPr lang="pl-PL" sz="1400" b="0" i="0" u="none" strike="noStrike" kern="1200" baseline="0" dirty="0">
                          <a:solidFill>
                            <a:schemeClr val="tx1"/>
                          </a:solidFill>
                          <a:latin typeface="+mn-lt"/>
                          <a:ea typeface="+mn-ea"/>
                          <a:cs typeface="+mn-cs"/>
                        </a:rPr>
                        <a:t>⊕ </a:t>
                      </a:r>
                      <a:r>
                        <a:rPr lang="pl-PL" sz="1400" b="1" i="0" u="none" strike="noStrike" kern="1200" baseline="0" dirty="0">
                          <a:solidFill>
                            <a:schemeClr val="tx1"/>
                          </a:solidFill>
                          <a:latin typeface="+mn-lt"/>
                          <a:ea typeface="+mn-ea"/>
                          <a:cs typeface="+mn-cs"/>
                        </a:rPr>
                        <a:t>z8 = 48 26 45 20</a:t>
                      </a:r>
                    </a:p>
                    <a:p>
                      <a:r>
                        <a:rPr lang="pl-PL" sz="1400" b="1" i="0" u="none" strike="noStrike" kern="1200" baseline="0" dirty="0">
                          <a:solidFill>
                            <a:schemeClr val="tx1"/>
                          </a:solidFill>
                          <a:latin typeface="+mn-lt"/>
                          <a:ea typeface="+mn-ea"/>
                          <a:cs typeface="+mn-cs"/>
                        </a:rPr>
                        <a:t>w33 = w32 </a:t>
                      </a:r>
                      <a:r>
                        <a:rPr lang="pl-PL" sz="1400" b="0" i="0" u="none" strike="noStrike" kern="1200" baseline="0" dirty="0">
                          <a:solidFill>
                            <a:schemeClr val="tx1"/>
                          </a:solidFill>
                          <a:latin typeface="+mn-lt"/>
                          <a:ea typeface="+mn-ea"/>
                          <a:cs typeface="+mn-cs"/>
                        </a:rPr>
                        <a:t>⊕ </a:t>
                      </a:r>
                      <a:r>
                        <a:rPr lang="pl-PL" sz="1400" b="1" i="0" u="none" strike="noStrike" kern="1200" baseline="0" dirty="0">
                          <a:solidFill>
                            <a:schemeClr val="tx1"/>
                          </a:solidFill>
                          <a:latin typeface="+mn-lt"/>
                          <a:ea typeface="+mn-ea"/>
                          <a:cs typeface="+mn-cs"/>
                        </a:rPr>
                        <a:t>w29 = f3 1b a2 d7</a:t>
                      </a:r>
                    </a:p>
                    <a:p>
                      <a:r>
                        <a:rPr lang="pl-PL" sz="1400" b="1" i="0" u="none" strike="noStrike" kern="1200" baseline="0" dirty="0">
                          <a:solidFill>
                            <a:schemeClr val="tx1"/>
                          </a:solidFill>
                          <a:latin typeface="+mn-lt"/>
                          <a:ea typeface="+mn-ea"/>
                          <a:cs typeface="+mn-cs"/>
                        </a:rPr>
                        <a:t>w34 = w33 </a:t>
                      </a:r>
                      <a:r>
                        <a:rPr lang="pl-PL" sz="1400" b="0" i="0" u="none" strike="noStrike" kern="1200" baseline="0" dirty="0">
                          <a:solidFill>
                            <a:schemeClr val="tx1"/>
                          </a:solidFill>
                          <a:latin typeface="+mn-lt"/>
                          <a:ea typeface="+mn-ea"/>
                          <a:cs typeface="+mn-cs"/>
                        </a:rPr>
                        <a:t>⊕ </a:t>
                      </a:r>
                      <a:r>
                        <a:rPr lang="pl-PL" sz="1400" b="1" i="0" u="none" strike="noStrike" kern="1200" baseline="0" dirty="0">
                          <a:solidFill>
                            <a:schemeClr val="tx1"/>
                          </a:solidFill>
                          <a:latin typeface="+mn-lt"/>
                          <a:ea typeface="+mn-ea"/>
                          <a:cs typeface="+mn-cs"/>
                        </a:rPr>
                        <a:t>w30 = cb c3 aa 72</a:t>
                      </a:r>
                    </a:p>
                    <a:p>
                      <a:r>
                        <a:rPr lang="pl-PL" sz="1400" b="1" i="0" u="none" strike="noStrike" kern="1200" baseline="0" dirty="0">
                          <a:solidFill>
                            <a:schemeClr val="tx1"/>
                          </a:solidFill>
                          <a:latin typeface="+mn-lt"/>
                          <a:ea typeface="+mn-ea"/>
                          <a:cs typeface="+mn-cs"/>
                        </a:rPr>
                        <a:t>w35 = w34 </a:t>
                      </a:r>
                      <a:r>
                        <a:rPr lang="pl-PL" sz="1400" b="0" i="0" u="none" strike="noStrike" kern="1200" baseline="0" dirty="0">
                          <a:solidFill>
                            <a:schemeClr val="tx1"/>
                          </a:solidFill>
                          <a:latin typeface="+mn-lt"/>
                          <a:ea typeface="+mn-ea"/>
                          <a:cs typeface="+mn-cs"/>
                        </a:rPr>
                        <a:t>⊕ </a:t>
                      </a:r>
                      <a:r>
                        <a:rPr lang="pl-PL" sz="1400" b="1" i="0" u="none" strike="noStrike" kern="1200" baseline="0" dirty="0">
                          <a:solidFill>
                            <a:schemeClr val="tx1"/>
                          </a:solidFill>
                          <a:latin typeface="+mn-lt"/>
                          <a:ea typeface="+mn-ea"/>
                          <a:cs typeface="+mn-cs"/>
                        </a:rPr>
                        <a:t>w32 = 3c be 0b 3</a:t>
                      </a:r>
                      <a:endParaRPr lang="en-IN" sz="1400" b="1"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IN" sz="1400" b="1" i="0" u="none" strike="noStrike" kern="1200" baseline="0" dirty="0" err="1">
                          <a:solidFill>
                            <a:schemeClr val="tx1"/>
                          </a:solidFill>
                          <a:latin typeface="+mn-lt"/>
                          <a:ea typeface="+mn-ea"/>
                          <a:cs typeface="+mn-cs"/>
                        </a:rPr>
                        <a:t>RotWord</a:t>
                      </a:r>
                      <a:r>
                        <a:rPr lang="en-IN" sz="1400" b="1" i="0" u="none" strike="noStrike" kern="1200" baseline="0" dirty="0">
                          <a:solidFill>
                            <a:schemeClr val="tx1"/>
                          </a:solidFill>
                          <a:latin typeface="+mn-lt"/>
                          <a:ea typeface="+mn-ea"/>
                          <a:cs typeface="+mn-cs"/>
                        </a:rPr>
                        <a:t> (w35) = be 0b 38 3c = x9</a:t>
                      </a:r>
                    </a:p>
                    <a:p>
                      <a:r>
                        <a:rPr lang="de-DE" sz="1400" b="1" i="0" u="none" strike="noStrike" kern="1200" baseline="0" dirty="0">
                          <a:solidFill>
                            <a:schemeClr val="tx1"/>
                          </a:solidFill>
                          <a:latin typeface="+mn-lt"/>
                          <a:ea typeface="+mn-ea"/>
                          <a:cs typeface="+mn-cs"/>
                        </a:rPr>
                        <a:t>SubWord (x9) = ae 2b 07 eb = y9</a:t>
                      </a:r>
                    </a:p>
                    <a:p>
                      <a:r>
                        <a:rPr lang="it-IT" sz="1400" b="1" i="0" u="none" strike="noStrike" kern="1200" baseline="0" dirty="0">
                          <a:solidFill>
                            <a:schemeClr val="tx1"/>
                          </a:solidFill>
                          <a:latin typeface="+mn-lt"/>
                          <a:ea typeface="+mn-ea"/>
                          <a:cs typeface="+mn-cs"/>
                        </a:rPr>
                        <a:t>Rcon (9) = 1B 00 00 00</a:t>
                      </a:r>
                    </a:p>
                    <a:p>
                      <a:r>
                        <a:rPr lang="en-IN" sz="1400" b="1" i="0" u="none" strike="noStrike" kern="1200" baseline="0" dirty="0">
                          <a:solidFill>
                            <a:schemeClr val="tx1"/>
                          </a:solidFill>
                          <a:latin typeface="+mn-lt"/>
                          <a:ea typeface="+mn-ea"/>
                          <a:cs typeface="+mn-cs"/>
                        </a:rPr>
                        <a:t>y9 </a:t>
                      </a:r>
                      <a:r>
                        <a:rPr lang="en-IN" sz="1400" b="0" i="0" u="none" strike="noStrike" kern="1200" baseline="0" dirty="0">
                          <a:solidFill>
                            <a:schemeClr val="tx1"/>
                          </a:solidFill>
                          <a:latin typeface="+mn-lt"/>
                          <a:ea typeface="+mn-ea"/>
                          <a:cs typeface="+mn-cs"/>
                        </a:rPr>
                        <a:t>⊕ </a:t>
                      </a:r>
                      <a:r>
                        <a:rPr lang="en-IN" sz="1400" b="1" i="0" u="none" strike="noStrike" kern="1200" baseline="0" dirty="0" err="1">
                          <a:solidFill>
                            <a:schemeClr val="tx1"/>
                          </a:solidFill>
                          <a:latin typeface="+mn-lt"/>
                          <a:ea typeface="+mn-ea"/>
                          <a:cs typeface="+mn-cs"/>
                        </a:rPr>
                        <a:t>Rcon</a:t>
                      </a:r>
                      <a:r>
                        <a:rPr lang="en-IN" sz="1400" b="1" i="0" u="none" strike="noStrike" kern="1200" baseline="0" dirty="0">
                          <a:solidFill>
                            <a:schemeClr val="tx1"/>
                          </a:solidFill>
                          <a:latin typeface="+mn-lt"/>
                          <a:ea typeface="+mn-ea"/>
                          <a:cs typeface="+mn-cs"/>
                        </a:rPr>
                        <a:t> (9) = b5 2b 07 </a:t>
                      </a:r>
                      <a:r>
                        <a:rPr lang="en-IN" sz="1400" b="1" i="0" u="none" strike="noStrike" kern="1200" baseline="0" dirty="0" err="1">
                          <a:solidFill>
                            <a:schemeClr val="tx1"/>
                          </a:solidFill>
                          <a:latin typeface="+mn-lt"/>
                          <a:ea typeface="+mn-ea"/>
                          <a:cs typeface="+mn-cs"/>
                        </a:rPr>
                        <a:t>eb</a:t>
                      </a:r>
                      <a:r>
                        <a:rPr lang="en-IN" sz="1400" b="1" i="0" u="none" strike="noStrike" kern="1200" baseline="0" dirty="0">
                          <a:solidFill>
                            <a:schemeClr val="tx1"/>
                          </a:solidFill>
                          <a:latin typeface="+mn-lt"/>
                          <a:ea typeface="+mn-ea"/>
                          <a:cs typeface="+mn-cs"/>
                        </a:rPr>
                        <a:t> = z9</a:t>
                      </a:r>
                      <a:endParaRPr lang="en-IN"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r h="437152">
                <a:tc>
                  <a:txBody>
                    <a:bodyPr/>
                    <a:lstStyle/>
                    <a:p>
                      <a:r>
                        <a:rPr lang="pl-PL" sz="1400" b="1" i="0" u="none" strike="noStrike" kern="1200" baseline="0" dirty="0">
                          <a:solidFill>
                            <a:schemeClr val="tx1"/>
                          </a:solidFill>
                          <a:latin typeface="+mn-lt"/>
                          <a:ea typeface="+mn-ea"/>
                          <a:cs typeface="+mn-cs"/>
                        </a:rPr>
                        <a:t>w36 = w32 </a:t>
                      </a:r>
                      <a:r>
                        <a:rPr lang="pl-PL" sz="1400" b="0" i="0" u="none" strike="noStrike" kern="1200" baseline="0" dirty="0">
                          <a:solidFill>
                            <a:schemeClr val="tx1"/>
                          </a:solidFill>
                          <a:latin typeface="+mn-lt"/>
                          <a:ea typeface="+mn-ea"/>
                          <a:cs typeface="+mn-cs"/>
                        </a:rPr>
                        <a:t>⊕ </a:t>
                      </a:r>
                      <a:r>
                        <a:rPr lang="pl-PL" sz="1400" b="1" i="0" u="none" strike="noStrike" kern="1200" baseline="0" dirty="0">
                          <a:solidFill>
                            <a:schemeClr val="tx1"/>
                          </a:solidFill>
                          <a:latin typeface="+mn-lt"/>
                          <a:ea typeface="+mn-ea"/>
                          <a:cs typeface="+mn-cs"/>
                        </a:rPr>
                        <a:t>z9 = fd 0d 42 cb</a:t>
                      </a:r>
                    </a:p>
                    <a:p>
                      <a:r>
                        <a:rPr lang="pl-PL" sz="1400" b="1" i="0" u="none" strike="noStrike" kern="1200" baseline="0" dirty="0">
                          <a:solidFill>
                            <a:schemeClr val="tx1"/>
                          </a:solidFill>
                          <a:latin typeface="+mn-lt"/>
                          <a:ea typeface="+mn-ea"/>
                          <a:cs typeface="+mn-cs"/>
                        </a:rPr>
                        <a:t>w37 = w36 </a:t>
                      </a:r>
                      <a:r>
                        <a:rPr lang="pl-PL" sz="1400" b="0" i="0" u="none" strike="noStrike" kern="1200" baseline="0" dirty="0">
                          <a:solidFill>
                            <a:schemeClr val="tx1"/>
                          </a:solidFill>
                          <a:latin typeface="+mn-lt"/>
                          <a:ea typeface="+mn-ea"/>
                          <a:cs typeface="+mn-cs"/>
                        </a:rPr>
                        <a:t>⊕ </a:t>
                      </a:r>
                      <a:r>
                        <a:rPr lang="pl-PL" sz="1400" b="1" i="0" u="none" strike="noStrike" kern="1200" baseline="0" dirty="0">
                          <a:solidFill>
                            <a:schemeClr val="tx1"/>
                          </a:solidFill>
                          <a:latin typeface="+mn-lt"/>
                          <a:ea typeface="+mn-ea"/>
                          <a:cs typeface="+mn-cs"/>
                        </a:rPr>
                        <a:t>w33 = 0e 16 e0 1c</a:t>
                      </a:r>
                    </a:p>
                    <a:p>
                      <a:r>
                        <a:rPr lang="pl-PL" sz="1400" b="1" i="0" u="none" strike="noStrike" kern="1200" baseline="0" dirty="0">
                          <a:solidFill>
                            <a:schemeClr val="tx1"/>
                          </a:solidFill>
                          <a:latin typeface="+mn-lt"/>
                          <a:ea typeface="+mn-ea"/>
                          <a:cs typeface="+mn-cs"/>
                        </a:rPr>
                        <a:t>w38 = w37 </a:t>
                      </a:r>
                      <a:r>
                        <a:rPr lang="pl-PL" sz="1400" b="0" i="0" u="none" strike="noStrike" kern="1200" baseline="0" dirty="0">
                          <a:solidFill>
                            <a:schemeClr val="tx1"/>
                          </a:solidFill>
                          <a:latin typeface="+mn-lt"/>
                          <a:ea typeface="+mn-ea"/>
                          <a:cs typeface="+mn-cs"/>
                        </a:rPr>
                        <a:t>⊕ </a:t>
                      </a:r>
                      <a:r>
                        <a:rPr lang="pl-PL" sz="1400" b="1" i="0" u="none" strike="noStrike" kern="1200" baseline="0" dirty="0">
                          <a:solidFill>
                            <a:schemeClr val="tx1"/>
                          </a:solidFill>
                          <a:latin typeface="+mn-lt"/>
                          <a:ea typeface="+mn-ea"/>
                          <a:cs typeface="+mn-cs"/>
                        </a:rPr>
                        <a:t>w34 = c5 d5 4a 6e</a:t>
                      </a:r>
                    </a:p>
                    <a:p>
                      <a:r>
                        <a:rPr lang="pl-PL" sz="1400" b="1" i="0" u="none" strike="noStrike" kern="1200" baseline="0" dirty="0">
                          <a:solidFill>
                            <a:schemeClr val="tx1"/>
                          </a:solidFill>
                          <a:latin typeface="+mn-lt"/>
                          <a:ea typeface="+mn-ea"/>
                          <a:cs typeface="+mn-cs"/>
                        </a:rPr>
                        <a:t>w39 = w38 </a:t>
                      </a:r>
                      <a:r>
                        <a:rPr lang="pl-PL" sz="1400" b="0" i="0" u="none" strike="noStrike" kern="1200" baseline="0" dirty="0">
                          <a:solidFill>
                            <a:schemeClr val="tx1"/>
                          </a:solidFill>
                          <a:latin typeface="+mn-lt"/>
                          <a:ea typeface="+mn-ea"/>
                          <a:cs typeface="+mn-cs"/>
                        </a:rPr>
                        <a:t>⊕ </a:t>
                      </a:r>
                      <a:r>
                        <a:rPr lang="pl-PL" sz="1400" b="1" i="0" u="none" strike="noStrike" kern="1200" baseline="0" dirty="0">
                          <a:solidFill>
                            <a:schemeClr val="tx1"/>
                          </a:solidFill>
                          <a:latin typeface="+mn-lt"/>
                          <a:ea typeface="+mn-ea"/>
                          <a:cs typeface="+mn-cs"/>
                        </a:rPr>
                        <a:t>w35 = f9 6b 41 56</a:t>
                      </a:r>
                      <a:endParaRPr lang="en-IN" sz="1400" b="1"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pl-PL" sz="1400" b="1" i="0" u="none" strike="noStrike" kern="1200" baseline="0" dirty="0">
                          <a:solidFill>
                            <a:schemeClr val="tx1"/>
                          </a:solidFill>
                          <a:latin typeface="+mn-lt"/>
                          <a:ea typeface="+mn-ea"/>
                          <a:cs typeface="+mn-cs"/>
                        </a:rPr>
                        <a:t>RotWord (w39) = 6b 41 56 f9 = x10</a:t>
                      </a:r>
                    </a:p>
                    <a:p>
                      <a:r>
                        <a:rPr lang="es-ES" sz="1400" b="1" i="0" u="none" strike="noStrike" kern="1200" baseline="0" dirty="0" err="1">
                          <a:solidFill>
                            <a:schemeClr val="tx1"/>
                          </a:solidFill>
                          <a:latin typeface="+mn-lt"/>
                          <a:ea typeface="+mn-ea"/>
                          <a:cs typeface="+mn-cs"/>
                        </a:rPr>
                        <a:t>SubWord</a:t>
                      </a:r>
                      <a:r>
                        <a:rPr lang="es-ES" sz="1400" b="1" i="0" u="none" strike="noStrike" kern="1200" baseline="0" dirty="0">
                          <a:solidFill>
                            <a:schemeClr val="tx1"/>
                          </a:solidFill>
                          <a:latin typeface="+mn-lt"/>
                          <a:ea typeface="+mn-ea"/>
                          <a:cs typeface="+mn-cs"/>
                        </a:rPr>
                        <a:t> (x10) = 7f 83 b1 99 = y10</a:t>
                      </a:r>
                    </a:p>
                    <a:p>
                      <a:r>
                        <a:rPr lang="it-IT" sz="1400" b="1" i="0" u="none" strike="noStrike" kern="1200" baseline="0" dirty="0">
                          <a:solidFill>
                            <a:schemeClr val="tx1"/>
                          </a:solidFill>
                          <a:latin typeface="+mn-lt"/>
                          <a:ea typeface="+mn-ea"/>
                          <a:cs typeface="+mn-cs"/>
                        </a:rPr>
                        <a:t>Rcon (10) = 36 00 00 00</a:t>
                      </a:r>
                    </a:p>
                    <a:p>
                      <a:r>
                        <a:rPr lang="en-IN" sz="1400" b="1" i="0" u="none" strike="noStrike" kern="1200" baseline="0" dirty="0">
                          <a:solidFill>
                            <a:schemeClr val="tx1"/>
                          </a:solidFill>
                          <a:latin typeface="+mn-lt"/>
                          <a:ea typeface="+mn-ea"/>
                          <a:cs typeface="+mn-cs"/>
                        </a:rPr>
                        <a:t>y10 </a:t>
                      </a:r>
                      <a:r>
                        <a:rPr lang="en-IN" sz="1400" b="0" i="0" u="none" strike="noStrike" kern="1200" baseline="0" dirty="0">
                          <a:solidFill>
                            <a:schemeClr val="tx1"/>
                          </a:solidFill>
                          <a:latin typeface="+mn-lt"/>
                          <a:ea typeface="+mn-ea"/>
                          <a:cs typeface="+mn-cs"/>
                        </a:rPr>
                        <a:t>⊕ </a:t>
                      </a:r>
                      <a:r>
                        <a:rPr lang="en-IN" sz="1400" b="1" i="0" u="none" strike="noStrike" kern="1200" baseline="0" dirty="0" err="1">
                          <a:solidFill>
                            <a:schemeClr val="tx1"/>
                          </a:solidFill>
                          <a:latin typeface="+mn-lt"/>
                          <a:ea typeface="+mn-ea"/>
                          <a:cs typeface="+mn-cs"/>
                        </a:rPr>
                        <a:t>Rcon</a:t>
                      </a:r>
                      <a:r>
                        <a:rPr lang="en-IN" sz="1400" b="1" i="0" u="none" strike="noStrike" kern="1200" baseline="0" dirty="0">
                          <a:solidFill>
                            <a:schemeClr val="tx1"/>
                          </a:solidFill>
                          <a:latin typeface="+mn-lt"/>
                          <a:ea typeface="+mn-ea"/>
                          <a:cs typeface="+mn-cs"/>
                        </a:rPr>
                        <a:t> (10) = 49 83 b1 99 = z10</a:t>
                      </a:r>
                      <a:endParaRPr lang="en-IN" sz="14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4"/>
                  </a:ext>
                </a:extLst>
              </a:tr>
              <a:tr h="437152">
                <a:tc>
                  <a:txBody>
                    <a:bodyPr/>
                    <a:lstStyle/>
                    <a:p>
                      <a:r>
                        <a:rPr lang="pl-PL" sz="1400" b="1" dirty="0"/>
                        <a:t>w40 = w36 ⊕ z10 = b4 8e f3 52</a:t>
                      </a:r>
                    </a:p>
                    <a:p>
                      <a:r>
                        <a:rPr lang="pl-PL" sz="1400" b="1" dirty="0"/>
                        <a:t>w41 = w40 ⊕ w37 = ba 98 13 4e</a:t>
                      </a:r>
                    </a:p>
                    <a:p>
                      <a:r>
                        <a:rPr lang="pl-PL" sz="1400" b="1" dirty="0"/>
                        <a:t>w42 = w41 ⊕ w38 = 7f 4d 59 20</a:t>
                      </a:r>
                    </a:p>
                    <a:p>
                      <a:r>
                        <a:rPr lang="pl-PL" sz="1400" b="1" dirty="0"/>
                        <a:t>w43 = w42 ⊕ w39 = 86 26 18 76</a:t>
                      </a:r>
                      <a:endParaRPr lang="en-IN" sz="1400" b="1"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endParaRPr lang="en-IN" sz="14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62208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91153"/>
            <a:ext cx="8229600" cy="430887"/>
          </a:xfrm>
        </p:spPr>
        <p:txBody>
          <a:bodyPr wrap="square">
            <a:noAutofit/>
          </a:bodyPr>
          <a:lstStyle/>
          <a:p>
            <a:r>
              <a:rPr lang="en-US" spc="-400" dirty="0"/>
              <a:t>A E </a:t>
            </a:r>
            <a:r>
              <a:rPr lang="en-US" dirty="0"/>
              <a:t>S Example </a:t>
            </a:r>
            <a:r>
              <a:rPr lang="en-US" sz="2800" dirty="0"/>
              <a:t>(1 of 2)</a:t>
            </a:r>
            <a:endParaRPr lang="en-US" dirty="0"/>
          </a:p>
        </p:txBody>
      </p:sp>
      <p:graphicFrame>
        <p:nvGraphicFramePr>
          <p:cNvPr id="7" name="Table 6"/>
          <p:cNvGraphicFramePr>
            <a:graphicFrameLocks noGrp="1"/>
          </p:cNvGraphicFramePr>
          <p:nvPr>
            <p:extLst/>
          </p:nvPr>
        </p:nvGraphicFramePr>
        <p:xfrm>
          <a:off x="457200" y="914400"/>
          <a:ext cx="8210739" cy="5212080"/>
        </p:xfrm>
        <a:graphic>
          <a:graphicData uri="http://schemas.openxmlformats.org/drawingml/2006/table">
            <a:tbl>
              <a:tblPr firstRow="1" bandRow="1">
                <a:tableStyleId>{3B4B98B0-60AC-42C2-AFA5-B58CD77FA1E5}</a:tableStyleId>
              </a:tblPr>
              <a:tblGrid>
                <a:gridCol w="1707183">
                  <a:extLst>
                    <a:ext uri="{9D8B030D-6E8A-4147-A177-3AD203B41FA5}">
                      <a16:colId xmlns:a16="http://schemas.microsoft.com/office/drawing/2014/main" val="20000"/>
                    </a:ext>
                  </a:extLst>
                </a:gridCol>
                <a:gridCol w="1544594">
                  <a:extLst>
                    <a:ext uri="{9D8B030D-6E8A-4147-A177-3AD203B41FA5}">
                      <a16:colId xmlns:a16="http://schemas.microsoft.com/office/drawing/2014/main" val="20001"/>
                    </a:ext>
                  </a:extLst>
                </a:gridCol>
                <a:gridCol w="1544594">
                  <a:extLst>
                    <a:ext uri="{9D8B030D-6E8A-4147-A177-3AD203B41FA5}">
                      <a16:colId xmlns:a16="http://schemas.microsoft.com/office/drawing/2014/main" val="20002"/>
                    </a:ext>
                  </a:extLst>
                </a:gridCol>
                <a:gridCol w="1625888">
                  <a:extLst>
                    <a:ext uri="{9D8B030D-6E8A-4147-A177-3AD203B41FA5}">
                      <a16:colId xmlns:a16="http://schemas.microsoft.com/office/drawing/2014/main" val="20003"/>
                    </a:ext>
                  </a:extLst>
                </a:gridCol>
                <a:gridCol w="1788480">
                  <a:extLst>
                    <a:ext uri="{9D8B030D-6E8A-4147-A177-3AD203B41FA5}">
                      <a16:colId xmlns:a16="http://schemas.microsoft.com/office/drawing/2014/main" val="20004"/>
                    </a:ext>
                  </a:extLst>
                </a:gridCol>
              </a:tblGrid>
              <a:tr h="273637">
                <a:tc>
                  <a:txBody>
                    <a:bodyPr/>
                    <a:lstStyle/>
                    <a:p>
                      <a:pPr algn="ctr"/>
                      <a:r>
                        <a:rPr lang="en-IN" sz="1200" b="1" i="0" u="none" strike="noStrike" kern="1200" baseline="0" dirty="0">
                          <a:solidFill>
                            <a:schemeClr val="bg1"/>
                          </a:solidFill>
                          <a:latin typeface="+mn-lt"/>
                          <a:ea typeface="+mn-ea"/>
                          <a:cs typeface="+mn-cs"/>
                        </a:rPr>
                        <a:t>Start of Round</a:t>
                      </a:r>
                      <a:endParaRPr lang="en-IN" sz="12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1200" b="1" i="0" u="none" strike="noStrike" kern="1200" baseline="0" dirty="0">
                          <a:solidFill>
                            <a:schemeClr val="bg1"/>
                          </a:solidFill>
                          <a:latin typeface="+mn-lt"/>
                          <a:ea typeface="+mn-ea"/>
                          <a:cs typeface="+mn-cs"/>
                        </a:rPr>
                        <a:t>After </a:t>
                      </a:r>
                      <a:r>
                        <a:rPr lang="en-IN" sz="1200" b="1" i="0" u="none" strike="noStrike" kern="1200" baseline="0" dirty="0" err="1">
                          <a:solidFill>
                            <a:schemeClr val="bg1"/>
                          </a:solidFill>
                          <a:latin typeface="+mn-lt"/>
                          <a:ea typeface="+mn-ea"/>
                          <a:cs typeface="+mn-cs"/>
                        </a:rPr>
                        <a:t>SubBytes</a:t>
                      </a:r>
                      <a:endParaRPr lang="en-IN" sz="12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1200" b="1" i="0" u="none" strike="noStrike" kern="1200" baseline="0" dirty="0">
                          <a:solidFill>
                            <a:schemeClr val="bg1"/>
                          </a:solidFill>
                          <a:latin typeface="+mn-lt"/>
                          <a:ea typeface="+mn-ea"/>
                          <a:cs typeface="+mn-cs"/>
                        </a:rPr>
                        <a:t>After </a:t>
                      </a:r>
                      <a:r>
                        <a:rPr lang="en-IN" sz="1200" b="1" i="0" u="none" strike="noStrike" kern="1200" baseline="0" dirty="0" err="1">
                          <a:solidFill>
                            <a:schemeClr val="bg1"/>
                          </a:solidFill>
                          <a:latin typeface="+mn-lt"/>
                          <a:ea typeface="+mn-ea"/>
                          <a:cs typeface="+mn-cs"/>
                        </a:rPr>
                        <a:t>ShiftRows</a:t>
                      </a:r>
                      <a:endParaRPr lang="en-IN" sz="12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1200" b="1" i="0" u="none" strike="noStrike" kern="1200" baseline="0" dirty="0">
                          <a:solidFill>
                            <a:schemeClr val="bg1"/>
                          </a:solidFill>
                          <a:latin typeface="+mn-lt"/>
                          <a:ea typeface="+mn-ea"/>
                          <a:cs typeface="+mn-cs"/>
                        </a:rPr>
                        <a:t>After </a:t>
                      </a:r>
                      <a:r>
                        <a:rPr lang="en-IN" sz="1200" b="1" i="0" u="none" strike="noStrike" kern="1200" baseline="0" dirty="0" err="1">
                          <a:solidFill>
                            <a:schemeClr val="bg1"/>
                          </a:solidFill>
                          <a:latin typeface="+mn-lt"/>
                          <a:ea typeface="+mn-ea"/>
                          <a:cs typeface="+mn-cs"/>
                        </a:rPr>
                        <a:t>MixColumns</a:t>
                      </a:r>
                      <a:endParaRPr lang="en-IN" sz="12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1200" b="1" i="0" u="none" strike="noStrike" kern="1200" baseline="0" dirty="0">
                          <a:solidFill>
                            <a:schemeClr val="bg1"/>
                          </a:solidFill>
                          <a:latin typeface="+mn-lt"/>
                          <a:ea typeface="+mn-ea"/>
                          <a:cs typeface="+mn-cs"/>
                        </a:rPr>
                        <a:t>Round Key</a:t>
                      </a:r>
                      <a:endParaRPr lang="en-IN" sz="12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0000"/>
                  </a:ext>
                </a:extLst>
              </a:tr>
              <a:tr h="538177">
                <a:tc>
                  <a:txBody>
                    <a:bodyPr/>
                    <a:lstStyle/>
                    <a:p>
                      <a:pPr algn="ctr"/>
                      <a:r>
                        <a:rPr lang="en-IN" sz="1200" b="1" i="0" u="none" strike="noStrike" kern="1200" baseline="0" dirty="0">
                          <a:solidFill>
                            <a:schemeClr val="tx1"/>
                          </a:solidFill>
                          <a:latin typeface="+mn-lt"/>
                          <a:ea typeface="+mn-ea"/>
                          <a:cs typeface="+mn-cs"/>
                        </a:rPr>
                        <a:t>01 89 </a:t>
                      </a:r>
                      <a:r>
                        <a:rPr lang="en-IN" sz="1200" b="1" i="0" u="none" strike="noStrike" kern="1200" baseline="0" dirty="0" err="1">
                          <a:solidFill>
                            <a:schemeClr val="tx1"/>
                          </a:solidFill>
                          <a:latin typeface="+mn-lt"/>
                          <a:ea typeface="+mn-ea"/>
                          <a:cs typeface="+mn-cs"/>
                        </a:rPr>
                        <a:t>fe</a:t>
                      </a:r>
                      <a:r>
                        <a:rPr lang="en-IN" sz="1200" b="1" i="0" u="none" strike="noStrike" kern="1200" baseline="0" dirty="0">
                          <a:solidFill>
                            <a:schemeClr val="tx1"/>
                          </a:solidFill>
                          <a:latin typeface="+mn-lt"/>
                          <a:ea typeface="+mn-ea"/>
                          <a:cs typeface="+mn-cs"/>
                        </a:rPr>
                        <a:t> 76</a:t>
                      </a:r>
                    </a:p>
                    <a:p>
                      <a:pPr algn="ctr"/>
                      <a:r>
                        <a:rPr lang="en-IN" sz="1200" b="1" i="0" u="none" strike="noStrike" kern="1200" baseline="0" dirty="0">
                          <a:solidFill>
                            <a:schemeClr val="tx1"/>
                          </a:solidFill>
                          <a:latin typeface="+mn-lt"/>
                          <a:ea typeface="+mn-ea"/>
                          <a:cs typeface="+mn-cs"/>
                        </a:rPr>
                        <a:t>23 </a:t>
                      </a:r>
                      <a:r>
                        <a:rPr lang="en-IN" sz="1200" b="1" i="0" u="none" strike="noStrike" kern="1200" baseline="0" dirty="0" err="1">
                          <a:solidFill>
                            <a:schemeClr val="tx1"/>
                          </a:solidFill>
                          <a:latin typeface="+mn-lt"/>
                          <a:ea typeface="+mn-ea"/>
                          <a:cs typeface="+mn-cs"/>
                        </a:rPr>
                        <a:t>ab</a:t>
                      </a:r>
                      <a:r>
                        <a:rPr lang="en-IN" sz="1200" b="1" i="0" u="none" strike="noStrike" kern="1200" baseline="0" dirty="0">
                          <a:solidFill>
                            <a:schemeClr val="tx1"/>
                          </a:solidFill>
                          <a:latin typeface="+mn-lt"/>
                          <a:ea typeface="+mn-ea"/>
                          <a:cs typeface="+mn-cs"/>
                        </a:rPr>
                        <a:t> dc 54</a:t>
                      </a:r>
                    </a:p>
                    <a:p>
                      <a:pPr algn="ctr"/>
                      <a:r>
                        <a:rPr lang="en-IN" sz="1200" b="1" i="0" u="none" strike="noStrike" kern="1200" baseline="0" dirty="0">
                          <a:solidFill>
                            <a:schemeClr val="tx1"/>
                          </a:solidFill>
                          <a:latin typeface="+mn-lt"/>
                          <a:ea typeface="+mn-ea"/>
                          <a:cs typeface="+mn-cs"/>
                        </a:rPr>
                        <a:t>45 cd </a:t>
                      </a:r>
                      <a:r>
                        <a:rPr lang="en-IN" sz="1200" b="1" i="0" u="none" strike="noStrike" kern="1200" baseline="0" dirty="0" err="1">
                          <a:solidFill>
                            <a:schemeClr val="tx1"/>
                          </a:solidFill>
                          <a:latin typeface="+mn-lt"/>
                          <a:ea typeface="+mn-ea"/>
                          <a:cs typeface="+mn-cs"/>
                        </a:rPr>
                        <a:t>ba</a:t>
                      </a:r>
                      <a:r>
                        <a:rPr lang="en-IN" sz="1200" b="1" i="0" u="none" strike="noStrike" kern="1200" baseline="0" dirty="0">
                          <a:solidFill>
                            <a:schemeClr val="tx1"/>
                          </a:solidFill>
                          <a:latin typeface="+mn-lt"/>
                          <a:ea typeface="+mn-ea"/>
                          <a:cs typeface="+mn-cs"/>
                        </a:rPr>
                        <a:t> 32</a:t>
                      </a:r>
                    </a:p>
                    <a:p>
                      <a:pPr algn="ctr"/>
                      <a:r>
                        <a:rPr lang="en-IN" sz="1200" b="1" i="0" u="none" strike="noStrike" kern="1200" baseline="0" dirty="0">
                          <a:solidFill>
                            <a:schemeClr val="tx1"/>
                          </a:solidFill>
                          <a:latin typeface="+mn-lt"/>
                          <a:ea typeface="+mn-ea"/>
                          <a:cs typeface="+mn-cs"/>
                        </a:rPr>
                        <a:t>67 </a:t>
                      </a:r>
                      <a:r>
                        <a:rPr lang="en-IN" sz="1200" b="1" i="0" u="none" strike="noStrike" kern="1200" baseline="0" dirty="0" err="1">
                          <a:solidFill>
                            <a:schemeClr val="tx1"/>
                          </a:solidFill>
                          <a:latin typeface="+mn-lt"/>
                          <a:ea typeface="+mn-ea"/>
                          <a:cs typeface="+mn-cs"/>
                        </a:rPr>
                        <a:t>ef</a:t>
                      </a:r>
                      <a:r>
                        <a:rPr lang="en-IN" sz="1200" b="1" i="0" u="none" strike="noStrike" kern="1200" baseline="0" dirty="0">
                          <a:solidFill>
                            <a:schemeClr val="tx1"/>
                          </a:solidFill>
                          <a:latin typeface="+mn-lt"/>
                          <a:ea typeface="+mn-ea"/>
                          <a:cs typeface="+mn-cs"/>
                        </a:rPr>
                        <a:t> 98 10</a:t>
                      </a:r>
                      <a:endParaRPr lang="en-IN" sz="1200" b="1" dirty="0">
                        <a:solidFill>
                          <a:schemeClr val="bg1"/>
                        </a:solidFill>
                      </a:endParaRP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endParaRPr lang="en-IN" sz="1200" b="1" dirty="0">
                        <a:solidFill>
                          <a:schemeClr val="bg1"/>
                        </a:solidFill>
                      </a:endParaRP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endParaRPr lang="en-IN" sz="1200" b="1" dirty="0">
                        <a:solidFill>
                          <a:schemeClr val="bg1"/>
                        </a:solidFill>
                      </a:endParaRP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endParaRPr lang="en-IN" sz="1200" b="1" dirty="0">
                        <a:solidFill>
                          <a:schemeClr val="bg1"/>
                        </a:solidFill>
                      </a:endParaRP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0f 47 0c </a:t>
                      </a:r>
                      <a:r>
                        <a:rPr lang="en-IN" sz="1200" b="1" i="0" u="none" strike="noStrike" kern="1200" baseline="0" dirty="0" err="1">
                          <a:solidFill>
                            <a:schemeClr val="tx1"/>
                          </a:solidFill>
                          <a:latin typeface="+mn-lt"/>
                          <a:ea typeface="+mn-ea"/>
                          <a:cs typeface="+mn-cs"/>
                        </a:rPr>
                        <a:t>af</a:t>
                      </a:r>
                      <a:endParaRPr lang="en-IN" sz="1200" b="1" i="0" u="none" strike="noStrike" kern="1200" baseline="0" dirty="0">
                        <a:solidFill>
                          <a:schemeClr val="tx1"/>
                        </a:solidFill>
                        <a:latin typeface="+mn-lt"/>
                        <a:ea typeface="+mn-ea"/>
                        <a:cs typeface="+mn-cs"/>
                      </a:endParaRPr>
                    </a:p>
                    <a:p>
                      <a:pPr algn="ctr"/>
                      <a:r>
                        <a:rPr lang="en-IN" sz="1200" b="1" i="0" u="none" strike="noStrike" kern="1200" baseline="0" dirty="0">
                          <a:solidFill>
                            <a:schemeClr val="tx1"/>
                          </a:solidFill>
                          <a:latin typeface="+mn-lt"/>
                          <a:ea typeface="+mn-ea"/>
                          <a:cs typeface="+mn-cs"/>
                        </a:rPr>
                        <a:t>15 d9 b7 7f</a:t>
                      </a:r>
                    </a:p>
                    <a:p>
                      <a:pPr algn="ctr"/>
                      <a:r>
                        <a:rPr lang="en-IN" sz="1200" b="1" i="0" u="none" strike="noStrike" kern="1200" baseline="0" dirty="0">
                          <a:solidFill>
                            <a:schemeClr val="tx1"/>
                          </a:solidFill>
                          <a:latin typeface="+mn-lt"/>
                          <a:ea typeface="+mn-ea"/>
                          <a:cs typeface="+mn-cs"/>
                        </a:rPr>
                        <a:t>71 e8 ad 67</a:t>
                      </a:r>
                    </a:p>
                    <a:p>
                      <a:pPr algn="ctr"/>
                      <a:r>
                        <a:rPr lang="en-IN" sz="1200" b="1" i="0" u="none" strike="noStrike" kern="1200" baseline="0" dirty="0">
                          <a:solidFill>
                            <a:schemeClr val="tx1"/>
                          </a:solidFill>
                          <a:latin typeface="+mn-lt"/>
                          <a:ea typeface="+mn-ea"/>
                          <a:cs typeface="+mn-cs"/>
                        </a:rPr>
                        <a:t>c9 59 d6 98</a:t>
                      </a:r>
                      <a:endParaRPr lang="en-IN" sz="1200" dirty="0">
                        <a:solidFill>
                          <a:schemeClr val="bg1"/>
                        </a:solidFill>
                      </a:endParaRP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479475">
                <a:tc>
                  <a:txBody>
                    <a:bodyPr/>
                    <a:lstStyle/>
                    <a:p>
                      <a:pPr algn="ctr"/>
                      <a:r>
                        <a:rPr lang="en-IN" sz="1200" b="1" i="0" u="none" strike="noStrike" kern="1200" baseline="0" dirty="0">
                          <a:solidFill>
                            <a:schemeClr val="tx1"/>
                          </a:solidFill>
                          <a:latin typeface="+mn-lt"/>
                          <a:ea typeface="+mn-ea"/>
                          <a:cs typeface="+mn-cs"/>
                        </a:rPr>
                        <a:t>0e </a:t>
                      </a:r>
                      <a:r>
                        <a:rPr lang="en-IN" sz="1200" b="1" i="0" u="none" strike="noStrike" kern="1200" baseline="0" dirty="0" err="1">
                          <a:solidFill>
                            <a:schemeClr val="tx1"/>
                          </a:solidFill>
                          <a:latin typeface="+mn-lt"/>
                          <a:ea typeface="+mn-ea"/>
                          <a:cs typeface="+mn-cs"/>
                        </a:rPr>
                        <a:t>ce</a:t>
                      </a:r>
                      <a:r>
                        <a:rPr lang="en-IN" sz="1200" b="1" i="0" u="none" strike="noStrike" kern="1200" baseline="0" dirty="0">
                          <a:solidFill>
                            <a:schemeClr val="tx1"/>
                          </a:solidFill>
                          <a:latin typeface="+mn-lt"/>
                          <a:ea typeface="+mn-ea"/>
                          <a:cs typeface="+mn-cs"/>
                        </a:rPr>
                        <a:t> f2 d9</a:t>
                      </a:r>
                    </a:p>
                    <a:p>
                      <a:pPr algn="ctr"/>
                      <a:r>
                        <a:rPr lang="en-IN" sz="1200" b="1" i="0" u="none" strike="noStrike" kern="1200" baseline="0" dirty="0">
                          <a:solidFill>
                            <a:schemeClr val="tx1"/>
                          </a:solidFill>
                          <a:latin typeface="+mn-lt"/>
                          <a:ea typeface="+mn-ea"/>
                          <a:cs typeface="+mn-cs"/>
                        </a:rPr>
                        <a:t>36 72 6b 2b</a:t>
                      </a:r>
                    </a:p>
                    <a:p>
                      <a:pPr algn="ctr"/>
                      <a:r>
                        <a:rPr lang="en-IN" sz="1200" b="1" i="0" u="none" strike="noStrike" kern="1200" baseline="0" dirty="0">
                          <a:solidFill>
                            <a:schemeClr val="tx1"/>
                          </a:solidFill>
                          <a:latin typeface="+mn-lt"/>
                          <a:ea typeface="+mn-ea"/>
                          <a:cs typeface="+mn-cs"/>
                        </a:rPr>
                        <a:t>34 25 17 55</a:t>
                      </a:r>
                    </a:p>
                    <a:p>
                      <a:pPr algn="ctr"/>
                      <a:r>
                        <a:rPr lang="en-IN" sz="1200" b="1" i="0" u="none" strike="noStrike" kern="1200" baseline="0" dirty="0" err="1">
                          <a:solidFill>
                            <a:schemeClr val="tx1"/>
                          </a:solidFill>
                          <a:latin typeface="+mn-lt"/>
                          <a:ea typeface="+mn-ea"/>
                          <a:cs typeface="+mn-cs"/>
                        </a:rPr>
                        <a:t>ae</a:t>
                      </a:r>
                      <a:r>
                        <a:rPr lang="en-IN" sz="1200" b="1" i="0" u="none" strike="noStrike" kern="1200" baseline="0" dirty="0">
                          <a:solidFill>
                            <a:schemeClr val="tx1"/>
                          </a:solidFill>
                          <a:latin typeface="+mn-lt"/>
                          <a:ea typeface="+mn-ea"/>
                          <a:cs typeface="+mn-cs"/>
                        </a:rPr>
                        <a:t> b6 4e 88</a:t>
                      </a:r>
                      <a:endParaRPr lang="en-IN" sz="1200" b="1" i="0" u="none" strike="noStrike" kern="1200" baseline="0" dirty="0">
                        <a:solidFill>
                          <a:schemeClr val="bg1"/>
                        </a:solidFill>
                        <a:latin typeface="+mn-lt"/>
                        <a:ea typeface="+mn-ea"/>
                        <a:cs typeface="+mn-cs"/>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err="1">
                          <a:solidFill>
                            <a:schemeClr val="tx1"/>
                          </a:solidFill>
                          <a:latin typeface="+mn-lt"/>
                          <a:ea typeface="+mn-ea"/>
                          <a:cs typeface="+mn-cs"/>
                        </a:rPr>
                        <a:t>ab</a:t>
                      </a:r>
                      <a:r>
                        <a:rPr lang="en-IN" sz="1200" b="1" i="0" u="none" strike="noStrike" kern="1200" baseline="0" dirty="0">
                          <a:solidFill>
                            <a:schemeClr val="tx1"/>
                          </a:solidFill>
                          <a:latin typeface="+mn-lt"/>
                          <a:ea typeface="+mn-ea"/>
                          <a:cs typeface="+mn-cs"/>
                        </a:rPr>
                        <a:t> 8b 89 35</a:t>
                      </a:r>
                    </a:p>
                    <a:p>
                      <a:pPr algn="ctr"/>
                      <a:r>
                        <a:rPr lang="en-IN" sz="1200" b="1" i="0" u="none" strike="noStrike" kern="1200" baseline="0" dirty="0">
                          <a:solidFill>
                            <a:schemeClr val="tx1"/>
                          </a:solidFill>
                          <a:latin typeface="+mn-lt"/>
                          <a:ea typeface="+mn-ea"/>
                          <a:cs typeface="+mn-cs"/>
                        </a:rPr>
                        <a:t>05 40 7f f1</a:t>
                      </a:r>
                    </a:p>
                    <a:p>
                      <a:pPr algn="ctr"/>
                      <a:r>
                        <a:rPr lang="en-IN" sz="1200" b="1" i="0" u="none" strike="noStrike" kern="1200" baseline="0" dirty="0">
                          <a:solidFill>
                            <a:schemeClr val="tx1"/>
                          </a:solidFill>
                          <a:latin typeface="+mn-lt"/>
                          <a:ea typeface="+mn-ea"/>
                          <a:cs typeface="+mn-cs"/>
                        </a:rPr>
                        <a:t>18 3f f0 fc</a:t>
                      </a:r>
                    </a:p>
                    <a:p>
                      <a:pPr algn="ctr"/>
                      <a:r>
                        <a:rPr lang="en-IN" sz="1200" b="1" i="0" u="none" strike="noStrike" kern="1200" baseline="0" dirty="0">
                          <a:solidFill>
                            <a:schemeClr val="tx1"/>
                          </a:solidFill>
                          <a:latin typeface="+mn-lt"/>
                          <a:ea typeface="+mn-ea"/>
                          <a:cs typeface="+mn-cs"/>
                        </a:rPr>
                        <a:t>e4 4e 2f c4</a:t>
                      </a:r>
                      <a:endParaRPr lang="en-IN" sz="1200" b="1" i="0" u="none" strike="noStrike" kern="1200" baseline="0" dirty="0">
                        <a:solidFill>
                          <a:schemeClr val="bg1"/>
                        </a:solidFill>
                        <a:latin typeface="+mn-lt"/>
                        <a:ea typeface="+mn-ea"/>
                        <a:cs typeface="+mn-cs"/>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err="1">
                          <a:solidFill>
                            <a:schemeClr val="tx1"/>
                          </a:solidFill>
                          <a:latin typeface="+mn-lt"/>
                          <a:ea typeface="+mn-ea"/>
                          <a:cs typeface="+mn-cs"/>
                        </a:rPr>
                        <a:t>ab</a:t>
                      </a:r>
                      <a:r>
                        <a:rPr lang="en-IN" sz="1200" b="1" i="0" u="none" strike="noStrike" kern="1200" baseline="0" dirty="0">
                          <a:solidFill>
                            <a:schemeClr val="tx1"/>
                          </a:solidFill>
                          <a:latin typeface="+mn-lt"/>
                          <a:ea typeface="+mn-ea"/>
                          <a:cs typeface="+mn-cs"/>
                        </a:rPr>
                        <a:t> 8b 89 35</a:t>
                      </a:r>
                    </a:p>
                    <a:p>
                      <a:pPr algn="ctr"/>
                      <a:r>
                        <a:rPr lang="en-IN" sz="1200" b="1" i="0" u="none" strike="noStrike" kern="1200" baseline="0" dirty="0">
                          <a:solidFill>
                            <a:schemeClr val="tx1"/>
                          </a:solidFill>
                          <a:latin typeface="+mn-lt"/>
                          <a:ea typeface="+mn-ea"/>
                          <a:cs typeface="+mn-cs"/>
                        </a:rPr>
                        <a:t>40 7f f1 05</a:t>
                      </a:r>
                    </a:p>
                    <a:p>
                      <a:pPr algn="ctr"/>
                      <a:r>
                        <a:rPr lang="en-IN" sz="1200" b="1" i="0" u="none" strike="noStrike" kern="1200" baseline="0" dirty="0">
                          <a:solidFill>
                            <a:schemeClr val="tx1"/>
                          </a:solidFill>
                          <a:latin typeface="+mn-lt"/>
                          <a:ea typeface="+mn-ea"/>
                          <a:cs typeface="+mn-cs"/>
                        </a:rPr>
                        <a:t>f0 fc 18 3f</a:t>
                      </a:r>
                    </a:p>
                    <a:p>
                      <a:pPr algn="ctr"/>
                      <a:r>
                        <a:rPr lang="en-IN" sz="1200" b="1" i="0" u="none" strike="noStrike" kern="1200" baseline="0" dirty="0">
                          <a:solidFill>
                            <a:schemeClr val="tx1"/>
                          </a:solidFill>
                          <a:latin typeface="+mn-lt"/>
                          <a:ea typeface="+mn-ea"/>
                          <a:cs typeface="+mn-cs"/>
                        </a:rPr>
                        <a:t>c4 e4 4e 2f</a:t>
                      </a:r>
                      <a:endParaRPr lang="en-IN" sz="1200" b="1" i="0" u="none" strike="noStrike" kern="1200" baseline="0" dirty="0">
                        <a:solidFill>
                          <a:schemeClr val="bg1"/>
                        </a:solidFill>
                        <a:latin typeface="+mn-lt"/>
                        <a:ea typeface="+mn-ea"/>
                        <a:cs typeface="+mn-cs"/>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b9 94 57 75</a:t>
                      </a:r>
                    </a:p>
                    <a:p>
                      <a:pPr algn="ctr"/>
                      <a:r>
                        <a:rPr lang="en-IN" sz="1200" b="1" i="0" u="none" strike="noStrike" kern="1200" baseline="0" dirty="0">
                          <a:solidFill>
                            <a:schemeClr val="tx1"/>
                          </a:solidFill>
                          <a:latin typeface="+mn-lt"/>
                          <a:ea typeface="+mn-ea"/>
                          <a:cs typeface="+mn-cs"/>
                        </a:rPr>
                        <a:t>e4 8e 16 51</a:t>
                      </a:r>
                    </a:p>
                    <a:p>
                      <a:pPr algn="ctr"/>
                      <a:r>
                        <a:rPr lang="en-IN" sz="1200" b="1" i="0" u="none" strike="noStrike" kern="1200" baseline="0" dirty="0">
                          <a:solidFill>
                            <a:schemeClr val="tx1"/>
                          </a:solidFill>
                          <a:latin typeface="+mn-lt"/>
                          <a:ea typeface="+mn-ea"/>
                          <a:cs typeface="+mn-cs"/>
                        </a:rPr>
                        <a:t>47 20 9a 3f</a:t>
                      </a:r>
                    </a:p>
                    <a:p>
                      <a:pPr algn="ctr"/>
                      <a:r>
                        <a:rPr lang="en-IN" sz="1200" b="1" i="0" u="none" strike="noStrike" kern="1200" baseline="0" dirty="0">
                          <a:solidFill>
                            <a:schemeClr val="tx1"/>
                          </a:solidFill>
                          <a:latin typeface="+mn-lt"/>
                          <a:ea typeface="+mn-ea"/>
                          <a:cs typeface="+mn-cs"/>
                        </a:rPr>
                        <a:t>c5 d6 f5 3b</a:t>
                      </a:r>
                      <a:endParaRPr lang="en-IN" sz="1200" b="1" i="0" u="none" strike="noStrike" kern="1200" baseline="0" dirty="0">
                        <a:solidFill>
                          <a:schemeClr val="bg1"/>
                        </a:solidFill>
                        <a:latin typeface="+mn-lt"/>
                        <a:ea typeface="+mn-ea"/>
                        <a:cs typeface="+mn-cs"/>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dc 9b 97 38</a:t>
                      </a:r>
                    </a:p>
                    <a:p>
                      <a:pPr algn="ctr"/>
                      <a:r>
                        <a:rPr lang="en-IN" sz="1200" b="1" i="0" u="none" strike="noStrike" kern="1200" baseline="0" dirty="0">
                          <a:solidFill>
                            <a:schemeClr val="tx1"/>
                          </a:solidFill>
                          <a:latin typeface="+mn-lt"/>
                          <a:ea typeface="+mn-ea"/>
                          <a:cs typeface="+mn-cs"/>
                        </a:rPr>
                        <a:t>90 49 </a:t>
                      </a:r>
                      <a:r>
                        <a:rPr lang="en-IN" sz="1200" b="1" i="0" u="none" strike="noStrike" kern="1200" baseline="0" dirty="0" err="1">
                          <a:solidFill>
                            <a:schemeClr val="tx1"/>
                          </a:solidFill>
                          <a:latin typeface="+mn-lt"/>
                          <a:ea typeface="+mn-ea"/>
                          <a:cs typeface="+mn-cs"/>
                        </a:rPr>
                        <a:t>fe</a:t>
                      </a:r>
                      <a:r>
                        <a:rPr lang="en-IN" sz="1200" b="1" i="0" u="none" strike="noStrike" kern="1200" baseline="0" dirty="0">
                          <a:solidFill>
                            <a:schemeClr val="tx1"/>
                          </a:solidFill>
                          <a:latin typeface="+mn-lt"/>
                          <a:ea typeface="+mn-ea"/>
                          <a:cs typeface="+mn-cs"/>
                        </a:rPr>
                        <a:t> 81</a:t>
                      </a:r>
                    </a:p>
                    <a:p>
                      <a:pPr algn="ctr"/>
                      <a:r>
                        <a:rPr lang="en-IN" sz="1200" b="1" i="0" u="none" strike="noStrike" kern="1200" baseline="0" dirty="0">
                          <a:solidFill>
                            <a:schemeClr val="tx1"/>
                          </a:solidFill>
                          <a:latin typeface="+mn-lt"/>
                          <a:ea typeface="+mn-ea"/>
                          <a:cs typeface="+mn-cs"/>
                        </a:rPr>
                        <a:t>37 </a:t>
                      </a:r>
                      <a:r>
                        <a:rPr lang="en-IN" sz="1200" b="1" i="0" u="none" strike="noStrike" kern="1200" baseline="0" dirty="0" err="1">
                          <a:solidFill>
                            <a:schemeClr val="tx1"/>
                          </a:solidFill>
                          <a:latin typeface="+mn-lt"/>
                          <a:ea typeface="+mn-ea"/>
                          <a:cs typeface="+mn-cs"/>
                        </a:rPr>
                        <a:t>df</a:t>
                      </a:r>
                      <a:r>
                        <a:rPr lang="en-IN" sz="1200" b="1" i="0" u="none" strike="noStrike" kern="1200" baseline="0" dirty="0">
                          <a:solidFill>
                            <a:schemeClr val="tx1"/>
                          </a:solidFill>
                          <a:latin typeface="+mn-lt"/>
                          <a:ea typeface="+mn-ea"/>
                          <a:cs typeface="+mn-cs"/>
                        </a:rPr>
                        <a:t> 72 15</a:t>
                      </a:r>
                    </a:p>
                    <a:p>
                      <a:pPr algn="ctr"/>
                      <a:r>
                        <a:rPr lang="en-IN" sz="1200" b="1" i="0" u="none" strike="noStrike" kern="1200" baseline="0" dirty="0">
                          <a:solidFill>
                            <a:schemeClr val="tx1"/>
                          </a:solidFill>
                          <a:latin typeface="+mn-lt"/>
                          <a:ea typeface="+mn-ea"/>
                          <a:cs typeface="+mn-cs"/>
                        </a:rPr>
                        <a:t>b0 e9 3f a7</a:t>
                      </a:r>
                      <a:endParaRPr lang="en-IN" sz="1200" dirty="0">
                        <a:solidFill>
                          <a:schemeClr val="bg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479475">
                <a:tc>
                  <a:txBody>
                    <a:bodyPr/>
                    <a:lstStyle/>
                    <a:p>
                      <a:pPr algn="ctr"/>
                      <a:r>
                        <a:rPr lang="en-IN" sz="1200" b="1" i="0" u="none" strike="noStrike" kern="1200" baseline="0" dirty="0">
                          <a:solidFill>
                            <a:schemeClr val="tx1"/>
                          </a:solidFill>
                          <a:latin typeface="+mn-lt"/>
                          <a:ea typeface="+mn-ea"/>
                          <a:cs typeface="+mn-cs"/>
                        </a:rPr>
                        <a:t>65 0f c0 4d</a:t>
                      </a:r>
                    </a:p>
                    <a:p>
                      <a:pPr algn="ctr"/>
                      <a:r>
                        <a:rPr lang="en-IN" sz="1200" b="1" i="0" u="none" strike="noStrike" kern="1200" baseline="0" dirty="0">
                          <a:solidFill>
                            <a:schemeClr val="tx1"/>
                          </a:solidFill>
                          <a:latin typeface="+mn-lt"/>
                          <a:ea typeface="+mn-ea"/>
                          <a:cs typeface="+mn-cs"/>
                        </a:rPr>
                        <a:t>74 c7 e8 d0</a:t>
                      </a:r>
                    </a:p>
                    <a:p>
                      <a:pPr algn="ctr"/>
                      <a:r>
                        <a:rPr lang="en-IN" sz="1200" b="1" i="0" u="none" strike="noStrike" kern="1200" baseline="0" dirty="0">
                          <a:solidFill>
                            <a:schemeClr val="tx1"/>
                          </a:solidFill>
                          <a:latin typeface="+mn-lt"/>
                          <a:ea typeface="+mn-ea"/>
                          <a:cs typeface="+mn-cs"/>
                        </a:rPr>
                        <a:t>70 </a:t>
                      </a:r>
                      <a:r>
                        <a:rPr lang="en-IN" sz="1200" b="1" i="0" u="none" strike="noStrike" kern="1200" baseline="0" dirty="0" err="1">
                          <a:solidFill>
                            <a:schemeClr val="tx1"/>
                          </a:solidFill>
                          <a:latin typeface="+mn-lt"/>
                          <a:ea typeface="+mn-ea"/>
                          <a:cs typeface="+mn-cs"/>
                        </a:rPr>
                        <a:t>ff</a:t>
                      </a:r>
                      <a:r>
                        <a:rPr lang="en-IN" sz="1200" b="1" i="0" u="none" strike="noStrike" kern="1200" baseline="0" dirty="0">
                          <a:solidFill>
                            <a:schemeClr val="tx1"/>
                          </a:solidFill>
                          <a:latin typeface="+mn-lt"/>
                          <a:ea typeface="+mn-ea"/>
                          <a:cs typeface="+mn-cs"/>
                        </a:rPr>
                        <a:t> e8 2a</a:t>
                      </a:r>
                    </a:p>
                    <a:p>
                      <a:pPr algn="ctr"/>
                      <a:r>
                        <a:rPr lang="en-IN" sz="1200" b="1" i="0" u="none" strike="noStrike" kern="1200" baseline="0" dirty="0">
                          <a:solidFill>
                            <a:schemeClr val="tx1"/>
                          </a:solidFill>
                          <a:latin typeface="+mn-lt"/>
                          <a:ea typeface="+mn-ea"/>
                          <a:cs typeface="+mn-cs"/>
                        </a:rPr>
                        <a:t>75 3f </a:t>
                      </a:r>
                      <a:r>
                        <a:rPr lang="en-IN" sz="1200" b="1" i="0" u="none" strike="noStrike" kern="1200" baseline="0" dirty="0" err="1">
                          <a:solidFill>
                            <a:schemeClr val="tx1"/>
                          </a:solidFill>
                          <a:latin typeface="+mn-lt"/>
                          <a:ea typeface="+mn-ea"/>
                          <a:cs typeface="+mn-cs"/>
                        </a:rPr>
                        <a:t>ca</a:t>
                      </a:r>
                      <a:r>
                        <a:rPr lang="en-IN" sz="1200" b="1" i="0" u="none" strike="noStrike" kern="1200" baseline="0" dirty="0">
                          <a:solidFill>
                            <a:schemeClr val="tx1"/>
                          </a:solidFill>
                          <a:latin typeface="+mn-lt"/>
                          <a:ea typeface="+mn-ea"/>
                          <a:cs typeface="+mn-cs"/>
                        </a:rPr>
                        <a:t> 9c</a:t>
                      </a:r>
                      <a:endParaRPr lang="en-IN" sz="1200" b="1" dirty="0">
                        <a:solidFill>
                          <a:schemeClr val="bg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4d 76 </a:t>
                      </a:r>
                      <a:r>
                        <a:rPr lang="en-IN" sz="1200" b="1" i="0" u="none" strike="noStrike" kern="1200" baseline="0" dirty="0" err="1">
                          <a:solidFill>
                            <a:schemeClr val="tx1"/>
                          </a:solidFill>
                          <a:latin typeface="+mn-lt"/>
                          <a:ea typeface="+mn-ea"/>
                          <a:cs typeface="+mn-cs"/>
                        </a:rPr>
                        <a:t>ba</a:t>
                      </a:r>
                      <a:r>
                        <a:rPr lang="en-IN" sz="1200" b="1" i="0" u="none" strike="noStrike" kern="1200" baseline="0" dirty="0">
                          <a:solidFill>
                            <a:schemeClr val="tx1"/>
                          </a:solidFill>
                          <a:latin typeface="+mn-lt"/>
                          <a:ea typeface="+mn-ea"/>
                          <a:cs typeface="+mn-cs"/>
                        </a:rPr>
                        <a:t> e3</a:t>
                      </a:r>
                    </a:p>
                    <a:p>
                      <a:pPr algn="ctr"/>
                      <a:r>
                        <a:rPr lang="en-IN" sz="1200" b="1" i="0" u="none" strike="noStrike" kern="1200" baseline="0" dirty="0">
                          <a:solidFill>
                            <a:schemeClr val="tx1"/>
                          </a:solidFill>
                          <a:latin typeface="+mn-lt"/>
                          <a:ea typeface="+mn-ea"/>
                          <a:cs typeface="+mn-cs"/>
                        </a:rPr>
                        <a:t>92 c6 9b 70</a:t>
                      </a:r>
                    </a:p>
                    <a:p>
                      <a:pPr algn="ctr"/>
                      <a:r>
                        <a:rPr lang="en-IN" sz="1200" b="1" i="0" u="none" strike="noStrike" kern="1200" baseline="0" dirty="0">
                          <a:solidFill>
                            <a:schemeClr val="tx1"/>
                          </a:solidFill>
                          <a:latin typeface="+mn-lt"/>
                          <a:ea typeface="+mn-ea"/>
                          <a:cs typeface="+mn-cs"/>
                        </a:rPr>
                        <a:t>51 16 9b e5</a:t>
                      </a:r>
                    </a:p>
                    <a:p>
                      <a:pPr algn="ctr"/>
                      <a:r>
                        <a:rPr lang="en-IN" sz="1200" b="1" i="0" u="none" strike="noStrike" kern="1200" baseline="0" dirty="0">
                          <a:solidFill>
                            <a:schemeClr val="tx1"/>
                          </a:solidFill>
                          <a:latin typeface="+mn-lt"/>
                          <a:ea typeface="+mn-ea"/>
                          <a:cs typeface="+mn-cs"/>
                        </a:rPr>
                        <a:t>9d 75 74 de</a:t>
                      </a:r>
                      <a:endParaRPr lang="en-IN" sz="1200" b="1" dirty="0">
                        <a:solidFill>
                          <a:schemeClr val="bg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4d 76 </a:t>
                      </a:r>
                      <a:r>
                        <a:rPr lang="en-IN" sz="1200" b="1" i="0" u="none" strike="noStrike" kern="1200" baseline="0" dirty="0" err="1">
                          <a:solidFill>
                            <a:schemeClr val="tx1"/>
                          </a:solidFill>
                          <a:latin typeface="+mn-lt"/>
                          <a:ea typeface="+mn-ea"/>
                          <a:cs typeface="+mn-cs"/>
                        </a:rPr>
                        <a:t>ba</a:t>
                      </a:r>
                      <a:r>
                        <a:rPr lang="en-IN" sz="1200" b="1" i="0" u="none" strike="noStrike" kern="1200" baseline="0" dirty="0">
                          <a:solidFill>
                            <a:schemeClr val="tx1"/>
                          </a:solidFill>
                          <a:latin typeface="+mn-lt"/>
                          <a:ea typeface="+mn-ea"/>
                          <a:cs typeface="+mn-cs"/>
                        </a:rPr>
                        <a:t> e3</a:t>
                      </a:r>
                    </a:p>
                    <a:p>
                      <a:pPr algn="ctr"/>
                      <a:r>
                        <a:rPr lang="en-IN" sz="1200" b="1" i="0" u="none" strike="noStrike" kern="1200" baseline="0" dirty="0">
                          <a:solidFill>
                            <a:schemeClr val="tx1"/>
                          </a:solidFill>
                          <a:latin typeface="+mn-lt"/>
                          <a:ea typeface="+mn-ea"/>
                          <a:cs typeface="+mn-cs"/>
                        </a:rPr>
                        <a:t>c6 9b 70 92</a:t>
                      </a:r>
                    </a:p>
                    <a:p>
                      <a:pPr algn="ctr"/>
                      <a:r>
                        <a:rPr lang="en-IN" sz="1200" b="1" i="0" u="none" strike="noStrike" kern="1200" baseline="0" dirty="0">
                          <a:solidFill>
                            <a:schemeClr val="tx1"/>
                          </a:solidFill>
                          <a:latin typeface="+mn-lt"/>
                          <a:ea typeface="+mn-ea"/>
                          <a:cs typeface="+mn-cs"/>
                        </a:rPr>
                        <a:t>9b e5 51 16</a:t>
                      </a:r>
                    </a:p>
                    <a:p>
                      <a:pPr algn="ctr"/>
                      <a:r>
                        <a:rPr lang="en-IN" sz="1200" b="1" i="0" u="none" strike="noStrike" kern="1200" baseline="0" dirty="0">
                          <a:solidFill>
                            <a:schemeClr val="tx1"/>
                          </a:solidFill>
                          <a:latin typeface="+mn-lt"/>
                          <a:ea typeface="+mn-ea"/>
                          <a:cs typeface="+mn-cs"/>
                        </a:rPr>
                        <a:t>de 9d 75 74</a:t>
                      </a:r>
                      <a:endParaRPr lang="en-IN" sz="1200" b="1" dirty="0">
                        <a:solidFill>
                          <a:schemeClr val="bg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8e 22 </a:t>
                      </a:r>
                      <a:r>
                        <a:rPr lang="en-IN" sz="1200" b="1" i="0" u="none" strike="noStrike" kern="1200" baseline="0" dirty="0" err="1">
                          <a:solidFill>
                            <a:schemeClr val="tx1"/>
                          </a:solidFill>
                          <a:latin typeface="+mn-lt"/>
                          <a:ea typeface="+mn-ea"/>
                          <a:cs typeface="+mn-cs"/>
                        </a:rPr>
                        <a:t>db</a:t>
                      </a:r>
                      <a:r>
                        <a:rPr lang="en-IN" sz="1200" b="1" i="0" u="none" strike="noStrike" kern="1200" baseline="0" dirty="0">
                          <a:solidFill>
                            <a:schemeClr val="tx1"/>
                          </a:solidFill>
                          <a:latin typeface="+mn-lt"/>
                          <a:ea typeface="+mn-ea"/>
                          <a:cs typeface="+mn-cs"/>
                        </a:rPr>
                        <a:t> 12</a:t>
                      </a:r>
                    </a:p>
                    <a:p>
                      <a:pPr algn="ctr"/>
                      <a:r>
                        <a:rPr lang="en-IN" sz="1200" b="1" i="0" u="none" strike="noStrike" kern="1200" baseline="0" dirty="0">
                          <a:solidFill>
                            <a:schemeClr val="tx1"/>
                          </a:solidFill>
                          <a:latin typeface="+mn-lt"/>
                          <a:ea typeface="+mn-ea"/>
                          <a:cs typeface="+mn-cs"/>
                        </a:rPr>
                        <a:t>b2 f2 dc 92</a:t>
                      </a:r>
                    </a:p>
                    <a:p>
                      <a:pPr algn="ctr"/>
                      <a:r>
                        <a:rPr lang="en-IN" sz="1200" b="1" i="0" u="none" strike="noStrike" kern="1200" baseline="0" dirty="0" err="1">
                          <a:solidFill>
                            <a:schemeClr val="tx1"/>
                          </a:solidFill>
                          <a:latin typeface="+mn-lt"/>
                          <a:ea typeface="+mn-ea"/>
                          <a:cs typeface="+mn-cs"/>
                        </a:rPr>
                        <a:t>df</a:t>
                      </a:r>
                      <a:r>
                        <a:rPr lang="en-IN" sz="1200" b="1" i="0" u="none" strike="noStrike" kern="1200" baseline="0" dirty="0">
                          <a:solidFill>
                            <a:schemeClr val="tx1"/>
                          </a:solidFill>
                          <a:latin typeface="+mn-lt"/>
                          <a:ea typeface="+mn-ea"/>
                          <a:cs typeface="+mn-cs"/>
                        </a:rPr>
                        <a:t> 80 f7 c1</a:t>
                      </a:r>
                    </a:p>
                    <a:p>
                      <a:pPr algn="ctr"/>
                      <a:r>
                        <a:rPr lang="en-IN" sz="1200" b="1" i="0" u="none" strike="noStrike" kern="1200" baseline="0" dirty="0">
                          <a:solidFill>
                            <a:schemeClr val="tx1"/>
                          </a:solidFill>
                          <a:latin typeface="+mn-lt"/>
                          <a:ea typeface="+mn-ea"/>
                          <a:cs typeface="+mn-cs"/>
                        </a:rPr>
                        <a:t>2d c5 1e 52</a:t>
                      </a:r>
                      <a:endParaRPr lang="en-IN" sz="1200" b="1" dirty="0">
                        <a:solidFill>
                          <a:schemeClr val="bg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d2 49 de e6</a:t>
                      </a:r>
                    </a:p>
                    <a:p>
                      <a:pPr algn="ctr"/>
                      <a:r>
                        <a:rPr lang="en-IN" sz="1200" b="1" i="0" u="none" strike="noStrike" kern="1200" baseline="0" dirty="0">
                          <a:solidFill>
                            <a:schemeClr val="tx1"/>
                          </a:solidFill>
                          <a:latin typeface="+mn-lt"/>
                          <a:ea typeface="+mn-ea"/>
                          <a:cs typeface="+mn-cs"/>
                        </a:rPr>
                        <a:t>c9 80 7e </a:t>
                      </a:r>
                      <a:r>
                        <a:rPr lang="en-IN" sz="1200" b="1" i="0" u="none" strike="noStrike" kern="1200" baseline="0" dirty="0" err="1">
                          <a:solidFill>
                            <a:schemeClr val="tx1"/>
                          </a:solidFill>
                          <a:latin typeface="+mn-lt"/>
                          <a:ea typeface="+mn-ea"/>
                          <a:cs typeface="+mn-cs"/>
                        </a:rPr>
                        <a:t>ff</a:t>
                      </a:r>
                      <a:endParaRPr lang="en-IN" sz="1200" b="1" i="0" u="none" strike="noStrike" kern="1200" baseline="0" dirty="0">
                        <a:solidFill>
                          <a:schemeClr val="tx1"/>
                        </a:solidFill>
                        <a:latin typeface="+mn-lt"/>
                        <a:ea typeface="+mn-ea"/>
                        <a:cs typeface="+mn-cs"/>
                      </a:endParaRPr>
                    </a:p>
                    <a:p>
                      <a:pPr algn="ctr"/>
                      <a:r>
                        <a:rPr lang="en-IN" sz="1200" b="1" i="0" u="none" strike="noStrike" kern="1200" baseline="0" dirty="0">
                          <a:solidFill>
                            <a:schemeClr val="tx1"/>
                          </a:solidFill>
                          <a:latin typeface="+mn-lt"/>
                          <a:ea typeface="+mn-ea"/>
                          <a:cs typeface="+mn-cs"/>
                        </a:rPr>
                        <a:t>6b b4 c6 d3</a:t>
                      </a:r>
                    </a:p>
                    <a:p>
                      <a:pPr algn="ctr"/>
                      <a:r>
                        <a:rPr lang="en-IN" sz="1200" b="1" i="0" u="none" strike="noStrike" kern="1200" baseline="0" dirty="0">
                          <a:solidFill>
                            <a:schemeClr val="tx1"/>
                          </a:solidFill>
                          <a:latin typeface="+mn-lt"/>
                          <a:ea typeface="+mn-ea"/>
                          <a:cs typeface="+mn-cs"/>
                        </a:rPr>
                        <a:t>b7 5e 61 c6</a:t>
                      </a:r>
                      <a:endParaRPr lang="en-IN" sz="1200" dirty="0">
                        <a:solidFill>
                          <a:schemeClr val="bg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r h="479475">
                <a:tc>
                  <a:txBody>
                    <a:bodyPr/>
                    <a:lstStyle/>
                    <a:p>
                      <a:pPr algn="ctr"/>
                      <a:r>
                        <a:rPr lang="en-IN" sz="1200" b="1" i="0" u="none" strike="noStrike" kern="1200" baseline="0" dirty="0">
                          <a:solidFill>
                            <a:schemeClr val="tx1"/>
                          </a:solidFill>
                          <a:latin typeface="+mn-lt"/>
                          <a:ea typeface="+mn-ea"/>
                          <a:cs typeface="+mn-cs"/>
                        </a:rPr>
                        <a:t>5c 6b 05 f4</a:t>
                      </a:r>
                    </a:p>
                    <a:p>
                      <a:pPr algn="ctr"/>
                      <a:r>
                        <a:rPr lang="en-IN" sz="1200" b="1" i="0" u="none" strike="noStrike" kern="1200" baseline="0" dirty="0">
                          <a:solidFill>
                            <a:schemeClr val="tx1"/>
                          </a:solidFill>
                          <a:latin typeface="+mn-lt"/>
                          <a:ea typeface="+mn-ea"/>
                          <a:cs typeface="+mn-cs"/>
                        </a:rPr>
                        <a:t>7b 72 a2 6d</a:t>
                      </a:r>
                    </a:p>
                    <a:p>
                      <a:pPr algn="ctr"/>
                      <a:r>
                        <a:rPr lang="en-IN" sz="1200" b="1" i="0" u="none" strike="noStrike" kern="1200" baseline="0" dirty="0">
                          <a:solidFill>
                            <a:schemeClr val="tx1"/>
                          </a:solidFill>
                          <a:latin typeface="+mn-lt"/>
                          <a:ea typeface="+mn-ea"/>
                          <a:cs typeface="+mn-cs"/>
                        </a:rPr>
                        <a:t>b4 34 31 12</a:t>
                      </a:r>
                    </a:p>
                    <a:p>
                      <a:pPr algn="ctr"/>
                      <a:r>
                        <a:rPr lang="en-IN" sz="1200" b="1" i="0" u="none" strike="noStrike" kern="1200" baseline="0" dirty="0">
                          <a:solidFill>
                            <a:schemeClr val="tx1"/>
                          </a:solidFill>
                          <a:latin typeface="+mn-lt"/>
                          <a:ea typeface="+mn-ea"/>
                          <a:cs typeface="+mn-cs"/>
                        </a:rPr>
                        <a:t>9a 9b 7f 94</a:t>
                      </a: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4a 7f 6b bf</a:t>
                      </a:r>
                    </a:p>
                    <a:p>
                      <a:pPr algn="ctr"/>
                      <a:r>
                        <a:rPr lang="en-IN" sz="1200" b="1" i="0" u="none" strike="noStrike" kern="1200" baseline="0" dirty="0">
                          <a:solidFill>
                            <a:schemeClr val="tx1"/>
                          </a:solidFill>
                          <a:latin typeface="+mn-lt"/>
                          <a:ea typeface="+mn-ea"/>
                          <a:cs typeface="+mn-cs"/>
                        </a:rPr>
                        <a:t>21 40 3a 3c</a:t>
                      </a:r>
                    </a:p>
                    <a:p>
                      <a:pPr algn="ctr"/>
                      <a:r>
                        <a:rPr lang="en-IN" sz="1200" b="1" i="0" u="none" strike="noStrike" kern="1200" baseline="0" dirty="0">
                          <a:solidFill>
                            <a:schemeClr val="tx1"/>
                          </a:solidFill>
                          <a:latin typeface="+mn-lt"/>
                          <a:ea typeface="+mn-ea"/>
                          <a:cs typeface="+mn-cs"/>
                        </a:rPr>
                        <a:t>8d 18 c7 c9</a:t>
                      </a:r>
                    </a:p>
                    <a:p>
                      <a:pPr algn="ctr"/>
                      <a:r>
                        <a:rPr lang="en-IN" sz="1200" b="1" i="0" u="none" strike="noStrike" kern="1200" baseline="0" dirty="0">
                          <a:solidFill>
                            <a:schemeClr val="tx1"/>
                          </a:solidFill>
                          <a:latin typeface="+mn-lt"/>
                          <a:ea typeface="+mn-ea"/>
                          <a:cs typeface="+mn-cs"/>
                        </a:rPr>
                        <a:t>b8 14 d2 22</a:t>
                      </a: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4a 7f 6b bf</a:t>
                      </a:r>
                    </a:p>
                    <a:p>
                      <a:pPr algn="ctr"/>
                      <a:r>
                        <a:rPr lang="en-IN" sz="1200" b="1" i="0" u="none" strike="noStrike" kern="1200" baseline="0" dirty="0">
                          <a:solidFill>
                            <a:schemeClr val="tx1"/>
                          </a:solidFill>
                          <a:latin typeface="+mn-lt"/>
                          <a:ea typeface="+mn-ea"/>
                          <a:cs typeface="+mn-cs"/>
                        </a:rPr>
                        <a:t>40 3a 3c 21</a:t>
                      </a:r>
                    </a:p>
                    <a:p>
                      <a:pPr algn="ctr"/>
                      <a:r>
                        <a:rPr lang="en-IN" sz="1200" b="1" i="0" u="none" strike="noStrike" kern="1200" baseline="0" dirty="0">
                          <a:solidFill>
                            <a:schemeClr val="tx1"/>
                          </a:solidFill>
                          <a:latin typeface="+mn-lt"/>
                          <a:ea typeface="+mn-ea"/>
                          <a:cs typeface="+mn-cs"/>
                        </a:rPr>
                        <a:t>c7 c9 8d 18</a:t>
                      </a:r>
                    </a:p>
                    <a:p>
                      <a:pPr algn="ctr"/>
                      <a:r>
                        <a:rPr lang="en-IN" sz="1200" b="1" i="0" u="none" strike="noStrike" kern="1200" baseline="0" dirty="0">
                          <a:solidFill>
                            <a:schemeClr val="tx1"/>
                          </a:solidFill>
                          <a:latin typeface="+mn-lt"/>
                          <a:ea typeface="+mn-ea"/>
                          <a:cs typeface="+mn-cs"/>
                        </a:rPr>
                        <a:t>22 b8 14 d2</a:t>
                      </a: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b1 c1 0b cc</a:t>
                      </a:r>
                    </a:p>
                    <a:p>
                      <a:pPr algn="ctr"/>
                      <a:r>
                        <a:rPr lang="en-IN" sz="1200" b="1" i="0" u="none" strike="noStrike" kern="1200" baseline="0" dirty="0" err="1">
                          <a:solidFill>
                            <a:schemeClr val="tx1"/>
                          </a:solidFill>
                          <a:latin typeface="+mn-lt"/>
                          <a:ea typeface="+mn-ea"/>
                          <a:cs typeface="+mn-cs"/>
                        </a:rPr>
                        <a:t>ba</a:t>
                      </a:r>
                      <a:r>
                        <a:rPr lang="en-IN" sz="1200" b="1" i="0" u="none" strike="noStrike" kern="1200" baseline="0" dirty="0">
                          <a:solidFill>
                            <a:schemeClr val="tx1"/>
                          </a:solidFill>
                          <a:latin typeface="+mn-lt"/>
                          <a:ea typeface="+mn-ea"/>
                          <a:cs typeface="+mn-cs"/>
                        </a:rPr>
                        <a:t> f3 8b 07</a:t>
                      </a:r>
                    </a:p>
                    <a:p>
                      <a:pPr algn="ctr"/>
                      <a:r>
                        <a:rPr lang="en-IN" sz="1200" b="1" i="0" u="none" strike="noStrike" kern="1200" baseline="0" dirty="0">
                          <a:solidFill>
                            <a:schemeClr val="tx1"/>
                          </a:solidFill>
                          <a:latin typeface="+mn-lt"/>
                          <a:ea typeface="+mn-ea"/>
                          <a:cs typeface="+mn-cs"/>
                        </a:rPr>
                        <a:t>f9 1f 6a c3</a:t>
                      </a:r>
                    </a:p>
                    <a:p>
                      <a:pPr algn="ctr"/>
                      <a:r>
                        <a:rPr lang="en-IN" sz="1200" b="1" i="0" u="none" strike="noStrike" kern="1200" baseline="0" dirty="0">
                          <a:solidFill>
                            <a:schemeClr val="tx1"/>
                          </a:solidFill>
                          <a:latin typeface="+mn-lt"/>
                          <a:ea typeface="+mn-ea"/>
                          <a:cs typeface="+mn-cs"/>
                        </a:rPr>
                        <a:t>1d 19 24 5c</a:t>
                      </a: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c0 89 57 b1</a:t>
                      </a:r>
                    </a:p>
                    <a:p>
                      <a:pPr algn="ctr"/>
                      <a:r>
                        <a:rPr lang="en-IN" sz="1200" b="1" i="0" u="none" strike="noStrike" kern="1200" baseline="0" dirty="0" err="1">
                          <a:solidFill>
                            <a:schemeClr val="tx1"/>
                          </a:solidFill>
                          <a:latin typeface="+mn-lt"/>
                          <a:ea typeface="+mn-ea"/>
                          <a:cs typeface="+mn-cs"/>
                        </a:rPr>
                        <a:t>af</a:t>
                      </a:r>
                      <a:r>
                        <a:rPr lang="en-IN" sz="1200" b="1" i="0" u="none" strike="noStrike" kern="1200" baseline="0" dirty="0">
                          <a:solidFill>
                            <a:schemeClr val="tx1"/>
                          </a:solidFill>
                          <a:latin typeface="+mn-lt"/>
                          <a:ea typeface="+mn-ea"/>
                          <a:cs typeface="+mn-cs"/>
                        </a:rPr>
                        <a:t> 2f 51 </a:t>
                      </a:r>
                      <a:r>
                        <a:rPr lang="en-IN" sz="1200" b="1" i="0" u="none" strike="noStrike" kern="1200" baseline="0" dirty="0" err="1">
                          <a:solidFill>
                            <a:schemeClr val="tx1"/>
                          </a:solidFill>
                          <a:latin typeface="+mn-lt"/>
                          <a:ea typeface="+mn-ea"/>
                          <a:cs typeface="+mn-cs"/>
                        </a:rPr>
                        <a:t>ae</a:t>
                      </a:r>
                      <a:endParaRPr lang="en-IN" sz="1200" b="1" i="0" u="none" strike="noStrike" kern="1200" baseline="0" dirty="0">
                        <a:solidFill>
                          <a:schemeClr val="tx1"/>
                        </a:solidFill>
                        <a:latin typeface="+mn-lt"/>
                        <a:ea typeface="+mn-ea"/>
                        <a:cs typeface="+mn-cs"/>
                      </a:endParaRPr>
                    </a:p>
                    <a:p>
                      <a:pPr algn="ctr"/>
                      <a:r>
                        <a:rPr lang="en-IN" sz="1200" b="1" i="0" u="none" strike="noStrike" kern="1200" baseline="0" dirty="0" err="1">
                          <a:solidFill>
                            <a:schemeClr val="tx1"/>
                          </a:solidFill>
                          <a:latin typeface="+mn-lt"/>
                          <a:ea typeface="+mn-ea"/>
                          <a:cs typeface="+mn-cs"/>
                        </a:rPr>
                        <a:t>df</a:t>
                      </a:r>
                      <a:r>
                        <a:rPr lang="en-IN" sz="1200" b="1" i="0" u="none" strike="noStrike" kern="1200" baseline="0" dirty="0">
                          <a:solidFill>
                            <a:schemeClr val="tx1"/>
                          </a:solidFill>
                          <a:latin typeface="+mn-lt"/>
                          <a:ea typeface="+mn-ea"/>
                          <a:cs typeface="+mn-cs"/>
                        </a:rPr>
                        <a:t> 6b ad 7e</a:t>
                      </a:r>
                    </a:p>
                    <a:p>
                      <a:pPr algn="ctr"/>
                      <a:r>
                        <a:rPr lang="en-IN" sz="1200" b="1" i="0" u="none" strike="noStrike" kern="1200" baseline="0" dirty="0">
                          <a:solidFill>
                            <a:schemeClr val="tx1"/>
                          </a:solidFill>
                          <a:latin typeface="+mn-lt"/>
                          <a:ea typeface="+mn-ea"/>
                          <a:cs typeface="+mn-cs"/>
                        </a:rPr>
                        <a:t>39 67 06 c0</a:t>
                      </a:r>
                      <a:endParaRPr lang="en-IN" sz="1200"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4"/>
                  </a:ext>
                </a:extLst>
              </a:tr>
              <a:tr h="479475">
                <a:tc>
                  <a:txBody>
                    <a:bodyPr/>
                    <a:lstStyle/>
                    <a:p>
                      <a:pPr algn="ctr"/>
                      <a:r>
                        <a:rPr lang="en-IN" sz="1200" b="1" i="0" u="none" strike="noStrike" kern="1200" baseline="0" dirty="0">
                          <a:solidFill>
                            <a:schemeClr val="tx1"/>
                          </a:solidFill>
                          <a:latin typeface="+mn-lt"/>
                          <a:ea typeface="+mn-ea"/>
                          <a:cs typeface="+mn-cs"/>
                        </a:rPr>
                        <a:t>71 48 5c 7d</a:t>
                      </a:r>
                    </a:p>
                    <a:p>
                      <a:pPr algn="ctr"/>
                      <a:r>
                        <a:rPr lang="en-IN" sz="1200" b="1" i="0" u="none" strike="noStrike" kern="1200" baseline="0" dirty="0">
                          <a:solidFill>
                            <a:schemeClr val="tx1"/>
                          </a:solidFill>
                          <a:latin typeface="+mn-lt"/>
                          <a:ea typeface="+mn-ea"/>
                          <a:cs typeface="+mn-cs"/>
                        </a:rPr>
                        <a:t>15 dc da a9</a:t>
                      </a:r>
                    </a:p>
                    <a:p>
                      <a:pPr algn="ctr"/>
                      <a:r>
                        <a:rPr lang="en-IN" sz="1200" b="1" i="0" u="none" strike="noStrike" kern="1200" baseline="0" dirty="0">
                          <a:solidFill>
                            <a:schemeClr val="tx1"/>
                          </a:solidFill>
                          <a:latin typeface="+mn-lt"/>
                          <a:ea typeface="+mn-ea"/>
                          <a:cs typeface="+mn-cs"/>
                        </a:rPr>
                        <a:t>26 74 c7 </a:t>
                      </a:r>
                      <a:r>
                        <a:rPr lang="en-IN" sz="1200" b="1" i="0" u="none" strike="noStrike" kern="1200" baseline="0" dirty="0" err="1">
                          <a:solidFill>
                            <a:schemeClr val="tx1"/>
                          </a:solidFill>
                          <a:latin typeface="+mn-lt"/>
                          <a:ea typeface="+mn-ea"/>
                          <a:cs typeface="+mn-cs"/>
                        </a:rPr>
                        <a:t>bd</a:t>
                      </a:r>
                      <a:endParaRPr lang="en-IN" sz="1200" b="1" i="0" u="none" strike="noStrike" kern="1200" baseline="0" dirty="0">
                        <a:solidFill>
                          <a:schemeClr val="tx1"/>
                        </a:solidFill>
                        <a:latin typeface="+mn-lt"/>
                        <a:ea typeface="+mn-ea"/>
                        <a:cs typeface="+mn-cs"/>
                      </a:endParaRPr>
                    </a:p>
                    <a:p>
                      <a:pPr algn="ctr"/>
                      <a:r>
                        <a:rPr lang="en-IN" sz="1200" b="1" i="0" u="none" strike="noStrike" kern="1200" baseline="0" dirty="0">
                          <a:solidFill>
                            <a:schemeClr val="tx1"/>
                          </a:solidFill>
                          <a:latin typeface="+mn-lt"/>
                          <a:ea typeface="+mn-ea"/>
                          <a:cs typeface="+mn-cs"/>
                        </a:rPr>
                        <a:t>24 7e 22 9c</a:t>
                      </a: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a3 52 4a </a:t>
                      </a:r>
                      <a:r>
                        <a:rPr lang="en-IN" sz="1200" b="1" i="0" u="none" strike="noStrike" kern="1200" baseline="0" dirty="0" err="1">
                          <a:solidFill>
                            <a:schemeClr val="tx1"/>
                          </a:solidFill>
                          <a:latin typeface="+mn-lt"/>
                          <a:ea typeface="+mn-ea"/>
                          <a:cs typeface="+mn-cs"/>
                        </a:rPr>
                        <a:t>ff</a:t>
                      </a:r>
                      <a:endParaRPr lang="en-IN" sz="1200" b="1" i="0" u="none" strike="noStrike" kern="1200" baseline="0" dirty="0">
                        <a:solidFill>
                          <a:schemeClr val="tx1"/>
                        </a:solidFill>
                        <a:latin typeface="+mn-lt"/>
                        <a:ea typeface="+mn-ea"/>
                        <a:cs typeface="+mn-cs"/>
                      </a:endParaRPr>
                    </a:p>
                    <a:p>
                      <a:pPr algn="ctr"/>
                      <a:r>
                        <a:rPr lang="en-IN" sz="1200" b="1" i="0" u="none" strike="noStrike" kern="1200" baseline="0" dirty="0">
                          <a:solidFill>
                            <a:schemeClr val="tx1"/>
                          </a:solidFill>
                          <a:latin typeface="+mn-lt"/>
                          <a:ea typeface="+mn-ea"/>
                          <a:cs typeface="+mn-cs"/>
                        </a:rPr>
                        <a:t>59 86 57 d3</a:t>
                      </a:r>
                    </a:p>
                    <a:p>
                      <a:pPr algn="ctr"/>
                      <a:r>
                        <a:rPr lang="en-IN" sz="1200" b="1" i="0" u="none" strike="noStrike" kern="1200" baseline="0" dirty="0">
                          <a:solidFill>
                            <a:schemeClr val="tx1"/>
                          </a:solidFill>
                          <a:latin typeface="+mn-lt"/>
                          <a:ea typeface="+mn-ea"/>
                          <a:cs typeface="+mn-cs"/>
                        </a:rPr>
                        <a:t>f7 92 c6 7a</a:t>
                      </a:r>
                    </a:p>
                    <a:p>
                      <a:pPr algn="ctr"/>
                      <a:r>
                        <a:rPr lang="en-IN" sz="1200" b="1" i="0" u="none" strike="noStrike" kern="1200" baseline="0" dirty="0">
                          <a:solidFill>
                            <a:schemeClr val="tx1"/>
                          </a:solidFill>
                          <a:latin typeface="+mn-lt"/>
                          <a:ea typeface="+mn-ea"/>
                          <a:cs typeface="+mn-cs"/>
                        </a:rPr>
                        <a:t>36 f3 93 de</a:t>
                      </a: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a3 52 4a </a:t>
                      </a:r>
                      <a:r>
                        <a:rPr lang="en-IN" sz="1200" b="1" i="0" u="none" strike="noStrike" kern="1200" baseline="0" dirty="0" err="1">
                          <a:solidFill>
                            <a:schemeClr val="tx1"/>
                          </a:solidFill>
                          <a:latin typeface="+mn-lt"/>
                          <a:ea typeface="+mn-ea"/>
                          <a:cs typeface="+mn-cs"/>
                        </a:rPr>
                        <a:t>ff</a:t>
                      </a:r>
                      <a:endParaRPr lang="en-IN" sz="1200" b="1" i="0" u="none" strike="noStrike" kern="1200" baseline="0" dirty="0">
                        <a:solidFill>
                          <a:schemeClr val="tx1"/>
                        </a:solidFill>
                        <a:latin typeface="+mn-lt"/>
                        <a:ea typeface="+mn-ea"/>
                        <a:cs typeface="+mn-cs"/>
                      </a:endParaRPr>
                    </a:p>
                    <a:p>
                      <a:pPr algn="ctr"/>
                      <a:r>
                        <a:rPr lang="en-IN" sz="1200" b="1" i="0" u="none" strike="noStrike" kern="1200" baseline="0" dirty="0">
                          <a:solidFill>
                            <a:schemeClr val="tx1"/>
                          </a:solidFill>
                          <a:latin typeface="+mn-lt"/>
                          <a:ea typeface="+mn-ea"/>
                          <a:cs typeface="+mn-cs"/>
                        </a:rPr>
                        <a:t>86 57 d3 59</a:t>
                      </a:r>
                    </a:p>
                    <a:p>
                      <a:pPr algn="ctr"/>
                      <a:r>
                        <a:rPr lang="en-IN" sz="1200" b="1" i="0" u="none" strike="noStrike" kern="1200" baseline="0" dirty="0">
                          <a:solidFill>
                            <a:schemeClr val="tx1"/>
                          </a:solidFill>
                          <a:latin typeface="+mn-lt"/>
                          <a:ea typeface="+mn-ea"/>
                          <a:cs typeface="+mn-cs"/>
                        </a:rPr>
                        <a:t>c6 7a f7 92</a:t>
                      </a:r>
                    </a:p>
                    <a:p>
                      <a:pPr algn="ctr"/>
                      <a:r>
                        <a:rPr lang="en-IN" sz="1200" b="1" i="0" u="none" strike="noStrike" kern="1200" baseline="0" dirty="0">
                          <a:solidFill>
                            <a:schemeClr val="tx1"/>
                          </a:solidFill>
                          <a:latin typeface="+mn-lt"/>
                          <a:ea typeface="+mn-ea"/>
                          <a:cs typeface="+mn-cs"/>
                        </a:rPr>
                        <a:t>de 36 f3 93</a:t>
                      </a: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d4 11 </a:t>
                      </a:r>
                      <a:r>
                        <a:rPr lang="en-IN" sz="1200" b="1" i="0" u="none" strike="noStrike" kern="1200" baseline="0" dirty="0" err="1">
                          <a:solidFill>
                            <a:schemeClr val="tx1"/>
                          </a:solidFill>
                          <a:latin typeface="+mn-lt"/>
                          <a:ea typeface="+mn-ea"/>
                          <a:cs typeface="+mn-cs"/>
                        </a:rPr>
                        <a:t>fe</a:t>
                      </a:r>
                      <a:r>
                        <a:rPr lang="en-IN" sz="1200" b="1" i="0" u="none" strike="noStrike" kern="1200" baseline="0" dirty="0">
                          <a:solidFill>
                            <a:schemeClr val="tx1"/>
                          </a:solidFill>
                          <a:latin typeface="+mn-lt"/>
                          <a:ea typeface="+mn-ea"/>
                          <a:cs typeface="+mn-cs"/>
                        </a:rPr>
                        <a:t> 0f</a:t>
                      </a:r>
                    </a:p>
                    <a:p>
                      <a:pPr algn="ctr"/>
                      <a:r>
                        <a:rPr lang="en-IN" sz="1200" b="1" i="0" u="none" strike="noStrike" kern="1200" baseline="0" dirty="0">
                          <a:solidFill>
                            <a:schemeClr val="tx1"/>
                          </a:solidFill>
                          <a:latin typeface="+mn-lt"/>
                          <a:ea typeface="+mn-ea"/>
                          <a:cs typeface="+mn-cs"/>
                        </a:rPr>
                        <a:t>3b 44 06 73</a:t>
                      </a:r>
                    </a:p>
                    <a:p>
                      <a:pPr algn="ctr"/>
                      <a:r>
                        <a:rPr lang="en-IN" sz="1200" b="1" i="0" u="none" strike="noStrike" kern="1200" baseline="0" dirty="0" err="1">
                          <a:solidFill>
                            <a:schemeClr val="tx1"/>
                          </a:solidFill>
                          <a:latin typeface="+mn-lt"/>
                          <a:ea typeface="+mn-ea"/>
                          <a:cs typeface="+mn-cs"/>
                        </a:rPr>
                        <a:t>cb</a:t>
                      </a:r>
                      <a:r>
                        <a:rPr lang="en-IN" sz="1200" b="1" i="0" u="none" strike="noStrike" kern="1200" baseline="0" dirty="0">
                          <a:solidFill>
                            <a:schemeClr val="tx1"/>
                          </a:solidFill>
                          <a:latin typeface="+mn-lt"/>
                          <a:ea typeface="+mn-ea"/>
                          <a:cs typeface="+mn-cs"/>
                        </a:rPr>
                        <a:t> </a:t>
                      </a:r>
                      <a:r>
                        <a:rPr lang="en-IN" sz="1200" b="1" i="0" u="none" strike="noStrike" kern="1200" baseline="0" dirty="0" err="1">
                          <a:solidFill>
                            <a:schemeClr val="tx1"/>
                          </a:solidFill>
                          <a:latin typeface="+mn-lt"/>
                          <a:ea typeface="+mn-ea"/>
                          <a:cs typeface="+mn-cs"/>
                        </a:rPr>
                        <a:t>ab</a:t>
                      </a:r>
                      <a:r>
                        <a:rPr lang="en-IN" sz="1200" b="1" i="0" u="none" strike="noStrike" kern="1200" baseline="0" dirty="0">
                          <a:solidFill>
                            <a:schemeClr val="tx1"/>
                          </a:solidFill>
                          <a:latin typeface="+mn-lt"/>
                          <a:ea typeface="+mn-ea"/>
                          <a:cs typeface="+mn-cs"/>
                        </a:rPr>
                        <a:t> 62 37</a:t>
                      </a:r>
                    </a:p>
                    <a:p>
                      <a:pPr algn="ctr"/>
                      <a:r>
                        <a:rPr lang="en-IN" sz="1200" b="1" i="0" u="none" strike="noStrike" kern="1200" baseline="0" dirty="0">
                          <a:solidFill>
                            <a:schemeClr val="tx1"/>
                          </a:solidFill>
                          <a:latin typeface="+mn-lt"/>
                          <a:ea typeface="+mn-ea"/>
                          <a:cs typeface="+mn-cs"/>
                        </a:rPr>
                        <a:t>19 b7 07 </a:t>
                      </a:r>
                      <a:r>
                        <a:rPr lang="en-IN" sz="1200" b="1" i="0" u="none" strike="noStrike" kern="1200" baseline="0" dirty="0" err="1">
                          <a:solidFill>
                            <a:schemeClr val="tx1"/>
                          </a:solidFill>
                          <a:latin typeface="+mn-lt"/>
                          <a:ea typeface="+mn-ea"/>
                          <a:cs typeface="+mn-cs"/>
                        </a:rPr>
                        <a:t>ec</a:t>
                      </a: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2c a5 f2 43</a:t>
                      </a:r>
                    </a:p>
                    <a:p>
                      <a:pPr algn="ctr"/>
                      <a:r>
                        <a:rPr lang="en-IN" sz="1200" b="1" i="0" u="none" strike="noStrike" kern="1200" baseline="0" dirty="0">
                          <a:solidFill>
                            <a:schemeClr val="tx1"/>
                          </a:solidFill>
                          <a:latin typeface="+mn-lt"/>
                          <a:ea typeface="+mn-ea"/>
                          <a:cs typeface="+mn-cs"/>
                        </a:rPr>
                        <a:t>5c 73 22 8c</a:t>
                      </a:r>
                    </a:p>
                    <a:p>
                      <a:pPr algn="ctr"/>
                      <a:r>
                        <a:rPr lang="en-IN" sz="1200" b="1" i="0" u="none" strike="noStrike" kern="1200" baseline="0" dirty="0">
                          <a:solidFill>
                            <a:schemeClr val="tx1"/>
                          </a:solidFill>
                          <a:latin typeface="+mn-lt"/>
                          <a:ea typeface="+mn-ea"/>
                          <a:cs typeface="+mn-cs"/>
                        </a:rPr>
                        <a:t>65 0e a3 </a:t>
                      </a:r>
                      <a:r>
                        <a:rPr lang="en-IN" sz="1200" b="1" i="0" u="none" strike="noStrike" kern="1200" baseline="0" dirty="0" err="1">
                          <a:solidFill>
                            <a:schemeClr val="tx1"/>
                          </a:solidFill>
                          <a:latin typeface="+mn-lt"/>
                          <a:ea typeface="+mn-ea"/>
                          <a:cs typeface="+mn-cs"/>
                        </a:rPr>
                        <a:t>dd</a:t>
                      </a:r>
                      <a:endParaRPr lang="en-IN" sz="1200" b="1" i="0" u="none" strike="noStrike" kern="1200" baseline="0" dirty="0">
                        <a:solidFill>
                          <a:schemeClr val="tx1"/>
                        </a:solidFill>
                        <a:latin typeface="+mn-lt"/>
                        <a:ea typeface="+mn-ea"/>
                        <a:cs typeface="+mn-cs"/>
                      </a:endParaRPr>
                    </a:p>
                    <a:p>
                      <a:pPr algn="ctr"/>
                      <a:r>
                        <a:rPr lang="en-IN" sz="1200" b="1" i="0" u="none" strike="noStrike" kern="1200" baseline="0" dirty="0">
                          <a:solidFill>
                            <a:schemeClr val="tx1"/>
                          </a:solidFill>
                          <a:latin typeface="+mn-lt"/>
                          <a:ea typeface="+mn-ea"/>
                          <a:cs typeface="+mn-cs"/>
                        </a:rPr>
                        <a:t>f1 96 90 50</a:t>
                      </a:r>
                      <a:endParaRPr lang="en-IN" sz="1200"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5"/>
                  </a:ext>
                </a:extLst>
              </a:tr>
              <a:tr h="479475">
                <a:tc>
                  <a:txBody>
                    <a:bodyPr/>
                    <a:lstStyle/>
                    <a:p>
                      <a:pPr algn="ctr"/>
                      <a:r>
                        <a:rPr lang="en-IN" sz="1200" b="1" i="0" u="none" strike="noStrike" kern="1200" baseline="0" dirty="0">
                          <a:solidFill>
                            <a:schemeClr val="tx1"/>
                          </a:solidFill>
                          <a:latin typeface="+mn-lt"/>
                          <a:ea typeface="+mn-ea"/>
                          <a:cs typeface="+mn-cs"/>
                        </a:rPr>
                        <a:t>f8 b4 0c 4c</a:t>
                      </a:r>
                    </a:p>
                    <a:p>
                      <a:pPr algn="ctr"/>
                      <a:r>
                        <a:rPr lang="en-IN" sz="1200" b="1" i="0" u="none" strike="noStrike" kern="1200" baseline="0" dirty="0">
                          <a:solidFill>
                            <a:schemeClr val="tx1"/>
                          </a:solidFill>
                          <a:latin typeface="+mn-lt"/>
                          <a:ea typeface="+mn-ea"/>
                          <a:cs typeface="+mn-cs"/>
                        </a:rPr>
                        <a:t>67 37 24 </a:t>
                      </a:r>
                      <a:r>
                        <a:rPr lang="en-IN" sz="1200" b="1" i="0" u="none" strike="noStrike" kern="1200" baseline="0" dirty="0" err="1">
                          <a:solidFill>
                            <a:schemeClr val="tx1"/>
                          </a:solidFill>
                          <a:latin typeface="+mn-lt"/>
                          <a:ea typeface="+mn-ea"/>
                          <a:cs typeface="+mn-cs"/>
                        </a:rPr>
                        <a:t>ff</a:t>
                      </a:r>
                      <a:endParaRPr lang="en-IN" sz="1200" b="1" i="0" u="none" strike="noStrike" kern="1200" baseline="0" dirty="0">
                        <a:solidFill>
                          <a:schemeClr val="tx1"/>
                        </a:solidFill>
                        <a:latin typeface="+mn-lt"/>
                        <a:ea typeface="+mn-ea"/>
                        <a:cs typeface="+mn-cs"/>
                      </a:endParaRPr>
                    </a:p>
                    <a:p>
                      <a:pPr algn="ctr"/>
                      <a:r>
                        <a:rPr lang="en-IN" sz="1200" b="1" i="0" u="none" strike="noStrike" kern="1200" baseline="0" dirty="0" err="1">
                          <a:solidFill>
                            <a:schemeClr val="tx1"/>
                          </a:solidFill>
                          <a:latin typeface="+mn-lt"/>
                          <a:ea typeface="+mn-ea"/>
                          <a:cs typeface="+mn-cs"/>
                        </a:rPr>
                        <a:t>ae</a:t>
                      </a:r>
                      <a:r>
                        <a:rPr lang="en-IN" sz="1200" b="1" i="0" u="none" strike="noStrike" kern="1200" baseline="0" dirty="0">
                          <a:solidFill>
                            <a:schemeClr val="tx1"/>
                          </a:solidFill>
                          <a:latin typeface="+mn-lt"/>
                          <a:ea typeface="+mn-ea"/>
                          <a:cs typeface="+mn-cs"/>
                        </a:rPr>
                        <a:t> a5 c1 </a:t>
                      </a:r>
                      <a:r>
                        <a:rPr lang="en-IN" sz="1200" b="1" i="0" u="none" strike="noStrike" kern="1200" baseline="0" dirty="0" err="1">
                          <a:solidFill>
                            <a:schemeClr val="tx1"/>
                          </a:solidFill>
                          <a:latin typeface="+mn-lt"/>
                          <a:ea typeface="+mn-ea"/>
                          <a:cs typeface="+mn-cs"/>
                        </a:rPr>
                        <a:t>ea</a:t>
                      </a:r>
                      <a:endParaRPr lang="en-IN" sz="1200" b="1" i="0" u="none" strike="noStrike" kern="1200" baseline="0" dirty="0">
                        <a:solidFill>
                          <a:schemeClr val="tx1"/>
                        </a:solidFill>
                        <a:latin typeface="+mn-lt"/>
                        <a:ea typeface="+mn-ea"/>
                        <a:cs typeface="+mn-cs"/>
                      </a:endParaRPr>
                    </a:p>
                    <a:p>
                      <a:pPr algn="ctr"/>
                      <a:r>
                        <a:rPr lang="en-IN" sz="1200" b="1" i="0" u="none" strike="noStrike" kern="1200" baseline="0" dirty="0">
                          <a:solidFill>
                            <a:schemeClr val="tx1"/>
                          </a:solidFill>
                          <a:latin typeface="+mn-lt"/>
                          <a:ea typeface="+mn-ea"/>
                          <a:cs typeface="+mn-cs"/>
                        </a:rPr>
                        <a:t>e8 21 97 </a:t>
                      </a:r>
                      <a:r>
                        <a:rPr lang="en-IN" sz="1200" b="1" i="0" u="none" strike="noStrike" kern="1200" baseline="0" dirty="0" err="1">
                          <a:solidFill>
                            <a:schemeClr val="tx1"/>
                          </a:solidFill>
                          <a:latin typeface="+mn-lt"/>
                          <a:ea typeface="+mn-ea"/>
                          <a:cs typeface="+mn-cs"/>
                        </a:rPr>
                        <a:t>bc</a:t>
                      </a: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41 8d </a:t>
                      </a:r>
                      <a:r>
                        <a:rPr lang="en-IN" sz="1200" b="1" i="0" u="none" strike="noStrike" kern="1200" baseline="0" dirty="0" err="1">
                          <a:solidFill>
                            <a:schemeClr val="tx1"/>
                          </a:solidFill>
                          <a:latin typeface="+mn-lt"/>
                          <a:ea typeface="+mn-ea"/>
                          <a:cs typeface="+mn-cs"/>
                        </a:rPr>
                        <a:t>fe</a:t>
                      </a:r>
                      <a:r>
                        <a:rPr lang="en-IN" sz="1200" b="1" i="0" u="none" strike="noStrike" kern="1200" baseline="0" dirty="0">
                          <a:solidFill>
                            <a:schemeClr val="tx1"/>
                          </a:solidFill>
                          <a:latin typeface="+mn-lt"/>
                          <a:ea typeface="+mn-ea"/>
                          <a:cs typeface="+mn-cs"/>
                        </a:rPr>
                        <a:t> 29</a:t>
                      </a:r>
                    </a:p>
                    <a:p>
                      <a:pPr algn="ctr"/>
                      <a:r>
                        <a:rPr lang="en-IN" sz="1200" b="1" i="0" u="none" strike="noStrike" kern="1200" baseline="0" dirty="0">
                          <a:solidFill>
                            <a:schemeClr val="tx1"/>
                          </a:solidFill>
                          <a:latin typeface="+mn-lt"/>
                          <a:ea typeface="+mn-ea"/>
                          <a:cs typeface="+mn-cs"/>
                        </a:rPr>
                        <a:t>85 9a 36 16</a:t>
                      </a:r>
                    </a:p>
                    <a:p>
                      <a:pPr algn="ctr"/>
                      <a:r>
                        <a:rPr lang="en-IN" sz="1200" b="1" i="0" u="none" strike="noStrike" kern="1200" baseline="0" dirty="0">
                          <a:solidFill>
                            <a:schemeClr val="tx1"/>
                          </a:solidFill>
                          <a:latin typeface="+mn-lt"/>
                          <a:ea typeface="+mn-ea"/>
                          <a:cs typeface="+mn-cs"/>
                        </a:rPr>
                        <a:t>e4 06 78 87</a:t>
                      </a:r>
                    </a:p>
                    <a:p>
                      <a:pPr algn="ctr"/>
                      <a:r>
                        <a:rPr lang="en-IN" sz="1200" b="1" i="0" u="none" strike="noStrike" kern="1200" baseline="0" dirty="0">
                          <a:solidFill>
                            <a:schemeClr val="tx1"/>
                          </a:solidFill>
                          <a:latin typeface="+mn-lt"/>
                          <a:ea typeface="+mn-ea"/>
                          <a:cs typeface="+mn-cs"/>
                        </a:rPr>
                        <a:t>9b </a:t>
                      </a:r>
                      <a:r>
                        <a:rPr lang="en-IN" sz="1200" b="1" i="0" u="none" strike="noStrike" kern="1200" baseline="0" dirty="0" err="1">
                          <a:solidFill>
                            <a:schemeClr val="tx1"/>
                          </a:solidFill>
                          <a:latin typeface="+mn-lt"/>
                          <a:ea typeface="+mn-ea"/>
                          <a:cs typeface="+mn-cs"/>
                        </a:rPr>
                        <a:t>fd</a:t>
                      </a:r>
                      <a:r>
                        <a:rPr lang="en-IN" sz="1200" b="1" i="0" u="none" strike="noStrike" kern="1200" baseline="0" dirty="0">
                          <a:solidFill>
                            <a:schemeClr val="tx1"/>
                          </a:solidFill>
                          <a:latin typeface="+mn-lt"/>
                          <a:ea typeface="+mn-ea"/>
                          <a:cs typeface="+mn-cs"/>
                        </a:rPr>
                        <a:t> 88 65</a:t>
                      </a: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41 8d </a:t>
                      </a:r>
                      <a:r>
                        <a:rPr lang="en-IN" sz="1200" b="1" i="0" u="none" strike="noStrike" kern="1200" baseline="0" dirty="0" err="1">
                          <a:solidFill>
                            <a:schemeClr val="tx1"/>
                          </a:solidFill>
                          <a:latin typeface="+mn-lt"/>
                          <a:ea typeface="+mn-ea"/>
                          <a:cs typeface="+mn-cs"/>
                        </a:rPr>
                        <a:t>fe</a:t>
                      </a:r>
                      <a:r>
                        <a:rPr lang="en-IN" sz="1200" b="1" i="0" u="none" strike="noStrike" kern="1200" baseline="0" dirty="0">
                          <a:solidFill>
                            <a:schemeClr val="tx1"/>
                          </a:solidFill>
                          <a:latin typeface="+mn-lt"/>
                          <a:ea typeface="+mn-ea"/>
                          <a:cs typeface="+mn-cs"/>
                        </a:rPr>
                        <a:t> 29</a:t>
                      </a:r>
                    </a:p>
                    <a:p>
                      <a:pPr algn="ctr"/>
                      <a:r>
                        <a:rPr lang="en-IN" sz="1200" b="1" i="0" u="none" strike="noStrike" kern="1200" baseline="0" dirty="0">
                          <a:solidFill>
                            <a:schemeClr val="tx1"/>
                          </a:solidFill>
                          <a:latin typeface="+mn-lt"/>
                          <a:ea typeface="+mn-ea"/>
                          <a:cs typeface="+mn-cs"/>
                        </a:rPr>
                        <a:t>9a 36 16 85</a:t>
                      </a:r>
                    </a:p>
                    <a:p>
                      <a:pPr algn="ctr"/>
                      <a:r>
                        <a:rPr lang="en-IN" sz="1200" b="1" i="0" u="none" strike="noStrike" kern="1200" baseline="0" dirty="0">
                          <a:solidFill>
                            <a:schemeClr val="tx1"/>
                          </a:solidFill>
                          <a:latin typeface="+mn-lt"/>
                          <a:ea typeface="+mn-ea"/>
                          <a:cs typeface="+mn-cs"/>
                        </a:rPr>
                        <a:t>78 87 e4 06</a:t>
                      </a:r>
                    </a:p>
                    <a:p>
                      <a:pPr algn="ctr"/>
                      <a:r>
                        <a:rPr lang="en-IN" sz="1200" b="1" i="0" u="none" strike="noStrike" kern="1200" baseline="0" dirty="0">
                          <a:solidFill>
                            <a:schemeClr val="tx1"/>
                          </a:solidFill>
                          <a:latin typeface="+mn-lt"/>
                          <a:ea typeface="+mn-ea"/>
                          <a:cs typeface="+mn-cs"/>
                        </a:rPr>
                        <a:t>65 9b </a:t>
                      </a:r>
                      <a:r>
                        <a:rPr lang="en-IN" sz="1200" b="1" i="0" u="none" strike="noStrike" kern="1200" baseline="0" dirty="0" err="1">
                          <a:solidFill>
                            <a:schemeClr val="tx1"/>
                          </a:solidFill>
                          <a:latin typeface="+mn-lt"/>
                          <a:ea typeface="+mn-ea"/>
                          <a:cs typeface="+mn-cs"/>
                        </a:rPr>
                        <a:t>fd</a:t>
                      </a:r>
                      <a:r>
                        <a:rPr lang="en-IN" sz="1200" b="1" i="0" u="none" strike="noStrike" kern="1200" baseline="0" dirty="0">
                          <a:solidFill>
                            <a:schemeClr val="tx1"/>
                          </a:solidFill>
                          <a:latin typeface="+mn-lt"/>
                          <a:ea typeface="+mn-ea"/>
                          <a:cs typeface="+mn-cs"/>
                        </a:rPr>
                        <a:t> 88</a:t>
                      </a: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2a 47 c4 48</a:t>
                      </a:r>
                    </a:p>
                    <a:p>
                      <a:pPr algn="ctr"/>
                      <a:r>
                        <a:rPr lang="en-IN" sz="1200" b="1" i="0" u="none" strike="noStrike" kern="1200" baseline="0" dirty="0">
                          <a:solidFill>
                            <a:schemeClr val="tx1"/>
                          </a:solidFill>
                          <a:latin typeface="+mn-lt"/>
                          <a:ea typeface="+mn-ea"/>
                          <a:cs typeface="+mn-cs"/>
                        </a:rPr>
                        <a:t>83 e8 18 </a:t>
                      </a:r>
                      <a:r>
                        <a:rPr lang="en-IN" sz="1200" b="1" i="0" u="none" strike="noStrike" kern="1200" baseline="0" dirty="0" err="1">
                          <a:solidFill>
                            <a:schemeClr val="tx1"/>
                          </a:solidFill>
                          <a:latin typeface="+mn-lt"/>
                          <a:ea typeface="+mn-ea"/>
                          <a:cs typeface="+mn-cs"/>
                        </a:rPr>
                        <a:t>ba</a:t>
                      </a:r>
                      <a:endParaRPr lang="en-IN" sz="1200" b="1" i="0" u="none" strike="noStrike" kern="1200" baseline="0" dirty="0">
                        <a:solidFill>
                          <a:schemeClr val="tx1"/>
                        </a:solidFill>
                        <a:latin typeface="+mn-lt"/>
                        <a:ea typeface="+mn-ea"/>
                        <a:cs typeface="+mn-cs"/>
                      </a:endParaRPr>
                    </a:p>
                    <a:p>
                      <a:pPr algn="ctr"/>
                      <a:r>
                        <a:rPr lang="en-IN" sz="1200" b="1" i="0" u="none" strike="noStrike" kern="1200" baseline="0" dirty="0">
                          <a:solidFill>
                            <a:schemeClr val="tx1"/>
                          </a:solidFill>
                          <a:latin typeface="+mn-lt"/>
                          <a:ea typeface="+mn-ea"/>
                          <a:cs typeface="+mn-cs"/>
                        </a:rPr>
                        <a:t>84 18 27 23</a:t>
                      </a:r>
                    </a:p>
                    <a:p>
                      <a:pPr algn="ctr"/>
                      <a:r>
                        <a:rPr lang="en-IN" sz="1200" b="1" i="0" u="none" strike="noStrike" kern="1200" baseline="0" dirty="0" err="1">
                          <a:solidFill>
                            <a:schemeClr val="tx1"/>
                          </a:solidFill>
                          <a:latin typeface="+mn-lt"/>
                          <a:ea typeface="+mn-ea"/>
                          <a:cs typeface="+mn-cs"/>
                        </a:rPr>
                        <a:t>eb</a:t>
                      </a:r>
                      <a:r>
                        <a:rPr lang="en-IN" sz="1200" b="1" i="0" u="none" strike="noStrike" kern="1200" baseline="0" dirty="0">
                          <a:solidFill>
                            <a:schemeClr val="tx1"/>
                          </a:solidFill>
                          <a:latin typeface="+mn-lt"/>
                          <a:ea typeface="+mn-ea"/>
                          <a:cs typeface="+mn-cs"/>
                        </a:rPr>
                        <a:t> 10 0a f3</a:t>
                      </a: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58 </a:t>
                      </a:r>
                      <a:r>
                        <a:rPr lang="en-IN" sz="1200" b="1" i="0" u="none" strike="noStrike" kern="1200" baseline="0" dirty="0" err="1">
                          <a:solidFill>
                            <a:schemeClr val="tx1"/>
                          </a:solidFill>
                          <a:latin typeface="+mn-lt"/>
                          <a:ea typeface="+mn-ea"/>
                          <a:cs typeface="+mn-cs"/>
                        </a:rPr>
                        <a:t>fd</a:t>
                      </a:r>
                      <a:r>
                        <a:rPr lang="en-IN" sz="1200" b="1" i="0" u="none" strike="noStrike" kern="1200" baseline="0" dirty="0">
                          <a:solidFill>
                            <a:schemeClr val="tx1"/>
                          </a:solidFill>
                          <a:latin typeface="+mn-lt"/>
                          <a:ea typeface="+mn-ea"/>
                          <a:cs typeface="+mn-cs"/>
                        </a:rPr>
                        <a:t> 0f 4c</a:t>
                      </a:r>
                    </a:p>
                    <a:p>
                      <a:pPr algn="ctr"/>
                      <a:r>
                        <a:rPr lang="en-IN" sz="1200" b="1" i="0" u="none" strike="noStrike" kern="1200" baseline="0" dirty="0">
                          <a:solidFill>
                            <a:schemeClr val="tx1"/>
                          </a:solidFill>
                          <a:latin typeface="+mn-lt"/>
                          <a:ea typeface="+mn-ea"/>
                          <a:cs typeface="+mn-cs"/>
                        </a:rPr>
                        <a:t>9d </a:t>
                      </a:r>
                      <a:r>
                        <a:rPr lang="en-IN" sz="1200" b="1" i="0" u="none" strike="noStrike" kern="1200" baseline="0" dirty="0" err="1">
                          <a:solidFill>
                            <a:schemeClr val="tx1"/>
                          </a:solidFill>
                          <a:latin typeface="+mn-lt"/>
                          <a:ea typeface="+mn-ea"/>
                          <a:cs typeface="+mn-cs"/>
                        </a:rPr>
                        <a:t>ee</a:t>
                      </a:r>
                      <a:r>
                        <a:rPr lang="en-IN" sz="1200" b="1" i="0" u="none" strike="noStrike" kern="1200" baseline="0" dirty="0">
                          <a:solidFill>
                            <a:schemeClr val="tx1"/>
                          </a:solidFill>
                          <a:latin typeface="+mn-lt"/>
                          <a:ea typeface="+mn-ea"/>
                          <a:cs typeface="+mn-cs"/>
                        </a:rPr>
                        <a:t> cc 40</a:t>
                      </a:r>
                    </a:p>
                    <a:p>
                      <a:pPr algn="ctr"/>
                      <a:r>
                        <a:rPr lang="en-IN" sz="1200" b="1" i="0" u="none" strike="noStrike" kern="1200" baseline="0" dirty="0">
                          <a:solidFill>
                            <a:schemeClr val="tx1"/>
                          </a:solidFill>
                          <a:latin typeface="+mn-lt"/>
                          <a:ea typeface="+mn-ea"/>
                          <a:cs typeface="+mn-cs"/>
                        </a:rPr>
                        <a:t>36 38 9b 46</a:t>
                      </a:r>
                    </a:p>
                    <a:p>
                      <a:pPr algn="ctr"/>
                      <a:r>
                        <a:rPr lang="en-IN" sz="1200" b="1" i="0" u="none" strike="noStrike" kern="1200" baseline="0" dirty="0" err="1">
                          <a:solidFill>
                            <a:schemeClr val="tx1"/>
                          </a:solidFill>
                          <a:latin typeface="+mn-lt"/>
                          <a:ea typeface="+mn-ea"/>
                          <a:cs typeface="+mn-cs"/>
                        </a:rPr>
                        <a:t>eb</a:t>
                      </a:r>
                      <a:r>
                        <a:rPr lang="en-IN" sz="1200" b="1" i="0" u="none" strike="noStrike" kern="1200" baseline="0" dirty="0">
                          <a:solidFill>
                            <a:schemeClr val="tx1"/>
                          </a:solidFill>
                          <a:latin typeface="+mn-lt"/>
                          <a:ea typeface="+mn-ea"/>
                          <a:cs typeface="+mn-cs"/>
                        </a:rPr>
                        <a:t> 7d </a:t>
                      </a:r>
                      <a:r>
                        <a:rPr lang="en-IN" sz="1200" b="1" i="0" u="none" strike="noStrike" kern="1200" baseline="0" dirty="0" err="1">
                          <a:solidFill>
                            <a:schemeClr val="tx1"/>
                          </a:solidFill>
                          <a:latin typeface="+mn-lt"/>
                          <a:ea typeface="+mn-ea"/>
                          <a:cs typeface="+mn-cs"/>
                        </a:rPr>
                        <a:t>ed</a:t>
                      </a:r>
                      <a:r>
                        <a:rPr lang="en-IN" sz="1200" b="1" i="0" u="none" strike="noStrike" kern="1200" baseline="0" dirty="0">
                          <a:solidFill>
                            <a:schemeClr val="tx1"/>
                          </a:solidFill>
                          <a:latin typeface="+mn-lt"/>
                          <a:ea typeface="+mn-ea"/>
                          <a:cs typeface="+mn-cs"/>
                        </a:rPr>
                        <a:t> </a:t>
                      </a:r>
                      <a:r>
                        <a:rPr lang="en-IN" sz="1200" b="1" i="0" u="none" strike="noStrike" kern="1200" baseline="0" dirty="0" err="1">
                          <a:solidFill>
                            <a:schemeClr val="tx1"/>
                          </a:solidFill>
                          <a:latin typeface="+mn-lt"/>
                          <a:ea typeface="+mn-ea"/>
                          <a:cs typeface="+mn-cs"/>
                        </a:rPr>
                        <a:t>bd</a:t>
                      </a:r>
                      <a:endParaRPr lang="en-IN" sz="1200"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655738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54913"/>
            <a:ext cx="7272808" cy="430887"/>
          </a:xfrm>
        </p:spPr>
        <p:txBody>
          <a:bodyPr wrap="square">
            <a:noAutofit/>
          </a:bodyPr>
          <a:lstStyle/>
          <a:p>
            <a:r>
              <a:rPr lang="en-US" spc="-400" dirty="0"/>
              <a:t>A E </a:t>
            </a:r>
            <a:r>
              <a:rPr lang="en-US" dirty="0"/>
              <a:t>S Example </a:t>
            </a:r>
            <a:r>
              <a:rPr lang="en-US" sz="2800" dirty="0"/>
              <a:t>(2 of 2)</a:t>
            </a:r>
            <a:endParaRPr lang="en-US" dirty="0"/>
          </a:p>
        </p:txBody>
      </p:sp>
      <p:graphicFrame>
        <p:nvGraphicFramePr>
          <p:cNvPr id="7" name="Table 6"/>
          <p:cNvGraphicFramePr>
            <a:graphicFrameLocks noGrp="1"/>
          </p:cNvGraphicFramePr>
          <p:nvPr>
            <p:extLst/>
          </p:nvPr>
        </p:nvGraphicFramePr>
        <p:xfrm>
          <a:off x="457201" y="960120"/>
          <a:ext cx="8229599" cy="5212080"/>
        </p:xfrm>
        <a:graphic>
          <a:graphicData uri="http://schemas.openxmlformats.org/drawingml/2006/table">
            <a:tbl>
              <a:tblPr firstRow="1" bandRow="1">
                <a:tableStyleId>{3B4B98B0-60AC-42C2-AFA5-B58CD77FA1E5}</a:tableStyleId>
              </a:tblPr>
              <a:tblGrid>
                <a:gridCol w="1711104">
                  <a:extLst>
                    <a:ext uri="{9D8B030D-6E8A-4147-A177-3AD203B41FA5}">
                      <a16:colId xmlns:a16="http://schemas.microsoft.com/office/drawing/2014/main" val="20000"/>
                    </a:ext>
                  </a:extLst>
                </a:gridCol>
                <a:gridCol w="1548142">
                  <a:extLst>
                    <a:ext uri="{9D8B030D-6E8A-4147-A177-3AD203B41FA5}">
                      <a16:colId xmlns:a16="http://schemas.microsoft.com/office/drawing/2014/main" val="20001"/>
                    </a:ext>
                  </a:extLst>
                </a:gridCol>
                <a:gridCol w="1548142">
                  <a:extLst>
                    <a:ext uri="{9D8B030D-6E8A-4147-A177-3AD203B41FA5}">
                      <a16:colId xmlns:a16="http://schemas.microsoft.com/office/drawing/2014/main" val="20002"/>
                    </a:ext>
                  </a:extLst>
                </a:gridCol>
                <a:gridCol w="1629623">
                  <a:extLst>
                    <a:ext uri="{9D8B030D-6E8A-4147-A177-3AD203B41FA5}">
                      <a16:colId xmlns:a16="http://schemas.microsoft.com/office/drawing/2014/main" val="20003"/>
                    </a:ext>
                  </a:extLst>
                </a:gridCol>
                <a:gridCol w="1792588">
                  <a:extLst>
                    <a:ext uri="{9D8B030D-6E8A-4147-A177-3AD203B41FA5}">
                      <a16:colId xmlns:a16="http://schemas.microsoft.com/office/drawing/2014/main" val="20004"/>
                    </a:ext>
                  </a:extLst>
                </a:gridCol>
              </a:tblGrid>
              <a:tr h="273637">
                <a:tc>
                  <a:txBody>
                    <a:bodyPr/>
                    <a:lstStyle/>
                    <a:p>
                      <a:pPr algn="ctr"/>
                      <a:r>
                        <a:rPr lang="en-IN" sz="1200" b="1" i="0" u="none" strike="noStrike" kern="1200" baseline="0" dirty="0">
                          <a:solidFill>
                            <a:schemeClr val="bg1"/>
                          </a:solidFill>
                          <a:latin typeface="+mn-lt"/>
                          <a:ea typeface="+mn-ea"/>
                          <a:cs typeface="+mn-cs"/>
                        </a:rPr>
                        <a:t>Start of Round</a:t>
                      </a:r>
                      <a:endParaRPr lang="en-IN" sz="12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1200" b="1" i="0" u="none" strike="noStrike" kern="1200" baseline="0" dirty="0">
                          <a:solidFill>
                            <a:schemeClr val="bg1"/>
                          </a:solidFill>
                          <a:latin typeface="+mn-lt"/>
                          <a:ea typeface="+mn-ea"/>
                          <a:cs typeface="+mn-cs"/>
                        </a:rPr>
                        <a:t>After </a:t>
                      </a:r>
                      <a:r>
                        <a:rPr lang="en-IN" sz="1200" b="1" i="0" u="none" strike="noStrike" kern="1200" baseline="0" dirty="0" err="1">
                          <a:solidFill>
                            <a:schemeClr val="bg1"/>
                          </a:solidFill>
                          <a:latin typeface="+mn-lt"/>
                          <a:ea typeface="+mn-ea"/>
                          <a:cs typeface="+mn-cs"/>
                        </a:rPr>
                        <a:t>SubBytes</a:t>
                      </a:r>
                      <a:endParaRPr lang="en-IN" sz="12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1200" b="1" i="0" u="none" strike="noStrike" kern="1200" baseline="0" dirty="0">
                          <a:solidFill>
                            <a:schemeClr val="bg1"/>
                          </a:solidFill>
                          <a:latin typeface="+mn-lt"/>
                          <a:ea typeface="+mn-ea"/>
                          <a:cs typeface="+mn-cs"/>
                        </a:rPr>
                        <a:t>After </a:t>
                      </a:r>
                      <a:r>
                        <a:rPr lang="en-IN" sz="1200" b="1" i="0" u="none" strike="noStrike" kern="1200" baseline="0" dirty="0" err="1">
                          <a:solidFill>
                            <a:schemeClr val="bg1"/>
                          </a:solidFill>
                          <a:latin typeface="+mn-lt"/>
                          <a:ea typeface="+mn-ea"/>
                          <a:cs typeface="+mn-cs"/>
                        </a:rPr>
                        <a:t>ShiftRows</a:t>
                      </a:r>
                      <a:endParaRPr lang="en-IN" sz="12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1200" b="1" i="0" u="none" strike="noStrike" kern="1200" baseline="0" dirty="0">
                          <a:solidFill>
                            <a:schemeClr val="bg1"/>
                          </a:solidFill>
                          <a:latin typeface="+mn-lt"/>
                          <a:ea typeface="+mn-ea"/>
                          <a:cs typeface="+mn-cs"/>
                        </a:rPr>
                        <a:t>After </a:t>
                      </a:r>
                      <a:r>
                        <a:rPr lang="en-IN" sz="1200" b="1" i="0" u="none" strike="noStrike" kern="1200" baseline="0" dirty="0" err="1">
                          <a:solidFill>
                            <a:schemeClr val="bg1"/>
                          </a:solidFill>
                          <a:latin typeface="+mn-lt"/>
                          <a:ea typeface="+mn-ea"/>
                          <a:cs typeface="+mn-cs"/>
                        </a:rPr>
                        <a:t>MixColumns</a:t>
                      </a:r>
                      <a:endParaRPr lang="en-IN" sz="12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1200" b="1" i="0" u="none" strike="noStrike" kern="1200" baseline="0" dirty="0">
                          <a:solidFill>
                            <a:schemeClr val="bg1"/>
                          </a:solidFill>
                          <a:latin typeface="+mn-lt"/>
                          <a:ea typeface="+mn-ea"/>
                          <a:cs typeface="+mn-cs"/>
                        </a:rPr>
                        <a:t>Round Key</a:t>
                      </a:r>
                      <a:endParaRPr lang="en-IN" sz="12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0000"/>
                  </a:ext>
                </a:extLst>
              </a:tr>
              <a:tr h="538177">
                <a:tc>
                  <a:txBody>
                    <a:bodyPr/>
                    <a:lstStyle/>
                    <a:p>
                      <a:pPr algn="ctr"/>
                      <a:r>
                        <a:rPr lang="it-IT" sz="1200" b="1" i="0" u="none" strike="noStrike" kern="1200" baseline="0" dirty="0">
                          <a:solidFill>
                            <a:schemeClr val="tx1"/>
                          </a:solidFill>
                          <a:latin typeface="+mn-lt"/>
                          <a:ea typeface="+mn-ea"/>
                          <a:cs typeface="+mn-cs"/>
                        </a:rPr>
                        <a:t>72 ba cb 04</a:t>
                      </a:r>
                    </a:p>
                    <a:p>
                      <a:pPr algn="ctr"/>
                      <a:r>
                        <a:rPr lang="it-IT" sz="1200" b="1" i="0" u="none" strike="noStrike" kern="1200" baseline="0" dirty="0">
                          <a:solidFill>
                            <a:schemeClr val="tx1"/>
                          </a:solidFill>
                          <a:latin typeface="+mn-lt"/>
                          <a:ea typeface="+mn-ea"/>
                          <a:cs typeface="+mn-cs"/>
                        </a:rPr>
                        <a:t>1e 06 d4 fa</a:t>
                      </a:r>
                    </a:p>
                    <a:p>
                      <a:pPr algn="ctr"/>
                      <a:r>
                        <a:rPr lang="it-IT" sz="1200" b="1" i="0" u="none" strike="noStrike" kern="1200" baseline="0" dirty="0">
                          <a:solidFill>
                            <a:schemeClr val="tx1"/>
                          </a:solidFill>
                          <a:latin typeface="+mn-lt"/>
                          <a:ea typeface="+mn-ea"/>
                          <a:cs typeface="+mn-cs"/>
                        </a:rPr>
                        <a:t>b2 20 bc 65</a:t>
                      </a:r>
                    </a:p>
                    <a:p>
                      <a:pPr algn="ctr"/>
                      <a:r>
                        <a:rPr lang="it-IT" sz="1200" b="1" i="0" u="none" strike="noStrike" kern="1200" baseline="0" dirty="0">
                          <a:solidFill>
                            <a:schemeClr val="tx1"/>
                          </a:solidFill>
                          <a:latin typeface="+mn-lt"/>
                          <a:ea typeface="+mn-ea"/>
                          <a:cs typeface="+mn-cs"/>
                        </a:rPr>
                        <a:t>00 6d e7 4e</a:t>
                      </a:r>
                      <a:endParaRPr lang="en-IN" sz="1200" b="1" dirty="0">
                        <a:solidFill>
                          <a:schemeClr val="bg1"/>
                        </a:solidFill>
                      </a:endParaRP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40 f4 1f f2</a:t>
                      </a:r>
                    </a:p>
                    <a:p>
                      <a:pPr algn="ctr"/>
                      <a:r>
                        <a:rPr lang="en-IN" sz="1200" b="1" i="0" u="none" strike="noStrike" kern="1200" baseline="0" dirty="0">
                          <a:solidFill>
                            <a:schemeClr val="tx1"/>
                          </a:solidFill>
                          <a:latin typeface="+mn-lt"/>
                          <a:ea typeface="+mn-ea"/>
                          <a:cs typeface="+mn-cs"/>
                        </a:rPr>
                        <a:t>72 6f 48 2d</a:t>
                      </a:r>
                    </a:p>
                    <a:p>
                      <a:pPr algn="ctr"/>
                      <a:r>
                        <a:rPr lang="en-IN" sz="1200" b="1" i="0" u="none" strike="noStrike" kern="1200" baseline="0" dirty="0">
                          <a:solidFill>
                            <a:schemeClr val="tx1"/>
                          </a:solidFill>
                          <a:latin typeface="+mn-lt"/>
                          <a:ea typeface="+mn-ea"/>
                          <a:cs typeface="+mn-cs"/>
                        </a:rPr>
                        <a:t>37 b7 65 4d</a:t>
                      </a:r>
                    </a:p>
                    <a:p>
                      <a:pPr algn="ctr"/>
                      <a:r>
                        <a:rPr lang="en-IN" sz="1200" b="1" i="0" u="none" strike="noStrike" kern="1200" baseline="0" dirty="0">
                          <a:solidFill>
                            <a:schemeClr val="tx1"/>
                          </a:solidFill>
                          <a:latin typeface="+mn-lt"/>
                          <a:ea typeface="+mn-ea"/>
                          <a:cs typeface="+mn-cs"/>
                        </a:rPr>
                        <a:t>63 3c 94 2f</a:t>
                      </a:r>
                      <a:endParaRPr lang="en-IN" sz="1200" b="1" dirty="0">
                        <a:solidFill>
                          <a:schemeClr val="bg1"/>
                        </a:solidFill>
                      </a:endParaRP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40 f4 1f f2</a:t>
                      </a:r>
                    </a:p>
                    <a:p>
                      <a:pPr algn="ctr"/>
                      <a:r>
                        <a:rPr lang="en-IN" sz="1200" b="1" i="0" u="none" strike="noStrike" kern="1200" baseline="0" dirty="0">
                          <a:solidFill>
                            <a:schemeClr val="tx1"/>
                          </a:solidFill>
                          <a:latin typeface="+mn-lt"/>
                          <a:ea typeface="+mn-ea"/>
                          <a:cs typeface="+mn-cs"/>
                        </a:rPr>
                        <a:t>6f 48 2d 72</a:t>
                      </a:r>
                    </a:p>
                    <a:p>
                      <a:pPr algn="ctr"/>
                      <a:r>
                        <a:rPr lang="en-IN" sz="1200" b="1" i="0" u="none" strike="noStrike" kern="1200" baseline="0" dirty="0">
                          <a:solidFill>
                            <a:schemeClr val="tx1"/>
                          </a:solidFill>
                          <a:latin typeface="+mn-lt"/>
                          <a:ea typeface="+mn-ea"/>
                          <a:cs typeface="+mn-cs"/>
                        </a:rPr>
                        <a:t>65 4d 37 b7</a:t>
                      </a:r>
                    </a:p>
                    <a:p>
                      <a:pPr algn="ctr"/>
                      <a:r>
                        <a:rPr lang="en-IN" sz="1200" b="1" i="0" u="none" strike="noStrike" kern="1200" baseline="0" dirty="0">
                          <a:solidFill>
                            <a:schemeClr val="tx1"/>
                          </a:solidFill>
                          <a:latin typeface="+mn-lt"/>
                          <a:ea typeface="+mn-ea"/>
                          <a:cs typeface="+mn-cs"/>
                        </a:rPr>
                        <a:t>2f 63 3c 94</a:t>
                      </a:r>
                      <a:endParaRPr lang="en-IN" sz="1200" b="1" dirty="0">
                        <a:solidFill>
                          <a:schemeClr val="bg1"/>
                        </a:solidFill>
                      </a:endParaRP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7b 05 42 4a</a:t>
                      </a:r>
                    </a:p>
                    <a:p>
                      <a:pPr algn="ctr"/>
                      <a:r>
                        <a:rPr lang="en-IN" sz="1200" b="1" i="0" u="none" strike="noStrike" kern="1200" baseline="0" dirty="0">
                          <a:solidFill>
                            <a:schemeClr val="tx1"/>
                          </a:solidFill>
                          <a:latin typeface="+mn-lt"/>
                          <a:ea typeface="+mn-ea"/>
                          <a:cs typeface="+mn-cs"/>
                        </a:rPr>
                        <a:t>1e d0 20 40</a:t>
                      </a:r>
                    </a:p>
                    <a:p>
                      <a:pPr algn="ctr"/>
                      <a:r>
                        <a:rPr lang="en-IN" sz="1200" b="1" i="0" u="none" strike="noStrike" kern="1200" baseline="0" dirty="0">
                          <a:solidFill>
                            <a:schemeClr val="tx1"/>
                          </a:solidFill>
                          <a:latin typeface="+mn-lt"/>
                          <a:ea typeface="+mn-ea"/>
                          <a:cs typeface="+mn-cs"/>
                        </a:rPr>
                        <a:t>94 83 18 52</a:t>
                      </a:r>
                    </a:p>
                    <a:p>
                      <a:pPr algn="ctr"/>
                      <a:r>
                        <a:rPr lang="en-IN" sz="1200" b="1" i="0" u="none" strike="noStrike" kern="1200" baseline="0" dirty="0">
                          <a:solidFill>
                            <a:schemeClr val="tx1"/>
                          </a:solidFill>
                          <a:latin typeface="+mn-lt"/>
                          <a:ea typeface="+mn-ea"/>
                          <a:cs typeface="+mn-cs"/>
                        </a:rPr>
                        <a:t>94 c4 43 </a:t>
                      </a:r>
                      <a:r>
                        <a:rPr lang="en-IN" sz="1200" b="1" i="0" u="none" strike="noStrike" kern="1200" baseline="0" dirty="0" err="1">
                          <a:solidFill>
                            <a:schemeClr val="tx1"/>
                          </a:solidFill>
                          <a:latin typeface="+mn-lt"/>
                          <a:ea typeface="+mn-ea"/>
                          <a:cs typeface="+mn-cs"/>
                        </a:rPr>
                        <a:t>fb</a:t>
                      </a:r>
                      <a:endParaRPr lang="en-IN" sz="1200" b="1" dirty="0">
                        <a:solidFill>
                          <a:schemeClr val="bg1"/>
                        </a:solidFill>
                      </a:endParaRP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71 8c 83 </a:t>
                      </a:r>
                      <a:r>
                        <a:rPr lang="en-IN" sz="1200" b="1" i="0" u="none" strike="noStrike" kern="1200" baseline="0" dirty="0" err="1">
                          <a:solidFill>
                            <a:schemeClr val="tx1"/>
                          </a:solidFill>
                          <a:latin typeface="+mn-lt"/>
                          <a:ea typeface="+mn-ea"/>
                          <a:cs typeface="+mn-cs"/>
                        </a:rPr>
                        <a:t>cf</a:t>
                      </a:r>
                      <a:endParaRPr lang="en-IN" sz="1200" b="1" i="0" u="none" strike="noStrike" kern="1200" baseline="0" dirty="0">
                        <a:solidFill>
                          <a:schemeClr val="tx1"/>
                        </a:solidFill>
                        <a:latin typeface="+mn-lt"/>
                        <a:ea typeface="+mn-ea"/>
                        <a:cs typeface="+mn-cs"/>
                      </a:endParaRPr>
                    </a:p>
                    <a:p>
                      <a:pPr algn="ctr"/>
                      <a:r>
                        <a:rPr lang="en-IN" sz="1200" b="1" i="0" u="none" strike="noStrike" kern="1200" baseline="0" dirty="0">
                          <a:solidFill>
                            <a:schemeClr val="tx1"/>
                          </a:solidFill>
                          <a:latin typeface="+mn-lt"/>
                          <a:ea typeface="+mn-ea"/>
                          <a:cs typeface="+mn-cs"/>
                        </a:rPr>
                        <a:t>c7 29 e5 a5</a:t>
                      </a:r>
                    </a:p>
                    <a:p>
                      <a:pPr algn="ctr"/>
                      <a:r>
                        <a:rPr lang="en-IN" sz="1200" b="1" i="0" u="none" strike="noStrike" kern="1200" baseline="0" dirty="0">
                          <a:solidFill>
                            <a:schemeClr val="tx1"/>
                          </a:solidFill>
                          <a:latin typeface="+mn-lt"/>
                          <a:ea typeface="+mn-ea"/>
                          <a:cs typeface="+mn-cs"/>
                        </a:rPr>
                        <a:t>4c 74 </a:t>
                      </a:r>
                      <a:r>
                        <a:rPr lang="en-IN" sz="1200" b="1" i="0" u="none" strike="noStrike" kern="1200" baseline="0" dirty="0" err="1">
                          <a:solidFill>
                            <a:schemeClr val="tx1"/>
                          </a:solidFill>
                          <a:latin typeface="+mn-lt"/>
                          <a:ea typeface="+mn-ea"/>
                          <a:cs typeface="+mn-cs"/>
                        </a:rPr>
                        <a:t>ef</a:t>
                      </a:r>
                      <a:r>
                        <a:rPr lang="en-IN" sz="1200" b="1" i="0" u="none" strike="noStrike" kern="1200" baseline="0" dirty="0">
                          <a:solidFill>
                            <a:schemeClr val="tx1"/>
                          </a:solidFill>
                          <a:latin typeface="+mn-lt"/>
                          <a:ea typeface="+mn-ea"/>
                          <a:cs typeface="+mn-cs"/>
                        </a:rPr>
                        <a:t> a9</a:t>
                      </a:r>
                    </a:p>
                    <a:p>
                      <a:pPr algn="ctr"/>
                      <a:r>
                        <a:rPr lang="en-IN" sz="1200" b="1" i="0" u="none" strike="noStrike" kern="1200" baseline="0" dirty="0">
                          <a:solidFill>
                            <a:schemeClr val="tx1"/>
                          </a:solidFill>
                          <a:latin typeface="+mn-lt"/>
                          <a:ea typeface="+mn-ea"/>
                          <a:cs typeface="+mn-cs"/>
                        </a:rPr>
                        <a:t>c2 bf 52 </a:t>
                      </a:r>
                      <a:r>
                        <a:rPr lang="en-IN" sz="1200" b="1" i="0" u="none" strike="noStrike" kern="1200" baseline="0" dirty="0" err="1">
                          <a:solidFill>
                            <a:schemeClr val="tx1"/>
                          </a:solidFill>
                          <a:latin typeface="+mn-lt"/>
                          <a:ea typeface="+mn-ea"/>
                          <a:cs typeface="+mn-cs"/>
                        </a:rPr>
                        <a:t>ef</a:t>
                      </a:r>
                      <a:endParaRPr lang="en-IN" sz="1200" dirty="0">
                        <a:solidFill>
                          <a:schemeClr val="bg1"/>
                        </a:solidFill>
                      </a:endParaRP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479475">
                <a:tc>
                  <a:txBody>
                    <a:bodyPr/>
                    <a:lstStyle/>
                    <a:p>
                      <a:pPr algn="ctr"/>
                      <a:r>
                        <a:rPr lang="en-IN" sz="1200" b="1" i="0" u="none" strike="noStrike" kern="1200" baseline="0" dirty="0">
                          <a:solidFill>
                            <a:schemeClr val="tx1"/>
                          </a:solidFill>
                          <a:latin typeface="+mn-lt"/>
                          <a:ea typeface="+mn-ea"/>
                          <a:cs typeface="+mn-cs"/>
                        </a:rPr>
                        <a:t>0a 89 c1 85</a:t>
                      </a:r>
                    </a:p>
                    <a:p>
                      <a:pPr algn="ctr"/>
                      <a:r>
                        <a:rPr lang="en-IN" sz="1200" b="1" i="0" u="none" strike="noStrike" kern="1200" baseline="0" dirty="0">
                          <a:solidFill>
                            <a:schemeClr val="tx1"/>
                          </a:solidFill>
                          <a:latin typeface="+mn-lt"/>
                          <a:ea typeface="+mn-ea"/>
                          <a:cs typeface="+mn-cs"/>
                        </a:rPr>
                        <a:t>d9 f9 c5 e5</a:t>
                      </a:r>
                    </a:p>
                    <a:p>
                      <a:pPr algn="ctr"/>
                      <a:r>
                        <a:rPr lang="en-IN" sz="1200" b="1" i="0" u="none" strike="noStrike" kern="1200" baseline="0" dirty="0">
                          <a:solidFill>
                            <a:schemeClr val="tx1"/>
                          </a:solidFill>
                          <a:latin typeface="+mn-lt"/>
                          <a:ea typeface="+mn-ea"/>
                          <a:cs typeface="+mn-cs"/>
                        </a:rPr>
                        <a:t>d8 f7 </a:t>
                      </a:r>
                      <a:r>
                        <a:rPr lang="en-IN" sz="1200" b="1" i="0" u="none" strike="noStrike" kern="1200" baseline="0" dirty="0" err="1">
                          <a:solidFill>
                            <a:schemeClr val="tx1"/>
                          </a:solidFill>
                          <a:latin typeface="+mn-lt"/>
                          <a:ea typeface="+mn-ea"/>
                          <a:cs typeface="+mn-cs"/>
                        </a:rPr>
                        <a:t>f7</a:t>
                      </a:r>
                      <a:r>
                        <a:rPr lang="en-IN" sz="1200" b="1" i="0" u="none" strike="noStrike" kern="1200" baseline="0" dirty="0">
                          <a:solidFill>
                            <a:schemeClr val="tx1"/>
                          </a:solidFill>
                          <a:latin typeface="+mn-lt"/>
                          <a:ea typeface="+mn-ea"/>
                          <a:cs typeface="+mn-cs"/>
                        </a:rPr>
                        <a:t> </a:t>
                      </a:r>
                      <a:r>
                        <a:rPr lang="en-IN" sz="1200" b="1" i="0" u="none" strike="noStrike" kern="1200" baseline="0" dirty="0" err="1">
                          <a:solidFill>
                            <a:schemeClr val="tx1"/>
                          </a:solidFill>
                          <a:latin typeface="+mn-lt"/>
                          <a:ea typeface="+mn-ea"/>
                          <a:cs typeface="+mn-cs"/>
                        </a:rPr>
                        <a:t>fb</a:t>
                      </a:r>
                      <a:endParaRPr lang="en-IN" sz="1200" b="1" i="0" u="none" strike="noStrike" kern="1200" baseline="0" dirty="0">
                        <a:solidFill>
                          <a:schemeClr val="tx1"/>
                        </a:solidFill>
                        <a:latin typeface="+mn-lt"/>
                        <a:ea typeface="+mn-ea"/>
                        <a:cs typeface="+mn-cs"/>
                      </a:endParaRPr>
                    </a:p>
                    <a:p>
                      <a:pPr algn="ctr"/>
                      <a:r>
                        <a:rPr lang="en-IN" sz="1200" b="1" i="0" u="none" strike="noStrike" kern="1200" baseline="0" dirty="0">
                          <a:solidFill>
                            <a:schemeClr val="tx1"/>
                          </a:solidFill>
                          <a:latin typeface="+mn-lt"/>
                          <a:ea typeface="+mn-ea"/>
                          <a:cs typeface="+mn-cs"/>
                        </a:rPr>
                        <a:t>56 7b 11 14</a:t>
                      </a:r>
                      <a:endParaRPr lang="en-IN" sz="1200" b="1" i="0" u="none" strike="noStrike" kern="1200" baseline="0" dirty="0">
                        <a:solidFill>
                          <a:schemeClr val="bg1"/>
                        </a:solidFill>
                        <a:latin typeface="+mn-lt"/>
                        <a:ea typeface="+mn-ea"/>
                        <a:cs typeface="+mn-cs"/>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67 a7 78 97</a:t>
                      </a:r>
                    </a:p>
                    <a:p>
                      <a:pPr algn="ctr"/>
                      <a:r>
                        <a:rPr lang="en-IN" sz="1200" b="1" i="0" u="none" strike="noStrike" kern="1200" baseline="0" dirty="0">
                          <a:solidFill>
                            <a:schemeClr val="tx1"/>
                          </a:solidFill>
                          <a:latin typeface="+mn-lt"/>
                          <a:ea typeface="+mn-ea"/>
                          <a:cs typeface="+mn-cs"/>
                        </a:rPr>
                        <a:t>35 99 a6 d9</a:t>
                      </a:r>
                    </a:p>
                    <a:p>
                      <a:pPr algn="ctr"/>
                      <a:r>
                        <a:rPr lang="en-IN" sz="1200" b="1" i="0" u="none" strike="noStrike" kern="1200" baseline="0" dirty="0">
                          <a:solidFill>
                            <a:schemeClr val="tx1"/>
                          </a:solidFill>
                          <a:latin typeface="+mn-lt"/>
                          <a:ea typeface="+mn-ea"/>
                          <a:cs typeface="+mn-cs"/>
                        </a:rPr>
                        <a:t>61 68 68 0f</a:t>
                      </a:r>
                    </a:p>
                    <a:p>
                      <a:pPr algn="ctr"/>
                      <a:r>
                        <a:rPr lang="en-IN" sz="1200" b="1" i="0" u="none" strike="noStrike" kern="1200" baseline="0" dirty="0">
                          <a:solidFill>
                            <a:schemeClr val="tx1"/>
                          </a:solidFill>
                          <a:latin typeface="+mn-lt"/>
                          <a:ea typeface="+mn-ea"/>
                          <a:cs typeface="+mn-cs"/>
                        </a:rPr>
                        <a:t>b1 21 82 </a:t>
                      </a:r>
                      <a:r>
                        <a:rPr lang="en-IN" sz="1200" b="1" i="0" u="none" strike="noStrike" kern="1200" baseline="0" dirty="0" err="1">
                          <a:solidFill>
                            <a:schemeClr val="tx1"/>
                          </a:solidFill>
                          <a:latin typeface="+mn-lt"/>
                          <a:ea typeface="+mn-ea"/>
                          <a:cs typeface="+mn-cs"/>
                        </a:rPr>
                        <a:t>fa</a:t>
                      </a:r>
                      <a:endParaRPr lang="en-IN" sz="1200" b="1" i="0" u="none" strike="noStrike" kern="1200" baseline="0" dirty="0">
                        <a:solidFill>
                          <a:schemeClr val="bg1"/>
                        </a:solidFill>
                        <a:latin typeface="+mn-lt"/>
                        <a:ea typeface="+mn-ea"/>
                        <a:cs typeface="+mn-cs"/>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67 a7 78 97</a:t>
                      </a:r>
                    </a:p>
                    <a:p>
                      <a:pPr algn="ctr"/>
                      <a:r>
                        <a:rPr lang="en-IN" sz="1200" b="1" i="0" u="none" strike="noStrike" kern="1200" baseline="0" dirty="0">
                          <a:solidFill>
                            <a:schemeClr val="tx1"/>
                          </a:solidFill>
                          <a:latin typeface="+mn-lt"/>
                          <a:ea typeface="+mn-ea"/>
                          <a:cs typeface="+mn-cs"/>
                        </a:rPr>
                        <a:t>99 a6 d9 35</a:t>
                      </a:r>
                    </a:p>
                    <a:p>
                      <a:pPr algn="ctr"/>
                      <a:r>
                        <a:rPr lang="en-IN" sz="1200" b="1" i="0" u="none" strike="noStrike" kern="1200" baseline="0" dirty="0">
                          <a:solidFill>
                            <a:schemeClr val="tx1"/>
                          </a:solidFill>
                          <a:latin typeface="+mn-lt"/>
                          <a:ea typeface="+mn-ea"/>
                          <a:cs typeface="+mn-cs"/>
                        </a:rPr>
                        <a:t>68 0f 61 68</a:t>
                      </a:r>
                    </a:p>
                    <a:p>
                      <a:pPr algn="ctr"/>
                      <a:r>
                        <a:rPr lang="en-IN" sz="1200" b="1" i="0" u="none" strike="noStrike" kern="1200" baseline="0" dirty="0" err="1">
                          <a:solidFill>
                            <a:schemeClr val="tx1"/>
                          </a:solidFill>
                          <a:latin typeface="+mn-lt"/>
                          <a:ea typeface="+mn-ea"/>
                          <a:cs typeface="+mn-cs"/>
                        </a:rPr>
                        <a:t>fa</a:t>
                      </a:r>
                      <a:r>
                        <a:rPr lang="en-IN" sz="1200" b="1" i="0" u="none" strike="noStrike" kern="1200" baseline="0" dirty="0">
                          <a:solidFill>
                            <a:schemeClr val="tx1"/>
                          </a:solidFill>
                          <a:latin typeface="+mn-lt"/>
                          <a:ea typeface="+mn-ea"/>
                          <a:cs typeface="+mn-cs"/>
                        </a:rPr>
                        <a:t> b1 21 82</a:t>
                      </a:r>
                      <a:endParaRPr lang="en-IN" sz="1200" b="1" i="0" u="none" strike="noStrike" kern="1200" baseline="0" dirty="0">
                        <a:solidFill>
                          <a:schemeClr val="bg1"/>
                        </a:solidFill>
                        <a:latin typeface="+mn-lt"/>
                        <a:ea typeface="+mn-ea"/>
                        <a:cs typeface="+mn-cs"/>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err="1">
                          <a:solidFill>
                            <a:schemeClr val="tx1"/>
                          </a:solidFill>
                          <a:latin typeface="+mn-lt"/>
                          <a:ea typeface="+mn-ea"/>
                          <a:cs typeface="+mn-cs"/>
                        </a:rPr>
                        <a:t>ec</a:t>
                      </a:r>
                      <a:r>
                        <a:rPr lang="en-IN" sz="1200" b="1" i="0" u="none" strike="noStrike" kern="1200" baseline="0" dirty="0">
                          <a:solidFill>
                            <a:schemeClr val="tx1"/>
                          </a:solidFill>
                          <a:latin typeface="+mn-lt"/>
                          <a:ea typeface="+mn-ea"/>
                          <a:cs typeface="+mn-cs"/>
                        </a:rPr>
                        <a:t> 1a c0 80</a:t>
                      </a:r>
                    </a:p>
                    <a:p>
                      <a:pPr algn="ctr"/>
                      <a:r>
                        <a:rPr lang="en-IN" sz="1200" b="1" i="0" u="none" strike="noStrike" kern="1200" baseline="0" dirty="0">
                          <a:solidFill>
                            <a:schemeClr val="tx1"/>
                          </a:solidFill>
                          <a:latin typeface="+mn-lt"/>
                          <a:ea typeface="+mn-ea"/>
                          <a:cs typeface="+mn-cs"/>
                        </a:rPr>
                        <a:t>0c 50 53 c7</a:t>
                      </a:r>
                    </a:p>
                    <a:p>
                      <a:pPr algn="ctr"/>
                      <a:r>
                        <a:rPr lang="en-IN" sz="1200" b="1" i="0" u="none" strike="noStrike" kern="1200" baseline="0" dirty="0">
                          <a:solidFill>
                            <a:schemeClr val="tx1"/>
                          </a:solidFill>
                          <a:latin typeface="+mn-lt"/>
                          <a:ea typeface="+mn-ea"/>
                          <a:cs typeface="+mn-cs"/>
                        </a:rPr>
                        <a:t>3b d7 00 </a:t>
                      </a:r>
                      <a:r>
                        <a:rPr lang="en-IN" sz="1200" b="1" i="0" u="none" strike="noStrike" kern="1200" baseline="0" dirty="0" err="1">
                          <a:solidFill>
                            <a:schemeClr val="tx1"/>
                          </a:solidFill>
                          <a:latin typeface="+mn-lt"/>
                          <a:ea typeface="+mn-ea"/>
                          <a:cs typeface="+mn-cs"/>
                        </a:rPr>
                        <a:t>ef</a:t>
                      </a:r>
                      <a:endParaRPr lang="en-IN" sz="1200" b="1" i="0" u="none" strike="noStrike" kern="1200" baseline="0" dirty="0">
                        <a:solidFill>
                          <a:schemeClr val="tx1"/>
                        </a:solidFill>
                        <a:latin typeface="+mn-lt"/>
                        <a:ea typeface="+mn-ea"/>
                        <a:cs typeface="+mn-cs"/>
                      </a:endParaRPr>
                    </a:p>
                    <a:p>
                      <a:pPr algn="ctr"/>
                      <a:r>
                        <a:rPr lang="en-IN" sz="1200" b="1" i="0" u="none" strike="noStrike" kern="1200" baseline="0" dirty="0">
                          <a:solidFill>
                            <a:schemeClr val="tx1"/>
                          </a:solidFill>
                          <a:latin typeface="+mn-lt"/>
                          <a:ea typeface="+mn-ea"/>
                          <a:cs typeface="+mn-cs"/>
                        </a:rPr>
                        <a:t>b7 22 72 e0</a:t>
                      </a:r>
                      <a:endParaRPr lang="en-IN" sz="1200" b="1" i="0" u="none" strike="noStrike" kern="1200" baseline="0" dirty="0">
                        <a:solidFill>
                          <a:schemeClr val="bg1"/>
                        </a:solidFill>
                        <a:latin typeface="+mn-lt"/>
                        <a:ea typeface="+mn-ea"/>
                        <a:cs typeface="+mn-cs"/>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37 bb 38 f7</a:t>
                      </a:r>
                    </a:p>
                    <a:p>
                      <a:pPr algn="ctr"/>
                      <a:r>
                        <a:rPr lang="en-IN" sz="1200" b="1" i="0" u="none" strike="noStrike" kern="1200" baseline="0" dirty="0">
                          <a:solidFill>
                            <a:schemeClr val="tx1"/>
                          </a:solidFill>
                          <a:latin typeface="+mn-lt"/>
                          <a:ea typeface="+mn-ea"/>
                          <a:cs typeface="+mn-cs"/>
                        </a:rPr>
                        <a:t>14 3d d8 7d</a:t>
                      </a:r>
                    </a:p>
                    <a:p>
                      <a:pPr algn="ctr"/>
                      <a:r>
                        <a:rPr lang="en-IN" sz="1200" b="1" i="0" u="none" strike="noStrike" kern="1200" baseline="0" dirty="0">
                          <a:solidFill>
                            <a:schemeClr val="tx1"/>
                          </a:solidFill>
                          <a:latin typeface="+mn-lt"/>
                          <a:ea typeface="+mn-ea"/>
                          <a:cs typeface="+mn-cs"/>
                        </a:rPr>
                        <a:t>93 e7 08 a1</a:t>
                      </a:r>
                    </a:p>
                    <a:p>
                      <a:pPr algn="ctr"/>
                      <a:r>
                        <a:rPr lang="en-IN" sz="1200" b="1" i="0" u="none" strike="noStrike" kern="1200" baseline="0" dirty="0">
                          <a:solidFill>
                            <a:schemeClr val="tx1"/>
                          </a:solidFill>
                          <a:latin typeface="+mn-lt"/>
                          <a:ea typeface="+mn-ea"/>
                          <a:cs typeface="+mn-cs"/>
                        </a:rPr>
                        <a:t>48 f7 a5 4a</a:t>
                      </a:r>
                      <a:endParaRPr lang="en-IN" sz="1200" dirty="0">
                        <a:solidFill>
                          <a:schemeClr val="bg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479475">
                <a:tc>
                  <a:txBody>
                    <a:bodyPr/>
                    <a:lstStyle/>
                    <a:p>
                      <a:pPr algn="ctr"/>
                      <a:r>
                        <a:rPr lang="en-IN" sz="1200" b="1" i="0" u="none" strike="noStrike" kern="1200" baseline="0" dirty="0" err="1">
                          <a:solidFill>
                            <a:schemeClr val="tx1"/>
                          </a:solidFill>
                          <a:latin typeface="+mn-lt"/>
                          <a:ea typeface="+mn-ea"/>
                          <a:cs typeface="+mn-cs"/>
                        </a:rPr>
                        <a:t>db</a:t>
                      </a:r>
                      <a:r>
                        <a:rPr lang="en-IN" sz="1200" b="1" i="0" u="none" strike="noStrike" kern="1200" baseline="0" dirty="0">
                          <a:solidFill>
                            <a:schemeClr val="tx1"/>
                          </a:solidFill>
                          <a:latin typeface="+mn-lt"/>
                          <a:ea typeface="+mn-ea"/>
                          <a:cs typeface="+mn-cs"/>
                        </a:rPr>
                        <a:t> a1 f8 77</a:t>
                      </a:r>
                    </a:p>
                    <a:p>
                      <a:pPr algn="ctr"/>
                      <a:r>
                        <a:rPr lang="en-IN" sz="1200" b="1" i="0" u="none" strike="noStrike" kern="1200" baseline="0" dirty="0">
                          <a:solidFill>
                            <a:schemeClr val="tx1"/>
                          </a:solidFill>
                          <a:latin typeface="+mn-lt"/>
                          <a:ea typeface="+mn-ea"/>
                          <a:cs typeface="+mn-cs"/>
                        </a:rPr>
                        <a:t>18 6d 8b </a:t>
                      </a:r>
                      <a:r>
                        <a:rPr lang="en-IN" sz="1200" b="1" i="0" u="none" strike="noStrike" kern="1200" baseline="0" dirty="0" err="1">
                          <a:solidFill>
                            <a:schemeClr val="tx1"/>
                          </a:solidFill>
                          <a:latin typeface="+mn-lt"/>
                          <a:ea typeface="+mn-ea"/>
                          <a:cs typeface="+mn-cs"/>
                        </a:rPr>
                        <a:t>ba</a:t>
                      </a:r>
                      <a:endParaRPr lang="en-IN" sz="1200" b="1" i="0" u="none" strike="noStrike" kern="1200" baseline="0" dirty="0">
                        <a:solidFill>
                          <a:schemeClr val="tx1"/>
                        </a:solidFill>
                        <a:latin typeface="+mn-lt"/>
                        <a:ea typeface="+mn-ea"/>
                        <a:cs typeface="+mn-cs"/>
                      </a:endParaRPr>
                    </a:p>
                    <a:p>
                      <a:pPr algn="ctr"/>
                      <a:r>
                        <a:rPr lang="en-IN" sz="1200" b="1" i="0" u="none" strike="noStrike" kern="1200" baseline="0" dirty="0">
                          <a:solidFill>
                            <a:schemeClr val="tx1"/>
                          </a:solidFill>
                          <a:latin typeface="+mn-lt"/>
                          <a:ea typeface="+mn-ea"/>
                          <a:cs typeface="+mn-cs"/>
                        </a:rPr>
                        <a:t>a8 30 08 4e</a:t>
                      </a:r>
                    </a:p>
                    <a:p>
                      <a:pPr algn="ctr"/>
                      <a:r>
                        <a:rPr lang="en-IN" sz="1200" b="1" i="0" u="none" strike="noStrike" kern="1200" baseline="0" dirty="0" err="1">
                          <a:solidFill>
                            <a:schemeClr val="tx1"/>
                          </a:solidFill>
                          <a:latin typeface="+mn-lt"/>
                          <a:ea typeface="+mn-ea"/>
                          <a:cs typeface="+mn-cs"/>
                        </a:rPr>
                        <a:t>ff</a:t>
                      </a:r>
                      <a:r>
                        <a:rPr lang="en-IN" sz="1200" b="1" i="0" u="none" strike="noStrike" kern="1200" baseline="0" dirty="0">
                          <a:solidFill>
                            <a:schemeClr val="tx1"/>
                          </a:solidFill>
                          <a:latin typeface="+mn-lt"/>
                          <a:ea typeface="+mn-ea"/>
                          <a:cs typeface="+mn-cs"/>
                        </a:rPr>
                        <a:t> d5 d7 </a:t>
                      </a:r>
                      <a:r>
                        <a:rPr lang="en-IN" sz="1200" b="1" i="0" u="none" strike="noStrike" kern="1200" baseline="0" dirty="0" err="1">
                          <a:solidFill>
                            <a:schemeClr val="tx1"/>
                          </a:solidFill>
                          <a:latin typeface="+mn-lt"/>
                          <a:ea typeface="+mn-ea"/>
                          <a:cs typeface="+mn-cs"/>
                        </a:rPr>
                        <a:t>aa</a:t>
                      </a:r>
                      <a:endParaRPr lang="en-IN" sz="1200" b="1" dirty="0">
                        <a:solidFill>
                          <a:schemeClr val="bg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b9 32 41 f5</a:t>
                      </a:r>
                    </a:p>
                    <a:p>
                      <a:pPr algn="ctr"/>
                      <a:r>
                        <a:rPr lang="en-IN" sz="1200" b="1" i="0" u="none" strike="noStrike" kern="1200" baseline="0" dirty="0">
                          <a:solidFill>
                            <a:schemeClr val="tx1"/>
                          </a:solidFill>
                          <a:latin typeface="+mn-lt"/>
                          <a:ea typeface="+mn-ea"/>
                          <a:cs typeface="+mn-cs"/>
                        </a:rPr>
                        <a:t>ad 3c 3d f4</a:t>
                      </a:r>
                    </a:p>
                    <a:p>
                      <a:pPr algn="ctr"/>
                      <a:r>
                        <a:rPr lang="en-IN" sz="1200" b="1" i="0" u="none" strike="noStrike" kern="1200" baseline="0" dirty="0">
                          <a:solidFill>
                            <a:schemeClr val="tx1"/>
                          </a:solidFill>
                          <a:latin typeface="+mn-lt"/>
                          <a:ea typeface="+mn-ea"/>
                          <a:cs typeface="+mn-cs"/>
                        </a:rPr>
                        <a:t>c2 04 30 2f</a:t>
                      </a:r>
                    </a:p>
                    <a:p>
                      <a:pPr algn="ctr"/>
                      <a:r>
                        <a:rPr lang="en-IN" sz="1200" b="1" i="0" u="none" strike="noStrike" kern="1200" baseline="0" dirty="0">
                          <a:solidFill>
                            <a:schemeClr val="tx1"/>
                          </a:solidFill>
                          <a:latin typeface="+mn-lt"/>
                          <a:ea typeface="+mn-ea"/>
                          <a:cs typeface="+mn-cs"/>
                        </a:rPr>
                        <a:t>16 03 0e ac</a:t>
                      </a:r>
                      <a:endParaRPr lang="en-IN" sz="1200" b="1" dirty="0">
                        <a:solidFill>
                          <a:schemeClr val="bg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b9 32 41 f5</a:t>
                      </a:r>
                    </a:p>
                    <a:p>
                      <a:pPr algn="ctr"/>
                      <a:r>
                        <a:rPr lang="en-IN" sz="1200" b="1" i="0" u="none" strike="noStrike" kern="1200" baseline="0" dirty="0">
                          <a:solidFill>
                            <a:schemeClr val="tx1"/>
                          </a:solidFill>
                          <a:latin typeface="+mn-lt"/>
                          <a:ea typeface="+mn-ea"/>
                          <a:cs typeface="+mn-cs"/>
                        </a:rPr>
                        <a:t>3c 3d f4 ad</a:t>
                      </a:r>
                    </a:p>
                    <a:p>
                      <a:pPr algn="ctr"/>
                      <a:r>
                        <a:rPr lang="en-IN" sz="1200" b="1" i="0" u="none" strike="noStrike" kern="1200" baseline="0" dirty="0">
                          <a:solidFill>
                            <a:schemeClr val="tx1"/>
                          </a:solidFill>
                          <a:latin typeface="+mn-lt"/>
                          <a:ea typeface="+mn-ea"/>
                          <a:cs typeface="+mn-cs"/>
                        </a:rPr>
                        <a:t>30 2f c2 04</a:t>
                      </a:r>
                    </a:p>
                    <a:p>
                      <a:pPr algn="ctr"/>
                      <a:r>
                        <a:rPr lang="en-IN" sz="1200" b="1" i="0" u="none" strike="noStrike" kern="1200" baseline="0" dirty="0">
                          <a:solidFill>
                            <a:schemeClr val="tx1"/>
                          </a:solidFill>
                          <a:latin typeface="+mn-lt"/>
                          <a:ea typeface="+mn-ea"/>
                          <a:cs typeface="+mn-cs"/>
                        </a:rPr>
                        <a:t>ac 16 03 0e</a:t>
                      </a:r>
                      <a:endParaRPr lang="en-IN" sz="1200" b="1" dirty="0">
                        <a:solidFill>
                          <a:schemeClr val="bg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b1 1a 44 17</a:t>
                      </a:r>
                    </a:p>
                    <a:p>
                      <a:pPr algn="ctr"/>
                      <a:r>
                        <a:rPr lang="en-IN" sz="1200" b="1" i="0" u="none" strike="noStrike" kern="1200" baseline="0" dirty="0">
                          <a:solidFill>
                            <a:schemeClr val="tx1"/>
                          </a:solidFill>
                          <a:latin typeface="+mn-lt"/>
                          <a:ea typeface="+mn-ea"/>
                          <a:cs typeface="+mn-cs"/>
                        </a:rPr>
                        <a:t>3d 2f </a:t>
                      </a:r>
                      <a:r>
                        <a:rPr lang="en-IN" sz="1200" b="1" i="0" u="none" strike="noStrike" kern="1200" baseline="0" dirty="0" err="1">
                          <a:solidFill>
                            <a:schemeClr val="tx1"/>
                          </a:solidFill>
                          <a:latin typeface="+mn-lt"/>
                          <a:ea typeface="+mn-ea"/>
                          <a:cs typeface="+mn-cs"/>
                        </a:rPr>
                        <a:t>ec</a:t>
                      </a:r>
                      <a:r>
                        <a:rPr lang="en-IN" sz="1200" b="1" i="0" u="none" strike="noStrike" kern="1200" baseline="0" dirty="0">
                          <a:solidFill>
                            <a:schemeClr val="tx1"/>
                          </a:solidFill>
                          <a:latin typeface="+mn-lt"/>
                          <a:ea typeface="+mn-ea"/>
                          <a:cs typeface="+mn-cs"/>
                        </a:rPr>
                        <a:t> b6</a:t>
                      </a:r>
                    </a:p>
                    <a:p>
                      <a:pPr algn="ctr"/>
                      <a:r>
                        <a:rPr lang="en-IN" sz="1200" b="1" i="0" u="none" strike="noStrike" kern="1200" baseline="0" dirty="0">
                          <a:solidFill>
                            <a:schemeClr val="tx1"/>
                          </a:solidFill>
                          <a:latin typeface="+mn-lt"/>
                          <a:ea typeface="+mn-ea"/>
                          <a:cs typeface="+mn-cs"/>
                        </a:rPr>
                        <a:t>0a 6b 2f 42</a:t>
                      </a:r>
                    </a:p>
                    <a:p>
                      <a:pPr algn="ctr"/>
                      <a:r>
                        <a:rPr lang="en-IN" sz="1200" b="1" i="0" u="none" strike="noStrike" kern="1200" baseline="0" dirty="0">
                          <a:solidFill>
                            <a:schemeClr val="tx1"/>
                          </a:solidFill>
                          <a:latin typeface="+mn-lt"/>
                          <a:ea typeface="+mn-ea"/>
                          <a:cs typeface="+mn-cs"/>
                        </a:rPr>
                        <a:t>9f 68 f3 b1</a:t>
                      </a:r>
                      <a:endParaRPr lang="en-IN" sz="1200" b="1" dirty="0">
                        <a:solidFill>
                          <a:schemeClr val="bg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48 f3 </a:t>
                      </a:r>
                      <a:r>
                        <a:rPr lang="en-IN" sz="1200" b="1" i="0" u="none" strike="noStrike" kern="1200" baseline="0" dirty="0" err="1">
                          <a:solidFill>
                            <a:schemeClr val="tx1"/>
                          </a:solidFill>
                          <a:latin typeface="+mn-lt"/>
                          <a:ea typeface="+mn-ea"/>
                          <a:cs typeface="+mn-cs"/>
                        </a:rPr>
                        <a:t>cb</a:t>
                      </a:r>
                      <a:r>
                        <a:rPr lang="en-IN" sz="1200" b="1" i="0" u="none" strike="noStrike" kern="1200" baseline="0" dirty="0">
                          <a:solidFill>
                            <a:schemeClr val="tx1"/>
                          </a:solidFill>
                          <a:latin typeface="+mn-lt"/>
                          <a:ea typeface="+mn-ea"/>
                          <a:cs typeface="+mn-cs"/>
                        </a:rPr>
                        <a:t> 3c</a:t>
                      </a:r>
                    </a:p>
                    <a:p>
                      <a:pPr algn="ctr"/>
                      <a:r>
                        <a:rPr lang="en-IN" sz="1200" b="1" i="0" u="none" strike="noStrike" kern="1200" baseline="0" dirty="0">
                          <a:solidFill>
                            <a:schemeClr val="tx1"/>
                          </a:solidFill>
                          <a:latin typeface="+mn-lt"/>
                          <a:ea typeface="+mn-ea"/>
                          <a:cs typeface="+mn-cs"/>
                        </a:rPr>
                        <a:t>26 1b c3 be</a:t>
                      </a:r>
                    </a:p>
                    <a:p>
                      <a:pPr algn="ctr"/>
                      <a:r>
                        <a:rPr lang="en-IN" sz="1200" b="1" i="0" u="none" strike="noStrike" kern="1200" baseline="0" dirty="0">
                          <a:solidFill>
                            <a:schemeClr val="tx1"/>
                          </a:solidFill>
                          <a:latin typeface="+mn-lt"/>
                          <a:ea typeface="+mn-ea"/>
                          <a:cs typeface="+mn-cs"/>
                        </a:rPr>
                        <a:t>45 a2 </a:t>
                      </a:r>
                      <a:r>
                        <a:rPr lang="en-IN" sz="1200" b="1" i="0" u="none" strike="noStrike" kern="1200" baseline="0" dirty="0" err="1">
                          <a:solidFill>
                            <a:schemeClr val="tx1"/>
                          </a:solidFill>
                          <a:latin typeface="+mn-lt"/>
                          <a:ea typeface="+mn-ea"/>
                          <a:cs typeface="+mn-cs"/>
                        </a:rPr>
                        <a:t>aa</a:t>
                      </a:r>
                      <a:r>
                        <a:rPr lang="en-IN" sz="1200" b="1" i="0" u="none" strike="noStrike" kern="1200" baseline="0" dirty="0">
                          <a:solidFill>
                            <a:schemeClr val="tx1"/>
                          </a:solidFill>
                          <a:latin typeface="+mn-lt"/>
                          <a:ea typeface="+mn-ea"/>
                          <a:cs typeface="+mn-cs"/>
                        </a:rPr>
                        <a:t> 0b</a:t>
                      </a:r>
                    </a:p>
                    <a:p>
                      <a:pPr algn="ctr"/>
                      <a:r>
                        <a:rPr lang="en-IN" sz="1200" b="1" i="0" u="none" strike="noStrike" kern="1200" baseline="0" dirty="0">
                          <a:solidFill>
                            <a:schemeClr val="tx1"/>
                          </a:solidFill>
                          <a:latin typeface="+mn-lt"/>
                          <a:ea typeface="+mn-ea"/>
                          <a:cs typeface="+mn-cs"/>
                        </a:rPr>
                        <a:t>20 d7 72 38</a:t>
                      </a:r>
                      <a:endParaRPr lang="en-IN" sz="1200" dirty="0">
                        <a:solidFill>
                          <a:schemeClr val="bg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r h="479475">
                <a:tc>
                  <a:txBody>
                    <a:bodyPr/>
                    <a:lstStyle/>
                    <a:p>
                      <a:pPr algn="ctr"/>
                      <a:r>
                        <a:rPr lang="en-IN" sz="1200" b="1" i="0" u="none" strike="noStrike" kern="1200" baseline="0" dirty="0">
                          <a:solidFill>
                            <a:schemeClr val="tx1"/>
                          </a:solidFill>
                          <a:latin typeface="+mn-lt"/>
                          <a:ea typeface="+mn-ea"/>
                          <a:cs typeface="+mn-cs"/>
                        </a:rPr>
                        <a:t>f9 e9 8f 2b</a:t>
                      </a:r>
                    </a:p>
                    <a:p>
                      <a:pPr algn="ctr"/>
                      <a:r>
                        <a:rPr lang="en-IN" sz="1200" b="1" i="0" u="none" strike="noStrike" kern="1200" baseline="0" dirty="0">
                          <a:solidFill>
                            <a:schemeClr val="tx1"/>
                          </a:solidFill>
                          <a:latin typeface="+mn-lt"/>
                          <a:ea typeface="+mn-ea"/>
                          <a:cs typeface="+mn-cs"/>
                        </a:rPr>
                        <a:t>1b 34 2f 08</a:t>
                      </a:r>
                    </a:p>
                    <a:p>
                      <a:pPr algn="ctr"/>
                      <a:r>
                        <a:rPr lang="en-IN" sz="1200" b="1" i="0" u="none" strike="noStrike" kern="1200" baseline="0" dirty="0">
                          <a:solidFill>
                            <a:schemeClr val="tx1"/>
                          </a:solidFill>
                          <a:latin typeface="+mn-lt"/>
                          <a:ea typeface="+mn-ea"/>
                          <a:cs typeface="+mn-cs"/>
                        </a:rPr>
                        <a:t>4f c9 85 49</a:t>
                      </a:r>
                    </a:p>
                    <a:p>
                      <a:pPr algn="ctr"/>
                      <a:r>
                        <a:rPr lang="en-IN" sz="1200" b="1" i="0" u="none" strike="noStrike" kern="1200" baseline="0" dirty="0">
                          <a:solidFill>
                            <a:schemeClr val="tx1"/>
                          </a:solidFill>
                          <a:latin typeface="+mn-lt"/>
                          <a:ea typeface="+mn-ea"/>
                          <a:cs typeface="+mn-cs"/>
                        </a:rPr>
                        <a:t>bf </a:t>
                      </a:r>
                      <a:r>
                        <a:rPr lang="en-IN" sz="1200" b="1" i="0" u="none" strike="noStrike" kern="1200" baseline="0" dirty="0" err="1">
                          <a:solidFill>
                            <a:schemeClr val="tx1"/>
                          </a:solidFill>
                          <a:latin typeface="+mn-lt"/>
                          <a:ea typeface="+mn-ea"/>
                          <a:cs typeface="+mn-cs"/>
                        </a:rPr>
                        <a:t>bf</a:t>
                      </a:r>
                      <a:r>
                        <a:rPr lang="en-IN" sz="1200" b="1" i="0" u="none" strike="noStrike" kern="1200" baseline="0" dirty="0">
                          <a:solidFill>
                            <a:schemeClr val="tx1"/>
                          </a:solidFill>
                          <a:latin typeface="+mn-lt"/>
                          <a:ea typeface="+mn-ea"/>
                          <a:cs typeface="+mn-cs"/>
                        </a:rPr>
                        <a:t> 81 89</a:t>
                      </a: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99 1e 73 f1</a:t>
                      </a:r>
                    </a:p>
                    <a:p>
                      <a:pPr algn="ctr"/>
                      <a:r>
                        <a:rPr lang="en-IN" sz="1200" b="1" i="0" u="none" strike="noStrike" kern="1200" baseline="0" dirty="0" err="1">
                          <a:solidFill>
                            <a:schemeClr val="tx1"/>
                          </a:solidFill>
                          <a:latin typeface="+mn-lt"/>
                          <a:ea typeface="+mn-ea"/>
                          <a:cs typeface="+mn-cs"/>
                        </a:rPr>
                        <a:t>af</a:t>
                      </a:r>
                      <a:r>
                        <a:rPr lang="en-IN" sz="1200" b="1" i="0" u="none" strike="noStrike" kern="1200" baseline="0" dirty="0">
                          <a:solidFill>
                            <a:schemeClr val="tx1"/>
                          </a:solidFill>
                          <a:latin typeface="+mn-lt"/>
                          <a:ea typeface="+mn-ea"/>
                          <a:cs typeface="+mn-cs"/>
                        </a:rPr>
                        <a:t> 18 15 30</a:t>
                      </a:r>
                    </a:p>
                    <a:p>
                      <a:pPr algn="ctr"/>
                      <a:r>
                        <a:rPr lang="en-IN" sz="1200" b="1" i="0" u="none" strike="noStrike" kern="1200" baseline="0" dirty="0">
                          <a:solidFill>
                            <a:schemeClr val="tx1"/>
                          </a:solidFill>
                          <a:latin typeface="+mn-lt"/>
                          <a:ea typeface="+mn-ea"/>
                          <a:cs typeface="+mn-cs"/>
                        </a:rPr>
                        <a:t>84 </a:t>
                      </a:r>
                      <a:r>
                        <a:rPr lang="en-IN" sz="1200" b="1" i="0" u="none" strike="noStrike" kern="1200" baseline="0" dirty="0" err="1">
                          <a:solidFill>
                            <a:schemeClr val="tx1"/>
                          </a:solidFill>
                          <a:latin typeface="+mn-lt"/>
                          <a:ea typeface="+mn-ea"/>
                          <a:cs typeface="+mn-cs"/>
                        </a:rPr>
                        <a:t>dd</a:t>
                      </a:r>
                      <a:r>
                        <a:rPr lang="en-IN" sz="1200" b="1" i="0" u="none" strike="noStrike" kern="1200" baseline="0" dirty="0">
                          <a:solidFill>
                            <a:schemeClr val="tx1"/>
                          </a:solidFill>
                          <a:latin typeface="+mn-lt"/>
                          <a:ea typeface="+mn-ea"/>
                          <a:cs typeface="+mn-cs"/>
                        </a:rPr>
                        <a:t> 97 3b</a:t>
                      </a:r>
                    </a:p>
                    <a:p>
                      <a:pPr algn="ctr"/>
                      <a:r>
                        <a:rPr lang="en-IN" sz="1200" b="1" i="0" u="none" strike="noStrike" kern="1200" baseline="0" dirty="0">
                          <a:solidFill>
                            <a:schemeClr val="tx1"/>
                          </a:solidFill>
                          <a:latin typeface="+mn-lt"/>
                          <a:ea typeface="+mn-ea"/>
                          <a:cs typeface="+mn-cs"/>
                        </a:rPr>
                        <a:t>08 08 0c a7</a:t>
                      </a: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99 1e 73 f1</a:t>
                      </a:r>
                    </a:p>
                    <a:p>
                      <a:pPr algn="ctr"/>
                      <a:r>
                        <a:rPr lang="en-IN" sz="1200" b="1" i="0" u="none" strike="noStrike" kern="1200" baseline="0" dirty="0">
                          <a:solidFill>
                            <a:schemeClr val="tx1"/>
                          </a:solidFill>
                          <a:latin typeface="+mn-lt"/>
                          <a:ea typeface="+mn-ea"/>
                          <a:cs typeface="+mn-cs"/>
                        </a:rPr>
                        <a:t>18 15 30 </a:t>
                      </a:r>
                      <a:r>
                        <a:rPr lang="en-IN" sz="1200" b="1" i="0" u="none" strike="noStrike" kern="1200" baseline="0" dirty="0" err="1">
                          <a:solidFill>
                            <a:schemeClr val="tx1"/>
                          </a:solidFill>
                          <a:latin typeface="+mn-lt"/>
                          <a:ea typeface="+mn-ea"/>
                          <a:cs typeface="+mn-cs"/>
                        </a:rPr>
                        <a:t>af</a:t>
                      </a:r>
                      <a:endParaRPr lang="en-IN" sz="1200" b="1" i="0" u="none" strike="noStrike" kern="1200" baseline="0" dirty="0">
                        <a:solidFill>
                          <a:schemeClr val="tx1"/>
                        </a:solidFill>
                        <a:latin typeface="+mn-lt"/>
                        <a:ea typeface="+mn-ea"/>
                        <a:cs typeface="+mn-cs"/>
                      </a:endParaRPr>
                    </a:p>
                    <a:p>
                      <a:pPr algn="ctr"/>
                      <a:r>
                        <a:rPr lang="en-IN" sz="1200" b="1" i="0" u="none" strike="noStrike" kern="1200" baseline="0" dirty="0">
                          <a:solidFill>
                            <a:schemeClr val="tx1"/>
                          </a:solidFill>
                          <a:latin typeface="+mn-lt"/>
                          <a:ea typeface="+mn-ea"/>
                          <a:cs typeface="+mn-cs"/>
                        </a:rPr>
                        <a:t>97 3b 84 </a:t>
                      </a:r>
                      <a:r>
                        <a:rPr lang="en-IN" sz="1200" b="1" i="0" u="none" strike="noStrike" kern="1200" baseline="0" dirty="0" err="1">
                          <a:solidFill>
                            <a:schemeClr val="tx1"/>
                          </a:solidFill>
                          <a:latin typeface="+mn-lt"/>
                          <a:ea typeface="+mn-ea"/>
                          <a:cs typeface="+mn-cs"/>
                        </a:rPr>
                        <a:t>dd</a:t>
                      </a:r>
                      <a:endParaRPr lang="en-IN" sz="1200" b="1" i="0" u="none" strike="noStrike" kern="1200" baseline="0" dirty="0">
                        <a:solidFill>
                          <a:schemeClr val="tx1"/>
                        </a:solidFill>
                        <a:latin typeface="+mn-lt"/>
                        <a:ea typeface="+mn-ea"/>
                        <a:cs typeface="+mn-cs"/>
                      </a:endParaRPr>
                    </a:p>
                    <a:p>
                      <a:pPr algn="ctr"/>
                      <a:r>
                        <a:rPr lang="en-IN" sz="1200" b="1" i="0" u="none" strike="noStrike" kern="1200" baseline="0" dirty="0">
                          <a:solidFill>
                            <a:schemeClr val="tx1"/>
                          </a:solidFill>
                          <a:latin typeface="+mn-lt"/>
                          <a:ea typeface="+mn-ea"/>
                          <a:cs typeface="+mn-cs"/>
                        </a:rPr>
                        <a:t>a7 08 08 0c</a:t>
                      </a: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31 30 3a c2</a:t>
                      </a:r>
                    </a:p>
                    <a:p>
                      <a:pPr algn="ctr"/>
                      <a:r>
                        <a:rPr lang="en-IN" sz="1200" b="1" i="0" u="none" strike="noStrike" kern="1200" baseline="0" dirty="0">
                          <a:solidFill>
                            <a:schemeClr val="tx1"/>
                          </a:solidFill>
                          <a:latin typeface="+mn-lt"/>
                          <a:ea typeface="+mn-ea"/>
                          <a:cs typeface="+mn-cs"/>
                        </a:rPr>
                        <a:t>ac 71 8c c4</a:t>
                      </a:r>
                    </a:p>
                    <a:p>
                      <a:pPr algn="ctr"/>
                      <a:r>
                        <a:rPr lang="en-IN" sz="1200" b="1" i="0" u="none" strike="noStrike" kern="1200" baseline="0" dirty="0">
                          <a:solidFill>
                            <a:schemeClr val="tx1"/>
                          </a:solidFill>
                          <a:latin typeface="+mn-lt"/>
                          <a:ea typeface="+mn-ea"/>
                          <a:cs typeface="+mn-cs"/>
                        </a:rPr>
                        <a:t>46 65 48 </a:t>
                      </a:r>
                      <a:r>
                        <a:rPr lang="en-IN" sz="1200" b="1" i="0" u="none" strike="noStrike" kern="1200" baseline="0" dirty="0" err="1">
                          <a:solidFill>
                            <a:schemeClr val="tx1"/>
                          </a:solidFill>
                          <a:latin typeface="+mn-lt"/>
                          <a:ea typeface="+mn-ea"/>
                          <a:cs typeface="+mn-cs"/>
                        </a:rPr>
                        <a:t>eb</a:t>
                      </a:r>
                      <a:endParaRPr lang="en-IN" sz="1200" b="1" i="0" u="none" strike="noStrike" kern="1200" baseline="0" dirty="0">
                        <a:solidFill>
                          <a:schemeClr val="tx1"/>
                        </a:solidFill>
                        <a:latin typeface="+mn-lt"/>
                        <a:ea typeface="+mn-ea"/>
                        <a:cs typeface="+mn-cs"/>
                      </a:endParaRPr>
                    </a:p>
                    <a:p>
                      <a:pPr algn="ctr"/>
                      <a:r>
                        <a:rPr lang="en-IN" sz="1200" b="1" i="0" u="none" strike="noStrike" kern="1200" baseline="0" dirty="0">
                          <a:solidFill>
                            <a:schemeClr val="tx1"/>
                          </a:solidFill>
                          <a:latin typeface="+mn-lt"/>
                          <a:ea typeface="+mn-ea"/>
                          <a:cs typeface="+mn-cs"/>
                        </a:rPr>
                        <a:t>6a 1c 31 62</a:t>
                      </a: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err="1">
                          <a:solidFill>
                            <a:schemeClr val="tx1"/>
                          </a:solidFill>
                          <a:latin typeface="+mn-lt"/>
                          <a:ea typeface="+mn-ea"/>
                          <a:cs typeface="+mn-cs"/>
                        </a:rPr>
                        <a:t>fd</a:t>
                      </a:r>
                      <a:r>
                        <a:rPr lang="en-IN" sz="1200" b="1" i="0" u="none" strike="noStrike" kern="1200" baseline="0" dirty="0">
                          <a:solidFill>
                            <a:schemeClr val="tx1"/>
                          </a:solidFill>
                          <a:latin typeface="+mn-lt"/>
                          <a:ea typeface="+mn-ea"/>
                          <a:cs typeface="+mn-cs"/>
                        </a:rPr>
                        <a:t> 0e c5 f9</a:t>
                      </a:r>
                    </a:p>
                    <a:p>
                      <a:pPr algn="ctr"/>
                      <a:r>
                        <a:rPr lang="en-IN" sz="1200" b="1" i="0" u="none" strike="noStrike" kern="1200" baseline="0" dirty="0">
                          <a:solidFill>
                            <a:schemeClr val="tx1"/>
                          </a:solidFill>
                          <a:latin typeface="+mn-lt"/>
                          <a:ea typeface="+mn-ea"/>
                          <a:cs typeface="+mn-cs"/>
                        </a:rPr>
                        <a:t>0d 16 d5 6b</a:t>
                      </a:r>
                    </a:p>
                    <a:p>
                      <a:pPr algn="ctr"/>
                      <a:r>
                        <a:rPr lang="en-IN" sz="1200" b="1" i="0" u="none" strike="noStrike" kern="1200" baseline="0" dirty="0">
                          <a:solidFill>
                            <a:schemeClr val="tx1"/>
                          </a:solidFill>
                          <a:latin typeface="+mn-lt"/>
                          <a:ea typeface="+mn-ea"/>
                          <a:cs typeface="+mn-cs"/>
                        </a:rPr>
                        <a:t>42 e0 4a 41</a:t>
                      </a:r>
                    </a:p>
                    <a:p>
                      <a:pPr algn="ctr"/>
                      <a:r>
                        <a:rPr lang="en-IN" sz="1200" b="1" i="0" u="none" strike="noStrike" kern="1200" baseline="0" dirty="0" err="1">
                          <a:solidFill>
                            <a:schemeClr val="tx1"/>
                          </a:solidFill>
                          <a:latin typeface="+mn-lt"/>
                          <a:ea typeface="+mn-ea"/>
                          <a:cs typeface="+mn-cs"/>
                        </a:rPr>
                        <a:t>cb</a:t>
                      </a:r>
                      <a:r>
                        <a:rPr lang="en-IN" sz="1200" b="1" i="0" u="none" strike="noStrike" kern="1200" baseline="0" dirty="0">
                          <a:solidFill>
                            <a:schemeClr val="tx1"/>
                          </a:solidFill>
                          <a:latin typeface="+mn-lt"/>
                          <a:ea typeface="+mn-ea"/>
                          <a:cs typeface="+mn-cs"/>
                        </a:rPr>
                        <a:t> 1c 6e 56</a:t>
                      </a:r>
                      <a:endParaRPr lang="en-IN" sz="1200"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4"/>
                  </a:ext>
                </a:extLst>
              </a:tr>
              <a:tr h="479475">
                <a:tc>
                  <a:txBody>
                    <a:bodyPr/>
                    <a:lstStyle/>
                    <a:p>
                      <a:pPr algn="ctr"/>
                      <a:r>
                        <a:rPr lang="en-IN" sz="1200" b="1" i="0" u="none" strike="noStrike" kern="1200" baseline="0" dirty="0">
                          <a:solidFill>
                            <a:schemeClr val="tx1"/>
                          </a:solidFill>
                          <a:latin typeface="+mn-lt"/>
                          <a:ea typeface="+mn-ea"/>
                          <a:cs typeface="+mn-cs"/>
                        </a:rPr>
                        <a:t>cc 3e </a:t>
                      </a:r>
                      <a:r>
                        <a:rPr lang="en-IN" sz="1200" b="1" i="0" u="none" strike="noStrike" kern="1200" baseline="0" dirty="0" err="1">
                          <a:solidFill>
                            <a:schemeClr val="tx1"/>
                          </a:solidFill>
                          <a:latin typeface="+mn-lt"/>
                          <a:ea typeface="+mn-ea"/>
                          <a:cs typeface="+mn-cs"/>
                        </a:rPr>
                        <a:t>ff</a:t>
                      </a:r>
                      <a:r>
                        <a:rPr lang="en-IN" sz="1200" b="1" i="0" u="none" strike="noStrike" kern="1200" baseline="0" dirty="0">
                          <a:solidFill>
                            <a:schemeClr val="tx1"/>
                          </a:solidFill>
                          <a:latin typeface="+mn-lt"/>
                          <a:ea typeface="+mn-ea"/>
                          <a:cs typeface="+mn-cs"/>
                        </a:rPr>
                        <a:t> 3b</a:t>
                      </a:r>
                    </a:p>
                    <a:p>
                      <a:pPr algn="ctr"/>
                      <a:r>
                        <a:rPr lang="en-IN" sz="1200" b="1" i="0" u="none" strike="noStrike" kern="1200" baseline="0" dirty="0">
                          <a:solidFill>
                            <a:schemeClr val="tx1"/>
                          </a:solidFill>
                          <a:latin typeface="+mn-lt"/>
                          <a:ea typeface="+mn-ea"/>
                          <a:cs typeface="+mn-cs"/>
                        </a:rPr>
                        <a:t>a1 67 59 </a:t>
                      </a:r>
                      <a:r>
                        <a:rPr lang="en-IN" sz="1200" b="1" i="0" u="none" strike="noStrike" kern="1200" baseline="0" dirty="0" err="1">
                          <a:solidFill>
                            <a:schemeClr val="tx1"/>
                          </a:solidFill>
                          <a:latin typeface="+mn-lt"/>
                          <a:ea typeface="+mn-ea"/>
                          <a:cs typeface="+mn-cs"/>
                        </a:rPr>
                        <a:t>af</a:t>
                      </a:r>
                      <a:endParaRPr lang="en-IN" sz="1200" b="1" i="0" u="none" strike="noStrike" kern="1200" baseline="0" dirty="0">
                        <a:solidFill>
                          <a:schemeClr val="tx1"/>
                        </a:solidFill>
                        <a:latin typeface="+mn-lt"/>
                        <a:ea typeface="+mn-ea"/>
                        <a:cs typeface="+mn-cs"/>
                      </a:endParaRPr>
                    </a:p>
                    <a:p>
                      <a:pPr algn="ctr"/>
                      <a:r>
                        <a:rPr lang="en-IN" sz="1200" b="1" i="0" u="none" strike="noStrike" kern="1200" baseline="0" dirty="0">
                          <a:solidFill>
                            <a:schemeClr val="tx1"/>
                          </a:solidFill>
                          <a:latin typeface="+mn-lt"/>
                          <a:ea typeface="+mn-ea"/>
                          <a:cs typeface="+mn-cs"/>
                        </a:rPr>
                        <a:t>04 85 02 </a:t>
                      </a:r>
                      <a:r>
                        <a:rPr lang="en-IN" sz="1200" b="1" i="0" u="none" strike="noStrike" kern="1200" baseline="0" dirty="0" err="1">
                          <a:solidFill>
                            <a:schemeClr val="tx1"/>
                          </a:solidFill>
                          <a:latin typeface="+mn-lt"/>
                          <a:ea typeface="+mn-ea"/>
                          <a:cs typeface="+mn-cs"/>
                        </a:rPr>
                        <a:t>aa</a:t>
                      </a:r>
                      <a:endParaRPr lang="en-IN" sz="1200" b="1" i="0" u="none" strike="noStrike" kern="1200" baseline="0" dirty="0">
                        <a:solidFill>
                          <a:schemeClr val="tx1"/>
                        </a:solidFill>
                        <a:latin typeface="+mn-lt"/>
                        <a:ea typeface="+mn-ea"/>
                        <a:cs typeface="+mn-cs"/>
                      </a:endParaRPr>
                    </a:p>
                    <a:p>
                      <a:pPr algn="ctr"/>
                      <a:r>
                        <a:rPr lang="en-IN" sz="1200" b="1" i="0" u="none" strike="noStrike" kern="1200" baseline="0" dirty="0">
                          <a:solidFill>
                            <a:schemeClr val="tx1"/>
                          </a:solidFill>
                          <a:latin typeface="+mn-lt"/>
                          <a:ea typeface="+mn-ea"/>
                          <a:cs typeface="+mn-cs"/>
                        </a:rPr>
                        <a:t>a1 00 5f 34</a:t>
                      </a: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4b b2 16 e2</a:t>
                      </a:r>
                    </a:p>
                    <a:p>
                      <a:pPr algn="ctr"/>
                      <a:r>
                        <a:rPr lang="en-IN" sz="1200" b="1" i="0" u="none" strike="noStrike" kern="1200" baseline="0" dirty="0">
                          <a:solidFill>
                            <a:schemeClr val="tx1"/>
                          </a:solidFill>
                          <a:latin typeface="+mn-lt"/>
                          <a:ea typeface="+mn-ea"/>
                          <a:cs typeface="+mn-cs"/>
                        </a:rPr>
                        <a:t>32 85 </a:t>
                      </a:r>
                      <a:r>
                        <a:rPr lang="en-IN" sz="1200" b="1" i="0" u="none" strike="noStrike" kern="1200" baseline="0" dirty="0" err="1">
                          <a:solidFill>
                            <a:schemeClr val="tx1"/>
                          </a:solidFill>
                          <a:latin typeface="+mn-lt"/>
                          <a:ea typeface="+mn-ea"/>
                          <a:cs typeface="+mn-cs"/>
                        </a:rPr>
                        <a:t>cb</a:t>
                      </a:r>
                      <a:r>
                        <a:rPr lang="en-IN" sz="1200" b="1" i="0" u="none" strike="noStrike" kern="1200" baseline="0" dirty="0">
                          <a:solidFill>
                            <a:schemeClr val="tx1"/>
                          </a:solidFill>
                          <a:latin typeface="+mn-lt"/>
                          <a:ea typeface="+mn-ea"/>
                          <a:cs typeface="+mn-cs"/>
                        </a:rPr>
                        <a:t> 79</a:t>
                      </a:r>
                    </a:p>
                    <a:p>
                      <a:pPr algn="ctr"/>
                      <a:r>
                        <a:rPr lang="en-IN" sz="1200" b="1" i="0" u="none" strike="noStrike" kern="1200" baseline="0" dirty="0">
                          <a:solidFill>
                            <a:schemeClr val="tx1"/>
                          </a:solidFill>
                          <a:latin typeface="+mn-lt"/>
                          <a:ea typeface="+mn-ea"/>
                          <a:cs typeface="+mn-cs"/>
                        </a:rPr>
                        <a:t>f2 97 77 ac</a:t>
                      </a:r>
                    </a:p>
                    <a:p>
                      <a:pPr algn="ctr"/>
                      <a:r>
                        <a:rPr lang="en-IN" sz="1200" b="1" i="0" u="none" strike="noStrike" kern="1200" baseline="0" dirty="0">
                          <a:solidFill>
                            <a:schemeClr val="tx1"/>
                          </a:solidFill>
                          <a:latin typeface="+mn-lt"/>
                          <a:ea typeface="+mn-ea"/>
                          <a:cs typeface="+mn-cs"/>
                        </a:rPr>
                        <a:t>32 63 </a:t>
                      </a:r>
                      <a:r>
                        <a:rPr lang="en-IN" sz="1200" b="1" i="0" u="none" strike="noStrike" kern="1200" baseline="0" dirty="0" err="1">
                          <a:solidFill>
                            <a:schemeClr val="tx1"/>
                          </a:solidFill>
                          <a:latin typeface="+mn-lt"/>
                          <a:ea typeface="+mn-ea"/>
                          <a:cs typeface="+mn-cs"/>
                        </a:rPr>
                        <a:t>cf</a:t>
                      </a:r>
                      <a:r>
                        <a:rPr lang="en-IN" sz="1200" b="1" i="0" u="none" strike="noStrike" kern="1200" baseline="0" dirty="0">
                          <a:solidFill>
                            <a:schemeClr val="tx1"/>
                          </a:solidFill>
                          <a:latin typeface="+mn-lt"/>
                          <a:ea typeface="+mn-ea"/>
                          <a:cs typeface="+mn-cs"/>
                        </a:rPr>
                        <a:t> 18</a:t>
                      </a: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4b b2 16 e2</a:t>
                      </a:r>
                    </a:p>
                    <a:p>
                      <a:pPr algn="ctr"/>
                      <a:r>
                        <a:rPr lang="en-IN" sz="1200" b="1" i="0" u="none" strike="noStrike" kern="1200" baseline="0" dirty="0">
                          <a:solidFill>
                            <a:schemeClr val="tx1"/>
                          </a:solidFill>
                          <a:latin typeface="+mn-lt"/>
                          <a:ea typeface="+mn-ea"/>
                          <a:cs typeface="+mn-cs"/>
                        </a:rPr>
                        <a:t>85 </a:t>
                      </a:r>
                      <a:r>
                        <a:rPr lang="en-IN" sz="1200" b="1" i="0" u="none" strike="noStrike" kern="1200" baseline="0" dirty="0" err="1">
                          <a:solidFill>
                            <a:schemeClr val="tx1"/>
                          </a:solidFill>
                          <a:latin typeface="+mn-lt"/>
                          <a:ea typeface="+mn-ea"/>
                          <a:cs typeface="+mn-cs"/>
                        </a:rPr>
                        <a:t>cb</a:t>
                      </a:r>
                      <a:r>
                        <a:rPr lang="en-IN" sz="1200" b="1" i="0" u="none" strike="noStrike" kern="1200" baseline="0" dirty="0">
                          <a:solidFill>
                            <a:schemeClr val="tx1"/>
                          </a:solidFill>
                          <a:latin typeface="+mn-lt"/>
                          <a:ea typeface="+mn-ea"/>
                          <a:cs typeface="+mn-cs"/>
                        </a:rPr>
                        <a:t> 79 32</a:t>
                      </a:r>
                    </a:p>
                    <a:p>
                      <a:pPr algn="ctr"/>
                      <a:r>
                        <a:rPr lang="en-IN" sz="1200" b="1" i="0" u="none" strike="noStrike" kern="1200" baseline="0" dirty="0">
                          <a:solidFill>
                            <a:schemeClr val="tx1"/>
                          </a:solidFill>
                          <a:latin typeface="+mn-lt"/>
                          <a:ea typeface="+mn-ea"/>
                          <a:cs typeface="+mn-cs"/>
                        </a:rPr>
                        <a:t>77 ac f2 97</a:t>
                      </a:r>
                    </a:p>
                    <a:p>
                      <a:pPr algn="ctr"/>
                      <a:r>
                        <a:rPr lang="en-IN" sz="1200" b="1" i="0" u="none" strike="noStrike" kern="1200" baseline="0" dirty="0">
                          <a:solidFill>
                            <a:schemeClr val="tx1"/>
                          </a:solidFill>
                          <a:latin typeface="+mn-lt"/>
                          <a:ea typeface="+mn-ea"/>
                          <a:cs typeface="+mn-cs"/>
                        </a:rPr>
                        <a:t>18 32 63 </a:t>
                      </a:r>
                      <a:r>
                        <a:rPr lang="en-IN" sz="1200" b="1" i="0" u="none" strike="noStrike" kern="1200" baseline="0" dirty="0" err="1">
                          <a:solidFill>
                            <a:schemeClr val="tx1"/>
                          </a:solidFill>
                          <a:latin typeface="+mn-lt"/>
                          <a:ea typeface="+mn-ea"/>
                          <a:cs typeface="+mn-cs"/>
                        </a:rPr>
                        <a:t>cf</a:t>
                      </a: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200" b="1" i="0" u="none" strike="noStrike" kern="1200" baseline="0" dirty="0">
                          <a:solidFill>
                            <a:schemeClr val="tx1"/>
                          </a:solidFill>
                          <a:latin typeface="+mn-lt"/>
                          <a:ea typeface="+mn-ea"/>
                          <a:cs typeface="+mn-cs"/>
                        </a:rPr>
                        <a:t>b4 </a:t>
                      </a:r>
                      <a:r>
                        <a:rPr lang="en-IN" sz="1200" b="1" i="0" u="none" strike="noStrike" kern="1200" baseline="0" dirty="0" err="1">
                          <a:solidFill>
                            <a:schemeClr val="tx1"/>
                          </a:solidFill>
                          <a:latin typeface="+mn-lt"/>
                          <a:ea typeface="+mn-ea"/>
                          <a:cs typeface="+mn-cs"/>
                        </a:rPr>
                        <a:t>ba</a:t>
                      </a:r>
                      <a:r>
                        <a:rPr lang="en-IN" sz="1200" b="1" i="0" u="none" strike="noStrike" kern="1200" baseline="0" dirty="0">
                          <a:solidFill>
                            <a:schemeClr val="tx1"/>
                          </a:solidFill>
                          <a:latin typeface="+mn-lt"/>
                          <a:ea typeface="+mn-ea"/>
                          <a:cs typeface="+mn-cs"/>
                        </a:rPr>
                        <a:t> 7f 86</a:t>
                      </a:r>
                    </a:p>
                    <a:p>
                      <a:pPr algn="ctr"/>
                      <a:r>
                        <a:rPr lang="en-IN" sz="1200" b="1" i="0" u="none" strike="noStrike" kern="1200" baseline="0" dirty="0">
                          <a:solidFill>
                            <a:schemeClr val="tx1"/>
                          </a:solidFill>
                          <a:latin typeface="+mn-lt"/>
                          <a:ea typeface="+mn-ea"/>
                          <a:cs typeface="+mn-cs"/>
                        </a:rPr>
                        <a:t>8e 98 4d 26</a:t>
                      </a:r>
                    </a:p>
                    <a:p>
                      <a:pPr algn="ctr"/>
                      <a:r>
                        <a:rPr lang="en-IN" sz="1200" b="1" i="0" u="none" strike="noStrike" kern="1200" baseline="0" dirty="0">
                          <a:solidFill>
                            <a:schemeClr val="tx1"/>
                          </a:solidFill>
                          <a:latin typeface="+mn-lt"/>
                          <a:ea typeface="+mn-ea"/>
                          <a:cs typeface="+mn-cs"/>
                        </a:rPr>
                        <a:t>f3 13 59 18</a:t>
                      </a:r>
                    </a:p>
                    <a:p>
                      <a:pPr algn="ctr"/>
                      <a:r>
                        <a:rPr lang="en-IN" sz="1200" b="1" i="0" u="none" strike="noStrike" kern="1200" baseline="0" dirty="0">
                          <a:solidFill>
                            <a:schemeClr val="tx1"/>
                          </a:solidFill>
                          <a:latin typeface="+mn-lt"/>
                          <a:ea typeface="+mn-ea"/>
                          <a:cs typeface="+mn-cs"/>
                        </a:rPr>
                        <a:t>52 4e 20 76</a:t>
                      </a:r>
                      <a:endParaRPr lang="en-IN" sz="1200"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5"/>
                  </a:ext>
                </a:extLst>
              </a:tr>
              <a:tr h="479475">
                <a:tc>
                  <a:txBody>
                    <a:bodyPr/>
                    <a:lstStyle/>
                    <a:p>
                      <a:pPr algn="ctr"/>
                      <a:r>
                        <a:rPr lang="en-IN" sz="1200" b="1" i="0" u="none" strike="noStrike" kern="1200" baseline="0" dirty="0" err="1">
                          <a:solidFill>
                            <a:schemeClr val="tx1"/>
                          </a:solidFill>
                          <a:latin typeface="+mn-lt"/>
                          <a:ea typeface="+mn-ea"/>
                          <a:cs typeface="+mn-cs"/>
                        </a:rPr>
                        <a:t>ff</a:t>
                      </a:r>
                      <a:r>
                        <a:rPr lang="en-IN" sz="1200" b="1" i="0" u="none" strike="noStrike" kern="1200" baseline="0" dirty="0">
                          <a:solidFill>
                            <a:schemeClr val="tx1"/>
                          </a:solidFill>
                          <a:latin typeface="+mn-lt"/>
                          <a:ea typeface="+mn-ea"/>
                          <a:cs typeface="+mn-cs"/>
                        </a:rPr>
                        <a:t> 08 69 64</a:t>
                      </a:r>
                    </a:p>
                    <a:p>
                      <a:pPr algn="ctr"/>
                      <a:r>
                        <a:rPr lang="en-IN" sz="1200" b="1" i="0" u="none" strike="noStrike" kern="1200" baseline="0" dirty="0">
                          <a:solidFill>
                            <a:schemeClr val="tx1"/>
                          </a:solidFill>
                          <a:latin typeface="+mn-lt"/>
                          <a:ea typeface="+mn-ea"/>
                          <a:cs typeface="+mn-cs"/>
                        </a:rPr>
                        <a:t>0b 53 34 14</a:t>
                      </a:r>
                    </a:p>
                    <a:p>
                      <a:pPr algn="ctr"/>
                      <a:r>
                        <a:rPr lang="en-IN" sz="1200" b="1" i="0" u="none" strike="noStrike" kern="1200" baseline="0" dirty="0">
                          <a:solidFill>
                            <a:schemeClr val="tx1"/>
                          </a:solidFill>
                          <a:latin typeface="+mn-lt"/>
                          <a:ea typeface="+mn-ea"/>
                          <a:cs typeface="+mn-cs"/>
                        </a:rPr>
                        <a:t>84 bf </a:t>
                      </a:r>
                      <a:r>
                        <a:rPr lang="en-IN" sz="1200" b="1" i="0" u="none" strike="noStrike" kern="1200" baseline="0" dirty="0" err="1">
                          <a:solidFill>
                            <a:schemeClr val="tx1"/>
                          </a:solidFill>
                          <a:latin typeface="+mn-lt"/>
                          <a:ea typeface="+mn-ea"/>
                          <a:cs typeface="+mn-cs"/>
                        </a:rPr>
                        <a:t>ab</a:t>
                      </a:r>
                      <a:r>
                        <a:rPr lang="en-IN" sz="1200" b="1" i="0" u="none" strike="noStrike" kern="1200" baseline="0" dirty="0">
                          <a:solidFill>
                            <a:schemeClr val="tx1"/>
                          </a:solidFill>
                          <a:latin typeface="+mn-lt"/>
                          <a:ea typeface="+mn-ea"/>
                          <a:cs typeface="+mn-cs"/>
                        </a:rPr>
                        <a:t> 8f</a:t>
                      </a:r>
                    </a:p>
                    <a:p>
                      <a:pPr algn="ctr"/>
                      <a:r>
                        <a:rPr lang="en-IN" sz="1200" b="1" i="0" u="none" strike="noStrike" kern="1200" baseline="0" dirty="0">
                          <a:solidFill>
                            <a:schemeClr val="tx1"/>
                          </a:solidFill>
                          <a:latin typeface="+mn-lt"/>
                          <a:ea typeface="+mn-ea"/>
                          <a:cs typeface="+mn-cs"/>
                        </a:rPr>
                        <a:t>4a 7c 43 b9</a:t>
                      </a: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endParaRPr lang="en-IN" sz="1200" b="1"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endParaRPr lang="en-IN" sz="1200" dirty="0">
                        <a:solidFill>
                          <a:schemeClr val="bg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336447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376923"/>
            <a:ext cx="8229600" cy="465354"/>
          </a:xfrm>
        </p:spPr>
        <p:txBody>
          <a:bodyPr wrap="square">
            <a:spAutoFit/>
          </a:bodyPr>
          <a:lstStyle/>
          <a:p>
            <a:r>
              <a:rPr lang="en-AU" sz="3600" spc="-400" dirty="0">
                <a:latin typeface="+mj-lt"/>
              </a:rPr>
              <a:t>A E </a:t>
            </a:r>
            <a:r>
              <a:rPr lang="en-AU" sz="3600" dirty="0">
                <a:latin typeface="+mj-lt"/>
              </a:rPr>
              <a:t>S Implementation</a:t>
            </a:r>
            <a:endParaRPr lang="en-US" sz="2800" dirty="0">
              <a:latin typeface="+mj-lt"/>
            </a:endParaRPr>
          </a:p>
        </p:txBody>
      </p:sp>
      <p:sp>
        <p:nvSpPr>
          <p:cNvPr id="3" name="Content Placeholder 2"/>
          <p:cNvSpPr>
            <a:spLocks noGrp="1"/>
          </p:cNvSpPr>
          <p:nvPr>
            <p:ph idx="1"/>
          </p:nvPr>
        </p:nvSpPr>
        <p:spPr>
          <a:xfrm>
            <a:off x="457200" y="1052736"/>
            <a:ext cx="3962400" cy="5228091"/>
          </a:xfrm>
        </p:spPr>
        <p:txBody>
          <a:bodyPr>
            <a:noAutofit/>
          </a:bodyPr>
          <a:lstStyle/>
          <a:p>
            <a:pPr marL="266700" indent="-266700">
              <a:buSzPct val="100000"/>
            </a:pPr>
            <a:r>
              <a:rPr lang="en-IN" sz="2200" spc="-250" dirty="0"/>
              <a:t>A E </a:t>
            </a:r>
            <a:r>
              <a:rPr lang="en-IN" sz="2200" dirty="0"/>
              <a:t>S decryption cipher is not identical to the encryption cipher</a:t>
            </a:r>
          </a:p>
          <a:p>
            <a:pPr marL="753618" lvl="1" indent="-266700">
              <a:buSzPct val="100000"/>
            </a:pPr>
            <a:r>
              <a:rPr lang="en-IN" sz="2200" dirty="0"/>
              <a:t>The sequence of transformations differs although the form of the key schedules is the same</a:t>
            </a:r>
          </a:p>
          <a:p>
            <a:pPr marL="753618" lvl="1" indent="-266700">
              <a:buSzPct val="100000"/>
            </a:pPr>
            <a:r>
              <a:rPr lang="en-IN" sz="2200" dirty="0"/>
              <a:t>Has the disadvantage that two separate software or firmware modules are needed for applications that require both encryption and decryption</a:t>
            </a:r>
          </a:p>
        </p:txBody>
      </p:sp>
      <p:sp>
        <p:nvSpPr>
          <p:cNvPr id="6" name="Content Placeholder 5"/>
          <p:cNvSpPr>
            <a:spLocks noGrp="1"/>
          </p:cNvSpPr>
          <p:nvPr>
            <p:ph idx="13"/>
          </p:nvPr>
        </p:nvSpPr>
        <p:spPr>
          <a:xfrm>
            <a:off x="4724402" y="1261722"/>
            <a:ext cx="3962400" cy="4403272"/>
          </a:xfrm>
        </p:spPr>
        <p:txBody>
          <a:bodyPr/>
          <a:lstStyle/>
          <a:p>
            <a:pPr marL="285750" indent="-285750"/>
            <a:r>
              <a:rPr lang="en-IN" sz="2400" dirty="0"/>
              <a:t>Two separate changes are needed to bring the decryption structure in line with the encryption structure</a:t>
            </a:r>
          </a:p>
          <a:p>
            <a:pPr marL="285750" indent="-285750"/>
            <a:r>
              <a:rPr lang="en-IN" sz="2400" dirty="0"/>
              <a:t>The first two stages of the decryption round need to be interchanged</a:t>
            </a:r>
          </a:p>
          <a:p>
            <a:pPr marL="285750" indent="-285750"/>
            <a:r>
              <a:rPr lang="en-IN" sz="2400" dirty="0"/>
              <a:t>The second two stages of the decryption round need to be interchanged</a:t>
            </a:r>
          </a:p>
        </p:txBody>
      </p:sp>
    </p:spTree>
    <p:extLst>
      <p:ext uri="{BB962C8B-B14F-4D97-AF65-F5344CB8AC3E}">
        <p14:creationId xmlns:p14="http://schemas.microsoft.com/office/powerpoint/2010/main" val="2066583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A008F609-D6FC-44B6-BE7C-5916A30BBAE6}"/>
              </a:ext>
            </a:extLst>
          </p:cNvPr>
          <p:cNvSpPr>
            <a:spLocks noGrp="1"/>
          </p:cNvSpPr>
          <p:nvPr>
            <p:ph type="ctrTitle"/>
          </p:nvPr>
        </p:nvSpPr>
        <p:spPr>
          <a:xfrm>
            <a:off x="1043608" y="-171400"/>
            <a:ext cx="7772400" cy="1470025"/>
          </a:xfrm>
        </p:spPr>
        <p:txBody>
          <a:bodyPr/>
          <a:lstStyle/>
          <a:p>
            <a:pPr eaLnBrk="1" hangingPunct="1"/>
            <a:r>
              <a:rPr lang="en-US" altLang="en-US">
                <a:ea typeface="ＭＳ Ｐゴシック" panose="020B0600070205080204" pitchFamily="34" charset="-128"/>
              </a:rPr>
              <a:t>Modes of Operations</a:t>
            </a:r>
          </a:p>
        </p:txBody>
      </p:sp>
      <p:sp>
        <p:nvSpPr>
          <p:cNvPr id="3" name="Rectangle 2">
            <a:extLst>
              <a:ext uri="{FF2B5EF4-FFF2-40B4-BE49-F238E27FC236}">
                <a16:creationId xmlns:a16="http://schemas.microsoft.com/office/drawing/2014/main" id="{19787084-06CF-4331-B898-100CFAE5A110}"/>
              </a:ext>
            </a:extLst>
          </p:cNvPr>
          <p:cNvSpPr/>
          <p:nvPr/>
        </p:nvSpPr>
        <p:spPr>
          <a:xfrm>
            <a:off x="306288" y="1124744"/>
            <a:ext cx="6030416" cy="523220"/>
          </a:xfrm>
          <a:prstGeom prst="rect">
            <a:avLst/>
          </a:prstGeom>
        </p:spPr>
        <p:txBody>
          <a:bodyPr wrap="square">
            <a:spAutoFit/>
          </a:bodyPr>
          <a:lstStyle/>
          <a:p>
            <a:pPr marL="457200" indent="-457200">
              <a:buFont typeface="Wingdings" panose="05000000000000000000" pitchFamily="2" charset="2"/>
              <a:buChar char="Ø"/>
            </a:pPr>
            <a:r>
              <a:rPr lang="en-US"/>
              <a:t>NIST has approved 14 modes </a:t>
            </a:r>
          </a:p>
        </p:txBody>
      </p:sp>
      <p:sp>
        <p:nvSpPr>
          <p:cNvPr id="6" name="Rectangle 5">
            <a:extLst>
              <a:ext uri="{FF2B5EF4-FFF2-40B4-BE49-F238E27FC236}">
                <a16:creationId xmlns:a16="http://schemas.microsoft.com/office/drawing/2014/main" id="{0B3F0784-B283-476C-BE13-558D8F08B325}"/>
              </a:ext>
            </a:extLst>
          </p:cNvPr>
          <p:cNvSpPr/>
          <p:nvPr/>
        </p:nvSpPr>
        <p:spPr>
          <a:xfrm>
            <a:off x="685800" y="2090172"/>
            <a:ext cx="7772400" cy="2677656"/>
          </a:xfrm>
          <a:prstGeom prst="rect">
            <a:avLst/>
          </a:prstGeom>
        </p:spPr>
        <p:txBody>
          <a:bodyPr wrap="square">
            <a:spAutoFit/>
          </a:bodyPr>
          <a:lstStyle/>
          <a:p>
            <a:pPr marL="457200" indent="-457200">
              <a:buFont typeface="Wingdings" panose="05000000000000000000" pitchFamily="2" charset="2"/>
              <a:buChar char="ü"/>
            </a:pPr>
            <a:r>
              <a:rPr lang="en-US">
                <a:latin typeface="Source Sans Pro" panose="020B0604020202020204" pitchFamily="34" charset="0"/>
              </a:rPr>
              <a:t>8 confidentiality modes: ECB, CBC, OFB, CFB, CTR, XTS-AES, FF1, FF3;</a:t>
            </a:r>
          </a:p>
          <a:p>
            <a:pPr marL="457200" indent="-457200">
              <a:buFont typeface="Wingdings" panose="05000000000000000000" pitchFamily="2" charset="2"/>
              <a:buChar char="ü"/>
            </a:pPr>
            <a:r>
              <a:rPr lang="en-US"/>
              <a:t>1 authentication mode: CMAC;</a:t>
            </a:r>
          </a:p>
          <a:p>
            <a:pPr marL="457200" indent="-457200">
              <a:buFont typeface="Wingdings" panose="05000000000000000000" pitchFamily="2" charset="2"/>
              <a:buChar char="ü"/>
            </a:pPr>
            <a:r>
              <a:rPr lang="en-US"/>
              <a:t> 5 combined modes for confidentiality and authentication: CCM, GCM, KW, KWP,TKW</a:t>
            </a:r>
          </a:p>
          <a:p>
            <a:pPr marL="457200" indent="-457200">
              <a:buFont typeface="Wingdings" panose="05000000000000000000" pitchFamily="2" charset="2"/>
              <a:buChar char="ü"/>
            </a:pPr>
            <a:endParaRPr lang="en-US"/>
          </a:p>
        </p:txBody>
      </p:sp>
      <p:sp>
        <p:nvSpPr>
          <p:cNvPr id="8" name="Rectangle 7">
            <a:extLst>
              <a:ext uri="{FF2B5EF4-FFF2-40B4-BE49-F238E27FC236}">
                <a16:creationId xmlns:a16="http://schemas.microsoft.com/office/drawing/2014/main" id="{7CB1E036-B399-4ED1-9DC7-DFFAE9E9A4F7}"/>
              </a:ext>
            </a:extLst>
          </p:cNvPr>
          <p:cNvSpPr/>
          <p:nvPr/>
        </p:nvSpPr>
        <p:spPr>
          <a:xfrm>
            <a:off x="718517" y="5082321"/>
            <a:ext cx="7772399" cy="769441"/>
          </a:xfrm>
          <a:prstGeom prst="rect">
            <a:avLst/>
          </a:prstGeom>
        </p:spPr>
        <p:txBody>
          <a:bodyPr wrap="square">
            <a:spAutoFit/>
          </a:bodyPr>
          <a:lstStyle/>
          <a:p>
            <a:r>
              <a:rPr lang="en-US" sz="2200"/>
              <a:t>https://csrc.nist.gov/projects/block-cipher-techniques/bcm/current-modes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90391"/>
            <a:ext cx="6480720" cy="646321"/>
          </a:xfrm>
        </p:spPr>
        <p:txBody>
          <a:bodyPr wrap="square">
            <a:spAutoFit/>
          </a:bodyPr>
          <a:lstStyle/>
          <a:p>
            <a:r>
              <a:rPr lang="en-IN" altLang="en-US" sz="3600" dirty="0">
                <a:latin typeface="+mj-lt"/>
                <a:ea typeface="ヒラギノ角ゴ Pro W3" charset="-128"/>
              </a:rPr>
              <a:t>DES review</a:t>
            </a:r>
            <a:endParaRPr lang="en-US" sz="2800" dirty="0">
              <a:latin typeface="+mj-lt"/>
            </a:endParaRPr>
          </a:p>
        </p:txBody>
      </p:sp>
      <p:pic>
        <p:nvPicPr>
          <p:cNvPr id="18" name="Picture 17">
            <a:extLst>
              <a:ext uri="{FF2B5EF4-FFF2-40B4-BE49-F238E27FC236}">
                <a16:creationId xmlns:a16="http://schemas.microsoft.com/office/drawing/2014/main" id="{85454DE9-F723-45B5-8267-97A19F0A69BE}"/>
              </a:ext>
            </a:extLst>
          </p:cNvPr>
          <p:cNvPicPr>
            <a:picLocks noChangeAspect="1"/>
          </p:cNvPicPr>
          <p:nvPr/>
        </p:nvPicPr>
        <p:blipFill>
          <a:blip r:embed="rId3"/>
          <a:stretch>
            <a:fillRect/>
          </a:stretch>
        </p:blipFill>
        <p:spPr>
          <a:xfrm>
            <a:off x="222227" y="978977"/>
            <a:ext cx="4349773" cy="5202178"/>
          </a:xfrm>
          <a:prstGeom prst="rect">
            <a:avLst/>
          </a:prstGeom>
        </p:spPr>
      </p:pic>
      <p:sp>
        <p:nvSpPr>
          <p:cNvPr id="20" name="TextBox 19">
            <a:extLst>
              <a:ext uri="{FF2B5EF4-FFF2-40B4-BE49-F238E27FC236}">
                <a16:creationId xmlns:a16="http://schemas.microsoft.com/office/drawing/2014/main" id="{5AFF0764-89AB-4851-81A3-393806428BCE}"/>
              </a:ext>
            </a:extLst>
          </p:cNvPr>
          <p:cNvSpPr txBox="1"/>
          <p:nvPr/>
        </p:nvSpPr>
        <p:spPr>
          <a:xfrm>
            <a:off x="247419" y="978977"/>
            <a:ext cx="1083951" cy="492443"/>
          </a:xfrm>
          <a:prstGeom prst="rect">
            <a:avLst/>
          </a:prstGeom>
          <a:noFill/>
        </p:spPr>
        <p:txBody>
          <a:bodyPr wrap="none" rtlCol="0">
            <a:spAutoFit/>
          </a:bodyPr>
          <a:lstStyle/>
          <a:p>
            <a:r>
              <a:rPr lang="en-US" sz="2600" dirty="0"/>
              <a:t>64 bits</a:t>
            </a:r>
          </a:p>
        </p:txBody>
      </p:sp>
      <p:pic>
        <p:nvPicPr>
          <p:cNvPr id="23" name="Picture 22">
            <a:extLst>
              <a:ext uri="{FF2B5EF4-FFF2-40B4-BE49-F238E27FC236}">
                <a16:creationId xmlns:a16="http://schemas.microsoft.com/office/drawing/2014/main" id="{3E372614-FCD5-4485-B67B-00D9D2BE2E54}"/>
              </a:ext>
            </a:extLst>
          </p:cNvPr>
          <p:cNvPicPr>
            <a:picLocks noChangeAspect="1"/>
          </p:cNvPicPr>
          <p:nvPr/>
        </p:nvPicPr>
        <p:blipFill>
          <a:blip r:embed="rId4"/>
          <a:stretch>
            <a:fillRect/>
          </a:stretch>
        </p:blipFill>
        <p:spPr>
          <a:xfrm>
            <a:off x="4788040" y="978574"/>
            <a:ext cx="4108535" cy="5485374"/>
          </a:xfrm>
          <a:prstGeom prst="rect">
            <a:avLst/>
          </a:prstGeom>
        </p:spPr>
      </p:pic>
      <p:cxnSp>
        <p:nvCxnSpPr>
          <p:cNvPr id="25" name="Straight Arrow Connector 24">
            <a:extLst>
              <a:ext uri="{FF2B5EF4-FFF2-40B4-BE49-F238E27FC236}">
                <a16:creationId xmlns:a16="http://schemas.microsoft.com/office/drawing/2014/main" id="{23C4828A-A262-4625-9226-07A89AB567C5}"/>
              </a:ext>
            </a:extLst>
          </p:cNvPr>
          <p:cNvCxnSpPr>
            <a:cxnSpLocks/>
          </p:cNvCxnSpPr>
          <p:nvPr/>
        </p:nvCxnSpPr>
        <p:spPr bwMode="auto">
          <a:xfrm>
            <a:off x="1043608" y="5949280"/>
            <a:ext cx="0" cy="417201"/>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2641179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E61C3927-77E7-4903-942F-C4890CD59A7C}"/>
              </a:ext>
            </a:extLst>
          </p:cNvPr>
          <p:cNvSpPr>
            <a:spLocks noGrp="1"/>
          </p:cNvSpPr>
          <p:nvPr>
            <p:ph type="title"/>
          </p:nvPr>
        </p:nvSpPr>
        <p:spPr>
          <a:xfrm>
            <a:off x="1115616" y="116632"/>
            <a:ext cx="7344816" cy="792163"/>
          </a:xfrm>
        </p:spPr>
        <p:txBody>
          <a:bodyPr/>
          <a:lstStyle/>
          <a:p>
            <a:r>
              <a:rPr lang="en-US" altLang="en-US">
                <a:ea typeface="ＭＳ Ｐゴシック" panose="020B0600070205080204" pitchFamily="34" charset="-128"/>
              </a:rPr>
              <a:t>Topics</a:t>
            </a:r>
          </a:p>
        </p:txBody>
      </p:sp>
      <p:sp>
        <p:nvSpPr>
          <p:cNvPr id="16387" name="Content Placeholder 2">
            <a:extLst>
              <a:ext uri="{FF2B5EF4-FFF2-40B4-BE49-F238E27FC236}">
                <a16:creationId xmlns:a16="http://schemas.microsoft.com/office/drawing/2014/main" id="{5A0D7D95-2E3D-4B2E-89AA-945480F45767}"/>
              </a:ext>
            </a:extLst>
          </p:cNvPr>
          <p:cNvSpPr>
            <a:spLocks noGrp="1"/>
          </p:cNvSpPr>
          <p:nvPr>
            <p:ph sz="quarter" idx="1"/>
          </p:nvPr>
        </p:nvSpPr>
        <p:spPr>
          <a:xfrm>
            <a:off x="457200" y="1052736"/>
            <a:ext cx="8229600" cy="4937125"/>
          </a:xfrm>
        </p:spPr>
        <p:txBody>
          <a:bodyPr/>
          <a:lstStyle/>
          <a:p>
            <a:pPr marL="0" indent="0">
              <a:buNone/>
            </a:pPr>
            <a:endParaRPr lang="en-US" altLang="en-US">
              <a:ea typeface="ＭＳ Ｐゴシック" panose="020B0600070205080204" pitchFamily="34" charset="-128"/>
            </a:endParaRPr>
          </a:p>
          <a:p>
            <a:r>
              <a:rPr lang="en-US" altLang="en-US">
                <a:ea typeface="ＭＳ Ｐゴシック" panose="020B0600070205080204" pitchFamily="34" charset="-128"/>
              </a:rPr>
              <a:t>EBC, CBC, CFB, OFB, CTR</a:t>
            </a:r>
          </a:p>
          <a:p>
            <a:endParaRPr lang="en-US" altLang="en-US">
              <a:ea typeface="ＭＳ Ｐゴシック" panose="020B0600070205080204" pitchFamily="34" charset="-128"/>
            </a:endParaRPr>
          </a:p>
          <a:p>
            <a:r>
              <a:rPr lang="en-US" altLang="en-US">
                <a:ea typeface="ＭＳ Ｐゴシック" panose="020B0600070205080204" pitchFamily="34" charset="-128"/>
              </a:rPr>
              <a:t>Notes and Remarks on each modes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F66589C-3303-457E-8591-D3FA9CB30115}"/>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Modes of Operation</a:t>
            </a:r>
            <a:endParaRPr lang="en-AU" altLang="en-US">
              <a:ea typeface="ＭＳ Ｐゴシック" panose="020B0600070205080204" pitchFamily="34" charset="-128"/>
            </a:endParaRPr>
          </a:p>
        </p:txBody>
      </p:sp>
      <p:sp>
        <p:nvSpPr>
          <p:cNvPr id="17411" name="Rectangle 3">
            <a:extLst>
              <a:ext uri="{FF2B5EF4-FFF2-40B4-BE49-F238E27FC236}">
                <a16:creationId xmlns:a16="http://schemas.microsoft.com/office/drawing/2014/main" id="{FA3446C2-FDAD-4FDE-955A-7CD4869116D3}"/>
              </a:ext>
            </a:extLst>
          </p:cNvPr>
          <p:cNvSpPr>
            <a:spLocks noGrp="1" noChangeArrowheads="1"/>
          </p:cNvSpPr>
          <p:nvPr>
            <p:ph sz="quarter" idx="1"/>
          </p:nvPr>
        </p:nvSpPr>
        <p:spPr>
          <a:xfrm>
            <a:off x="457200" y="1219200"/>
            <a:ext cx="8229600" cy="4937125"/>
          </a:xfrm>
        </p:spPr>
        <p:txBody>
          <a:bodyPr/>
          <a:lstStyle/>
          <a:p>
            <a:pPr eaLnBrk="1" hangingPunct="1">
              <a:lnSpc>
                <a:spcPct val="90000"/>
              </a:lnSpc>
            </a:pPr>
            <a:r>
              <a:rPr lang="en-AU" altLang="en-US" sz="2400">
                <a:ea typeface="ＭＳ Ｐゴシック" panose="020B0600070205080204" pitchFamily="34" charset="-128"/>
              </a:rPr>
              <a:t>Block ciphers encrypt fixed size blocks</a:t>
            </a:r>
          </a:p>
          <a:p>
            <a:pPr lvl="1" eaLnBrk="1" hangingPunct="1">
              <a:lnSpc>
                <a:spcPct val="90000"/>
              </a:lnSpc>
            </a:pPr>
            <a:r>
              <a:rPr lang="en-AU" altLang="en-US" sz="2400">
                <a:ea typeface="ＭＳ Ｐゴシック" panose="020B0600070205080204" pitchFamily="34" charset="-128"/>
              </a:rPr>
              <a:t>eg. DES encrypts 64-bit blocks, with 56-bit key </a:t>
            </a:r>
          </a:p>
          <a:p>
            <a:pPr lvl="1" eaLnBrk="1" hangingPunct="1">
              <a:lnSpc>
                <a:spcPct val="90000"/>
              </a:lnSpc>
            </a:pPr>
            <a:r>
              <a:rPr lang="en-AU" altLang="en-US" sz="2400">
                <a:ea typeface="ＭＳ Ｐゴシック" panose="020B0600070205080204" pitchFamily="34" charset="-128"/>
              </a:rPr>
              <a:t> AES encrypts 128-bit blocks with 128, 192, 256-bit key </a:t>
            </a:r>
          </a:p>
          <a:p>
            <a:pPr marL="0" indent="0" eaLnBrk="1" hangingPunct="1">
              <a:lnSpc>
                <a:spcPct val="90000"/>
              </a:lnSpc>
              <a:buNone/>
            </a:pPr>
            <a:endParaRPr lang="en-AU" altLang="en-US" sz="2400">
              <a:ea typeface="ＭＳ Ｐゴシック" panose="020B0600070205080204" pitchFamily="34" charset="-128"/>
            </a:endParaRPr>
          </a:p>
          <a:p>
            <a:pPr eaLnBrk="1" hangingPunct="1">
              <a:lnSpc>
                <a:spcPct val="90000"/>
              </a:lnSpc>
            </a:pPr>
            <a:r>
              <a:rPr lang="en-AU" altLang="en-US" sz="2400">
                <a:ea typeface="ＭＳ Ｐゴシック" panose="020B0600070205080204" pitchFamily="34" charset="-128"/>
              </a:rPr>
              <a:t>Need way to use in practise, given usually have arbitrary amount of data to encrypt</a:t>
            </a:r>
          </a:p>
          <a:p>
            <a:pPr lvl="1" eaLnBrk="1" hangingPunct="1">
              <a:lnSpc>
                <a:spcPct val="90000"/>
              </a:lnSpc>
            </a:pPr>
            <a:r>
              <a:rPr lang="en-US" altLang="en-US" sz="2400">
                <a:ea typeface="ＭＳ Ｐゴシック" panose="020B0600070205080204" pitchFamily="34" charset="-128"/>
              </a:rPr>
              <a:t>Partition message into separate block for ciphering</a:t>
            </a:r>
            <a:endParaRPr lang="en-AU" altLang="en-US" sz="2400">
              <a:ea typeface="ＭＳ Ｐゴシック" panose="020B0600070205080204" pitchFamily="34" charset="-128"/>
            </a:endParaRPr>
          </a:p>
          <a:p>
            <a:pPr eaLnBrk="1" hangingPunct="1">
              <a:lnSpc>
                <a:spcPct val="90000"/>
              </a:lnSpc>
            </a:pPr>
            <a:r>
              <a:rPr lang="en-US" altLang="en-US" sz="2400">
                <a:ea typeface="ＭＳ Ｐゴシック" panose="020B0600070205080204" pitchFamily="34" charset="-128"/>
              </a:rPr>
              <a:t>A </a:t>
            </a:r>
            <a:r>
              <a:rPr lang="en-US" altLang="en-US" sz="2400" b="1">
                <a:ea typeface="ＭＳ Ｐゴシック" panose="020B0600070205080204" pitchFamily="34" charset="-128"/>
              </a:rPr>
              <a:t>mode of operation </a:t>
            </a:r>
            <a:r>
              <a:rPr lang="en-US" altLang="en-US" sz="2400">
                <a:ea typeface="ＭＳ Ｐゴシック" panose="020B0600070205080204" pitchFamily="34" charset="-128"/>
              </a:rPr>
              <a:t>describes the process of encrypting each of these blocks </a:t>
            </a:r>
            <a:r>
              <a:rPr lang="en-US" altLang="en-US" sz="2400" b="1">
                <a:ea typeface="ＭＳ Ｐゴシック" panose="020B0600070205080204" pitchFamily="34" charset="-128"/>
              </a:rPr>
              <a:t>under a single key</a:t>
            </a:r>
            <a:endParaRPr lang="en-AU" altLang="en-US" sz="2400">
              <a:ea typeface="ＭＳ Ｐゴシック" panose="020B0600070205080204" pitchFamily="34" charset="-128"/>
            </a:endParaRPr>
          </a:p>
          <a:p>
            <a:pPr eaLnBrk="1" hangingPunct="1">
              <a:lnSpc>
                <a:spcPct val="90000"/>
              </a:lnSpc>
            </a:pPr>
            <a:endParaRPr lang="en-AU" altLang="en-US" sz="2400">
              <a:ea typeface="ＭＳ Ｐゴシック" panose="020B0600070205080204" pitchFamily="34" charset="-128"/>
            </a:endParaRPr>
          </a:p>
          <a:p>
            <a:pPr eaLnBrk="1" hangingPunct="1">
              <a:lnSpc>
                <a:spcPct val="90000"/>
              </a:lnSpc>
            </a:pPr>
            <a:r>
              <a:rPr lang="en-US" altLang="en-US" sz="2400">
                <a:ea typeface="ＭＳ Ｐゴシック" panose="020B0600070205080204" pitchFamily="34" charset="-128"/>
              </a:rPr>
              <a:t>Some modes may use randomized addition input value</a:t>
            </a:r>
            <a:endParaRPr lang="en-AU" altLang="en-US" sz="2400">
              <a:ea typeface="ＭＳ Ｐゴシック" panose="020B0600070205080204" pitchFamily="34" charset="-128"/>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F23AA3A3-F607-4144-9364-62D779285ABA}"/>
              </a:ext>
            </a:extLst>
          </p:cNvPr>
          <p:cNvSpPr>
            <a:spLocks noGrp="1"/>
          </p:cNvSpPr>
          <p:nvPr>
            <p:ph type="title"/>
          </p:nvPr>
        </p:nvSpPr>
        <p:spPr/>
        <p:txBody>
          <a:bodyPr/>
          <a:lstStyle/>
          <a:p>
            <a:r>
              <a:rPr lang="en-US" altLang="en-US">
                <a:ea typeface="ＭＳ Ｐゴシック" panose="020B0600070205080204" pitchFamily="34" charset="-128"/>
              </a:rPr>
              <a:t>Quick History</a:t>
            </a:r>
          </a:p>
        </p:txBody>
      </p:sp>
      <p:sp>
        <p:nvSpPr>
          <p:cNvPr id="19459" name="Content Placeholder 2">
            <a:extLst>
              <a:ext uri="{FF2B5EF4-FFF2-40B4-BE49-F238E27FC236}">
                <a16:creationId xmlns:a16="http://schemas.microsoft.com/office/drawing/2014/main" id="{274EE958-B580-45A9-95F4-F6ADF5C7E316}"/>
              </a:ext>
            </a:extLst>
          </p:cNvPr>
          <p:cNvSpPr>
            <a:spLocks noGrp="1"/>
          </p:cNvSpPr>
          <p:nvPr>
            <p:ph sz="quarter" idx="1"/>
          </p:nvPr>
        </p:nvSpPr>
        <p:spPr>
          <a:xfrm>
            <a:off x="1295400" y="1295400"/>
            <a:ext cx="7597080" cy="4937125"/>
          </a:xfrm>
        </p:spPr>
        <p:txBody>
          <a:bodyPr/>
          <a:lstStyle/>
          <a:p>
            <a:r>
              <a:rPr lang="en-US" altLang="en-US">
                <a:ea typeface="ＭＳ Ｐゴシック" panose="020B0600070205080204" pitchFamily="34" charset="-128"/>
              </a:rPr>
              <a:t>Early modes of operation: </a:t>
            </a:r>
            <a:r>
              <a:rPr lang="en-US" altLang="en-US" b="1">
                <a:ea typeface="ＭＳ Ｐゴシック" panose="020B0600070205080204" pitchFamily="34" charset="-128"/>
              </a:rPr>
              <a:t>ECB, CBC, CFB, OFB</a:t>
            </a:r>
          </a:p>
          <a:p>
            <a:pPr lvl="1"/>
            <a:r>
              <a:rPr lang="en-US" altLang="en-US" sz="2000">
                <a:ea typeface="ＭＳ Ｐゴシック" panose="020B0600070205080204" pitchFamily="34" charset="-128"/>
              </a:rPr>
              <a:t>DES Modes of operation </a:t>
            </a:r>
          </a:p>
          <a:p>
            <a:pPr lvl="1">
              <a:buFont typeface="Wingdings 3" panose="05040102010807070707" pitchFamily="18" charset="2"/>
              <a:buNone/>
            </a:pPr>
            <a:r>
              <a:rPr lang="en-US" altLang="en-US" sz="1800" i="1">
                <a:ea typeface="ＭＳ Ｐゴシック" panose="020B0600070205080204" pitchFamily="34" charset="-128"/>
              </a:rPr>
              <a:t>	http://www.itl.nist.gov/fipspubs/fip81.htm</a:t>
            </a:r>
            <a:endParaRPr lang="en-US" altLang="en-US">
              <a:ea typeface="ＭＳ Ｐゴシック" panose="020B0600070205080204" pitchFamily="34" charset="-128"/>
            </a:endParaRPr>
          </a:p>
          <a:p>
            <a:r>
              <a:rPr lang="en-US" altLang="en-US">
                <a:ea typeface="ＭＳ Ｐゴシック" panose="020B0600070205080204" pitchFamily="34" charset="-128"/>
              </a:rPr>
              <a:t>Revised and including </a:t>
            </a:r>
            <a:r>
              <a:rPr lang="en-US" altLang="en-US" b="1">
                <a:ea typeface="ＭＳ Ｐゴシック" panose="020B0600070205080204" pitchFamily="34" charset="-128"/>
              </a:rPr>
              <a:t>CTR</a:t>
            </a:r>
            <a:r>
              <a:rPr lang="en-US" altLang="en-US">
                <a:ea typeface="ＭＳ Ｐゴシック" panose="020B0600070205080204" pitchFamily="34" charset="-128"/>
              </a:rPr>
              <a:t> mode and AES </a:t>
            </a:r>
          </a:p>
          <a:p>
            <a:pPr lvl="1"/>
            <a:r>
              <a:rPr lang="en-US" altLang="en-US" sz="2000">
                <a:ea typeface="ＭＳ Ｐゴシック" panose="020B0600070205080204" pitchFamily="34" charset="-128"/>
              </a:rPr>
              <a:t>Recommendation for Block Cipher Modes of Operation</a:t>
            </a:r>
          </a:p>
          <a:p>
            <a:pPr lvl="1">
              <a:buFont typeface="Wingdings 3" panose="05040102010807070707" pitchFamily="18" charset="2"/>
              <a:buNone/>
            </a:pPr>
            <a:r>
              <a:rPr lang="en-US" altLang="en-US" sz="1800" i="1">
                <a:ea typeface="ＭＳ Ｐゴシック" panose="020B0600070205080204" pitchFamily="34" charset="-128"/>
              </a:rPr>
              <a:t>	http://csrc.nist.gov/publications/nistpubs/800-38a/sp800-38a.pdf</a:t>
            </a:r>
            <a:endParaRPr lang="en-US" altLang="en-US">
              <a:ea typeface="ＭＳ Ｐゴシック" panose="020B0600070205080204" pitchFamily="34" charset="-128"/>
            </a:endParaRPr>
          </a:p>
          <a:p>
            <a:r>
              <a:rPr lang="en-US" altLang="en-US">
                <a:ea typeface="ＭＳ Ｐゴシック" panose="020B0600070205080204" pitchFamily="34" charset="-128"/>
              </a:rPr>
              <a:t>New Mode : </a:t>
            </a:r>
            <a:r>
              <a:rPr lang="en-US" altLang="en-US" b="1">
                <a:ea typeface="ＭＳ Ｐゴシック" panose="020B0600070205080204" pitchFamily="34" charset="-128"/>
              </a:rPr>
              <a:t>XTS-AES</a:t>
            </a:r>
          </a:p>
          <a:p>
            <a:pPr lvl="1"/>
            <a:r>
              <a:rPr lang="en-US" altLang="en-US" sz="1700">
                <a:ea typeface="ＭＳ Ｐゴシック" panose="020B0600070205080204" pitchFamily="34" charset="-128"/>
              </a:rPr>
              <a:t>Recommendation for Block Cipher Modes of Operation: The XTS-AES Mode for Confidentiality on Storage Devices</a:t>
            </a:r>
          </a:p>
          <a:p>
            <a:pPr lvl="1">
              <a:buFont typeface="Wingdings 3" panose="05040102010807070707" pitchFamily="18" charset="2"/>
              <a:buNone/>
            </a:pPr>
            <a:r>
              <a:rPr lang="en-US" altLang="en-US" sz="1800" i="1">
                <a:ea typeface="ＭＳ Ｐゴシック" panose="020B0600070205080204" pitchFamily="34" charset="-128"/>
              </a:rPr>
              <a:t>	http://csrc.nist.gov/publications/nistpubs/800-38E/nist-sp-800-38E.pdf</a:t>
            </a:r>
            <a:endParaRPr lang="en-US" altLang="en-US">
              <a:ea typeface="ＭＳ Ｐゴシック" panose="020B0600070205080204" pitchFamily="34" charset="-128"/>
            </a:endParaRPr>
          </a:p>
        </p:txBody>
      </p:sp>
      <p:sp>
        <p:nvSpPr>
          <p:cNvPr id="4" name="Rectangle 3">
            <a:extLst>
              <a:ext uri="{FF2B5EF4-FFF2-40B4-BE49-F238E27FC236}">
                <a16:creationId xmlns:a16="http://schemas.microsoft.com/office/drawing/2014/main" id="{7C9F0287-C513-48A6-A0C3-531D32A31257}"/>
              </a:ext>
            </a:extLst>
          </p:cNvPr>
          <p:cNvSpPr/>
          <p:nvPr/>
        </p:nvSpPr>
        <p:spPr>
          <a:xfrm>
            <a:off x="1066800" y="1295399"/>
            <a:ext cx="228600" cy="517978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p>
        </p:txBody>
      </p:sp>
      <p:sp>
        <p:nvSpPr>
          <p:cNvPr id="5" name="Rectangle 4">
            <a:extLst>
              <a:ext uri="{FF2B5EF4-FFF2-40B4-BE49-F238E27FC236}">
                <a16:creationId xmlns:a16="http://schemas.microsoft.com/office/drawing/2014/main" id="{58ADEB1F-849B-4353-BFF3-F4598E173205}"/>
              </a:ext>
            </a:extLst>
          </p:cNvPr>
          <p:cNvSpPr/>
          <p:nvPr/>
        </p:nvSpPr>
        <p:spPr>
          <a:xfrm>
            <a:off x="457200" y="1371600"/>
            <a:ext cx="646113" cy="369888"/>
          </a:xfrm>
          <a:prstGeom prst="rect">
            <a:avLst/>
          </a:prstGeom>
        </p:spPr>
        <p:txBody>
          <a:bodyPr wrap="none">
            <a:spAutoFit/>
          </a:bodyPr>
          <a:lstStyle/>
          <a:p>
            <a:pPr>
              <a:defRPr/>
            </a:pPr>
            <a:r>
              <a:rPr lang="en-US" dirty="0">
                <a:latin typeface="+mn-lt"/>
                <a:ea typeface="+mn-ea"/>
              </a:rPr>
              <a:t>1981</a:t>
            </a:r>
          </a:p>
        </p:txBody>
      </p:sp>
      <p:sp>
        <p:nvSpPr>
          <p:cNvPr id="6" name="Rectangle 5">
            <a:extLst>
              <a:ext uri="{FF2B5EF4-FFF2-40B4-BE49-F238E27FC236}">
                <a16:creationId xmlns:a16="http://schemas.microsoft.com/office/drawing/2014/main" id="{363182B2-7876-45EF-B606-6E61EDFEAF96}"/>
              </a:ext>
            </a:extLst>
          </p:cNvPr>
          <p:cNvSpPr/>
          <p:nvPr/>
        </p:nvSpPr>
        <p:spPr>
          <a:xfrm>
            <a:off x="381000" y="2590800"/>
            <a:ext cx="646113" cy="369888"/>
          </a:xfrm>
          <a:prstGeom prst="rect">
            <a:avLst/>
          </a:prstGeom>
        </p:spPr>
        <p:txBody>
          <a:bodyPr wrap="none">
            <a:spAutoFit/>
          </a:bodyPr>
          <a:lstStyle/>
          <a:p>
            <a:pPr>
              <a:defRPr/>
            </a:pPr>
            <a:r>
              <a:rPr lang="en-US" dirty="0">
                <a:latin typeface="+mn-lt"/>
                <a:ea typeface="+mn-ea"/>
              </a:rPr>
              <a:t>2001</a:t>
            </a:r>
          </a:p>
        </p:txBody>
      </p:sp>
      <p:sp>
        <p:nvSpPr>
          <p:cNvPr id="7" name="Rectangle 6">
            <a:extLst>
              <a:ext uri="{FF2B5EF4-FFF2-40B4-BE49-F238E27FC236}">
                <a16:creationId xmlns:a16="http://schemas.microsoft.com/office/drawing/2014/main" id="{44F035C6-ECF8-4FB3-BF2E-AFD43BB04CC6}"/>
              </a:ext>
            </a:extLst>
          </p:cNvPr>
          <p:cNvSpPr/>
          <p:nvPr/>
        </p:nvSpPr>
        <p:spPr>
          <a:xfrm>
            <a:off x="381000" y="3733800"/>
            <a:ext cx="646113" cy="369888"/>
          </a:xfrm>
          <a:prstGeom prst="rect">
            <a:avLst/>
          </a:prstGeom>
        </p:spPr>
        <p:txBody>
          <a:bodyPr wrap="none">
            <a:spAutoFit/>
          </a:bodyPr>
          <a:lstStyle/>
          <a:p>
            <a:pPr>
              <a:defRPr/>
            </a:pPr>
            <a:r>
              <a:rPr lang="en-US" dirty="0">
                <a:latin typeface="+mn-lt"/>
                <a:ea typeface="+mn-ea"/>
              </a:rPr>
              <a:t>2010</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94E4A3DE-49E9-4B61-8F34-F51968EAD99B}"/>
              </a:ext>
            </a:extLst>
          </p:cNvPr>
          <p:cNvSpPr>
            <a:spLocks noGrp="1"/>
          </p:cNvSpPr>
          <p:nvPr>
            <p:ph type="title"/>
          </p:nvPr>
        </p:nvSpPr>
        <p:spPr/>
        <p:txBody>
          <a:bodyPr/>
          <a:lstStyle/>
          <a:p>
            <a:pPr eaLnBrk="1" hangingPunct="1"/>
            <a:r>
              <a:rPr lang="en-US" altLang="en-US">
                <a:ea typeface="ＭＳ Ｐゴシック" panose="020B0600070205080204" pitchFamily="34" charset="-128"/>
              </a:rPr>
              <a:t>Modes of Operation Taxonomy</a:t>
            </a:r>
          </a:p>
        </p:txBody>
      </p:sp>
      <p:pic>
        <p:nvPicPr>
          <p:cNvPr id="20483" name="Picture 8">
            <a:extLst>
              <a:ext uri="{FF2B5EF4-FFF2-40B4-BE49-F238E27FC236}">
                <a16:creationId xmlns:a16="http://schemas.microsoft.com/office/drawing/2014/main" id="{9437C778-FD71-48CA-BC5F-182F648FE3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 y="2841625"/>
            <a:ext cx="8226425"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Rectangle 3">
            <a:extLst>
              <a:ext uri="{FF2B5EF4-FFF2-40B4-BE49-F238E27FC236}">
                <a16:creationId xmlns:a16="http://schemas.microsoft.com/office/drawing/2014/main" id="{096612CC-E056-4C9C-99BA-4009FE1DEDBE}"/>
              </a:ext>
            </a:extLst>
          </p:cNvPr>
          <p:cNvSpPr>
            <a:spLocks noGrp="1" noChangeArrowheads="1"/>
          </p:cNvSpPr>
          <p:nvPr>
            <p:ph sz="quarter" idx="1"/>
          </p:nvPr>
        </p:nvSpPr>
        <p:spPr>
          <a:xfrm>
            <a:off x="457200" y="1219200"/>
            <a:ext cx="8229600" cy="990600"/>
          </a:xfrm>
        </p:spPr>
        <p:txBody>
          <a:bodyPr/>
          <a:lstStyle/>
          <a:p>
            <a:pPr eaLnBrk="1" hangingPunct="1">
              <a:lnSpc>
                <a:spcPct val="90000"/>
              </a:lnSpc>
            </a:pPr>
            <a:r>
              <a:rPr lang="en-AU" altLang="en-US" sz="2400">
                <a:ea typeface="ＭＳ Ｐゴシック" panose="020B0600070205080204" pitchFamily="34" charset="-128"/>
              </a:rPr>
              <a:t>Current well-known modes of operation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AA852CE-5748-4F53-9970-C94B84C94C27}"/>
              </a:ext>
            </a:extLst>
          </p:cNvPr>
          <p:cNvSpPr>
            <a:spLocks noGrp="1"/>
          </p:cNvSpPr>
          <p:nvPr>
            <p:ph type="title"/>
          </p:nvPr>
        </p:nvSpPr>
        <p:spPr/>
        <p:txBody>
          <a:bodyPr/>
          <a:lstStyle/>
          <a:p>
            <a:r>
              <a:rPr lang="en-US" altLang="en-US">
                <a:ea typeface="ＭＳ Ｐゴシック" panose="020B0600070205080204" pitchFamily="34" charset="-128"/>
              </a:rPr>
              <a:t>Moe Technical Notes</a:t>
            </a:r>
          </a:p>
        </p:txBody>
      </p:sp>
      <p:sp>
        <p:nvSpPr>
          <p:cNvPr id="21507" name="Content Placeholder 2">
            <a:extLst>
              <a:ext uri="{FF2B5EF4-FFF2-40B4-BE49-F238E27FC236}">
                <a16:creationId xmlns:a16="http://schemas.microsoft.com/office/drawing/2014/main" id="{4D56F818-CE0E-4F2D-A601-13D8657ABC20}"/>
              </a:ext>
            </a:extLst>
          </p:cNvPr>
          <p:cNvSpPr>
            <a:spLocks noGrp="1"/>
          </p:cNvSpPr>
          <p:nvPr>
            <p:ph sz="quarter" idx="1"/>
          </p:nvPr>
        </p:nvSpPr>
        <p:spPr>
          <a:xfrm>
            <a:off x="457200" y="1219200"/>
            <a:ext cx="8229600" cy="4937125"/>
          </a:xfrm>
        </p:spPr>
        <p:txBody>
          <a:bodyPr/>
          <a:lstStyle/>
          <a:p>
            <a:r>
              <a:rPr lang="en-US" altLang="en-US" sz="2400">
                <a:ea typeface="ＭＳ Ｐゴシック" panose="020B0600070205080204" pitchFamily="34" charset="-128"/>
              </a:rPr>
              <a:t>Initialize Vector (IV)</a:t>
            </a:r>
          </a:p>
          <a:p>
            <a:pPr lvl="1"/>
            <a:r>
              <a:rPr lang="en-US" altLang="en-US" sz="2000">
                <a:ea typeface="ＭＳ Ｐゴシック" panose="020B0600070205080204" pitchFamily="34" charset="-128"/>
              </a:rPr>
              <a:t>a block of bits to randomize the encryption and hence to produce distinct ciphertext</a:t>
            </a:r>
          </a:p>
          <a:p>
            <a:r>
              <a:rPr lang="en-US" altLang="en-US" sz="2400">
                <a:ea typeface="ＭＳ Ｐゴシック" panose="020B0600070205080204" pitchFamily="34" charset="-128"/>
              </a:rPr>
              <a:t>Nonce : Number (used) Once </a:t>
            </a:r>
          </a:p>
          <a:p>
            <a:pPr lvl="1"/>
            <a:r>
              <a:rPr lang="en-US" altLang="en-US" sz="2000">
                <a:ea typeface="ＭＳ Ｐゴシック" panose="020B0600070205080204" pitchFamily="34" charset="-128"/>
              </a:rPr>
              <a:t>Random of psuedorandom number to ensure that past communications can not be reused in replay attacks</a:t>
            </a:r>
          </a:p>
          <a:p>
            <a:pPr lvl="1"/>
            <a:r>
              <a:rPr lang="en-US" altLang="en-US" sz="2000">
                <a:ea typeface="ＭＳ Ｐゴシック" panose="020B0600070205080204" pitchFamily="34" charset="-128"/>
              </a:rPr>
              <a:t>Some also refer to initialize vector as nonce  </a:t>
            </a:r>
          </a:p>
          <a:p>
            <a:r>
              <a:rPr lang="en-US" altLang="en-US" sz="2400">
                <a:ea typeface="ＭＳ Ｐゴシック" panose="020B0600070205080204" pitchFamily="34" charset="-128"/>
              </a:rPr>
              <a:t>Padding</a:t>
            </a:r>
          </a:p>
          <a:p>
            <a:pPr lvl="1"/>
            <a:r>
              <a:rPr lang="en-US" altLang="en-US" sz="2000">
                <a:ea typeface="ＭＳ Ｐゴシック" panose="020B0600070205080204" pitchFamily="34" charset="-128"/>
              </a:rPr>
              <a:t>final block may require a padding to fit a block size</a:t>
            </a:r>
          </a:p>
          <a:p>
            <a:pPr lvl="1"/>
            <a:r>
              <a:rPr lang="en-US" altLang="en-US" sz="2000">
                <a:ea typeface="ＭＳ Ｐゴシック" panose="020B0600070205080204" pitchFamily="34" charset="-128"/>
              </a:rPr>
              <a:t>Method</a:t>
            </a:r>
          </a:p>
          <a:p>
            <a:pPr lvl="2"/>
            <a:r>
              <a:rPr lang="en-US" altLang="en-US" sz="1800">
                <a:ea typeface="ＭＳ Ｐゴシック" panose="020B0600070205080204" pitchFamily="34" charset="-128"/>
              </a:rPr>
              <a:t>Add null Bytes</a:t>
            </a:r>
          </a:p>
          <a:p>
            <a:pPr lvl="2"/>
            <a:r>
              <a:rPr lang="en-US" altLang="en-US" sz="1800">
                <a:ea typeface="ＭＳ Ｐゴシック" panose="020B0600070205080204" pitchFamily="34" charset="-128"/>
              </a:rPr>
              <a:t>Add 0x80 and many 0x00</a:t>
            </a:r>
          </a:p>
          <a:p>
            <a:pPr lvl="2"/>
            <a:r>
              <a:rPr lang="en-US" altLang="en-US" sz="1800">
                <a:ea typeface="ＭＳ Ｐゴシック" panose="020B0600070205080204" pitchFamily="34" charset="-128"/>
              </a:rPr>
              <a:t>Add the </a:t>
            </a:r>
            <a:r>
              <a:rPr lang="en-US" altLang="en-US" sz="1800" i="1">
                <a:ea typeface="ＭＳ Ｐゴシック" panose="020B0600070205080204" pitchFamily="34" charset="-128"/>
              </a:rPr>
              <a:t>n</a:t>
            </a:r>
            <a:r>
              <a:rPr lang="en-US" altLang="en-US" sz="1800">
                <a:ea typeface="ＭＳ Ｐゴシック" panose="020B0600070205080204" pitchFamily="34" charset="-128"/>
              </a:rPr>
              <a:t> bytes with value </a:t>
            </a:r>
            <a:r>
              <a:rPr lang="en-US" altLang="en-US" sz="1800" i="1">
                <a:ea typeface="ＭＳ Ｐゴシック" panose="020B0600070205080204" pitchFamily="34" charset="-128"/>
              </a:rPr>
              <a:t>n</a:t>
            </a:r>
            <a:r>
              <a:rPr lang="en-US" altLang="en-US" sz="1800">
                <a:ea typeface="ＭＳ Ｐゴシック" panose="020B0600070205080204" pitchFamily="34" charset="-128"/>
              </a:rPr>
              <a:t> </a:t>
            </a:r>
          </a:p>
          <a:p>
            <a:endParaRPr lang="en-US" altLang="en-US" sz="2400">
              <a:ea typeface="ＭＳ Ｐゴシック" panose="020B0600070205080204" pitchFamily="34" charset="-128"/>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FD6156FE-066E-4705-A276-B0087510B18F}"/>
              </a:ext>
            </a:extLst>
          </p:cNvPr>
          <p:cNvSpPr>
            <a:spLocks noGrp="1"/>
          </p:cNvSpPr>
          <p:nvPr>
            <p:ph type="title"/>
          </p:nvPr>
        </p:nvSpPr>
        <p:spPr>
          <a:xfrm>
            <a:off x="981944" y="0"/>
            <a:ext cx="7704856" cy="792163"/>
          </a:xfrm>
        </p:spPr>
        <p:txBody>
          <a:bodyPr/>
          <a:lstStyle/>
          <a:p>
            <a:pPr eaLnBrk="1" hangingPunct="1"/>
            <a:r>
              <a:rPr lang="en-AU" altLang="en-US">
                <a:ea typeface="ＭＳ Ｐゴシック" panose="020B0600070205080204" pitchFamily="34" charset="-128"/>
              </a:rPr>
              <a:t>Electronic Codebook Book (ECB)</a:t>
            </a:r>
            <a:endParaRPr lang="en-US" altLang="en-US">
              <a:ea typeface="ＭＳ Ｐゴシック" panose="020B0600070205080204" pitchFamily="34" charset="-128"/>
            </a:endParaRPr>
          </a:p>
        </p:txBody>
      </p:sp>
      <p:sp>
        <p:nvSpPr>
          <p:cNvPr id="19459" name="Content Placeholder 2">
            <a:extLst>
              <a:ext uri="{FF2B5EF4-FFF2-40B4-BE49-F238E27FC236}">
                <a16:creationId xmlns:a16="http://schemas.microsoft.com/office/drawing/2014/main" id="{A63AB86A-C7A4-44D1-ABF3-B0BB7FDAE89F}"/>
              </a:ext>
            </a:extLst>
          </p:cNvPr>
          <p:cNvSpPr>
            <a:spLocks noGrp="1"/>
          </p:cNvSpPr>
          <p:nvPr>
            <p:ph sz="quarter" idx="1"/>
          </p:nvPr>
        </p:nvSpPr>
        <p:spPr>
          <a:xfrm>
            <a:off x="467678" y="960437"/>
            <a:ext cx="8229600" cy="4937125"/>
          </a:xfrm>
        </p:spPr>
        <p:txBody>
          <a:bodyPr/>
          <a:lstStyle/>
          <a:p>
            <a:pPr eaLnBrk="1" hangingPunct="1"/>
            <a:r>
              <a:rPr lang="en-AU" altLang="en-US">
                <a:ea typeface="ＭＳ Ｐゴシック" panose="020B0600070205080204" pitchFamily="34" charset="-128"/>
              </a:rPr>
              <a:t>Message is broken into independent blocks which are encrypted </a:t>
            </a:r>
          </a:p>
          <a:p>
            <a:pPr eaLnBrk="1" hangingPunct="1"/>
            <a:endParaRPr lang="en-AU" altLang="en-US">
              <a:ea typeface="ＭＳ Ｐゴシック" panose="020B0600070205080204" pitchFamily="34" charset="-128"/>
            </a:endParaRPr>
          </a:p>
          <a:p>
            <a:pPr eaLnBrk="1" hangingPunct="1"/>
            <a:r>
              <a:rPr lang="en-AU" altLang="en-US">
                <a:ea typeface="ＭＳ Ｐゴシック" panose="020B0600070205080204" pitchFamily="34" charset="-128"/>
              </a:rPr>
              <a:t>Each block is a value which is substituted, like a codebook, hence name </a:t>
            </a:r>
          </a:p>
          <a:p>
            <a:pPr eaLnBrk="1" hangingPunct="1"/>
            <a:endParaRPr lang="en-AU" altLang="en-US">
              <a:ea typeface="ＭＳ Ｐゴシック" panose="020B0600070205080204" pitchFamily="34" charset="-128"/>
            </a:endParaRPr>
          </a:p>
          <a:p>
            <a:pPr eaLnBrk="1" hangingPunct="1"/>
            <a:r>
              <a:rPr lang="en-AU" altLang="en-US">
                <a:ea typeface="ＭＳ Ｐゴシック" panose="020B0600070205080204" pitchFamily="34" charset="-128"/>
              </a:rPr>
              <a:t>Each block is encoded independently of the other blocks </a:t>
            </a:r>
          </a:p>
          <a:p>
            <a:pPr lvl="1" eaLnBrk="1" hangingPunct="1">
              <a:buFontTx/>
              <a:buNone/>
            </a:pPr>
            <a:r>
              <a:rPr lang="en-AU" altLang="en-US">
                <a:latin typeface="Courier New" panose="02070309020205020404" pitchFamily="49" charset="0"/>
                <a:ea typeface="ＭＳ Ｐゴシック" panose="020B0600070205080204" pitchFamily="34" charset="-128"/>
              </a:rPr>
              <a:t>				C</a:t>
            </a:r>
            <a:r>
              <a:rPr lang="en-AU" altLang="en-US" baseline="-25000">
                <a:latin typeface="Courier New" panose="02070309020205020404" pitchFamily="49" charset="0"/>
                <a:ea typeface="ＭＳ Ｐゴシック" panose="020B0600070205080204" pitchFamily="34" charset="-128"/>
              </a:rPr>
              <a:t>i</a:t>
            </a:r>
            <a:r>
              <a:rPr lang="en-AU" altLang="en-US">
                <a:latin typeface="Courier New" panose="02070309020205020404" pitchFamily="49" charset="0"/>
                <a:ea typeface="ＭＳ Ｐゴシック" panose="020B0600070205080204" pitchFamily="34" charset="-128"/>
              </a:rPr>
              <a:t> = E</a:t>
            </a:r>
            <a:r>
              <a:rPr lang="en-AU" altLang="en-US" baseline="-25000">
                <a:latin typeface="Courier New" panose="02070309020205020404" pitchFamily="49" charset="0"/>
                <a:ea typeface="ＭＳ Ｐゴシック" panose="020B0600070205080204" pitchFamily="34" charset="-128"/>
              </a:rPr>
              <a:t>K </a:t>
            </a:r>
            <a:r>
              <a:rPr lang="en-AU" altLang="en-US">
                <a:latin typeface="Courier New" panose="02070309020205020404" pitchFamily="49" charset="0"/>
                <a:ea typeface="ＭＳ Ｐゴシック" panose="020B0600070205080204" pitchFamily="34" charset="-128"/>
              </a:rPr>
              <a:t>(P</a:t>
            </a:r>
            <a:r>
              <a:rPr lang="en-AU" altLang="en-US" baseline="-25000">
                <a:latin typeface="Courier New" panose="02070309020205020404" pitchFamily="49" charset="0"/>
                <a:ea typeface="ＭＳ Ｐゴシック" panose="020B0600070205080204" pitchFamily="34" charset="-128"/>
              </a:rPr>
              <a:t>i</a:t>
            </a:r>
            <a:r>
              <a:rPr lang="en-AU" altLang="en-US">
                <a:latin typeface="Courier New" panose="02070309020205020404" pitchFamily="49" charset="0"/>
                <a:ea typeface="ＭＳ Ｐゴシック" panose="020B0600070205080204" pitchFamily="34" charset="-128"/>
              </a:rPr>
              <a:t>)</a:t>
            </a:r>
            <a:endParaRPr lang="en-AU" altLang="en-US">
              <a:ea typeface="ＭＳ Ｐゴシック" panose="020B0600070205080204" pitchFamily="34" charset="-128"/>
            </a:endParaRPr>
          </a:p>
          <a:p>
            <a:pPr eaLnBrk="1" hangingPunct="1"/>
            <a:r>
              <a:rPr lang="en-US" altLang="en-US">
                <a:ea typeface="ＭＳ Ｐゴシック" panose="020B0600070205080204" pitchFamily="34" charset="-128"/>
              </a:rPr>
              <a:t>Uses: secure transmission of single values</a:t>
            </a:r>
            <a:endParaRPr lang="en-AU" altLang="en-US">
              <a:ea typeface="ＭＳ Ｐゴシック" panose="020B0600070205080204" pitchFamily="34" charset="-128"/>
            </a:endParaRPr>
          </a:p>
          <a:p>
            <a:pPr lvl="1" eaLnBrk="1" hangingPunct="1">
              <a:buFontTx/>
              <a:buNone/>
            </a:pPr>
            <a:r>
              <a:rPr lang="en-US" altLang="en-US">
                <a:ea typeface="ＭＳ Ｐゴシック" panose="020B0600070205080204" pitchFamily="34" charset="-128"/>
              </a:rPr>
              <a:t>		</a:t>
            </a:r>
            <a:endParaRPr lang="en-AU"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9771198-D0EE-416F-BAB2-7462716D17C6}"/>
              </a:ext>
            </a:extLst>
          </p:cNvPr>
          <p:cNvSpPr>
            <a:spLocks noGrp="1" noChangeArrowheads="1"/>
          </p:cNvSpPr>
          <p:nvPr>
            <p:ph type="title"/>
          </p:nvPr>
        </p:nvSpPr>
        <p:spPr/>
        <p:txBody>
          <a:bodyPr/>
          <a:lstStyle/>
          <a:p>
            <a:pPr eaLnBrk="1" hangingPunct="1"/>
            <a:r>
              <a:rPr lang="en-AU" altLang="en-US" sz="4000">
                <a:ea typeface="ＭＳ Ｐゴシック" panose="020B0600070205080204" pitchFamily="34" charset="-128"/>
              </a:rPr>
              <a:t>ECB Scheme</a:t>
            </a:r>
          </a:p>
        </p:txBody>
      </p:sp>
      <p:pic>
        <p:nvPicPr>
          <p:cNvPr id="24579" name="Picture 14">
            <a:extLst>
              <a:ext uri="{FF2B5EF4-FFF2-40B4-BE49-F238E27FC236}">
                <a16:creationId xmlns:a16="http://schemas.microsoft.com/office/drawing/2014/main" id="{AA52840F-C9BF-44F0-8DD9-4AC6EFC513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1196752"/>
            <a:ext cx="86868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19">
            <a:extLst>
              <a:ext uri="{FF2B5EF4-FFF2-40B4-BE49-F238E27FC236}">
                <a16:creationId xmlns:a16="http://schemas.microsoft.com/office/drawing/2014/main" id="{4CD635BA-D98C-4187-8FEF-5BCD32B24F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533" y="2131473"/>
            <a:ext cx="8121650" cy="410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B755B0B-5495-4D24-BBDA-83F8ECC47F80}"/>
              </a:ext>
            </a:extLst>
          </p:cNvPr>
          <p:cNvSpPr>
            <a:spLocks noGrp="1" noChangeArrowheads="1"/>
          </p:cNvSpPr>
          <p:nvPr>
            <p:ph type="title"/>
          </p:nvPr>
        </p:nvSpPr>
        <p:spPr/>
        <p:txBody>
          <a:bodyPr/>
          <a:lstStyle/>
          <a:p>
            <a:pPr eaLnBrk="1" hangingPunct="1"/>
            <a:r>
              <a:rPr lang="en-AU" altLang="en-US" sz="3600">
                <a:ea typeface="ＭＳ Ｐゴシック" panose="020B0600070205080204" pitchFamily="34" charset="-128"/>
                <a:cs typeface="Arial" panose="020B0604020202020204" pitchFamily="34" charset="0"/>
              </a:rPr>
              <a:t>Remarks on ECB</a:t>
            </a:r>
            <a:endParaRPr lang="en-AU" altLang="en-US" sz="4000">
              <a:ea typeface="ＭＳ Ｐゴシック" panose="020B0600070205080204" pitchFamily="34" charset="-128"/>
              <a:cs typeface="Arial" panose="020B0604020202020204" pitchFamily="34" charset="0"/>
            </a:endParaRPr>
          </a:p>
        </p:txBody>
      </p:sp>
      <p:sp>
        <p:nvSpPr>
          <p:cNvPr id="26628" name="Rectangle 3">
            <a:extLst>
              <a:ext uri="{FF2B5EF4-FFF2-40B4-BE49-F238E27FC236}">
                <a16:creationId xmlns:a16="http://schemas.microsoft.com/office/drawing/2014/main" id="{09AB2AE4-0CA7-4F21-8694-18E0C9779F8F}"/>
              </a:ext>
            </a:extLst>
          </p:cNvPr>
          <p:cNvSpPr>
            <a:spLocks noGrp="1" noChangeArrowheads="1"/>
          </p:cNvSpPr>
          <p:nvPr>
            <p:ph sz="quarter" idx="1"/>
          </p:nvPr>
        </p:nvSpPr>
        <p:spPr>
          <a:xfrm>
            <a:off x="457200" y="1052736"/>
            <a:ext cx="8229600" cy="4937125"/>
          </a:xfrm>
        </p:spPr>
        <p:txBody>
          <a:bodyPr/>
          <a:lstStyle/>
          <a:p>
            <a:pPr eaLnBrk="1" hangingPunct="1"/>
            <a:r>
              <a:rPr lang="en-AU" altLang="en-US" sz="2800">
                <a:ea typeface="ＭＳ Ｐゴシック" panose="020B0600070205080204" pitchFamily="34" charset="-128"/>
                <a:cs typeface="Arial" panose="020B0604020202020204" pitchFamily="34" charset="0"/>
              </a:rPr>
              <a:t>Strength: it’s simple.</a:t>
            </a:r>
          </a:p>
          <a:p>
            <a:pPr eaLnBrk="1" hangingPunct="1">
              <a:lnSpc>
                <a:spcPct val="90000"/>
              </a:lnSpc>
            </a:pPr>
            <a:r>
              <a:rPr lang="en-AU" altLang="en-US" sz="2800">
                <a:ea typeface="ＭＳ Ｐゴシック" panose="020B0600070205080204" pitchFamily="34" charset="-128"/>
                <a:cs typeface="Arial" panose="020B0604020202020204" pitchFamily="34" charset="0"/>
              </a:rPr>
              <a:t>Weakness:</a:t>
            </a:r>
          </a:p>
          <a:p>
            <a:pPr lvl="1" eaLnBrk="1" hangingPunct="1">
              <a:lnSpc>
                <a:spcPct val="90000"/>
              </a:lnSpc>
            </a:pPr>
            <a:r>
              <a:rPr lang="en-US" altLang="en-US">
                <a:ea typeface="ＭＳ Ｐゴシック" panose="020B0600070205080204" pitchFamily="34" charset="-128"/>
                <a:cs typeface="Arial" panose="020B0604020202020204" pitchFamily="34" charset="0"/>
              </a:rPr>
              <a:t>Repetitive data contained in the plaintext</a:t>
            </a:r>
            <a:r>
              <a:rPr lang="en-AU" altLang="en-US">
                <a:ea typeface="ＭＳ Ｐゴシック" panose="020B0600070205080204" pitchFamily="34" charset="-128"/>
                <a:cs typeface="Arial" panose="020B0604020202020204" pitchFamily="34" charset="0"/>
              </a:rPr>
              <a:t> may show in the ciphertext, if aligned with blocks. </a:t>
            </a:r>
          </a:p>
          <a:p>
            <a:pPr lvl="1" eaLnBrk="1" hangingPunct="1">
              <a:lnSpc>
                <a:spcPct val="90000"/>
              </a:lnSpc>
            </a:pPr>
            <a:r>
              <a:rPr lang="en-US" altLang="en-US">
                <a:ea typeface="ＭＳ Ｐゴシック" panose="020B0600070205080204" pitchFamily="34" charset="-128"/>
                <a:cs typeface="Arial" panose="020B0604020202020204" pitchFamily="34" charset="0"/>
              </a:rPr>
              <a:t>If the same message is encrypted (with the same key) and sent twice, their ciphertext are the same.</a:t>
            </a:r>
          </a:p>
          <a:p>
            <a:pPr eaLnBrk="1" hangingPunct="1">
              <a:lnSpc>
                <a:spcPct val="90000"/>
              </a:lnSpc>
            </a:pPr>
            <a:endParaRPr lang="en-US" altLang="en-US" sz="2800">
              <a:ea typeface="ＭＳ Ｐゴシック" panose="020B0600070205080204" pitchFamily="34" charset="-128"/>
              <a:cs typeface="Arial" panose="020B0604020202020204" pitchFamily="34" charset="0"/>
            </a:endParaRPr>
          </a:p>
          <a:p>
            <a:pPr eaLnBrk="1" hangingPunct="1">
              <a:lnSpc>
                <a:spcPct val="90000"/>
              </a:lnSpc>
            </a:pPr>
            <a:r>
              <a:rPr lang="en-US" altLang="en-US" sz="2800">
                <a:ea typeface="ＭＳ Ｐゴシック" panose="020B0600070205080204" pitchFamily="34" charset="-128"/>
                <a:cs typeface="Arial" panose="020B0604020202020204" pitchFamily="34" charset="0"/>
              </a:rPr>
              <a:t>Typical application: </a:t>
            </a:r>
          </a:p>
          <a:p>
            <a:pPr lvl="1" eaLnBrk="1" hangingPunct="1">
              <a:lnSpc>
                <a:spcPct val="90000"/>
              </a:lnSpc>
            </a:pPr>
            <a:r>
              <a:rPr lang="en-US" altLang="en-US" sz="2500">
                <a:ea typeface="ＭＳ Ｐゴシック" panose="020B0600070205080204" pitchFamily="34" charset="-128"/>
                <a:cs typeface="Arial" panose="020B0604020202020204" pitchFamily="34" charset="0"/>
              </a:rPr>
              <a:t>secure transmission of short pieces of information (e.g. a temporary encryption key)</a:t>
            </a:r>
          </a:p>
          <a:p>
            <a:pPr eaLnBrk="1" hangingPunct="1">
              <a:buFontTx/>
              <a:buNone/>
            </a:pPr>
            <a:endParaRPr lang="en-US" altLang="en-US" sz="2800">
              <a:ea typeface="ＭＳ Ｐゴシック" panose="020B0600070205080204" pitchFamily="34" charset="-128"/>
              <a:cs typeface="Arial" panose="020B0604020202020204" pitchFamily="34" charset="0"/>
            </a:endParaRPr>
          </a:p>
          <a:p>
            <a:pPr eaLnBrk="1" hangingPunct="1"/>
            <a:endParaRPr lang="en-AU" altLang="en-US" sz="2800">
              <a:ea typeface="ＭＳ Ｐゴシック" panose="020B0600070205080204" pitchFamily="34" charset="-128"/>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B755B0B-5495-4D24-BBDA-83F8ECC47F80}"/>
              </a:ext>
            </a:extLst>
          </p:cNvPr>
          <p:cNvSpPr>
            <a:spLocks noGrp="1" noChangeArrowheads="1"/>
          </p:cNvSpPr>
          <p:nvPr>
            <p:ph type="title"/>
          </p:nvPr>
        </p:nvSpPr>
        <p:spPr/>
        <p:txBody>
          <a:bodyPr/>
          <a:lstStyle/>
          <a:p>
            <a:pPr eaLnBrk="1" hangingPunct="1"/>
            <a:r>
              <a:rPr lang="en-AU" altLang="en-US" sz="3600">
                <a:ea typeface="ＭＳ Ｐゴシック" panose="020B0600070205080204" pitchFamily="34" charset="-128"/>
                <a:cs typeface="Arial" panose="020B0604020202020204" pitchFamily="34" charset="0"/>
              </a:rPr>
              <a:t>Remarks on ECB</a:t>
            </a:r>
            <a:endParaRPr lang="en-AU" altLang="en-US" sz="4000">
              <a:ea typeface="ＭＳ Ｐゴシック" panose="020B0600070205080204" pitchFamily="34" charset="-128"/>
              <a:cs typeface="Arial" panose="020B0604020202020204" pitchFamily="34" charset="0"/>
            </a:endParaRPr>
          </a:p>
        </p:txBody>
      </p:sp>
      <p:pic>
        <p:nvPicPr>
          <p:cNvPr id="4" name="Picture 3">
            <a:extLst>
              <a:ext uri="{FF2B5EF4-FFF2-40B4-BE49-F238E27FC236}">
                <a16:creationId xmlns:a16="http://schemas.microsoft.com/office/drawing/2014/main" id="{B9A2B831-99BD-48F5-A0EB-9FA5C2E74A42}"/>
              </a:ext>
            </a:extLst>
          </p:cNvPr>
          <p:cNvPicPr>
            <a:picLocks noChangeAspect="1"/>
          </p:cNvPicPr>
          <p:nvPr/>
        </p:nvPicPr>
        <p:blipFill>
          <a:blip r:embed="rId3"/>
          <a:stretch>
            <a:fillRect/>
          </a:stretch>
        </p:blipFill>
        <p:spPr>
          <a:xfrm>
            <a:off x="251520" y="1268760"/>
            <a:ext cx="8712968" cy="4752527"/>
          </a:xfrm>
          <a:prstGeom prst="rect">
            <a:avLst/>
          </a:prstGeom>
        </p:spPr>
      </p:pic>
    </p:spTree>
    <p:extLst>
      <p:ext uri="{BB962C8B-B14F-4D97-AF65-F5344CB8AC3E}">
        <p14:creationId xmlns:p14="http://schemas.microsoft.com/office/powerpoint/2010/main" val="32910115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3967D7B6-9818-4BD3-8572-25B1B888CAD5}"/>
              </a:ext>
            </a:extLst>
          </p:cNvPr>
          <p:cNvSpPr>
            <a:spLocks noGrp="1" noChangeArrowheads="1"/>
          </p:cNvSpPr>
          <p:nvPr>
            <p:ph type="title"/>
          </p:nvPr>
        </p:nvSpPr>
        <p:spPr>
          <a:xfrm>
            <a:off x="1187624" y="188640"/>
            <a:ext cx="7344816" cy="792163"/>
          </a:xfrm>
        </p:spPr>
        <p:txBody>
          <a:bodyPr/>
          <a:lstStyle/>
          <a:p>
            <a:pPr eaLnBrk="1" hangingPunct="1"/>
            <a:r>
              <a:rPr lang="en-AU" altLang="en-US">
                <a:ea typeface="ＭＳ Ｐゴシック" panose="020B0600070205080204" pitchFamily="34" charset="-128"/>
              </a:rPr>
              <a:t>Cipher Block Chaining (CBC) </a:t>
            </a:r>
          </a:p>
        </p:txBody>
      </p:sp>
      <mc:AlternateContent xmlns:mc="http://schemas.openxmlformats.org/markup-compatibility/2006">
        <mc:Choice xmlns:a14="http://schemas.microsoft.com/office/drawing/2010/main" Requires="a14">
          <p:sp>
            <p:nvSpPr>
              <p:cNvPr id="28675" name="Rectangle 3">
                <a:extLst>
                  <a:ext uri="{FF2B5EF4-FFF2-40B4-BE49-F238E27FC236}">
                    <a16:creationId xmlns:a16="http://schemas.microsoft.com/office/drawing/2014/main" id="{097A9E10-4711-49E7-B876-A9C5E92B3D4E}"/>
                  </a:ext>
                </a:extLst>
              </p:cNvPr>
              <p:cNvSpPr>
                <a:spLocks noGrp="1" noChangeArrowheads="1"/>
              </p:cNvSpPr>
              <p:nvPr>
                <p:ph sz="quarter" idx="1"/>
              </p:nvPr>
            </p:nvSpPr>
            <p:spPr>
              <a:xfrm>
                <a:off x="457200" y="1124744"/>
                <a:ext cx="8229600" cy="4937125"/>
              </a:xfrm>
            </p:spPr>
            <p:txBody>
              <a:bodyPr/>
              <a:lstStyle/>
              <a:p>
                <a:pPr eaLnBrk="1" hangingPunct="1">
                  <a:lnSpc>
                    <a:spcPct val="90000"/>
                  </a:lnSpc>
                </a:pPr>
                <a:r>
                  <a:rPr lang="en-AU" altLang="en-US">
                    <a:ea typeface="ＭＳ Ｐゴシック" panose="020B0600070205080204" pitchFamily="34" charset="-128"/>
                  </a:rPr>
                  <a:t>Solve security deficiencies in ECB</a:t>
                </a:r>
              </a:p>
              <a:p>
                <a:pPr lvl="1" eaLnBrk="1" hangingPunct="1">
                  <a:lnSpc>
                    <a:spcPct val="90000"/>
                  </a:lnSpc>
                </a:pPr>
                <a:r>
                  <a:rPr lang="en-AU" altLang="en-US" sz="2400">
                    <a:ea typeface="ＭＳ Ｐゴシック" panose="020B0600070205080204" pitchFamily="34" charset="-128"/>
                  </a:rPr>
                  <a:t>Repeated same plaintext block result different ciphertext block</a:t>
                </a:r>
              </a:p>
              <a:p>
                <a:pPr eaLnBrk="1" hangingPunct="1">
                  <a:lnSpc>
                    <a:spcPct val="90000"/>
                  </a:lnSpc>
                </a:pPr>
                <a:endParaRPr lang="en-AU" altLang="en-US">
                  <a:ea typeface="ＭＳ Ｐゴシック" panose="020B0600070205080204" pitchFamily="34" charset="-128"/>
                </a:endParaRPr>
              </a:p>
              <a:p>
                <a:pPr eaLnBrk="1" hangingPunct="1">
                  <a:lnSpc>
                    <a:spcPct val="90000"/>
                  </a:lnSpc>
                </a:pPr>
                <a:r>
                  <a:rPr lang="en-AU" altLang="en-US">
                    <a:ea typeface="ＭＳ Ｐゴシック" panose="020B0600070205080204" pitchFamily="34" charset="-128"/>
                  </a:rPr>
                  <a:t>Each previous cipher blocks is chained to be input with current plaintext block, hence name </a:t>
                </a:r>
              </a:p>
              <a:p>
                <a:pPr eaLnBrk="1" hangingPunct="1">
                  <a:lnSpc>
                    <a:spcPct val="90000"/>
                  </a:lnSpc>
                </a:pPr>
                <a:endParaRPr lang="en-AU" altLang="en-US">
                  <a:ea typeface="ＭＳ Ｐゴシック" panose="020B0600070205080204" pitchFamily="34" charset="-128"/>
                </a:endParaRPr>
              </a:p>
              <a:p>
                <a:pPr eaLnBrk="1" hangingPunct="1">
                  <a:lnSpc>
                    <a:spcPct val="90000"/>
                  </a:lnSpc>
                </a:pPr>
                <a:r>
                  <a:rPr lang="en-AU" altLang="en-US">
                    <a:ea typeface="ＭＳ Ｐゴシック" panose="020B0600070205080204" pitchFamily="34" charset="-128"/>
                  </a:rPr>
                  <a:t>Use Initial Vector (IV) to start process </a:t>
                </a:r>
              </a:p>
              <a:p>
                <a:pPr lvl="1" eaLnBrk="1" hangingPunct="1">
                  <a:lnSpc>
                    <a:spcPct val="90000"/>
                  </a:lnSpc>
                  <a:buFontTx/>
                  <a:buNone/>
                </a:pPr>
                <a:r>
                  <a:rPr lang="en-AU" altLang="en-US">
                    <a:latin typeface="Courier New" panose="02070309020205020404" pitchFamily="49" charset="0"/>
                    <a:ea typeface="ＭＳ Ｐゴシック" panose="020B0600070205080204" pitchFamily="34" charset="-128"/>
                  </a:rPr>
                  <a:t>			</a:t>
                </a:r>
                <a:r>
                  <a:rPr lang="en-AU" altLang="en-US" b="1">
                    <a:latin typeface="Courier New" panose="02070309020205020404" pitchFamily="49" charset="0"/>
                    <a:ea typeface="ＭＳ Ｐゴシック" panose="020B0600070205080204" pitchFamily="34" charset="-128"/>
                  </a:rPr>
                  <a:t>C</a:t>
                </a:r>
                <a:r>
                  <a:rPr lang="en-AU" altLang="en-US" b="1" baseline="-25000">
                    <a:latin typeface="Courier New" panose="02070309020205020404" pitchFamily="49" charset="0"/>
                    <a:ea typeface="ＭＳ Ｐゴシック" panose="020B0600070205080204" pitchFamily="34" charset="-128"/>
                  </a:rPr>
                  <a:t>i</a:t>
                </a:r>
                <a:r>
                  <a:rPr lang="en-AU" altLang="en-US" b="1">
                    <a:latin typeface="Courier New" panose="02070309020205020404" pitchFamily="49" charset="0"/>
                    <a:ea typeface="ＭＳ Ｐゴシック" panose="020B0600070205080204" pitchFamily="34" charset="-128"/>
                  </a:rPr>
                  <a:t> = E</a:t>
                </a:r>
                <a:r>
                  <a:rPr lang="en-AU" altLang="en-US" b="1" baseline="-25000">
                    <a:latin typeface="Courier New" panose="02070309020205020404" pitchFamily="49" charset="0"/>
                    <a:ea typeface="ＭＳ Ｐゴシック" panose="020B0600070205080204" pitchFamily="34" charset="-128"/>
                  </a:rPr>
                  <a:t>K </a:t>
                </a:r>
                <a:r>
                  <a:rPr lang="en-AU" altLang="en-US" b="1">
                    <a:latin typeface="Courier New" panose="02070309020205020404" pitchFamily="49" charset="0"/>
                    <a:ea typeface="ＭＳ Ｐゴシック" panose="020B0600070205080204" pitchFamily="34" charset="-128"/>
                  </a:rPr>
                  <a:t>(P</a:t>
                </a:r>
                <a:r>
                  <a:rPr lang="en-AU" altLang="en-US" b="1" baseline="-25000">
                    <a:latin typeface="Courier New" panose="02070309020205020404" pitchFamily="49" charset="0"/>
                    <a:ea typeface="ＭＳ Ｐゴシック" panose="020B0600070205080204" pitchFamily="34" charset="-128"/>
                  </a:rPr>
                  <a:t>i</a:t>
                </a:r>
                <a14:m>
                  <m:oMath xmlns:m="http://schemas.openxmlformats.org/officeDocument/2006/math">
                    <m:r>
                      <a:rPr lang="en-AU" altLang="en-US" b="1" i="1" smtClean="0">
                        <a:latin typeface="Cambria Math" panose="02040503050406030204" pitchFamily="18" charset="0"/>
                        <a:ea typeface="Cambria Math" panose="02040503050406030204" pitchFamily="18" charset="0"/>
                      </a:rPr>
                      <m:t>⊕</m:t>
                    </m:r>
                  </m:oMath>
                </a14:m>
                <a:r>
                  <a:rPr lang="en-AU" altLang="en-US" b="1">
                    <a:latin typeface="Courier New" panose="02070309020205020404" pitchFamily="49" charset="0"/>
                    <a:ea typeface="ＭＳ Ｐゴシック" panose="020B0600070205080204" pitchFamily="34" charset="-128"/>
                  </a:rPr>
                  <a:t>C</a:t>
                </a:r>
                <a:r>
                  <a:rPr lang="en-AU" altLang="en-US" b="1" baseline="-25000">
                    <a:latin typeface="Courier New" panose="02070309020205020404" pitchFamily="49" charset="0"/>
                    <a:ea typeface="ＭＳ Ｐゴシック" panose="020B0600070205080204" pitchFamily="34" charset="-128"/>
                  </a:rPr>
                  <a:t>i-1</a:t>
                </a:r>
                <a:r>
                  <a:rPr lang="en-AU" altLang="en-US" b="1">
                    <a:latin typeface="Courier New" panose="02070309020205020404" pitchFamily="49" charset="0"/>
                    <a:ea typeface="ＭＳ Ｐゴシック" panose="020B0600070205080204" pitchFamily="34" charset="-128"/>
                  </a:rPr>
                  <a:t>)</a:t>
                </a:r>
              </a:p>
              <a:p>
                <a:pPr lvl="1" eaLnBrk="1" hangingPunct="1">
                  <a:lnSpc>
                    <a:spcPct val="90000"/>
                  </a:lnSpc>
                  <a:buFontTx/>
                  <a:buNone/>
                </a:pPr>
                <a:r>
                  <a:rPr lang="en-AU" altLang="en-US" b="1">
                    <a:latin typeface="Courier New" panose="02070309020205020404" pitchFamily="49" charset="0"/>
                    <a:ea typeface="ＭＳ Ｐゴシック" panose="020B0600070205080204" pitchFamily="34" charset="-128"/>
                  </a:rPr>
                  <a:t>			C</a:t>
                </a:r>
                <a:r>
                  <a:rPr lang="en-AU" altLang="en-US" b="1" baseline="-25000">
                    <a:latin typeface="Courier New" panose="02070309020205020404" pitchFamily="49" charset="0"/>
                    <a:ea typeface="ＭＳ Ｐゴシック" panose="020B0600070205080204" pitchFamily="34" charset="-128"/>
                  </a:rPr>
                  <a:t>0 </a:t>
                </a:r>
                <a:r>
                  <a:rPr lang="en-AU" altLang="en-US" b="1">
                    <a:latin typeface="Courier New" panose="02070309020205020404" pitchFamily="49" charset="0"/>
                    <a:ea typeface="ＭＳ Ｐゴシック" panose="020B0600070205080204" pitchFamily="34" charset="-128"/>
                  </a:rPr>
                  <a:t>= IV</a:t>
                </a:r>
                <a:r>
                  <a:rPr lang="en-AU" altLang="en-US" b="1">
                    <a:ea typeface="ＭＳ Ｐゴシック" panose="020B0600070205080204" pitchFamily="34" charset="-128"/>
                  </a:rPr>
                  <a:t> </a:t>
                </a:r>
              </a:p>
              <a:p>
                <a:pPr eaLnBrk="1" hangingPunct="1">
                  <a:lnSpc>
                    <a:spcPct val="90000"/>
                  </a:lnSpc>
                </a:pPr>
                <a:endParaRPr lang="en-US" altLang="en-US">
                  <a:ea typeface="ＭＳ Ｐゴシック" panose="020B0600070205080204" pitchFamily="34" charset="-128"/>
                </a:endParaRPr>
              </a:p>
              <a:p>
                <a:pPr eaLnBrk="1" hangingPunct="1">
                  <a:lnSpc>
                    <a:spcPct val="90000"/>
                  </a:lnSpc>
                </a:pPr>
                <a:r>
                  <a:rPr lang="en-US" altLang="en-US">
                    <a:ea typeface="ＭＳ Ｐゴシック" panose="020B0600070205080204" pitchFamily="34" charset="-128"/>
                  </a:rPr>
                  <a:t>Uses: bulk data encryption, authentication</a:t>
                </a:r>
                <a:endParaRPr lang="en-AU" altLang="en-US">
                  <a:ea typeface="ＭＳ Ｐゴシック" panose="020B0600070205080204" pitchFamily="34" charset="-128"/>
                </a:endParaRPr>
              </a:p>
            </p:txBody>
          </p:sp>
        </mc:Choice>
        <mc:Fallback>
          <p:sp>
            <p:nvSpPr>
              <p:cNvPr id="28675" name="Rectangle 3">
                <a:extLst>
                  <a:ext uri="{FF2B5EF4-FFF2-40B4-BE49-F238E27FC236}">
                    <a16:creationId xmlns:a16="http://schemas.microsoft.com/office/drawing/2014/main" id="{097A9E10-4711-49E7-B876-A9C5E92B3D4E}"/>
                  </a:ext>
                </a:extLst>
              </p:cNvPr>
              <p:cNvSpPr>
                <a:spLocks noGrp="1" noRot="1" noChangeAspect="1" noMove="1" noResize="1" noEditPoints="1" noAdjustHandles="1" noChangeArrowheads="1" noChangeShapeType="1" noTextEdit="1"/>
              </p:cNvSpPr>
              <p:nvPr>
                <p:ph sz="quarter" idx="1"/>
              </p:nvPr>
            </p:nvSpPr>
            <p:spPr>
              <a:xfrm>
                <a:off x="457200" y="1124744"/>
                <a:ext cx="8229600" cy="4937125"/>
              </a:xfrm>
              <a:blipFill>
                <a:blip r:embed="rId3"/>
                <a:stretch>
                  <a:fillRect l="-2370" t="-4326" r="-2741" b="-32880"/>
                </a:stretch>
              </a:blipFill>
            </p:spPr>
            <p:txBody>
              <a:bodyPr/>
              <a:lstStyle/>
              <a:p>
                <a:r>
                  <a:rPr 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91299"/>
            <a:ext cx="7725080" cy="646321"/>
          </a:xfrm>
        </p:spPr>
        <p:txBody>
          <a:bodyPr wrap="square">
            <a:spAutoFit/>
          </a:bodyPr>
          <a:lstStyle/>
          <a:p>
            <a:r>
              <a:rPr lang="en-IN" altLang="en-US" sz="3600" dirty="0">
                <a:latin typeface="+mj-lt"/>
                <a:ea typeface="ヒラギノ角ゴ Pro W3" charset="-128"/>
              </a:rPr>
              <a:t>DES review</a:t>
            </a:r>
            <a:endParaRPr lang="en-US" sz="2800" dirty="0">
              <a:latin typeface="+mj-lt"/>
            </a:endParaRPr>
          </a:p>
        </p:txBody>
      </p:sp>
      <p:pic>
        <p:nvPicPr>
          <p:cNvPr id="3" name="Picture 2">
            <a:extLst>
              <a:ext uri="{FF2B5EF4-FFF2-40B4-BE49-F238E27FC236}">
                <a16:creationId xmlns:a16="http://schemas.microsoft.com/office/drawing/2014/main" id="{DA8871B5-FFDF-4BFA-A269-D0C0421D78E1}"/>
              </a:ext>
            </a:extLst>
          </p:cNvPr>
          <p:cNvPicPr>
            <a:picLocks noChangeAspect="1"/>
          </p:cNvPicPr>
          <p:nvPr/>
        </p:nvPicPr>
        <p:blipFill>
          <a:blip r:embed="rId3"/>
          <a:stretch>
            <a:fillRect/>
          </a:stretch>
        </p:blipFill>
        <p:spPr>
          <a:xfrm>
            <a:off x="486058" y="1395172"/>
            <a:ext cx="5112568" cy="5091354"/>
          </a:xfrm>
          <a:prstGeom prst="rect">
            <a:avLst/>
          </a:prstGeom>
        </p:spPr>
      </p:pic>
      <p:cxnSp>
        <p:nvCxnSpPr>
          <p:cNvPr id="5" name="Straight Arrow Connector 4">
            <a:extLst>
              <a:ext uri="{FF2B5EF4-FFF2-40B4-BE49-F238E27FC236}">
                <a16:creationId xmlns:a16="http://schemas.microsoft.com/office/drawing/2014/main" id="{237A6853-16C6-4921-94E3-946C5FA25623}"/>
              </a:ext>
            </a:extLst>
          </p:cNvPr>
          <p:cNvCxnSpPr>
            <a:cxnSpLocks/>
          </p:cNvCxnSpPr>
          <p:nvPr/>
        </p:nvCxnSpPr>
        <p:spPr bwMode="auto">
          <a:xfrm>
            <a:off x="5076056" y="2727432"/>
            <a:ext cx="0" cy="1090448"/>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sp>
        <p:nvSpPr>
          <p:cNvPr id="7" name="TextBox 6">
            <a:extLst>
              <a:ext uri="{FF2B5EF4-FFF2-40B4-BE49-F238E27FC236}">
                <a16:creationId xmlns:a16="http://schemas.microsoft.com/office/drawing/2014/main" id="{6CF4C359-B7E7-4146-BF47-CA07C586BE55}"/>
              </a:ext>
            </a:extLst>
          </p:cNvPr>
          <p:cNvSpPr txBox="1"/>
          <p:nvPr/>
        </p:nvSpPr>
        <p:spPr>
          <a:xfrm>
            <a:off x="4932210" y="2249915"/>
            <a:ext cx="1919115" cy="523220"/>
          </a:xfrm>
          <a:prstGeom prst="rect">
            <a:avLst/>
          </a:prstGeom>
          <a:noFill/>
        </p:spPr>
        <p:txBody>
          <a:bodyPr wrap="none" rtlCol="0">
            <a:spAutoFit/>
          </a:bodyPr>
          <a:lstStyle/>
          <a:p>
            <a:r>
              <a:rPr lang="en-US" dirty="0"/>
              <a:t>Substitution</a:t>
            </a:r>
          </a:p>
        </p:txBody>
      </p:sp>
      <p:cxnSp>
        <p:nvCxnSpPr>
          <p:cNvPr id="8" name="Straight Arrow Connector 7">
            <a:extLst>
              <a:ext uri="{FF2B5EF4-FFF2-40B4-BE49-F238E27FC236}">
                <a16:creationId xmlns:a16="http://schemas.microsoft.com/office/drawing/2014/main" id="{C482E940-35D3-4212-A56F-B51F3E594B43}"/>
              </a:ext>
            </a:extLst>
          </p:cNvPr>
          <p:cNvCxnSpPr>
            <a:cxnSpLocks/>
          </p:cNvCxnSpPr>
          <p:nvPr/>
        </p:nvCxnSpPr>
        <p:spPr bwMode="auto">
          <a:xfrm flipH="1">
            <a:off x="4978156" y="3749639"/>
            <a:ext cx="1250028" cy="1427195"/>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sp>
        <p:nvSpPr>
          <p:cNvPr id="11" name="TextBox 10">
            <a:extLst>
              <a:ext uri="{FF2B5EF4-FFF2-40B4-BE49-F238E27FC236}">
                <a16:creationId xmlns:a16="http://schemas.microsoft.com/office/drawing/2014/main" id="{5908A61F-87AC-4C91-B8B6-A72E0BFB04E5}"/>
              </a:ext>
            </a:extLst>
          </p:cNvPr>
          <p:cNvSpPr txBox="1"/>
          <p:nvPr/>
        </p:nvSpPr>
        <p:spPr>
          <a:xfrm>
            <a:off x="5619048" y="3226419"/>
            <a:ext cx="1938351" cy="523220"/>
          </a:xfrm>
          <a:prstGeom prst="rect">
            <a:avLst/>
          </a:prstGeom>
          <a:noFill/>
        </p:spPr>
        <p:txBody>
          <a:bodyPr wrap="none" rtlCol="0">
            <a:spAutoFit/>
          </a:bodyPr>
          <a:lstStyle/>
          <a:p>
            <a:r>
              <a:rPr lang="en-US" dirty="0"/>
              <a:t>Permutation</a:t>
            </a:r>
          </a:p>
        </p:txBody>
      </p:sp>
      <p:pic>
        <p:nvPicPr>
          <p:cNvPr id="16" name="Picture 15">
            <a:extLst>
              <a:ext uri="{FF2B5EF4-FFF2-40B4-BE49-F238E27FC236}">
                <a16:creationId xmlns:a16="http://schemas.microsoft.com/office/drawing/2014/main" id="{B993C907-E716-4159-9D91-1176FB871BE3}"/>
              </a:ext>
            </a:extLst>
          </p:cNvPr>
          <p:cNvPicPr>
            <a:picLocks noChangeAspect="1"/>
          </p:cNvPicPr>
          <p:nvPr/>
        </p:nvPicPr>
        <p:blipFill>
          <a:blip r:embed="rId4"/>
          <a:stretch>
            <a:fillRect/>
          </a:stretch>
        </p:blipFill>
        <p:spPr>
          <a:xfrm>
            <a:off x="5619048" y="4363307"/>
            <a:ext cx="3448050" cy="2000250"/>
          </a:xfrm>
          <a:prstGeom prst="rect">
            <a:avLst/>
          </a:prstGeom>
        </p:spPr>
      </p:pic>
      <p:sp>
        <p:nvSpPr>
          <p:cNvPr id="4" name="Rectangle 3">
            <a:extLst>
              <a:ext uri="{FF2B5EF4-FFF2-40B4-BE49-F238E27FC236}">
                <a16:creationId xmlns:a16="http://schemas.microsoft.com/office/drawing/2014/main" id="{2F9AF1B5-9962-497C-9F7A-D3DDE11A920F}"/>
              </a:ext>
            </a:extLst>
          </p:cNvPr>
          <p:cNvSpPr/>
          <p:nvPr/>
        </p:nvSpPr>
        <p:spPr>
          <a:xfrm>
            <a:off x="611560" y="871952"/>
            <a:ext cx="8154620" cy="523220"/>
          </a:xfrm>
          <a:prstGeom prst="rect">
            <a:avLst/>
          </a:prstGeom>
        </p:spPr>
        <p:txBody>
          <a:bodyPr wrap="square">
            <a:spAutoFit/>
          </a:bodyPr>
          <a:lstStyle/>
          <a:p>
            <a:pPr eaLnBrk="1" hangingPunct="1">
              <a:buFont typeface="Wingdings" panose="05000000000000000000" pitchFamily="2" charset="2"/>
              <a:buNone/>
            </a:pPr>
            <a:r>
              <a:rPr lang="en-US" altLang="zh-CN" i="1">
                <a:solidFill>
                  <a:schemeClr val="accent6"/>
                </a:solidFill>
                <a:latin typeface="Times New Roman" panose="02020603050405020304" pitchFamily="18" charset="0"/>
                <a:ea typeface="宋体" panose="02010600030101010101" pitchFamily="2" charset="-122"/>
              </a:rPr>
              <a:t>F</a:t>
            </a:r>
            <a:r>
              <a:rPr lang="en-US" altLang="zh-CN">
                <a:solidFill>
                  <a:schemeClr val="accent6"/>
                </a:solidFill>
                <a:ea typeface="宋体" panose="02010600030101010101" pitchFamily="2" charset="-122"/>
              </a:rPr>
              <a:t>(</a:t>
            </a:r>
            <a:r>
              <a:rPr lang="en-US" altLang="zh-CN" i="1">
                <a:solidFill>
                  <a:schemeClr val="accent6"/>
                </a:solidFill>
                <a:latin typeface="Times New Roman" panose="02020603050405020304" pitchFamily="18" charset="0"/>
                <a:ea typeface="宋体" panose="02010600030101010101" pitchFamily="2" charset="-122"/>
              </a:rPr>
              <a:t>R</a:t>
            </a:r>
            <a:r>
              <a:rPr lang="en-US" altLang="zh-CN" i="1" baseline="-25000">
                <a:solidFill>
                  <a:schemeClr val="accent6"/>
                </a:solidFill>
                <a:latin typeface="Times New Roman" panose="02020603050405020304" pitchFamily="18" charset="0"/>
                <a:ea typeface="宋体" panose="02010600030101010101" pitchFamily="2" charset="-122"/>
              </a:rPr>
              <a:t>i</a:t>
            </a:r>
            <a:r>
              <a:rPr lang="en-US" altLang="zh-CN" i="1" baseline="-2500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aseline="-25000">
                <a:solidFill>
                  <a:schemeClr val="accent6"/>
                </a:solidFill>
                <a:ea typeface="宋体" panose="02010600030101010101" pitchFamily="2" charset="-122"/>
              </a:rPr>
              <a:t>1</a:t>
            </a:r>
            <a:r>
              <a:rPr lang="en-US" altLang="zh-CN">
                <a:solidFill>
                  <a:schemeClr val="accent6"/>
                </a:solidFill>
                <a:ea typeface="宋体" panose="02010600030101010101" pitchFamily="2" charset="-122"/>
              </a:rPr>
              <a:t>, </a:t>
            </a:r>
            <a:r>
              <a:rPr lang="en-US" altLang="zh-CN" i="1">
                <a:solidFill>
                  <a:schemeClr val="accent6"/>
                </a:solidFill>
                <a:latin typeface="Times New Roman" panose="02020603050405020304" pitchFamily="18" charset="0"/>
                <a:ea typeface="宋体" panose="02010600030101010101" pitchFamily="2" charset="-122"/>
              </a:rPr>
              <a:t>K</a:t>
            </a:r>
            <a:r>
              <a:rPr lang="en-US" altLang="zh-CN" i="1" baseline="-25000">
                <a:solidFill>
                  <a:schemeClr val="accent6"/>
                </a:solidFill>
                <a:latin typeface="Times New Roman" panose="02020603050405020304" pitchFamily="18" charset="0"/>
                <a:ea typeface="宋体" panose="02010600030101010101" pitchFamily="2" charset="-122"/>
              </a:rPr>
              <a:t>i</a:t>
            </a:r>
            <a:r>
              <a:rPr lang="en-US" altLang="zh-CN">
                <a:solidFill>
                  <a:schemeClr val="accent6"/>
                </a:solidFill>
                <a:ea typeface="宋体" panose="02010600030101010101" pitchFamily="2" charset="-122"/>
              </a:rPr>
              <a:t>) </a:t>
            </a:r>
            <a:r>
              <a:rPr lang="en-US" altLang="zh-CN">
                <a:ea typeface="宋体" panose="02010600030101010101" pitchFamily="2" charset="-122"/>
              </a:rPr>
              <a:t>= </a:t>
            </a:r>
            <a:r>
              <a:rPr lang="en-US" altLang="zh-CN" i="1">
                <a:latin typeface="Times New Roman" panose="02020603050405020304" pitchFamily="18" charset="0"/>
                <a:ea typeface="宋体" panose="02010600030101010101" pitchFamily="2" charset="-122"/>
              </a:rPr>
              <a:t>P</a:t>
            </a:r>
            <a:r>
              <a:rPr lang="en-US" altLang="zh-CN">
                <a:ea typeface="宋体" panose="02010600030101010101" pitchFamily="2" charset="-122"/>
              </a:rPr>
              <a:t>(</a:t>
            </a:r>
            <a:r>
              <a:rPr lang="en-US" altLang="zh-CN" i="1">
                <a:latin typeface="Times New Roman" panose="02020603050405020304" pitchFamily="18" charset="0"/>
                <a:ea typeface="宋体" panose="02010600030101010101" pitchFamily="2" charset="-122"/>
              </a:rPr>
              <a:t>S</a:t>
            </a:r>
            <a:r>
              <a:rPr lang="en-US" altLang="zh-CN">
                <a:ea typeface="宋体" panose="02010600030101010101" pitchFamily="2" charset="-122"/>
              </a:rPr>
              <a:t>(</a:t>
            </a:r>
            <a:r>
              <a:rPr lang="en-US" altLang="zh-CN" i="1">
                <a:latin typeface="Times New Roman" panose="02020603050405020304" pitchFamily="18" charset="0"/>
                <a:ea typeface="宋体" panose="02010600030101010101" pitchFamily="2" charset="-122"/>
              </a:rPr>
              <a:t>EP</a:t>
            </a:r>
            <a:r>
              <a:rPr lang="en-US" altLang="zh-CN">
                <a:ea typeface="宋体" panose="02010600030101010101" pitchFamily="2" charset="-122"/>
              </a:rPr>
              <a:t>(</a:t>
            </a:r>
            <a:r>
              <a:rPr lang="en-US" altLang="zh-CN" i="1">
                <a:latin typeface="Times New Roman" panose="02020603050405020304" pitchFamily="18" charset="0"/>
                <a:ea typeface="宋体" panose="02010600030101010101" pitchFamily="2" charset="-122"/>
              </a:rPr>
              <a:t>R</a:t>
            </a:r>
            <a:r>
              <a:rPr lang="en-US" altLang="zh-CN" i="1" baseline="-25000">
                <a:latin typeface="Times New Roman" panose="02020603050405020304" pitchFamily="18" charset="0"/>
                <a:ea typeface="宋体" panose="02010600030101010101" pitchFamily="2" charset="-122"/>
              </a:rPr>
              <a:t>i–</a:t>
            </a:r>
            <a:r>
              <a:rPr lang="en-US" altLang="zh-CN" baseline="-25000">
                <a:ea typeface="宋体" panose="02010600030101010101" pitchFamily="2" charset="-122"/>
              </a:rPr>
              <a:t>1</a:t>
            </a:r>
            <a:r>
              <a:rPr lang="en-US" altLang="zh-CN">
                <a:ea typeface="宋体" panose="02010600030101010101" pitchFamily="2" charset="-122"/>
              </a:rPr>
              <a:t>) </a:t>
            </a:r>
            <a:r>
              <a:rPr lang="en-GB" altLang="zh-CN">
                <a:ea typeface="StarBats"/>
                <a:cs typeface="StarBats"/>
              </a:rPr>
              <a:t>⊕</a:t>
            </a:r>
            <a:r>
              <a:rPr lang="en-US" altLang="zh-CN">
                <a:ea typeface="宋体" panose="02010600030101010101" pitchFamily="2" charset="-122"/>
              </a:rPr>
              <a:t> </a:t>
            </a:r>
            <a:r>
              <a:rPr lang="en-US" altLang="zh-CN" i="1">
                <a:latin typeface="Times New Roman" panose="02020603050405020304" pitchFamily="18" charset="0"/>
                <a:ea typeface="宋体" panose="02010600030101010101" pitchFamily="2" charset="-122"/>
              </a:rPr>
              <a:t>K</a:t>
            </a:r>
            <a:r>
              <a:rPr lang="en-US" altLang="zh-CN" i="1" baseline="-25000">
                <a:latin typeface="Times New Roman" panose="02020603050405020304" pitchFamily="18" charset="0"/>
                <a:ea typeface="宋体" panose="02010600030101010101" pitchFamily="2" charset="-122"/>
              </a:rPr>
              <a:t>i</a:t>
            </a:r>
            <a:r>
              <a:rPr lang="en-US" altLang="zh-CN">
                <a:ea typeface="宋体" panose="02010600030101010101" pitchFamily="2" charset="-122"/>
              </a:rPr>
              <a:t>)), </a:t>
            </a:r>
            <a:r>
              <a:rPr lang="en-US" altLang="zh-CN" i="1">
                <a:latin typeface="Times New Roman" panose="02020603050405020304" pitchFamily="18" charset="0"/>
                <a:ea typeface="宋体" panose="02010600030101010101" pitchFamily="2" charset="-122"/>
              </a:rPr>
              <a:t>i</a:t>
            </a:r>
            <a:r>
              <a:rPr lang="en-US" altLang="zh-CN">
                <a:ea typeface="宋体" panose="02010600030101010101" pitchFamily="2" charset="-122"/>
              </a:rPr>
              <a:t> = </a:t>
            </a:r>
            <a:r>
              <a:rPr lang="en-US" altLang="zh-CN">
                <a:latin typeface="Times New Roman" panose="02020603050405020304" pitchFamily="18" charset="0"/>
                <a:ea typeface="宋体" panose="02010600030101010101" pitchFamily="2" charset="-122"/>
              </a:rPr>
              <a:t>1,…,16</a:t>
            </a:r>
            <a:endParaRPr lang="en-US" altLang="zh-CN"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1992895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4846650A-42B9-42D2-98B9-47D5AAE4B6C4}"/>
              </a:ext>
            </a:extLst>
          </p:cNvPr>
          <p:cNvSpPr>
            <a:spLocks noGrp="1" noChangeArrowheads="1"/>
          </p:cNvSpPr>
          <p:nvPr>
            <p:ph type="title"/>
          </p:nvPr>
        </p:nvSpPr>
        <p:spPr>
          <a:xfrm>
            <a:off x="1115616" y="116632"/>
            <a:ext cx="7344816" cy="792163"/>
          </a:xfrm>
        </p:spPr>
        <p:txBody>
          <a:bodyPr/>
          <a:lstStyle/>
          <a:p>
            <a:pPr eaLnBrk="1" hangingPunct="1"/>
            <a:r>
              <a:rPr lang="en-AU" altLang="en-US">
                <a:ea typeface="ＭＳ Ｐゴシック" panose="020B0600070205080204" pitchFamily="34" charset="-128"/>
              </a:rPr>
              <a:t>CBC scheme</a:t>
            </a:r>
          </a:p>
        </p:txBody>
      </p:sp>
      <p:pic>
        <p:nvPicPr>
          <p:cNvPr id="30723" name="Picture 12">
            <a:extLst>
              <a:ext uri="{FF2B5EF4-FFF2-40B4-BE49-F238E27FC236}">
                <a16:creationId xmlns:a16="http://schemas.microsoft.com/office/drawing/2014/main" id="{6DDE1F11-1D80-432A-B586-E17D35839B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19200"/>
            <a:ext cx="84264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13">
            <a:extLst>
              <a:ext uri="{FF2B5EF4-FFF2-40B4-BE49-F238E27FC236}">
                <a16:creationId xmlns:a16="http://schemas.microsoft.com/office/drawing/2014/main" id="{A10C164C-C92E-496B-80EA-FFB69D4247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400" y="5257800"/>
            <a:ext cx="779780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6">
            <a:extLst>
              <a:ext uri="{FF2B5EF4-FFF2-40B4-BE49-F238E27FC236}">
                <a16:creationId xmlns:a16="http://schemas.microsoft.com/office/drawing/2014/main" id="{5E4F446B-1A96-432C-A46D-3ECCB2F525A3}"/>
              </a:ext>
            </a:extLst>
          </p:cNvPr>
          <p:cNvGrpSpPr>
            <a:grpSpLocks/>
          </p:cNvGrpSpPr>
          <p:nvPr/>
        </p:nvGrpSpPr>
        <p:grpSpPr bwMode="auto">
          <a:xfrm>
            <a:off x="533400" y="3124200"/>
            <a:ext cx="1066800" cy="2819400"/>
            <a:chOff x="336" y="1968"/>
            <a:chExt cx="672" cy="1776"/>
          </a:xfrm>
        </p:grpSpPr>
        <p:sp>
          <p:nvSpPr>
            <p:cNvPr id="30726" name="Oval 14">
              <a:extLst>
                <a:ext uri="{FF2B5EF4-FFF2-40B4-BE49-F238E27FC236}">
                  <a16:creationId xmlns:a16="http://schemas.microsoft.com/office/drawing/2014/main" id="{21F555A1-8E38-4FBF-9DD4-E3BD3893750D}"/>
                </a:ext>
              </a:extLst>
            </p:cNvPr>
            <p:cNvSpPr>
              <a:spLocks noChangeArrowheads="1"/>
            </p:cNvSpPr>
            <p:nvPr/>
          </p:nvSpPr>
          <p:spPr bwMode="auto">
            <a:xfrm>
              <a:off x="432" y="3552"/>
              <a:ext cx="576" cy="192"/>
            </a:xfrm>
            <a:prstGeom prst="ellipse">
              <a:avLst/>
            </a:pr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30727" name="Line 15">
              <a:extLst>
                <a:ext uri="{FF2B5EF4-FFF2-40B4-BE49-F238E27FC236}">
                  <a16:creationId xmlns:a16="http://schemas.microsoft.com/office/drawing/2014/main" id="{21235A64-F350-44AE-A4D2-BFFAA7A0A5C6}"/>
                </a:ext>
              </a:extLst>
            </p:cNvPr>
            <p:cNvSpPr>
              <a:spLocks noChangeShapeType="1"/>
            </p:cNvSpPr>
            <p:nvPr/>
          </p:nvSpPr>
          <p:spPr bwMode="auto">
            <a:xfrm flipH="1" flipV="1">
              <a:off x="336" y="1968"/>
              <a:ext cx="288" cy="1584"/>
            </a:xfrm>
            <a:prstGeom prst="line">
              <a:avLst/>
            </a:prstGeom>
            <a:noFill/>
            <a:ln w="1905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3310DDC0-03E6-4ACE-8977-9AAFBB9F0D93}"/>
              </a:ext>
            </a:extLst>
          </p:cNvPr>
          <p:cNvSpPr>
            <a:spLocks noGrp="1"/>
          </p:cNvSpPr>
          <p:nvPr>
            <p:ph type="title"/>
          </p:nvPr>
        </p:nvSpPr>
        <p:spPr>
          <a:xfrm>
            <a:off x="1043608" y="116632"/>
            <a:ext cx="7344816" cy="792163"/>
          </a:xfrm>
        </p:spPr>
        <p:txBody>
          <a:bodyPr/>
          <a:lstStyle/>
          <a:p>
            <a:pPr eaLnBrk="1" hangingPunct="1"/>
            <a:r>
              <a:rPr lang="en-AU" altLang="en-US">
                <a:ea typeface="ＭＳ Ｐゴシック" panose="020B0600070205080204" pitchFamily="34" charset="-128"/>
                <a:cs typeface="Arial" panose="020B0604020202020204" pitchFamily="34" charset="0"/>
              </a:rPr>
              <a:t>Remarks on CBC</a:t>
            </a:r>
            <a:endParaRPr lang="en-US" altLang="en-US">
              <a:ea typeface="ＭＳ Ｐゴシック" panose="020B0600070205080204" pitchFamily="34" charset="-128"/>
              <a:cs typeface="Arial" panose="020B0604020202020204" pitchFamily="34" charset="0"/>
            </a:endParaRPr>
          </a:p>
        </p:txBody>
      </p:sp>
      <p:sp>
        <p:nvSpPr>
          <p:cNvPr id="32772" name="Content Placeholder 2">
            <a:extLst>
              <a:ext uri="{FF2B5EF4-FFF2-40B4-BE49-F238E27FC236}">
                <a16:creationId xmlns:a16="http://schemas.microsoft.com/office/drawing/2014/main" id="{498CAC7B-4152-47B7-A560-1338A882BD96}"/>
              </a:ext>
            </a:extLst>
          </p:cNvPr>
          <p:cNvSpPr>
            <a:spLocks noGrp="1"/>
          </p:cNvSpPr>
          <p:nvPr>
            <p:ph sz="quarter" idx="1"/>
          </p:nvPr>
        </p:nvSpPr>
        <p:spPr>
          <a:xfrm>
            <a:off x="395536" y="1124744"/>
            <a:ext cx="8496944" cy="4937125"/>
          </a:xfrm>
        </p:spPr>
        <p:txBody>
          <a:bodyPr/>
          <a:lstStyle/>
          <a:p>
            <a:pPr eaLnBrk="1" hangingPunct="1"/>
            <a:endParaRPr lang="en-AU" altLang="en-US" sz="800">
              <a:ea typeface="ＭＳ Ｐゴシック" panose="020B0600070205080204" pitchFamily="34" charset="-128"/>
              <a:cs typeface="Arial" panose="020B0604020202020204" pitchFamily="34" charset="0"/>
            </a:endParaRPr>
          </a:p>
          <a:p>
            <a:pPr eaLnBrk="1" hangingPunct="1"/>
            <a:r>
              <a:rPr lang="en-AU" altLang="en-US" sz="2700">
                <a:ea typeface="ＭＳ Ｐゴシック" panose="020B0600070205080204" pitchFamily="34" charset="-128"/>
                <a:cs typeface="Arial" panose="020B0604020202020204" pitchFamily="34" charset="0"/>
              </a:rPr>
              <a:t>The encryption of a block depends on the current and </a:t>
            </a:r>
            <a:r>
              <a:rPr lang="en-AU" altLang="en-US" sz="2700" b="1">
                <a:ea typeface="ＭＳ Ｐゴシック" panose="020B0600070205080204" pitchFamily="34" charset="-128"/>
                <a:cs typeface="Arial" panose="020B0604020202020204" pitchFamily="34" charset="0"/>
              </a:rPr>
              <a:t>all</a:t>
            </a:r>
            <a:r>
              <a:rPr lang="en-AU" altLang="en-US" sz="2700">
                <a:ea typeface="ＭＳ Ｐゴシック" panose="020B0600070205080204" pitchFamily="34" charset="-128"/>
                <a:cs typeface="Arial" panose="020B0604020202020204" pitchFamily="34" charset="0"/>
              </a:rPr>
              <a:t> blocks before it.</a:t>
            </a:r>
          </a:p>
          <a:p>
            <a:pPr eaLnBrk="1" hangingPunct="1"/>
            <a:endParaRPr lang="en-AU" altLang="en-US" sz="800">
              <a:ea typeface="ＭＳ Ｐゴシック" panose="020B0600070205080204" pitchFamily="34" charset="-128"/>
              <a:cs typeface="Arial" panose="020B0604020202020204" pitchFamily="34" charset="0"/>
            </a:endParaRPr>
          </a:p>
          <a:p>
            <a:pPr eaLnBrk="1" hangingPunct="1"/>
            <a:r>
              <a:rPr lang="en-AU" altLang="en-US" sz="2700">
                <a:ea typeface="ＭＳ Ｐゴシック" panose="020B0600070205080204" pitchFamily="34" charset="-128"/>
                <a:cs typeface="Arial" panose="020B0604020202020204" pitchFamily="34" charset="0"/>
              </a:rPr>
              <a:t>So, repeated plaintext blocks are encrypted differently.</a:t>
            </a:r>
          </a:p>
          <a:p>
            <a:pPr eaLnBrk="1" hangingPunct="1"/>
            <a:endParaRPr lang="en-AU" altLang="en-US" sz="800">
              <a:ea typeface="ＭＳ Ｐゴシック" panose="020B0600070205080204" pitchFamily="34" charset="-128"/>
              <a:cs typeface="Arial" panose="020B0604020202020204" pitchFamily="34" charset="0"/>
            </a:endParaRPr>
          </a:p>
          <a:p>
            <a:pPr eaLnBrk="1" hangingPunct="1"/>
            <a:r>
              <a:rPr lang="en-AU" altLang="en-US" sz="2700">
                <a:ea typeface="ＭＳ Ｐゴシック" panose="020B0600070205080204" pitchFamily="34" charset="-128"/>
                <a:cs typeface="Arial" panose="020B0604020202020204" pitchFamily="34" charset="0"/>
              </a:rPr>
              <a:t>Initialization Vector (IV)</a:t>
            </a:r>
          </a:p>
          <a:p>
            <a:pPr lvl="1" eaLnBrk="1" hangingPunct="1"/>
            <a:r>
              <a:rPr lang="en-AU" altLang="en-US" sz="2400">
                <a:ea typeface="ＭＳ Ｐゴシック" panose="020B0600070205080204" pitchFamily="34" charset="-128"/>
                <a:cs typeface="Arial" panose="020B0604020202020204" pitchFamily="34" charset="0"/>
              </a:rPr>
              <a:t>May sent encrypted in ECB mode before the rest of ciphertext</a:t>
            </a:r>
          </a:p>
          <a:p>
            <a:pPr eaLnBrk="1" hangingPunct="1">
              <a:lnSpc>
                <a:spcPct val="90000"/>
              </a:lnSpc>
            </a:pPr>
            <a:endParaRPr lang="en-US" altLang="en-US" sz="2700">
              <a:ea typeface="ＭＳ Ｐゴシック" panose="020B0600070205080204" pitchFamily="34" charset="-128"/>
              <a:cs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07F9E23-86F7-4F71-8FD4-5136C439953E}"/>
              </a:ext>
            </a:extLst>
          </p:cNvPr>
          <p:cNvSpPr>
            <a:spLocks noGrp="1" noChangeArrowheads="1"/>
          </p:cNvSpPr>
          <p:nvPr>
            <p:ph type="title"/>
          </p:nvPr>
        </p:nvSpPr>
        <p:spPr>
          <a:xfrm>
            <a:off x="1043608" y="116632"/>
            <a:ext cx="7344816" cy="792163"/>
          </a:xfrm>
        </p:spPr>
        <p:txBody>
          <a:bodyPr/>
          <a:lstStyle/>
          <a:p>
            <a:pPr eaLnBrk="1" hangingPunct="1"/>
            <a:r>
              <a:rPr lang="en-AU" altLang="en-US">
                <a:ea typeface="ＭＳ Ｐゴシック" panose="020B0600070205080204" pitchFamily="34" charset="-128"/>
              </a:rPr>
              <a:t>Cipher FeedBack (CFB)</a:t>
            </a:r>
          </a:p>
        </p:txBody>
      </p:sp>
      <mc:AlternateContent xmlns:mc="http://schemas.openxmlformats.org/markup-compatibility/2006">
        <mc:Choice xmlns:a14="http://schemas.microsoft.com/office/drawing/2010/main" Requires="a14">
          <p:sp>
            <p:nvSpPr>
              <p:cNvPr id="87043" name="Rectangle 3">
                <a:extLst>
                  <a:ext uri="{FF2B5EF4-FFF2-40B4-BE49-F238E27FC236}">
                    <a16:creationId xmlns:a16="http://schemas.microsoft.com/office/drawing/2014/main" id="{184DF9AD-4BD1-49A3-9EEC-8448FB9703D0}"/>
                  </a:ext>
                </a:extLst>
              </p:cNvPr>
              <p:cNvSpPr>
                <a:spLocks noGrp="1" noChangeArrowheads="1"/>
              </p:cNvSpPr>
              <p:nvPr>
                <p:ph sz="quarter" idx="1"/>
              </p:nvPr>
            </p:nvSpPr>
            <p:spPr>
              <a:xfrm>
                <a:off x="251520" y="1219200"/>
                <a:ext cx="8820472" cy="4937125"/>
              </a:xfrm>
            </p:spPr>
            <p:txBody>
              <a:bodyPr>
                <a:noAutofit/>
              </a:bodyPr>
              <a:lstStyle/>
              <a:p>
                <a:pPr eaLnBrk="1" hangingPunct="1">
                  <a:lnSpc>
                    <a:spcPct val="110000"/>
                  </a:lnSpc>
                  <a:spcBef>
                    <a:spcPts val="1200"/>
                  </a:spcBef>
                </a:pPr>
                <a:r>
                  <a:rPr lang="en-US" altLang="en-US" sz="2000">
                    <a:ea typeface="ＭＳ Ｐゴシック" panose="020B0600070205080204" pitchFamily="34" charset="-128"/>
                  </a:rPr>
                  <a:t>Use Initial Vector to start process</a:t>
                </a:r>
              </a:p>
              <a:p>
                <a:pPr eaLnBrk="1" hangingPunct="1">
                  <a:lnSpc>
                    <a:spcPct val="110000"/>
                  </a:lnSpc>
                  <a:spcBef>
                    <a:spcPts val="1200"/>
                  </a:spcBef>
                </a:pPr>
                <a:r>
                  <a:rPr lang="en-US" altLang="en-US" sz="2000">
                    <a:ea typeface="ＭＳ Ｐゴシック" panose="020B0600070205080204" pitchFamily="34" charset="-128"/>
                  </a:rPr>
                  <a:t>Encrypt previous ciphertext , then combined with the plaintext block using X-OR to produce the current ciphertext</a:t>
                </a:r>
                <a:endParaRPr lang="en-AU" altLang="en-US" sz="2000">
                  <a:ea typeface="ＭＳ Ｐゴシック" panose="020B0600070205080204" pitchFamily="34" charset="-128"/>
                </a:endParaRPr>
              </a:p>
              <a:p>
                <a:pPr eaLnBrk="1" hangingPunct="1">
                  <a:lnSpc>
                    <a:spcPct val="110000"/>
                  </a:lnSpc>
                  <a:spcBef>
                    <a:spcPts val="1200"/>
                  </a:spcBef>
                </a:pPr>
                <a:r>
                  <a:rPr lang="en-AU" altLang="en-US" sz="2000">
                    <a:ea typeface="ＭＳ Ｐゴシック" panose="020B0600070205080204" pitchFamily="34" charset="-128"/>
                  </a:rPr>
                  <a:t>Cipher is fed back (hence name) to concatenate with the rest of IV</a:t>
                </a:r>
              </a:p>
              <a:p>
                <a:pPr eaLnBrk="1" hangingPunct="1">
                  <a:lnSpc>
                    <a:spcPct val="110000"/>
                  </a:lnSpc>
                  <a:spcBef>
                    <a:spcPts val="1200"/>
                  </a:spcBef>
                </a:pPr>
                <a:r>
                  <a:rPr lang="en-AU" altLang="en-US" sz="2000">
                    <a:ea typeface="ＭＳ Ｐゴシック" panose="020B0600070205080204" pitchFamily="34" charset="-128"/>
                  </a:rPr>
                  <a:t>Plaintext is treated as a stream of bits </a:t>
                </a:r>
              </a:p>
              <a:p>
                <a:pPr lvl="1" eaLnBrk="1" hangingPunct="1">
                  <a:lnSpc>
                    <a:spcPct val="110000"/>
                  </a:lnSpc>
                  <a:spcBef>
                    <a:spcPts val="1200"/>
                  </a:spcBef>
                </a:pPr>
                <a:r>
                  <a:rPr lang="en-AU" altLang="en-US" sz="2000">
                    <a:ea typeface="ＭＳ Ｐゴシック" panose="020B0600070205080204" pitchFamily="34" charset="-128"/>
                  </a:rPr>
                  <a:t>Any number of bit (1, 8 or 64 or whatever) to be feed back (denoted CFB-1, CFB-8, CFB-64)</a:t>
                </a:r>
                <a:endParaRPr lang="en-US" altLang="en-US" sz="2000">
                  <a:ea typeface="ＭＳ Ｐゴシック" panose="020B0600070205080204" pitchFamily="34" charset="-128"/>
                </a:endParaRPr>
              </a:p>
              <a:p>
                <a:pPr eaLnBrk="1" hangingPunct="1">
                  <a:lnSpc>
                    <a:spcPct val="110000"/>
                  </a:lnSpc>
                  <a:spcBef>
                    <a:spcPts val="1200"/>
                  </a:spcBef>
                </a:pPr>
                <a:r>
                  <a:rPr lang="en-US" altLang="en-US" sz="2000">
                    <a:ea typeface="ＭＳ Ｐゴシック" panose="020B0600070205080204" pitchFamily="34" charset="-128"/>
                  </a:rPr>
                  <a:t>Relation between plaintext and ciphertext</a:t>
                </a:r>
                <a:endParaRPr lang="en-AU" altLang="en-US" sz="2000">
                  <a:ea typeface="ＭＳ Ｐゴシック" panose="020B0600070205080204" pitchFamily="34" charset="-128"/>
                </a:endParaRPr>
              </a:p>
              <a:p>
                <a:pPr lvl="1" eaLnBrk="1" hangingPunct="1">
                  <a:lnSpc>
                    <a:spcPct val="110000"/>
                  </a:lnSpc>
                  <a:spcBef>
                    <a:spcPts val="1200"/>
                  </a:spcBef>
                  <a:buFontTx/>
                  <a:buNone/>
                </a:pPr>
                <a:r>
                  <a:rPr lang="en-AU" altLang="en-US" sz="2000">
                    <a:latin typeface="Courier New" panose="02070309020205020404" pitchFamily="49" charset="0"/>
                    <a:ea typeface="ＭＳ Ｐゴシック" panose="020B0600070205080204" pitchFamily="34" charset="-128"/>
                  </a:rPr>
                  <a:t>		</a:t>
                </a:r>
                <a:r>
                  <a:rPr lang="en-AU" altLang="en-US" sz="2200" b="1">
                    <a:latin typeface="Courier New" panose="02070309020205020404" pitchFamily="49" charset="0"/>
                    <a:ea typeface="ＭＳ Ｐゴシック" panose="020B0600070205080204" pitchFamily="34" charset="-128"/>
                  </a:rPr>
                  <a:t>C</a:t>
                </a:r>
                <a:r>
                  <a:rPr lang="en-AU" altLang="en-US" sz="2200" b="1" baseline="-25000">
                    <a:latin typeface="Courier New" panose="02070309020205020404" pitchFamily="49" charset="0"/>
                    <a:ea typeface="ＭＳ Ｐゴシック" panose="020B0600070205080204" pitchFamily="34" charset="-128"/>
                  </a:rPr>
                  <a:t>i</a:t>
                </a:r>
                <a:r>
                  <a:rPr lang="en-AU" altLang="en-US" sz="2200" b="1">
                    <a:latin typeface="Courier New" panose="02070309020205020404" pitchFamily="49" charset="0"/>
                    <a:ea typeface="ＭＳ Ｐゴシック" panose="020B0600070205080204" pitchFamily="34" charset="-128"/>
                  </a:rPr>
                  <a:t> = P</a:t>
                </a:r>
                <a:r>
                  <a:rPr lang="en-AU" altLang="en-US" sz="2200" b="1" baseline="-25000">
                    <a:latin typeface="Courier New" panose="02070309020205020404" pitchFamily="49" charset="0"/>
                    <a:ea typeface="ＭＳ Ｐゴシック" panose="020B0600070205080204" pitchFamily="34" charset="-128"/>
                  </a:rPr>
                  <a:t>i</a:t>
                </a:r>
                <a:r>
                  <a:rPr lang="en-AU" altLang="en-US" sz="2200" b="1">
                    <a:latin typeface="Courier New" panose="02070309020205020404" pitchFamily="49" charset="0"/>
                    <a:ea typeface="ＭＳ Ｐゴシック" panose="020B0600070205080204" pitchFamily="34" charset="-128"/>
                  </a:rPr>
                  <a:t> </a:t>
                </a:r>
                <a14:m>
                  <m:oMath xmlns:m="http://schemas.openxmlformats.org/officeDocument/2006/math">
                    <m:r>
                      <a:rPr lang="en-AU" altLang="en-US" sz="2200" b="1" i="1" smtClean="0">
                        <a:latin typeface="Cambria Math" panose="02040503050406030204" pitchFamily="18" charset="0"/>
                        <a:ea typeface="Cambria Math" panose="02040503050406030204" pitchFamily="18" charset="0"/>
                      </a:rPr>
                      <m:t>⊕</m:t>
                    </m:r>
                  </m:oMath>
                </a14:m>
                <a:r>
                  <a:rPr lang="en-AU" altLang="en-US" sz="2200" b="1">
                    <a:latin typeface="Courier New" panose="02070309020205020404" pitchFamily="49" charset="0"/>
                    <a:ea typeface="ＭＳ Ｐゴシック" panose="020B0600070205080204" pitchFamily="34" charset="-128"/>
                  </a:rPr>
                  <a:t> SelectLeft(E</a:t>
                </a:r>
                <a:r>
                  <a:rPr lang="en-AU" altLang="en-US" sz="2200" b="1" baseline="-25000">
                    <a:latin typeface="Courier New" panose="02070309020205020404" pitchFamily="49" charset="0"/>
                    <a:ea typeface="ＭＳ Ｐゴシック" panose="020B0600070205080204" pitchFamily="34" charset="-128"/>
                  </a:rPr>
                  <a:t>K </a:t>
                </a:r>
                <a:r>
                  <a:rPr lang="en-AU" altLang="en-US" sz="2200" b="1">
                    <a:latin typeface="Courier New" panose="02070309020205020404" pitchFamily="49" charset="0"/>
                    <a:ea typeface="ＭＳ Ｐゴシック" panose="020B0600070205080204" pitchFamily="34" charset="-128"/>
                  </a:rPr>
                  <a:t>(ShiftLeft(C</a:t>
                </a:r>
                <a:r>
                  <a:rPr lang="en-AU" altLang="en-US" sz="2200" b="1" baseline="-25000">
                    <a:latin typeface="Courier New" panose="02070309020205020404" pitchFamily="49" charset="0"/>
                    <a:ea typeface="ＭＳ Ｐゴシック" panose="020B0600070205080204" pitchFamily="34" charset="-128"/>
                  </a:rPr>
                  <a:t>i-1</a:t>
                </a:r>
                <a:r>
                  <a:rPr lang="en-AU" altLang="en-US" sz="2200" b="1">
                    <a:latin typeface="Courier New" panose="02070309020205020404" pitchFamily="49" charset="0"/>
                    <a:ea typeface="ＭＳ Ｐゴシック" panose="020B0600070205080204" pitchFamily="34" charset="-128"/>
                  </a:rPr>
                  <a:t>)))</a:t>
                </a:r>
              </a:p>
              <a:p>
                <a:pPr lvl="1" eaLnBrk="1" hangingPunct="1">
                  <a:lnSpc>
                    <a:spcPct val="110000"/>
                  </a:lnSpc>
                  <a:spcBef>
                    <a:spcPts val="1200"/>
                  </a:spcBef>
                  <a:buFontTx/>
                  <a:buNone/>
                </a:pPr>
                <a:r>
                  <a:rPr lang="en-AU" altLang="en-US" sz="2200" b="1">
                    <a:latin typeface="Courier New" panose="02070309020205020404" pitchFamily="49" charset="0"/>
                    <a:ea typeface="ＭＳ Ｐゴシック" panose="020B0600070205080204" pitchFamily="34" charset="-128"/>
                  </a:rPr>
                  <a:t>		C</a:t>
                </a:r>
                <a:r>
                  <a:rPr lang="en-AU" altLang="en-US" sz="2200" b="1" baseline="-25000">
                    <a:latin typeface="Courier New" panose="02070309020205020404" pitchFamily="49" charset="0"/>
                    <a:ea typeface="ＭＳ Ｐゴシック" panose="020B0600070205080204" pitchFamily="34" charset="-128"/>
                  </a:rPr>
                  <a:t>0</a:t>
                </a:r>
                <a:r>
                  <a:rPr lang="en-AU" altLang="en-US" sz="2200" b="1">
                    <a:latin typeface="Courier New" panose="02070309020205020404" pitchFamily="49" charset="0"/>
                    <a:ea typeface="ＭＳ Ｐゴシック" panose="020B0600070205080204" pitchFamily="34" charset="-128"/>
                  </a:rPr>
                  <a:t> = IV</a:t>
                </a:r>
                <a:r>
                  <a:rPr lang="en-AU" altLang="en-US" sz="2200" b="1">
                    <a:ea typeface="ＭＳ Ｐゴシック" panose="020B0600070205080204" pitchFamily="34" charset="-128"/>
                  </a:rPr>
                  <a:t> </a:t>
                </a:r>
                <a:endParaRPr lang="en-US" altLang="en-US" sz="2200" b="1">
                  <a:ea typeface="ＭＳ Ｐゴシック" panose="020B0600070205080204" pitchFamily="34" charset="-128"/>
                </a:endParaRPr>
              </a:p>
              <a:p>
                <a:pPr eaLnBrk="1" hangingPunct="1">
                  <a:lnSpc>
                    <a:spcPct val="110000"/>
                  </a:lnSpc>
                  <a:spcBef>
                    <a:spcPts val="1200"/>
                  </a:spcBef>
                </a:pPr>
                <a:r>
                  <a:rPr lang="en-US" altLang="en-US" sz="2000">
                    <a:ea typeface="ＭＳ Ｐゴシック" panose="020B0600070205080204" pitchFamily="34" charset="-128"/>
                  </a:rPr>
                  <a:t>Uses: stream data encryption, authentication</a:t>
                </a:r>
                <a:endParaRPr lang="en-AU" altLang="en-US" sz="2000">
                  <a:ea typeface="ＭＳ Ｐゴシック" panose="020B0600070205080204" pitchFamily="34" charset="-128"/>
                </a:endParaRPr>
              </a:p>
            </p:txBody>
          </p:sp>
        </mc:Choice>
        <mc:Fallback>
          <p:sp>
            <p:nvSpPr>
              <p:cNvPr id="87043" name="Rectangle 3">
                <a:extLst>
                  <a:ext uri="{FF2B5EF4-FFF2-40B4-BE49-F238E27FC236}">
                    <a16:creationId xmlns:a16="http://schemas.microsoft.com/office/drawing/2014/main" id="{184DF9AD-4BD1-49A3-9EEC-8448FB9703D0}"/>
                  </a:ext>
                </a:extLst>
              </p:cNvPr>
              <p:cNvSpPr>
                <a:spLocks noGrp="1" noRot="1" noChangeAspect="1" noMove="1" noResize="1" noEditPoints="1" noAdjustHandles="1" noChangeArrowheads="1" noChangeShapeType="1" noTextEdit="1"/>
              </p:cNvSpPr>
              <p:nvPr>
                <p:ph sz="quarter" idx="1"/>
              </p:nvPr>
            </p:nvSpPr>
            <p:spPr>
              <a:xfrm>
                <a:off x="251520" y="1219200"/>
                <a:ext cx="8820472" cy="4937125"/>
              </a:xfrm>
              <a:blipFill>
                <a:blip r:embed="rId3"/>
                <a:stretch>
                  <a:fillRect l="-968" t="-1605" r="-898" b="-4938"/>
                </a:stretch>
              </a:blipFill>
            </p:spPr>
            <p:txBody>
              <a:bodyPr/>
              <a:lstStyle/>
              <a:p>
                <a:r>
                  <a:rPr lang="en-US">
                    <a:noFill/>
                  </a:rPr>
                  <a:t> </a:t>
                </a:r>
              </a:p>
            </p:txBody>
          </p:sp>
        </mc:Fallback>
      </mc:AlternateContent>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79250600-BBD1-484A-8D9C-5EC90BEDA4BA}"/>
              </a:ext>
            </a:extLst>
          </p:cNvPr>
          <p:cNvSpPr>
            <a:spLocks noGrp="1"/>
          </p:cNvSpPr>
          <p:nvPr>
            <p:ph type="title"/>
          </p:nvPr>
        </p:nvSpPr>
        <p:spPr>
          <a:xfrm>
            <a:off x="1187624" y="116632"/>
            <a:ext cx="7344816" cy="792163"/>
          </a:xfrm>
        </p:spPr>
        <p:txBody>
          <a:bodyPr/>
          <a:lstStyle/>
          <a:p>
            <a:pPr eaLnBrk="1" hangingPunct="1"/>
            <a:r>
              <a:rPr lang="en-US" altLang="en-US">
                <a:ea typeface="ＭＳ Ｐゴシック" panose="020B0600070205080204" pitchFamily="34" charset="-128"/>
                <a:cs typeface="Arial" panose="020B0604020202020204" pitchFamily="34" charset="0"/>
              </a:rPr>
              <a:t>CFB Scheme</a:t>
            </a:r>
          </a:p>
        </p:txBody>
      </p:sp>
      <p:pic>
        <p:nvPicPr>
          <p:cNvPr id="35844" name="Picture 18">
            <a:extLst>
              <a:ext uri="{FF2B5EF4-FFF2-40B4-BE49-F238E27FC236}">
                <a16:creationId xmlns:a16="http://schemas.microsoft.com/office/drawing/2014/main" id="{1D222EBA-E4BD-4CE6-AA19-D617D2D4BE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013" y="2204864"/>
            <a:ext cx="8281987"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17">
            <a:extLst>
              <a:ext uri="{FF2B5EF4-FFF2-40B4-BE49-F238E27FC236}">
                <a16:creationId xmlns:a16="http://schemas.microsoft.com/office/drawing/2014/main" id="{76FE3076-F620-48AC-89AE-E0C9D9B8C4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268760"/>
            <a:ext cx="722153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D267ED4-B92E-4112-A8D5-5F5C0655690B}"/>
              </a:ext>
            </a:extLst>
          </p:cNvPr>
          <p:cNvSpPr>
            <a:spLocks noGrp="1" noChangeArrowheads="1"/>
          </p:cNvSpPr>
          <p:nvPr>
            <p:ph type="title"/>
          </p:nvPr>
        </p:nvSpPr>
        <p:spPr>
          <a:xfrm>
            <a:off x="1115616" y="116632"/>
            <a:ext cx="7344816" cy="792163"/>
          </a:xfrm>
        </p:spPr>
        <p:txBody>
          <a:bodyPr/>
          <a:lstStyle/>
          <a:p>
            <a:pPr eaLnBrk="1" hangingPunct="1"/>
            <a:r>
              <a:rPr lang="en-AU" altLang="en-US">
                <a:ea typeface="ＭＳ Ｐゴシック" panose="020B0600070205080204" pitchFamily="34" charset="-128"/>
              </a:rPr>
              <a:t>CFB Encryption/Decryption</a:t>
            </a:r>
          </a:p>
        </p:txBody>
      </p:sp>
      <p:pic>
        <p:nvPicPr>
          <p:cNvPr id="4" name="Picture 3">
            <a:extLst>
              <a:ext uri="{FF2B5EF4-FFF2-40B4-BE49-F238E27FC236}">
                <a16:creationId xmlns:a16="http://schemas.microsoft.com/office/drawing/2014/main" id="{9930E099-AED1-40B9-9B64-17309C325D71}"/>
              </a:ext>
            </a:extLst>
          </p:cNvPr>
          <p:cNvPicPr>
            <a:picLocks noChangeAspect="1"/>
          </p:cNvPicPr>
          <p:nvPr/>
        </p:nvPicPr>
        <p:blipFill>
          <a:blip r:embed="rId3"/>
          <a:stretch>
            <a:fillRect/>
          </a:stretch>
        </p:blipFill>
        <p:spPr>
          <a:xfrm>
            <a:off x="0" y="1268760"/>
            <a:ext cx="9131561" cy="4536504"/>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D267ED4-B92E-4112-A8D5-5F5C0655690B}"/>
              </a:ext>
            </a:extLst>
          </p:cNvPr>
          <p:cNvSpPr>
            <a:spLocks noGrp="1" noChangeArrowheads="1"/>
          </p:cNvSpPr>
          <p:nvPr>
            <p:ph type="title"/>
          </p:nvPr>
        </p:nvSpPr>
        <p:spPr>
          <a:xfrm>
            <a:off x="1115616" y="116632"/>
            <a:ext cx="7344816" cy="792163"/>
          </a:xfrm>
        </p:spPr>
        <p:txBody>
          <a:bodyPr/>
          <a:lstStyle/>
          <a:p>
            <a:pPr eaLnBrk="1" hangingPunct="1"/>
            <a:r>
              <a:rPr lang="en-AU" altLang="en-US">
                <a:ea typeface="ＭＳ Ｐゴシック" panose="020B0600070205080204" pitchFamily="34" charset="-128"/>
              </a:rPr>
              <a:t>CFB Encryption/Decryption</a:t>
            </a:r>
          </a:p>
        </p:txBody>
      </p:sp>
      <p:pic>
        <p:nvPicPr>
          <p:cNvPr id="2" name="Picture 1">
            <a:extLst>
              <a:ext uri="{FF2B5EF4-FFF2-40B4-BE49-F238E27FC236}">
                <a16:creationId xmlns:a16="http://schemas.microsoft.com/office/drawing/2014/main" id="{B3AB767F-EB2C-4A94-A342-6379F420087B}"/>
              </a:ext>
            </a:extLst>
          </p:cNvPr>
          <p:cNvPicPr>
            <a:picLocks noChangeAspect="1"/>
          </p:cNvPicPr>
          <p:nvPr/>
        </p:nvPicPr>
        <p:blipFill>
          <a:blip r:embed="rId3"/>
          <a:stretch>
            <a:fillRect/>
          </a:stretch>
        </p:blipFill>
        <p:spPr>
          <a:xfrm>
            <a:off x="0" y="1412776"/>
            <a:ext cx="8892480" cy="4320480"/>
          </a:xfrm>
          <a:prstGeom prst="rect">
            <a:avLst/>
          </a:prstGeom>
        </p:spPr>
      </p:pic>
    </p:spTree>
    <p:extLst>
      <p:ext uri="{BB962C8B-B14F-4D97-AF65-F5344CB8AC3E}">
        <p14:creationId xmlns:p14="http://schemas.microsoft.com/office/powerpoint/2010/main" val="2978326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C3B57D88-A192-4378-9E89-183B0DE1FFC2}"/>
              </a:ext>
            </a:extLst>
          </p:cNvPr>
          <p:cNvSpPr>
            <a:spLocks noGrp="1"/>
          </p:cNvSpPr>
          <p:nvPr>
            <p:ph type="title"/>
          </p:nvPr>
        </p:nvSpPr>
        <p:spPr/>
        <p:txBody>
          <a:bodyPr/>
          <a:lstStyle/>
          <a:p>
            <a:pPr eaLnBrk="1" hangingPunct="1"/>
            <a:r>
              <a:rPr lang="en-US" altLang="en-US">
                <a:ea typeface="ＭＳ Ｐゴシック" panose="020B0600070205080204" pitchFamily="34" charset="-128"/>
              </a:rPr>
              <a:t>CFB as a Stream Cipher</a:t>
            </a:r>
          </a:p>
        </p:txBody>
      </p:sp>
      <p:sp>
        <p:nvSpPr>
          <p:cNvPr id="90115" name="Content Placeholder 2">
            <a:extLst>
              <a:ext uri="{FF2B5EF4-FFF2-40B4-BE49-F238E27FC236}">
                <a16:creationId xmlns:a16="http://schemas.microsoft.com/office/drawing/2014/main" id="{02D38FCA-31BA-4150-B2A3-2343B1C17DA7}"/>
              </a:ext>
            </a:extLst>
          </p:cNvPr>
          <p:cNvSpPr>
            <a:spLocks noGrp="1"/>
          </p:cNvSpPr>
          <p:nvPr>
            <p:ph sz="quarter" idx="1"/>
          </p:nvPr>
        </p:nvSpPr>
        <p:spPr>
          <a:xfrm>
            <a:off x="457200" y="908720"/>
            <a:ext cx="8229600" cy="838200"/>
          </a:xfrm>
        </p:spPr>
        <p:txBody>
          <a:bodyPr>
            <a:noAutofit/>
          </a:bodyPr>
          <a:lstStyle/>
          <a:p>
            <a:pPr eaLnBrk="1" hangingPunct="1">
              <a:lnSpc>
                <a:spcPct val="170000"/>
              </a:lnSpc>
            </a:pPr>
            <a:r>
              <a:rPr lang="en-US" altLang="en-US" sz="2200">
                <a:ea typeface="ＭＳ Ｐゴシック" panose="020B0600070205080204" pitchFamily="34" charset="-128"/>
              </a:rPr>
              <a:t>In CFB mode, encipherment and decipherment use the encryption function of the underlying block cipher.</a:t>
            </a:r>
          </a:p>
          <a:p>
            <a:pPr eaLnBrk="1" hangingPunct="1">
              <a:lnSpc>
                <a:spcPct val="170000"/>
              </a:lnSpc>
            </a:pPr>
            <a:endParaRPr lang="en-US" altLang="en-US" sz="2200">
              <a:ea typeface="ＭＳ Ｐゴシック" panose="020B0600070205080204" pitchFamily="34" charset="-128"/>
            </a:endParaRPr>
          </a:p>
        </p:txBody>
      </p:sp>
      <p:pic>
        <p:nvPicPr>
          <p:cNvPr id="38916" name="Picture 12">
            <a:extLst>
              <a:ext uri="{FF2B5EF4-FFF2-40B4-BE49-F238E27FC236}">
                <a16:creationId xmlns:a16="http://schemas.microsoft.com/office/drawing/2014/main" id="{95E57813-99F5-45C7-8BDE-90DE922DD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250976"/>
            <a:ext cx="8790583" cy="41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021F8D00-194F-4101-8B87-F7DAF4E7B039}"/>
              </a:ext>
            </a:extLst>
          </p:cNvPr>
          <p:cNvSpPr>
            <a:spLocks noGrp="1" noChangeArrowheads="1"/>
          </p:cNvSpPr>
          <p:nvPr>
            <p:ph type="title"/>
          </p:nvPr>
        </p:nvSpPr>
        <p:spPr>
          <a:xfrm>
            <a:off x="1115616" y="11266"/>
            <a:ext cx="7344816" cy="792163"/>
          </a:xfrm>
        </p:spPr>
        <p:txBody>
          <a:bodyPr/>
          <a:lstStyle/>
          <a:p>
            <a:pPr eaLnBrk="1" hangingPunct="1"/>
            <a:r>
              <a:rPr lang="en-AU" altLang="en-US">
                <a:ea typeface="ＭＳ Ｐゴシック" panose="020B0600070205080204" pitchFamily="34" charset="-128"/>
                <a:cs typeface="Arial" panose="020B0604020202020204" pitchFamily="34" charset="0"/>
              </a:rPr>
              <a:t>Remark on CFB</a:t>
            </a:r>
          </a:p>
        </p:txBody>
      </p:sp>
      <p:sp>
        <p:nvSpPr>
          <p:cNvPr id="39940" name="Rectangle 3">
            <a:extLst>
              <a:ext uri="{FF2B5EF4-FFF2-40B4-BE49-F238E27FC236}">
                <a16:creationId xmlns:a16="http://schemas.microsoft.com/office/drawing/2014/main" id="{96BE9E2C-4221-42A1-A56C-A225EFFA87A9}"/>
              </a:ext>
            </a:extLst>
          </p:cNvPr>
          <p:cNvSpPr>
            <a:spLocks noGrp="1" noChangeArrowheads="1"/>
          </p:cNvSpPr>
          <p:nvPr>
            <p:ph sz="quarter" idx="1"/>
          </p:nvPr>
        </p:nvSpPr>
        <p:spPr>
          <a:xfrm>
            <a:off x="381000" y="1166018"/>
            <a:ext cx="8382000" cy="4525963"/>
          </a:xfrm>
        </p:spPr>
        <p:txBody>
          <a:bodyPr/>
          <a:lstStyle/>
          <a:p>
            <a:pPr eaLnBrk="1" hangingPunct="1"/>
            <a:r>
              <a:rPr lang="en-AU" altLang="en-US" sz="2400">
                <a:ea typeface="ＭＳ Ｐゴシック" panose="020B0600070205080204" pitchFamily="34" charset="-128"/>
                <a:cs typeface="Arial" panose="020B0604020202020204" pitchFamily="34" charset="0"/>
              </a:rPr>
              <a:t>The block cipher is used as a stream cipher.</a:t>
            </a:r>
          </a:p>
          <a:p>
            <a:pPr lvl="1" eaLnBrk="1" hangingPunct="1">
              <a:buFont typeface="Arial" panose="020B0604020202020204" pitchFamily="34" charset="0"/>
              <a:buChar char="•"/>
            </a:pPr>
            <a:r>
              <a:rPr lang="en-US" altLang="en-US" sz="2000">
                <a:ea typeface="ＭＳ Ｐゴシック" panose="020B0600070205080204" pitchFamily="34" charset="-128"/>
              </a:rPr>
              <a:t>enable to encrypt any number of bits e.g. single bits or single characters (bytes)</a:t>
            </a:r>
            <a:r>
              <a:rPr lang="en-AU" altLang="en-US" sz="2000">
                <a:ea typeface="ＭＳ Ｐゴシック" panose="020B0600070205080204" pitchFamily="34" charset="-128"/>
                <a:cs typeface="Arial" panose="020B0604020202020204" pitchFamily="34" charset="0"/>
              </a:rPr>
              <a:t>  </a:t>
            </a:r>
            <a:endParaRPr lang="en-AU" altLang="en-US" sz="300">
              <a:ea typeface="ＭＳ Ｐゴシック" panose="020B0600070205080204" pitchFamily="34" charset="-128"/>
              <a:cs typeface="Arial" panose="020B0604020202020204" pitchFamily="34" charset="0"/>
            </a:endParaRPr>
          </a:p>
          <a:p>
            <a:pPr lvl="1" eaLnBrk="1" hangingPunct="1">
              <a:buFont typeface="Arial" panose="020B0604020202020204" pitchFamily="34" charset="0"/>
              <a:buChar char="•"/>
            </a:pPr>
            <a:r>
              <a:rPr lang="en-AU" altLang="en-US" sz="2000">
                <a:ea typeface="ＭＳ Ｐゴシック" panose="020B0600070205080204" pitchFamily="34" charset="-128"/>
              </a:rPr>
              <a:t>S=1  : bit stream cipher</a:t>
            </a:r>
          </a:p>
          <a:p>
            <a:pPr lvl="1" eaLnBrk="1" hangingPunct="1">
              <a:buFont typeface="Arial" panose="020B0604020202020204" pitchFamily="34" charset="0"/>
              <a:buChar char="•"/>
            </a:pPr>
            <a:r>
              <a:rPr lang="en-AU" altLang="en-US" sz="2000">
                <a:ea typeface="ＭＳ Ｐゴシック" panose="020B0600070205080204" pitchFamily="34" charset="-128"/>
              </a:rPr>
              <a:t>S=8  : character stream cipher</a:t>
            </a:r>
          </a:p>
          <a:p>
            <a:pPr lvl="1" eaLnBrk="1" hangingPunct="1">
              <a:buFont typeface="Arial" panose="020B0604020202020204" pitchFamily="34" charset="0"/>
              <a:buChar char="•"/>
            </a:pPr>
            <a:r>
              <a:rPr lang="en-AU" altLang="en-US" sz="2000">
                <a:ea typeface="ＭＳ Ｐゴシック" panose="020B0600070205080204" pitchFamily="34" charset="-128"/>
              </a:rPr>
              <a:t>S=64, S=128 (block cipher)</a:t>
            </a:r>
          </a:p>
          <a:p>
            <a:pPr eaLnBrk="1" hangingPunct="1"/>
            <a:endParaRPr lang="en-AU" altLang="en-US" sz="2400">
              <a:ea typeface="ＭＳ Ｐゴシック" panose="020B0600070205080204" pitchFamily="34" charset="-128"/>
              <a:cs typeface="Arial" panose="020B0604020202020204" pitchFamily="34" charset="0"/>
            </a:endParaRPr>
          </a:p>
          <a:p>
            <a:pPr eaLnBrk="1" hangingPunct="1"/>
            <a:r>
              <a:rPr lang="en-AU" altLang="en-US" sz="2400">
                <a:ea typeface="ＭＳ Ｐゴシック" panose="020B0600070205080204" pitchFamily="34" charset="-128"/>
                <a:cs typeface="Arial" panose="020B0604020202020204" pitchFamily="34" charset="0"/>
              </a:rPr>
              <a:t>A ciphertext segment depends on the current and all preceding plaintext segments.</a:t>
            </a:r>
            <a:endParaRPr lang="en-AU" altLang="en-US" sz="700">
              <a:ea typeface="ＭＳ Ｐゴシック" panose="020B0600070205080204" pitchFamily="34" charset="-128"/>
              <a:cs typeface="Arial" panose="020B0604020202020204" pitchFamily="34" charset="0"/>
            </a:endParaRPr>
          </a:p>
          <a:p>
            <a:pPr eaLnBrk="1" hangingPunct="1"/>
            <a:endParaRPr lang="en-AU" altLang="en-US" sz="2400">
              <a:ea typeface="ＭＳ Ｐゴシック" panose="020B0600070205080204" pitchFamily="34" charset="-128"/>
              <a:cs typeface="Arial" panose="020B0604020202020204" pitchFamily="34" charset="0"/>
            </a:endParaRPr>
          </a:p>
          <a:p>
            <a:pPr eaLnBrk="1" hangingPunct="1"/>
            <a:r>
              <a:rPr lang="en-AU" altLang="en-US" sz="2400">
                <a:ea typeface="ＭＳ Ｐゴシック" panose="020B0600070205080204" pitchFamily="34" charset="-128"/>
                <a:cs typeface="Arial" panose="020B0604020202020204" pitchFamily="34" charset="0"/>
              </a:rPr>
              <a:t>A corrupted ciphertext segment during transmission will affect the current and next several plaintext segments.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F4388D82-FA78-488E-97B6-477087FDF9BC}"/>
              </a:ext>
            </a:extLst>
          </p:cNvPr>
          <p:cNvSpPr>
            <a:spLocks noGrp="1" noChangeArrowheads="1"/>
          </p:cNvSpPr>
          <p:nvPr>
            <p:ph type="title"/>
          </p:nvPr>
        </p:nvSpPr>
        <p:spPr>
          <a:xfrm>
            <a:off x="1187624" y="116632"/>
            <a:ext cx="7344816" cy="792163"/>
          </a:xfrm>
        </p:spPr>
        <p:txBody>
          <a:bodyPr/>
          <a:lstStyle/>
          <a:p>
            <a:pPr eaLnBrk="1" hangingPunct="1"/>
            <a:r>
              <a:rPr lang="en-AU" altLang="en-US">
                <a:ea typeface="ＭＳ Ｐゴシック" panose="020B0600070205080204" pitchFamily="34" charset="-128"/>
              </a:rPr>
              <a:t>Output FeedBack (OFB)</a:t>
            </a:r>
          </a:p>
        </p:txBody>
      </p:sp>
      <p:sp>
        <p:nvSpPr>
          <p:cNvPr id="41987" name="Rectangle 3">
            <a:extLst>
              <a:ext uri="{FF2B5EF4-FFF2-40B4-BE49-F238E27FC236}">
                <a16:creationId xmlns:a16="http://schemas.microsoft.com/office/drawing/2014/main" id="{342A27C6-7AC6-4223-A9BF-0070C05F97A6}"/>
              </a:ext>
            </a:extLst>
          </p:cNvPr>
          <p:cNvSpPr>
            <a:spLocks noGrp="1" noChangeArrowheads="1"/>
          </p:cNvSpPr>
          <p:nvPr>
            <p:ph sz="quarter" idx="1"/>
          </p:nvPr>
        </p:nvSpPr>
        <p:spPr>
          <a:xfrm>
            <a:off x="457200" y="1219200"/>
            <a:ext cx="8229600" cy="4937125"/>
          </a:xfrm>
        </p:spPr>
        <p:txBody>
          <a:bodyPr/>
          <a:lstStyle/>
          <a:p>
            <a:pPr eaLnBrk="1" hangingPunct="1"/>
            <a:r>
              <a:rPr lang="en-AU" altLang="en-US" sz="2400">
                <a:ea typeface="ＭＳ Ｐゴシック" panose="020B0600070205080204" pitchFamily="34" charset="-128"/>
              </a:rPr>
              <a:t>Very similar to CFB </a:t>
            </a:r>
          </a:p>
          <a:p>
            <a:pPr eaLnBrk="1" hangingPunct="1"/>
            <a:endParaRPr lang="en-AU" altLang="en-US" sz="2400">
              <a:ea typeface="ＭＳ Ｐゴシック" panose="020B0600070205080204" pitchFamily="34" charset="-128"/>
            </a:endParaRPr>
          </a:p>
          <a:p>
            <a:pPr eaLnBrk="1" hangingPunct="1"/>
            <a:r>
              <a:rPr lang="en-AU" altLang="en-US" sz="2400">
                <a:ea typeface="ＭＳ Ｐゴシック" panose="020B0600070205080204" pitchFamily="34" charset="-128"/>
              </a:rPr>
              <a:t>But output </a:t>
            </a:r>
            <a:r>
              <a:rPr lang="en-US" altLang="en-US" sz="2400">
                <a:ea typeface="ＭＳ Ｐゴシック" panose="020B0600070205080204" pitchFamily="34" charset="-128"/>
              </a:rPr>
              <a:t>of the encryption function </a:t>
            </a:r>
            <a:r>
              <a:rPr lang="en-AU" altLang="en-US" sz="2400">
                <a:ea typeface="ＭＳ Ｐゴシック" panose="020B0600070205080204" pitchFamily="34" charset="-128"/>
              </a:rPr>
              <a:t>output of cipher is fed back (hence name), instead of ciphertext </a:t>
            </a:r>
          </a:p>
          <a:p>
            <a:pPr eaLnBrk="1" hangingPunct="1"/>
            <a:endParaRPr lang="en-AU" altLang="en-US" sz="2400">
              <a:ea typeface="ＭＳ Ｐゴシック" panose="020B0600070205080204" pitchFamily="34" charset="-128"/>
            </a:endParaRPr>
          </a:p>
          <a:p>
            <a:pPr eaLnBrk="1" hangingPunct="1"/>
            <a:r>
              <a:rPr lang="en-AU" altLang="en-US" sz="2400">
                <a:ea typeface="ＭＳ Ｐゴシック" panose="020B0600070205080204" pitchFamily="34" charset="-128"/>
              </a:rPr>
              <a:t>Feedback is independent of message </a:t>
            </a:r>
          </a:p>
          <a:p>
            <a:pPr eaLnBrk="1" hangingPunct="1"/>
            <a:endParaRPr lang="en-AU" altLang="en-US" sz="2400">
              <a:ea typeface="ＭＳ Ｐゴシック" panose="020B0600070205080204" pitchFamily="34" charset="-128"/>
            </a:endParaRPr>
          </a:p>
          <a:p>
            <a:pPr eaLnBrk="1" hangingPunct="1"/>
            <a:r>
              <a:rPr lang="en-US" altLang="en-US" sz="2400">
                <a:ea typeface="ＭＳ Ｐゴシック" panose="020B0600070205080204" pitchFamily="34" charset="-128"/>
              </a:rPr>
              <a:t>Relation between plaintext and ciphertext</a:t>
            </a:r>
            <a:endParaRPr lang="en-AU" altLang="en-US" sz="2400">
              <a:ea typeface="ＭＳ Ｐゴシック" panose="020B0600070205080204" pitchFamily="34" charset="-128"/>
            </a:endParaRPr>
          </a:p>
          <a:p>
            <a:pPr lvl="1" eaLnBrk="1" hangingPunct="1">
              <a:buFontTx/>
              <a:buNone/>
            </a:pPr>
            <a:r>
              <a:rPr lang="en-AU" altLang="en-US" sz="2000">
                <a:latin typeface="Courier New" panose="02070309020205020404" pitchFamily="49" charset="0"/>
                <a:ea typeface="ＭＳ Ｐゴシック" panose="020B0600070205080204" pitchFamily="34" charset="-128"/>
              </a:rPr>
              <a:t>		C</a:t>
            </a:r>
            <a:r>
              <a:rPr lang="en-AU" altLang="en-US" sz="2000" baseline="-25000">
                <a:latin typeface="Courier New" panose="02070309020205020404" pitchFamily="49" charset="0"/>
                <a:ea typeface="ＭＳ Ｐゴシック" panose="020B0600070205080204" pitchFamily="34" charset="-128"/>
              </a:rPr>
              <a:t>i</a:t>
            </a:r>
            <a:r>
              <a:rPr lang="en-AU" altLang="en-US" sz="2000">
                <a:latin typeface="Courier New" panose="02070309020205020404" pitchFamily="49" charset="0"/>
                <a:ea typeface="ＭＳ Ｐゴシック" panose="020B0600070205080204" pitchFamily="34" charset="-128"/>
              </a:rPr>
              <a:t> = P</a:t>
            </a:r>
            <a:r>
              <a:rPr lang="en-AU" altLang="en-US" sz="2000" baseline="-25000">
                <a:latin typeface="Courier New" panose="02070309020205020404" pitchFamily="49" charset="0"/>
                <a:ea typeface="ＭＳ Ｐゴシック" panose="020B0600070205080204" pitchFamily="34" charset="-128"/>
              </a:rPr>
              <a:t>i</a:t>
            </a:r>
            <a:r>
              <a:rPr lang="en-AU" altLang="en-US" sz="2000">
                <a:latin typeface="Courier New" panose="02070309020205020404" pitchFamily="49" charset="0"/>
                <a:ea typeface="ＭＳ Ｐゴシック" panose="020B0600070205080204" pitchFamily="34" charset="-128"/>
              </a:rPr>
              <a:t> ⊕ O</a:t>
            </a:r>
            <a:r>
              <a:rPr lang="en-AU" altLang="en-US" sz="2000" baseline="-25000">
                <a:latin typeface="Courier New" panose="02070309020205020404" pitchFamily="49" charset="0"/>
                <a:ea typeface="ＭＳ Ｐゴシック" panose="020B0600070205080204" pitchFamily="34" charset="-128"/>
              </a:rPr>
              <a:t>i</a:t>
            </a:r>
            <a:r>
              <a:rPr lang="en-AU" altLang="en-US" sz="2000">
                <a:latin typeface="Courier New" panose="02070309020205020404" pitchFamily="49" charset="0"/>
                <a:ea typeface="ＭＳ Ｐゴシック" panose="020B0600070205080204" pitchFamily="34" charset="-128"/>
              </a:rPr>
              <a:t> </a:t>
            </a:r>
          </a:p>
          <a:p>
            <a:pPr lvl="1" eaLnBrk="1" hangingPunct="1">
              <a:buFontTx/>
              <a:buNone/>
            </a:pPr>
            <a:r>
              <a:rPr lang="en-AU" altLang="en-US" sz="2000">
                <a:latin typeface="Courier New" panose="02070309020205020404" pitchFamily="49" charset="0"/>
                <a:ea typeface="ＭＳ Ｐゴシック" panose="020B0600070205080204" pitchFamily="34" charset="-128"/>
              </a:rPr>
              <a:t>		O</a:t>
            </a:r>
            <a:r>
              <a:rPr lang="en-AU" altLang="en-US" sz="2000" baseline="-25000">
                <a:latin typeface="Courier New" panose="02070309020205020404" pitchFamily="49" charset="0"/>
                <a:ea typeface="ＭＳ Ｐゴシック" panose="020B0600070205080204" pitchFamily="34" charset="-128"/>
              </a:rPr>
              <a:t>i</a:t>
            </a:r>
            <a:r>
              <a:rPr lang="en-AU" altLang="en-US" sz="2000">
                <a:latin typeface="Courier New" panose="02070309020205020404" pitchFamily="49" charset="0"/>
                <a:ea typeface="ＭＳ Ｐゴシック" panose="020B0600070205080204" pitchFamily="34" charset="-128"/>
              </a:rPr>
              <a:t> = E</a:t>
            </a:r>
            <a:r>
              <a:rPr lang="en-AU" altLang="en-US" sz="2000" baseline="-25000">
                <a:latin typeface="Courier New" panose="02070309020205020404" pitchFamily="49" charset="0"/>
                <a:ea typeface="ＭＳ Ｐゴシック" panose="020B0600070205080204" pitchFamily="34" charset="-128"/>
              </a:rPr>
              <a:t>K </a:t>
            </a:r>
            <a:r>
              <a:rPr lang="en-AU" altLang="en-US" sz="2000">
                <a:latin typeface="Courier New" panose="02070309020205020404" pitchFamily="49" charset="0"/>
                <a:ea typeface="ＭＳ Ｐゴシック" panose="020B0600070205080204" pitchFamily="34" charset="-128"/>
              </a:rPr>
              <a:t>(O</a:t>
            </a:r>
            <a:r>
              <a:rPr lang="en-AU" altLang="en-US" sz="2000" baseline="-25000">
                <a:latin typeface="Courier New" panose="02070309020205020404" pitchFamily="49" charset="0"/>
                <a:ea typeface="ＭＳ Ｐゴシック" panose="020B0600070205080204" pitchFamily="34" charset="-128"/>
              </a:rPr>
              <a:t>i-1</a:t>
            </a:r>
            <a:r>
              <a:rPr lang="en-AU" altLang="en-US" sz="2000">
                <a:latin typeface="Courier New" panose="02070309020205020404" pitchFamily="49" charset="0"/>
                <a:ea typeface="ＭＳ Ｐゴシック" panose="020B0600070205080204" pitchFamily="34" charset="-128"/>
              </a:rPr>
              <a:t>)</a:t>
            </a:r>
          </a:p>
          <a:p>
            <a:pPr lvl="1" eaLnBrk="1" hangingPunct="1">
              <a:buFontTx/>
              <a:buNone/>
            </a:pPr>
            <a:r>
              <a:rPr lang="en-AU" altLang="en-US" sz="2000">
                <a:latin typeface="Courier New" panose="02070309020205020404" pitchFamily="49" charset="0"/>
                <a:ea typeface="ＭＳ Ｐゴシック" panose="020B0600070205080204" pitchFamily="34" charset="-128"/>
              </a:rPr>
              <a:t>		O</a:t>
            </a:r>
            <a:r>
              <a:rPr lang="en-AU" altLang="en-US" sz="2000" baseline="-25000">
                <a:latin typeface="Courier New" panose="02070309020205020404" pitchFamily="49" charset="0"/>
                <a:ea typeface="ＭＳ Ｐゴシック" panose="020B0600070205080204" pitchFamily="34" charset="-128"/>
              </a:rPr>
              <a:t>0</a:t>
            </a:r>
            <a:r>
              <a:rPr lang="en-AU" altLang="en-US" sz="2000">
                <a:latin typeface="Courier New" panose="02070309020205020404" pitchFamily="49" charset="0"/>
                <a:ea typeface="ＭＳ Ｐゴシック" panose="020B0600070205080204" pitchFamily="34" charset="-128"/>
              </a:rPr>
              <a:t> = IV</a:t>
            </a:r>
          </a:p>
          <a:p>
            <a:pPr eaLnBrk="1" hangingPunct="1"/>
            <a:r>
              <a:rPr lang="en-US" altLang="en-US" sz="2400">
                <a:ea typeface="ＭＳ Ｐゴシック" panose="020B0600070205080204" pitchFamily="34" charset="-128"/>
              </a:rPr>
              <a:t>Uses: stream encryption over noisy channels</a:t>
            </a:r>
            <a:endParaRPr lang="en-AU" altLang="en-US" sz="2400">
              <a:ea typeface="ＭＳ Ｐゴシック" panose="020B0600070205080204" pitchFamily="34" charset="-128"/>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E16E6A74-EFD7-42EB-8A32-FA14C5DAD0AB}"/>
              </a:ext>
            </a:extLst>
          </p:cNvPr>
          <p:cNvSpPr>
            <a:spLocks noGrp="1"/>
          </p:cNvSpPr>
          <p:nvPr>
            <p:ph type="title"/>
          </p:nvPr>
        </p:nvSpPr>
        <p:spPr/>
        <p:txBody>
          <a:bodyPr/>
          <a:lstStyle/>
          <a:p>
            <a:pPr eaLnBrk="1" hangingPunct="1"/>
            <a:r>
              <a:rPr lang="en-US" altLang="en-US">
                <a:ea typeface="ＭＳ Ｐゴシック" panose="020B0600070205080204" pitchFamily="34" charset="-128"/>
              </a:rPr>
              <a:t>OFB Scheme</a:t>
            </a:r>
          </a:p>
        </p:txBody>
      </p:sp>
      <p:pic>
        <p:nvPicPr>
          <p:cNvPr id="45060" name="Picture 18">
            <a:extLst>
              <a:ext uri="{FF2B5EF4-FFF2-40B4-BE49-F238E27FC236}">
                <a16:creationId xmlns:a16="http://schemas.microsoft.com/office/drawing/2014/main" id="{38E576E1-DF63-4134-B354-6F1C56B241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46216"/>
            <a:ext cx="8566606" cy="4588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99098"/>
            <a:ext cx="7776864" cy="646321"/>
          </a:xfrm>
        </p:spPr>
        <p:txBody>
          <a:bodyPr wrap="square">
            <a:spAutoFit/>
          </a:bodyPr>
          <a:lstStyle/>
          <a:p>
            <a:r>
              <a:rPr lang="en-IN" altLang="en-US" sz="3600" dirty="0">
                <a:latin typeface="+mj-lt"/>
                <a:ea typeface="ヒラギノ角ゴ Pro W3" charset="-128"/>
              </a:rPr>
              <a:t>DES review</a:t>
            </a:r>
            <a:endParaRPr lang="en-US" sz="2800" dirty="0">
              <a:latin typeface="+mj-lt"/>
            </a:endParaRPr>
          </a:p>
        </p:txBody>
      </p:sp>
      <p:sp>
        <p:nvSpPr>
          <p:cNvPr id="3" name="TextBox 2">
            <a:extLst>
              <a:ext uri="{FF2B5EF4-FFF2-40B4-BE49-F238E27FC236}">
                <a16:creationId xmlns:a16="http://schemas.microsoft.com/office/drawing/2014/main" id="{01ABD2C7-18C2-45D9-9ABB-CBD0305BC5A0}"/>
              </a:ext>
            </a:extLst>
          </p:cNvPr>
          <p:cNvSpPr txBox="1"/>
          <p:nvPr/>
        </p:nvSpPr>
        <p:spPr>
          <a:xfrm>
            <a:off x="317064" y="992720"/>
            <a:ext cx="2714205" cy="523220"/>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Security analysis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72D2B6A-FAB8-47A6-988C-82E1B9D635C1}"/>
                  </a:ext>
                </a:extLst>
              </p:cNvPr>
              <p:cNvSpPr txBox="1"/>
              <p:nvPr/>
            </p:nvSpPr>
            <p:spPr>
              <a:xfrm>
                <a:off x="317064" y="1430289"/>
                <a:ext cx="6140592" cy="528093"/>
              </a:xfrm>
              <a:prstGeom prst="rect">
                <a:avLst/>
              </a:prstGeom>
              <a:noFill/>
            </p:spPr>
            <p:txBody>
              <a:bodyPr wrap="none" rtlCol="0">
                <a:spAutoFit/>
              </a:bodyPr>
              <a:lstStyle/>
              <a:p>
                <a:r>
                  <a:rPr lang="en-US" dirty="0"/>
                  <a:t>Key spaces: </a:t>
                </a:r>
                <a14:m>
                  <m:oMath xmlns:m="http://schemas.openxmlformats.org/officeDocument/2006/math">
                    <m:sSup>
                      <m:sSupPr>
                        <m:ctrlPr>
                          <a:rPr lang="en-US" i="1" dirty="0" smtClean="0">
                            <a:latin typeface="Cambria Math" panose="02040503050406030204" pitchFamily="18" charset="0"/>
                          </a:rPr>
                        </m:ctrlPr>
                      </m:sSupPr>
                      <m:e>
                        <m:d>
                          <m:dPr>
                            <m:begChr m:val="{"/>
                            <m:endChr m:val="}"/>
                            <m:ctrlPr>
                              <a:rPr lang="en-US" i="1" dirty="0" smtClean="0">
                                <a:latin typeface="Cambria Math" panose="02040503050406030204" pitchFamily="18" charset="0"/>
                              </a:rPr>
                            </m:ctrlPr>
                          </m:dPr>
                          <m:e>
                            <m:r>
                              <a:rPr lang="en-US" i="1" dirty="0" smtClean="0">
                                <a:latin typeface="Cambria Math" panose="02040503050406030204" pitchFamily="18" charset="0"/>
                              </a:rPr>
                              <m:t>0,1</m:t>
                            </m:r>
                          </m:e>
                        </m:d>
                      </m:e>
                      <m:sup>
                        <m:r>
                          <a:rPr lang="en-US" b="0" i="1" dirty="0" smtClean="0">
                            <a:latin typeface="Cambria Math" panose="02040503050406030204" pitchFamily="18" charset="0"/>
                          </a:rPr>
                          <m:t>56</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2</m:t>
                        </m:r>
                      </m:e>
                      <m:sup>
                        <m:r>
                          <a:rPr lang="en-US" b="0" i="1" dirty="0" smtClean="0">
                            <a:latin typeface="Cambria Math" panose="02040503050406030204" pitchFamily="18" charset="0"/>
                          </a:rPr>
                          <m:t>56</m:t>
                        </m:r>
                      </m:sup>
                    </m:sSup>
                    <m:r>
                      <a:rPr lang="en-US" b="0" i="1" dirty="0" smtClean="0">
                        <a:latin typeface="Cambria Math" panose="02040503050406030204" pitchFamily="18" charset="0"/>
                      </a:rPr>
                      <m:t> </m:t>
                    </m:r>
                  </m:oMath>
                </a14:m>
                <a:r>
                  <a:rPr lang="en-US" dirty="0"/>
                  <a:t>possible keys </a:t>
                </a:r>
              </a:p>
            </p:txBody>
          </p:sp>
        </mc:Choice>
        <mc:Fallback xmlns="">
          <p:sp>
            <p:nvSpPr>
              <p:cNvPr id="6" name="TextBox 5">
                <a:extLst>
                  <a:ext uri="{FF2B5EF4-FFF2-40B4-BE49-F238E27FC236}">
                    <a16:creationId xmlns:a16="http://schemas.microsoft.com/office/drawing/2014/main" id="{572D2B6A-FAB8-47A6-988C-82E1B9D635C1}"/>
                  </a:ext>
                </a:extLst>
              </p:cNvPr>
              <p:cNvSpPr txBox="1">
                <a:spLocks noRot="1" noChangeAspect="1" noMove="1" noResize="1" noEditPoints="1" noAdjustHandles="1" noChangeArrowheads="1" noChangeShapeType="1" noTextEdit="1"/>
              </p:cNvSpPr>
              <p:nvPr/>
            </p:nvSpPr>
            <p:spPr>
              <a:xfrm>
                <a:off x="317064" y="1430289"/>
                <a:ext cx="6140592" cy="528093"/>
              </a:xfrm>
              <a:prstGeom prst="rect">
                <a:avLst/>
              </a:prstGeom>
              <a:blipFill>
                <a:blip r:embed="rId3"/>
                <a:stretch>
                  <a:fillRect l="-1986" t="-11628" r="-1092" b="-32558"/>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919BDDA-F86B-450F-8005-153B63969D4A}"/>
              </a:ext>
            </a:extLst>
          </p:cNvPr>
          <p:cNvSpPr txBox="1"/>
          <p:nvPr/>
        </p:nvSpPr>
        <p:spPr>
          <a:xfrm>
            <a:off x="330424" y="1913913"/>
            <a:ext cx="2972289" cy="523220"/>
          </a:xfrm>
          <a:prstGeom prst="rect">
            <a:avLst/>
          </a:prstGeom>
          <a:noFill/>
        </p:spPr>
        <p:txBody>
          <a:bodyPr wrap="none" rtlCol="0">
            <a:spAutoFit/>
          </a:bodyPr>
          <a:lstStyle/>
          <a:p>
            <a:r>
              <a:rPr lang="en-US" dirty="0"/>
              <a:t>Brute Force attacks</a:t>
            </a:r>
          </a:p>
        </p:txBody>
      </p:sp>
      <p:pic>
        <p:nvPicPr>
          <p:cNvPr id="10" name="Picture 9">
            <a:extLst>
              <a:ext uri="{FF2B5EF4-FFF2-40B4-BE49-F238E27FC236}">
                <a16:creationId xmlns:a16="http://schemas.microsoft.com/office/drawing/2014/main" id="{E04C8650-7E40-4106-8319-8BD74B0E6976}"/>
              </a:ext>
            </a:extLst>
          </p:cNvPr>
          <p:cNvPicPr>
            <a:picLocks noChangeAspect="1"/>
          </p:cNvPicPr>
          <p:nvPr/>
        </p:nvPicPr>
        <p:blipFill>
          <a:blip r:embed="rId4"/>
          <a:stretch>
            <a:fillRect/>
          </a:stretch>
        </p:blipFill>
        <p:spPr>
          <a:xfrm>
            <a:off x="211891" y="2492896"/>
            <a:ext cx="8678980" cy="1146341"/>
          </a:xfrm>
          <a:prstGeom prst="rect">
            <a:avLst/>
          </a:prstGeom>
        </p:spPr>
      </p:pic>
      <p:pic>
        <p:nvPicPr>
          <p:cNvPr id="11" name="Picture 10">
            <a:extLst>
              <a:ext uri="{FF2B5EF4-FFF2-40B4-BE49-F238E27FC236}">
                <a16:creationId xmlns:a16="http://schemas.microsoft.com/office/drawing/2014/main" id="{A619A2AE-E872-43AF-BB8E-98FD4EE0AE79}"/>
              </a:ext>
            </a:extLst>
          </p:cNvPr>
          <p:cNvPicPr>
            <a:picLocks noChangeAspect="1"/>
          </p:cNvPicPr>
          <p:nvPr/>
        </p:nvPicPr>
        <p:blipFill>
          <a:blip r:embed="rId5"/>
          <a:stretch>
            <a:fillRect/>
          </a:stretch>
        </p:blipFill>
        <p:spPr>
          <a:xfrm>
            <a:off x="211891" y="3814323"/>
            <a:ext cx="8608581" cy="2076450"/>
          </a:xfrm>
          <a:prstGeom prst="rect">
            <a:avLst/>
          </a:prstGeom>
        </p:spPr>
      </p:pic>
      <p:sp>
        <p:nvSpPr>
          <p:cNvPr id="12" name="Rectangle 11">
            <a:extLst>
              <a:ext uri="{FF2B5EF4-FFF2-40B4-BE49-F238E27FC236}">
                <a16:creationId xmlns:a16="http://schemas.microsoft.com/office/drawing/2014/main" id="{9331C46F-195F-4C4A-BFF3-63AD3FB073E2}"/>
              </a:ext>
            </a:extLst>
          </p:cNvPr>
          <p:cNvSpPr/>
          <p:nvPr/>
        </p:nvSpPr>
        <p:spPr>
          <a:xfrm>
            <a:off x="234298" y="5930116"/>
            <a:ext cx="8586173" cy="461665"/>
          </a:xfrm>
          <a:prstGeom prst="rect">
            <a:avLst/>
          </a:prstGeom>
        </p:spPr>
        <p:txBody>
          <a:bodyPr wrap="square">
            <a:spAutoFit/>
          </a:bodyPr>
          <a:lstStyle/>
          <a:p>
            <a:r>
              <a:rPr lang="en-US" sz="2400" dirty="0"/>
              <a:t>https://en.wikipedia.org/wiki/Data_Encryption_Standard</a:t>
            </a:r>
          </a:p>
        </p:txBody>
      </p:sp>
    </p:spTree>
    <p:extLst>
      <p:ext uri="{BB962C8B-B14F-4D97-AF65-F5344CB8AC3E}">
        <p14:creationId xmlns:p14="http://schemas.microsoft.com/office/powerpoint/2010/main" val="18671264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975C0221-5F9D-4812-AB97-CB0B40E6C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3657600"/>
            <a:ext cx="4267200" cy="2633663"/>
          </a:xfrm>
          <a:prstGeom prst="rect">
            <a:avLst/>
          </a:prstGeom>
          <a:noFill/>
          <a:ln w="9525">
            <a:solidFill>
              <a:srgbClr val="595959"/>
            </a:solidFill>
            <a:miter lim="800000"/>
            <a:headEnd/>
            <a:tailEnd/>
          </a:ln>
          <a:effectLst>
            <a:outerShdw blurRad="406400" dist="38100" dir="2700000" rotWithShape="0">
              <a:srgbClr val="808080">
                <a:alpha val="42999"/>
              </a:srgbClr>
            </a:outerShdw>
          </a:effectLst>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EEFF9969-86AD-4E3C-9162-0D17FC2F5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162050"/>
            <a:ext cx="4260850" cy="2419350"/>
          </a:xfrm>
          <a:prstGeom prst="rect">
            <a:avLst/>
          </a:prstGeom>
          <a:noFill/>
          <a:ln w="9525">
            <a:solidFill>
              <a:srgbClr val="595959"/>
            </a:solidFill>
            <a:miter lim="800000"/>
            <a:headEnd/>
            <a:tailEnd/>
          </a:ln>
          <a:effectLst>
            <a:outerShdw blurRad="406400" dist="38100" dir="2700000" rotWithShape="0">
              <a:srgbClr val="808080">
                <a:alpha val="42999"/>
              </a:srgbClr>
            </a:outerShdw>
          </a:effectLst>
          <a:extLst>
            <a:ext uri="{909E8E84-426E-40DD-AFC4-6F175D3DCCD1}">
              <a14:hiddenFill xmlns:a14="http://schemas.microsoft.com/office/drawing/2010/main">
                <a:solidFill>
                  <a:srgbClr val="FFFFFF"/>
                </a:solidFill>
              </a14:hiddenFill>
            </a:ext>
          </a:extLst>
        </p:spPr>
      </p:pic>
      <p:sp>
        <p:nvSpPr>
          <p:cNvPr id="44036" name="Title 1">
            <a:extLst>
              <a:ext uri="{FF2B5EF4-FFF2-40B4-BE49-F238E27FC236}">
                <a16:creationId xmlns:a16="http://schemas.microsoft.com/office/drawing/2014/main" id="{1C4BA9C7-C931-4383-B9F9-103F4BFF1FB9}"/>
              </a:ext>
            </a:extLst>
          </p:cNvPr>
          <p:cNvSpPr>
            <a:spLocks noGrp="1"/>
          </p:cNvSpPr>
          <p:nvPr>
            <p:ph type="title"/>
          </p:nvPr>
        </p:nvSpPr>
        <p:spPr/>
        <p:txBody>
          <a:bodyPr/>
          <a:lstStyle/>
          <a:p>
            <a:pPr eaLnBrk="1" hangingPunct="1"/>
            <a:r>
              <a:rPr lang="en-US" altLang="en-US">
                <a:ea typeface="ＭＳ Ｐゴシック" panose="020B0600070205080204" pitchFamily="34" charset="-128"/>
              </a:rPr>
              <a:t>CFB V.S. OFB</a:t>
            </a:r>
          </a:p>
        </p:txBody>
      </p:sp>
      <p:sp>
        <p:nvSpPr>
          <p:cNvPr id="44037" name="TextBox 6">
            <a:extLst>
              <a:ext uri="{FF2B5EF4-FFF2-40B4-BE49-F238E27FC236}">
                <a16:creationId xmlns:a16="http://schemas.microsoft.com/office/drawing/2014/main" id="{0067F886-6C80-47D8-A4C9-DB14CBC10F47}"/>
              </a:ext>
            </a:extLst>
          </p:cNvPr>
          <p:cNvSpPr txBox="1">
            <a:spLocks noChangeArrowheads="1"/>
          </p:cNvSpPr>
          <p:nvPr/>
        </p:nvSpPr>
        <p:spPr bwMode="auto">
          <a:xfrm>
            <a:off x="533400" y="1905000"/>
            <a:ext cx="26924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a:solidFill>
                  <a:schemeClr val="tx2"/>
                </a:solidFill>
                <a:latin typeface="Calibri" panose="020F0502020204030204" pitchFamily="34" charset="0"/>
              </a:rPr>
              <a:t>Cipher Feedback</a:t>
            </a:r>
          </a:p>
          <a:p>
            <a:pPr eaLnBrk="1" hangingPunct="1"/>
            <a:endParaRPr lang="en-US" altLang="en-US" sz="2800">
              <a:solidFill>
                <a:schemeClr val="tx2"/>
              </a:solidFill>
              <a:latin typeface="Calibri" panose="020F0502020204030204" pitchFamily="34" charset="0"/>
            </a:endParaRPr>
          </a:p>
          <a:p>
            <a:pPr eaLnBrk="1" hangingPunct="1"/>
            <a:endParaRPr lang="en-US" altLang="en-US" sz="2800">
              <a:solidFill>
                <a:schemeClr val="tx2"/>
              </a:solidFill>
              <a:latin typeface="Calibri" panose="020F0502020204030204" pitchFamily="34" charset="0"/>
            </a:endParaRPr>
          </a:p>
          <a:p>
            <a:pPr eaLnBrk="1" hangingPunct="1"/>
            <a:endParaRPr lang="en-US" altLang="en-US" sz="2800">
              <a:solidFill>
                <a:schemeClr val="tx2"/>
              </a:solidFill>
              <a:latin typeface="Calibri" panose="020F0502020204030204" pitchFamily="34" charset="0"/>
            </a:endParaRPr>
          </a:p>
          <a:p>
            <a:pPr eaLnBrk="1" hangingPunct="1"/>
            <a:endParaRPr lang="en-US" altLang="en-US" sz="2800">
              <a:solidFill>
                <a:schemeClr val="tx2"/>
              </a:solidFill>
              <a:latin typeface="Calibri" panose="020F0502020204030204" pitchFamily="34" charset="0"/>
            </a:endParaRPr>
          </a:p>
          <a:p>
            <a:pPr eaLnBrk="1" hangingPunct="1"/>
            <a:endParaRPr lang="en-US" altLang="en-US" sz="2800">
              <a:solidFill>
                <a:schemeClr val="tx2"/>
              </a:solidFill>
              <a:latin typeface="Calibri" panose="020F0502020204030204" pitchFamily="34" charset="0"/>
            </a:endParaRPr>
          </a:p>
          <a:p>
            <a:pPr eaLnBrk="1" hangingPunct="1"/>
            <a:endParaRPr lang="en-US" altLang="en-US" sz="2800">
              <a:solidFill>
                <a:schemeClr val="tx2"/>
              </a:solidFill>
              <a:latin typeface="Calibri" panose="020F0502020204030204" pitchFamily="34" charset="0"/>
            </a:endParaRPr>
          </a:p>
          <a:p>
            <a:pPr eaLnBrk="1" hangingPunct="1"/>
            <a:r>
              <a:rPr lang="en-US" altLang="en-US" sz="2800">
                <a:solidFill>
                  <a:schemeClr val="tx2"/>
                </a:solidFill>
                <a:latin typeface="Calibri" panose="020F0502020204030204" pitchFamily="34" charset="0"/>
              </a:rPr>
              <a:t>Output Feedback</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225B31F-0DF1-4571-B422-EF817B39B0E1}"/>
              </a:ext>
            </a:extLst>
          </p:cNvPr>
          <p:cNvSpPr>
            <a:spLocks noGrp="1" noChangeArrowheads="1"/>
          </p:cNvSpPr>
          <p:nvPr>
            <p:ph type="title"/>
          </p:nvPr>
        </p:nvSpPr>
        <p:spPr/>
        <p:txBody>
          <a:bodyPr/>
          <a:lstStyle/>
          <a:p>
            <a:pPr eaLnBrk="1" hangingPunct="1"/>
            <a:r>
              <a:rPr lang="en-AU" altLang="en-US">
                <a:ea typeface="ＭＳ Ｐゴシック" panose="020B0600070205080204" pitchFamily="34" charset="-128"/>
              </a:rPr>
              <a:t>OFB Encryption and Decryption</a:t>
            </a:r>
          </a:p>
        </p:txBody>
      </p:sp>
      <p:sp>
        <p:nvSpPr>
          <p:cNvPr id="4" name="Freeform 3">
            <a:extLst>
              <a:ext uri="{FF2B5EF4-FFF2-40B4-BE49-F238E27FC236}">
                <a16:creationId xmlns:a16="http://schemas.microsoft.com/office/drawing/2014/main" id="{7308FC9E-9AB0-4482-B999-09C30A450EA5}"/>
              </a:ext>
            </a:extLst>
          </p:cNvPr>
          <p:cNvSpPr/>
          <p:nvPr/>
        </p:nvSpPr>
        <p:spPr>
          <a:xfrm>
            <a:off x="4114800" y="5486400"/>
            <a:ext cx="1143000" cy="152400"/>
          </a:xfrm>
          <a:custGeom>
            <a:avLst/>
            <a:gdLst>
              <a:gd name="connsiteX0" fmla="*/ 0 w 1143000"/>
              <a:gd name="connsiteY0" fmla="*/ 0 h 152400"/>
              <a:gd name="connsiteX1" fmla="*/ 1143000 w 1143000"/>
              <a:gd name="connsiteY1" fmla="*/ 0 h 152400"/>
              <a:gd name="connsiteX2" fmla="*/ 1143000 w 1143000"/>
              <a:gd name="connsiteY2" fmla="*/ 152400 h 152400"/>
              <a:gd name="connsiteX3" fmla="*/ 0 w 1143000"/>
              <a:gd name="connsiteY3" fmla="*/ 152400 h 152400"/>
              <a:gd name="connsiteX4" fmla="*/ 0 w 1143000"/>
              <a:gd name="connsiteY4" fmla="*/ 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52400">
                <a:moveTo>
                  <a:pt x="0" y="0"/>
                </a:moveTo>
                <a:lnTo>
                  <a:pt x="1143000" y="0"/>
                </a:lnTo>
                <a:lnTo>
                  <a:pt x="1143000" y="152400"/>
                </a:lnTo>
                <a:lnTo>
                  <a:pt x="0" y="152400"/>
                </a:lnTo>
                <a:lnTo>
                  <a:pt x="0" y="0"/>
                </a:lnTo>
                <a:close/>
              </a:path>
            </a:pathLst>
          </a:cu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29698" name="Picture 2" descr="OFB encryption.svg">
            <a:extLst>
              <a:ext uri="{FF2B5EF4-FFF2-40B4-BE49-F238E27FC236}">
                <a16:creationId xmlns:a16="http://schemas.microsoft.com/office/drawing/2014/main" id="{8D44BAC9-039C-4B2D-8C48-F40DB06CB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158" y="990391"/>
            <a:ext cx="9036496" cy="49685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225B31F-0DF1-4571-B422-EF817B39B0E1}"/>
              </a:ext>
            </a:extLst>
          </p:cNvPr>
          <p:cNvSpPr>
            <a:spLocks noGrp="1" noChangeArrowheads="1"/>
          </p:cNvSpPr>
          <p:nvPr>
            <p:ph type="title"/>
          </p:nvPr>
        </p:nvSpPr>
        <p:spPr/>
        <p:txBody>
          <a:bodyPr/>
          <a:lstStyle/>
          <a:p>
            <a:pPr eaLnBrk="1" hangingPunct="1"/>
            <a:r>
              <a:rPr lang="en-AU" altLang="en-US">
                <a:ea typeface="ＭＳ Ｐゴシック" panose="020B0600070205080204" pitchFamily="34" charset="-128"/>
              </a:rPr>
              <a:t>OFB Encryption and Decryption</a:t>
            </a:r>
          </a:p>
        </p:txBody>
      </p:sp>
      <p:sp>
        <p:nvSpPr>
          <p:cNvPr id="4" name="Freeform 3">
            <a:extLst>
              <a:ext uri="{FF2B5EF4-FFF2-40B4-BE49-F238E27FC236}">
                <a16:creationId xmlns:a16="http://schemas.microsoft.com/office/drawing/2014/main" id="{7308FC9E-9AB0-4482-B999-09C30A450EA5}"/>
              </a:ext>
            </a:extLst>
          </p:cNvPr>
          <p:cNvSpPr/>
          <p:nvPr/>
        </p:nvSpPr>
        <p:spPr>
          <a:xfrm>
            <a:off x="4114800" y="5486400"/>
            <a:ext cx="1143000" cy="152400"/>
          </a:xfrm>
          <a:custGeom>
            <a:avLst/>
            <a:gdLst>
              <a:gd name="connsiteX0" fmla="*/ 0 w 1143000"/>
              <a:gd name="connsiteY0" fmla="*/ 0 h 152400"/>
              <a:gd name="connsiteX1" fmla="*/ 1143000 w 1143000"/>
              <a:gd name="connsiteY1" fmla="*/ 0 h 152400"/>
              <a:gd name="connsiteX2" fmla="*/ 1143000 w 1143000"/>
              <a:gd name="connsiteY2" fmla="*/ 152400 h 152400"/>
              <a:gd name="connsiteX3" fmla="*/ 0 w 1143000"/>
              <a:gd name="connsiteY3" fmla="*/ 152400 h 152400"/>
              <a:gd name="connsiteX4" fmla="*/ 0 w 1143000"/>
              <a:gd name="connsiteY4" fmla="*/ 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52400">
                <a:moveTo>
                  <a:pt x="0" y="0"/>
                </a:moveTo>
                <a:lnTo>
                  <a:pt x="1143000" y="0"/>
                </a:lnTo>
                <a:lnTo>
                  <a:pt x="1143000" y="152400"/>
                </a:lnTo>
                <a:lnTo>
                  <a:pt x="0" y="152400"/>
                </a:lnTo>
                <a:lnTo>
                  <a:pt x="0" y="0"/>
                </a:lnTo>
                <a:close/>
              </a:path>
            </a:pathLst>
          </a:cu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63490" name="Picture 2" descr="OFB decryption.svg">
            <a:extLst>
              <a:ext uri="{FF2B5EF4-FFF2-40B4-BE49-F238E27FC236}">
                <a16:creationId xmlns:a16="http://schemas.microsoft.com/office/drawing/2014/main" id="{1191066B-0604-4F04-93A9-D54BD23C5B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052736"/>
            <a:ext cx="8784976" cy="5112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7693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9232D23C-0ADB-44E2-A948-BAC56D160A17}"/>
              </a:ext>
            </a:extLst>
          </p:cNvPr>
          <p:cNvSpPr>
            <a:spLocks noGrp="1"/>
          </p:cNvSpPr>
          <p:nvPr>
            <p:ph type="title"/>
          </p:nvPr>
        </p:nvSpPr>
        <p:spPr/>
        <p:txBody>
          <a:bodyPr/>
          <a:lstStyle/>
          <a:p>
            <a:pPr eaLnBrk="1" hangingPunct="1"/>
            <a:r>
              <a:rPr lang="en-US" altLang="en-US">
                <a:ea typeface="ＭＳ Ｐゴシック" panose="020B0600070205080204" pitchFamily="34" charset="-128"/>
              </a:rPr>
              <a:t>OFB as a Stream Cipher</a:t>
            </a:r>
          </a:p>
        </p:txBody>
      </p:sp>
      <p:pic>
        <p:nvPicPr>
          <p:cNvPr id="48131" name="Picture 12">
            <a:extLst>
              <a:ext uri="{FF2B5EF4-FFF2-40B4-BE49-F238E27FC236}">
                <a16:creationId xmlns:a16="http://schemas.microsoft.com/office/drawing/2014/main" id="{E1198029-BCF3-4923-BBF0-38ED272C62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09800"/>
            <a:ext cx="8116888" cy="386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2">
            <a:extLst>
              <a:ext uri="{FF2B5EF4-FFF2-40B4-BE49-F238E27FC236}">
                <a16:creationId xmlns:a16="http://schemas.microsoft.com/office/drawing/2014/main" id="{19608409-3AEF-41B4-B9E5-F79D1BBEED88}"/>
              </a:ext>
            </a:extLst>
          </p:cNvPr>
          <p:cNvSpPr>
            <a:spLocks noGrp="1"/>
          </p:cNvSpPr>
          <p:nvPr>
            <p:ph sz="quarter" idx="1"/>
          </p:nvPr>
        </p:nvSpPr>
        <p:spPr>
          <a:xfrm>
            <a:off x="533400" y="1371600"/>
            <a:ext cx="8229600" cy="838200"/>
          </a:xfrm>
        </p:spPr>
        <p:txBody>
          <a:bodyPr>
            <a:normAutofit/>
          </a:bodyPr>
          <a:lstStyle/>
          <a:p>
            <a:pPr eaLnBrk="1" hangingPunct="1"/>
            <a:r>
              <a:rPr lang="en-US" altLang="en-US" sz="2000">
                <a:solidFill>
                  <a:srgbClr val="595959"/>
                </a:solidFill>
                <a:ea typeface="ＭＳ Ｐゴシック" panose="020B0600070205080204" pitchFamily="34" charset="-128"/>
              </a:rPr>
              <a:t>In OFB mode, encipherment and decipherment use the encryption function of the underlying block cipher.</a:t>
            </a:r>
          </a:p>
          <a:p>
            <a:pPr eaLnBrk="1" hangingPunct="1"/>
            <a:endParaRPr lang="en-US" altLang="en-US" sz="1800">
              <a:solidFill>
                <a:srgbClr val="595959"/>
              </a:solidFill>
              <a:ea typeface="ＭＳ Ｐゴシック" panose="020B0600070205080204" pitchFamily="34" charset="-128"/>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4098F245-E09B-4372-8B5A-A3AAE31218ED}"/>
              </a:ext>
            </a:extLst>
          </p:cNvPr>
          <p:cNvSpPr>
            <a:spLocks noGrp="1" noChangeArrowheads="1"/>
          </p:cNvSpPr>
          <p:nvPr>
            <p:ph type="title"/>
          </p:nvPr>
        </p:nvSpPr>
        <p:spPr/>
        <p:txBody>
          <a:bodyPr/>
          <a:lstStyle/>
          <a:p>
            <a:pPr eaLnBrk="1" hangingPunct="1"/>
            <a:r>
              <a:rPr lang="en-AU" altLang="en-US" sz="4000">
                <a:ea typeface="ＭＳ Ｐゴシック" panose="020B0600070205080204" pitchFamily="34" charset="-128"/>
              </a:rPr>
              <a:t>Remarks on OFB</a:t>
            </a:r>
          </a:p>
        </p:txBody>
      </p:sp>
      <p:sp>
        <p:nvSpPr>
          <p:cNvPr id="49155" name="Rectangle 3">
            <a:extLst>
              <a:ext uri="{FF2B5EF4-FFF2-40B4-BE49-F238E27FC236}">
                <a16:creationId xmlns:a16="http://schemas.microsoft.com/office/drawing/2014/main" id="{8E74CE23-8857-4239-A2A9-63A0996E6F66}"/>
              </a:ext>
            </a:extLst>
          </p:cNvPr>
          <p:cNvSpPr>
            <a:spLocks noGrp="1" noChangeArrowheads="1"/>
          </p:cNvSpPr>
          <p:nvPr>
            <p:ph sz="quarter" idx="1"/>
          </p:nvPr>
        </p:nvSpPr>
        <p:spPr>
          <a:xfrm>
            <a:off x="457200" y="1219200"/>
            <a:ext cx="8229600" cy="4937125"/>
          </a:xfrm>
        </p:spPr>
        <p:txBody>
          <a:bodyPr/>
          <a:lstStyle/>
          <a:p>
            <a:pPr eaLnBrk="1" hangingPunct="1">
              <a:lnSpc>
                <a:spcPct val="90000"/>
              </a:lnSpc>
            </a:pPr>
            <a:r>
              <a:rPr lang="en-US" altLang="en-US" sz="2400">
                <a:ea typeface="ＭＳ Ｐゴシック" panose="020B0600070205080204" pitchFamily="34" charset="-128"/>
              </a:rPr>
              <a:t>Each bit in the ciphertext is independent of the previous bit or bits. This avoids error propagation</a:t>
            </a:r>
          </a:p>
          <a:p>
            <a:pPr eaLnBrk="1" hangingPunct="1">
              <a:lnSpc>
                <a:spcPct val="90000"/>
              </a:lnSpc>
            </a:pPr>
            <a:endParaRPr lang="en-US" altLang="en-US" sz="2400">
              <a:ea typeface="ＭＳ Ｐゴシック" panose="020B0600070205080204" pitchFamily="34" charset="-128"/>
            </a:endParaRPr>
          </a:p>
          <a:p>
            <a:pPr eaLnBrk="1" hangingPunct="1">
              <a:lnSpc>
                <a:spcPct val="90000"/>
              </a:lnSpc>
            </a:pPr>
            <a:r>
              <a:rPr lang="en-US" altLang="en-US" sz="2400">
                <a:ea typeface="ＭＳ Ｐゴシック" panose="020B0600070205080204" pitchFamily="34" charset="-128"/>
              </a:rPr>
              <a:t>Pre-compute of forward cipher is possible</a:t>
            </a:r>
          </a:p>
          <a:p>
            <a:pPr eaLnBrk="1" hangingPunct="1">
              <a:lnSpc>
                <a:spcPct val="90000"/>
              </a:lnSpc>
            </a:pPr>
            <a:endParaRPr lang="en-AU" altLang="en-US" sz="2400">
              <a:ea typeface="ＭＳ Ｐゴシック" panose="020B0600070205080204" pitchFamily="34" charset="-128"/>
            </a:endParaRPr>
          </a:p>
          <a:p>
            <a:pPr eaLnBrk="1" hangingPunct="1">
              <a:lnSpc>
                <a:spcPct val="90000"/>
              </a:lnSpc>
            </a:pPr>
            <a:r>
              <a:rPr lang="en-AU" altLang="en-US" sz="2400">
                <a:ea typeface="ＭＳ Ｐゴシック" panose="020B0600070205080204" pitchFamily="34" charset="-128"/>
              </a:rPr>
              <a:t>Security issue </a:t>
            </a:r>
          </a:p>
          <a:p>
            <a:pPr lvl="1" eaLnBrk="1" hangingPunct="1">
              <a:lnSpc>
                <a:spcPct val="90000"/>
              </a:lnSpc>
            </a:pPr>
            <a:r>
              <a:rPr lang="en-AU" altLang="en-US" sz="2100">
                <a:ea typeface="ＭＳ Ｐゴシック" panose="020B0600070205080204" pitchFamily="34" charset="-128"/>
              </a:rPr>
              <a:t>when </a:t>
            </a:r>
            <a:r>
              <a:rPr lang="en-AU" altLang="en-US" sz="2100" i="1">
                <a:ea typeface="ＭＳ Ｐゴシック" panose="020B0600070205080204" pitchFamily="34" charset="-128"/>
              </a:rPr>
              <a:t>j</a:t>
            </a:r>
            <a:r>
              <a:rPr lang="en-AU" altLang="en-US" sz="2100" i="1" baseline="30000">
                <a:ea typeface="ＭＳ Ｐゴシック" panose="020B0600070205080204" pitchFamily="34" charset="-128"/>
              </a:rPr>
              <a:t>th</a:t>
            </a:r>
            <a:r>
              <a:rPr lang="en-AU" altLang="en-US" sz="2100">
                <a:ea typeface="ＭＳ Ｐゴシック" panose="020B0600070205080204" pitchFamily="34" charset="-128"/>
              </a:rPr>
              <a:t> plaintext is known, the </a:t>
            </a:r>
            <a:r>
              <a:rPr lang="en-AU" altLang="en-US" sz="2100" i="1">
                <a:ea typeface="ＭＳ Ｐゴシック" panose="020B0600070205080204" pitchFamily="34" charset="-128"/>
              </a:rPr>
              <a:t>j</a:t>
            </a:r>
            <a:r>
              <a:rPr lang="en-AU" altLang="en-US" sz="2100" i="1" baseline="30000">
                <a:ea typeface="ＭＳ Ｐゴシック" panose="020B0600070205080204" pitchFamily="34" charset="-128"/>
              </a:rPr>
              <a:t>th</a:t>
            </a:r>
            <a:r>
              <a:rPr lang="en-AU" altLang="en-US" sz="2100">
                <a:ea typeface="ＭＳ Ｐゴシック" panose="020B0600070205080204" pitchFamily="34" charset="-128"/>
              </a:rPr>
              <a:t> output of the forward cipher function will be known</a:t>
            </a:r>
          </a:p>
          <a:p>
            <a:pPr lvl="1" eaLnBrk="1" hangingPunct="1">
              <a:lnSpc>
                <a:spcPct val="90000"/>
              </a:lnSpc>
            </a:pPr>
            <a:r>
              <a:rPr lang="en-AU" altLang="en-US" sz="2100">
                <a:ea typeface="ＭＳ Ｐゴシック" panose="020B0600070205080204" pitchFamily="34" charset="-128"/>
              </a:rPr>
              <a:t>Easily cover </a:t>
            </a:r>
            <a:r>
              <a:rPr lang="en-AU" altLang="en-US" sz="2100" i="1">
                <a:ea typeface="ＭＳ Ｐゴシック" panose="020B0600070205080204" pitchFamily="34" charset="-128"/>
              </a:rPr>
              <a:t>j</a:t>
            </a:r>
            <a:r>
              <a:rPr lang="en-AU" altLang="en-US" sz="2100" i="1" baseline="30000">
                <a:ea typeface="ＭＳ Ｐゴシック" panose="020B0600070205080204" pitchFamily="34" charset="-128"/>
              </a:rPr>
              <a:t>th</a:t>
            </a:r>
            <a:r>
              <a:rPr lang="en-AU" altLang="en-US" sz="2100">
                <a:ea typeface="ＭＳ Ｐゴシック" panose="020B0600070205080204" pitchFamily="34" charset="-128"/>
              </a:rPr>
              <a:t> plaintext block of other message with the same IV    </a:t>
            </a:r>
          </a:p>
          <a:p>
            <a:pPr lvl="1" eaLnBrk="1" hangingPunct="1">
              <a:lnSpc>
                <a:spcPct val="90000"/>
              </a:lnSpc>
            </a:pPr>
            <a:endParaRPr lang="en-AU" altLang="en-US" sz="2100">
              <a:ea typeface="ＭＳ Ｐゴシック" panose="020B0600070205080204" pitchFamily="34" charset="-128"/>
            </a:endParaRPr>
          </a:p>
          <a:p>
            <a:pPr eaLnBrk="1" hangingPunct="1">
              <a:lnSpc>
                <a:spcPct val="90000"/>
              </a:lnSpc>
            </a:pPr>
            <a:r>
              <a:rPr lang="en-AU" altLang="en-US" sz="2400">
                <a:ea typeface="ＭＳ Ｐゴシック" panose="020B0600070205080204" pitchFamily="34" charset="-128"/>
              </a:rPr>
              <a:t>Require that the IV is a nonce</a:t>
            </a:r>
            <a:r>
              <a:rPr lang="en-AU" altLang="en-US" sz="2100">
                <a:ea typeface="ＭＳ Ｐゴシック" panose="020B0600070205080204" pitchFamily="34" charset="-128"/>
              </a:rPr>
              <a:t>   </a:t>
            </a:r>
          </a:p>
          <a:p>
            <a:pPr lvl="1" eaLnBrk="1" hangingPunct="1">
              <a:lnSpc>
                <a:spcPct val="90000"/>
              </a:lnSpc>
            </a:pPr>
            <a:endParaRPr lang="en-AU" altLang="en-US" sz="2100">
              <a:ea typeface="ＭＳ Ｐゴシック" panose="020B0600070205080204" pitchFamily="34" charset="-128"/>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BEE4D7DA-4F94-4CDF-8745-0BA0FC40B77B}"/>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Counter (CTR)</a:t>
            </a:r>
            <a:endParaRPr lang="en-AU" altLang="en-US">
              <a:ea typeface="ＭＳ Ｐゴシック" panose="020B0600070205080204" pitchFamily="34" charset="-128"/>
            </a:endParaRPr>
          </a:p>
        </p:txBody>
      </p:sp>
      <p:sp>
        <p:nvSpPr>
          <p:cNvPr id="51203" name="Rectangle 3">
            <a:extLst>
              <a:ext uri="{FF2B5EF4-FFF2-40B4-BE49-F238E27FC236}">
                <a16:creationId xmlns:a16="http://schemas.microsoft.com/office/drawing/2014/main" id="{CAD9284F-B5B4-4B15-A832-B290806A6BCC}"/>
              </a:ext>
            </a:extLst>
          </p:cNvPr>
          <p:cNvSpPr>
            <a:spLocks noGrp="1" noChangeArrowheads="1"/>
          </p:cNvSpPr>
          <p:nvPr>
            <p:ph sz="quarter" idx="1"/>
          </p:nvPr>
        </p:nvSpPr>
        <p:spPr>
          <a:xfrm>
            <a:off x="457200" y="1219200"/>
            <a:ext cx="8229600" cy="4937125"/>
          </a:xfrm>
        </p:spPr>
        <p:txBody>
          <a:bodyPr/>
          <a:lstStyle/>
          <a:p>
            <a:pPr eaLnBrk="1" hangingPunct="1"/>
            <a:r>
              <a:rPr lang="en-US" altLang="en-US" sz="2400">
                <a:ea typeface="ＭＳ Ｐゴシック" panose="020B0600070205080204" pitchFamily="34" charset="-128"/>
              </a:rPr>
              <a:t>Encrypts counter value with the key rather than any feedback value (no feedback)</a:t>
            </a:r>
          </a:p>
          <a:p>
            <a:pPr eaLnBrk="1" hangingPunct="1"/>
            <a:endParaRPr lang="en-US" altLang="en-US" sz="2400">
              <a:ea typeface="ＭＳ Ｐゴシック" panose="020B0600070205080204" pitchFamily="34" charset="-128"/>
            </a:endParaRPr>
          </a:p>
          <a:p>
            <a:pPr eaLnBrk="1" hangingPunct="1"/>
            <a:r>
              <a:rPr lang="en-US" altLang="en-US" sz="2400">
                <a:ea typeface="ＭＳ Ｐゴシック" panose="020B0600070205080204" pitchFamily="34" charset="-128"/>
              </a:rPr>
              <a:t>Counter for each plaintext will be different </a:t>
            </a:r>
          </a:p>
          <a:p>
            <a:pPr lvl="1" eaLnBrk="1" hangingPunct="1"/>
            <a:r>
              <a:rPr lang="en-US" altLang="en-US" sz="2000">
                <a:ea typeface="ＭＳ Ｐゴシック" panose="020B0600070205080204" pitchFamily="34" charset="-128"/>
              </a:rPr>
              <a:t>can be any function which produces a sequence which is guaranteed not to repeat for a long time</a:t>
            </a:r>
            <a:endParaRPr lang="en-US" altLang="en-US" sz="2100">
              <a:ea typeface="ＭＳ Ｐゴシック" panose="020B0600070205080204" pitchFamily="34" charset="-128"/>
            </a:endParaRPr>
          </a:p>
          <a:p>
            <a:pPr eaLnBrk="1" hangingPunct="1"/>
            <a:endParaRPr lang="en-US" altLang="en-US" sz="2400">
              <a:ea typeface="ＭＳ Ｐゴシック" panose="020B0600070205080204" pitchFamily="34" charset="-128"/>
            </a:endParaRPr>
          </a:p>
          <a:p>
            <a:pPr eaLnBrk="1" hangingPunct="1"/>
            <a:r>
              <a:rPr lang="en-US" altLang="en-US" sz="2400">
                <a:ea typeface="ＭＳ Ｐゴシック" panose="020B0600070205080204" pitchFamily="34" charset="-128"/>
              </a:rPr>
              <a:t>Relation</a:t>
            </a:r>
          </a:p>
          <a:p>
            <a:pPr lvl="1" eaLnBrk="1" hangingPunct="1">
              <a:buFontTx/>
              <a:buNone/>
            </a:pPr>
            <a:r>
              <a:rPr lang="en-AU" altLang="en-US" sz="2000">
                <a:latin typeface="Courier New" panose="02070309020205020404" pitchFamily="49" charset="0"/>
                <a:ea typeface="ＭＳ Ｐゴシック" panose="020B0600070205080204" pitchFamily="34" charset="-128"/>
              </a:rPr>
              <a:t>			</a:t>
            </a:r>
            <a:r>
              <a:rPr lang="en-AU" altLang="en-US" sz="2200" b="1">
                <a:latin typeface="Courier New" panose="02070309020205020404" pitchFamily="49" charset="0"/>
                <a:ea typeface="ＭＳ Ｐゴシック" panose="020B0600070205080204" pitchFamily="34" charset="-128"/>
              </a:rPr>
              <a:t>C</a:t>
            </a:r>
            <a:r>
              <a:rPr lang="en-AU" altLang="en-US" sz="2200" b="1" baseline="-25000">
                <a:latin typeface="Courier New" panose="02070309020205020404" pitchFamily="49" charset="0"/>
                <a:ea typeface="ＭＳ Ｐゴシック" panose="020B0600070205080204" pitchFamily="34" charset="-128"/>
              </a:rPr>
              <a:t>i</a:t>
            </a:r>
            <a:r>
              <a:rPr lang="en-AU" altLang="en-US" sz="2200" b="1">
                <a:latin typeface="Courier New" panose="02070309020205020404" pitchFamily="49" charset="0"/>
                <a:ea typeface="ＭＳ Ｐゴシック" panose="020B0600070205080204" pitchFamily="34" charset="-128"/>
              </a:rPr>
              <a:t> = P</a:t>
            </a:r>
            <a:r>
              <a:rPr lang="en-AU" altLang="en-US" sz="2200" b="1" baseline="-25000">
                <a:latin typeface="Courier New" panose="02070309020205020404" pitchFamily="49" charset="0"/>
                <a:ea typeface="ＭＳ Ｐゴシック" panose="020B0600070205080204" pitchFamily="34" charset="-128"/>
              </a:rPr>
              <a:t>i</a:t>
            </a:r>
            <a:r>
              <a:rPr lang="en-AU" altLang="en-US" sz="2200" b="1">
                <a:latin typeface="Courier New" panose="02070309020205020404" pitchFamily="49" charset="0"/>
                <a:ea typeface="ＭＳ Ｐゴシック" panose="020B0600070205080204" pitchFamily="34" charset="-128"/>
              </a:rPr>
              <a:t> ⊕ O</a:t>
            </a:r>
            <a:r>
              <a:rPr lang="en-AU" altLang="en-US" sz="2200" b="1" baseline="-25000">
                <a:latin typeface="Courier New" panose="02070309020205020404" pitchFamily="49" charset="0"/>
                <a:ea typeface="ＭＳ Ｐゴシック" panose="020B0600070205080204" pitchFamily="34" charset="-128"/>
              </a:rPr>
              <a:t>i</a:t>
            </a:r>
            <a:r>
              <a:rPr lang="en-AU" altLang="en-US" sz="2200" b="1">
                <a:latin typeface="Courier New" panose="02070309020205020404" pitchFamily="49" charset="0"/>
                <a:ea typeface="ＭＳ Ｐゴシック" panose="020B0600070205080204" pitchFamily="34" charset="-128"/>
              </a:rPr>
              <a:t> </a:t>
            </a:r>
          </a:p>
          <a:p>
            <a:pPr lvl="1" eaLnBrk="1" hangingPunct="1">
              <a:buFontTx/>
              <a:buNone/>
            </a:pPr>
            <a:r>
              <a:rPr lang="en-AU" altLang="en-US" sz="2200" b="1">
                <a:latin typeface="Courier New" panose="02070309020205020404" pitchFamily="49" charset="0"/>
                <a:ea typeface="ＭＳ Ｐゴシック" panose="020B0600070205080204" pitchFamily="34" charset="-128"/>
              </a:rPr>
              <a:t>			O</a:t>
            </a:r>
            <a:r>
              <a:rPr lang="en-AU" altLang="en-US" sz="2200" b="1" baseline="-25000">
                <a:latin typeface="Courier New" panose="02070309020205020404" pitchFamily="49" charset="0"/>
                <a:ea typeface="ＭＳ Ｐゴシック" panose="020B0600070205080204" pitchFamily="34" charset="-128"/>
              </a:rPr>
              <a:t>i</a:t>
            </a:r>
            <a:r>
              <a:rPr lang="en-AU" altLang="en-US" sz="2200" b="1">
                <a:latin typeface="Courier New" panose="02070309020205020404" pitchFamily="49" charset="0"/>
                <a:ea typeface="ＭＳ Ｐゴシック" panose="020B0600070205080204" pitchFamily="34" charset="-128"/>
              </a:rPr>
              <a:t> = E</a:t>
            </a:r>
            <a:r>
              <a:rPr lang="en-AU" altLang="en-US" sz="2200" b="1" baseline="-25000">
                <a:latin typeface="Courier New" panose="02070309020205020404" pitchFamily="49" charset="0"/>
                <a:ea typeface="ＭＳ Ｐゴシック" panose="020B0600070205080204" pitchFamily="34" charset="-128"/>
              </a:rPr>
              <a:t>K </a:t>
            </a:r>
            <a:r>
              <a:rPr lang="en-AU" altLang="en-US" sz="2200" b="1">
                <a:latin typeface="Courier New" panose="02070309020205020404" pitchFamily="49" charset="0"/>
                <a:ea typeface="ＭＳ Ｐゴシック" panose="020B0600070205080204" pitchFamily="34" charset="-128"/>
              </a:rPr>
              <a:t>(i)</a:t>
            </a:r>
            <a:endParaRPr lang="en-US" altLang="en-US" sz="2200" b="1">
              <a:ea typeface="ＭＳ Ｐゴシック" panose="020B0600070205080204" pitchFamily="34" charset="-128"/>
            </a:endParaRPr>
          </a:p>
          <a:p>
            <a:pPr eaLnBrk="1" hangingPunct="1"/>
            <a:endParaRPr lang="en-US" altLang="en-US" sz="2400">
              <a:ea typeface="ＭＳ Ｐゴシック" panose="020B0600070205080204" pitchFamily="34" charset="-128"/>
            </a:endParaRPr>
          </a:p>
          <a:p>
            <a:pPr eaLnBrk="1" hangingPunct="1"/>
            <a:r>
              <a:rPr lang="en-US" altLang="en-US" sz="2400">
                <a:ea typeface="ＭＳ Ｐゴシック" panose="020B0600070205080204" pitchFamily="34" charset="-128"/>
              </a:rPr>
              <a:t>Uses: high-speed network encryptions</a:t>
            </a:r>
            <a:endParaRPr lang="en-AU" altLang="en-US" sz="2400">
              <a:ea typeface="ＭＳ Ｐゴシック" panose="020B0600070205080204" pitchFamily="34" charset="-128"/>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3DE210D2-6B4A-4075-A188-0C7FBBD43CBA}"/>
              </a:ext>
            </a:extLst>
          </p:cNvPr>
          <p:cNvSpPr>
            <a:spLocks noGrp="1"/>
          </p:cNvSpPr>
          <p:nvPr>
            <p:ph type="title"/>
          </p:nvPr>
        </p:nvSpPr>
        <p:spPr/>
        <p:txBody>
          <a:bodyPr/>
          <a:lstStyle/>
          <a:p>
            <a:pPr eaLnBrk="1" hangingPunct="1"/>
            <a:r>
              <a:rPr lang="en-US" altLang="en-US">
                <a:ea typeface="ＭＳ Ｐゴシック" panose="020B0600070205080204" pitchFamily="34" charset="-128"/>
              </a:rPr>
              <a:t>CTR Scheme</a:t>
            </a:r>
          </a:p>
        </p:txBody>
      </p:sp>
      <p:pic>
        <p:nvPicPr>
          <p:cNvPr id="52228" name="Picture 18">
            <a:extLst>
              <a:ext uri="{FF2B5EF4-FFF2-40B4-BE49-F238E27FC236}">
                <a16:creationId xmlns:a16="http://schemas.microsoft.com/office/drawing/2014/main" id="{7933033C-0F08-46E5-B32A-2C1EF0B66D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12776"/>
            <a:ext cx="8435280"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BB7F416-63DF-4C2C-A4C6-4C5EE64AD4D7}"/>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CTR Encryption and Decryption</a:t>
            </a:r>
            <a:endParaRPr lang="en-AU" altLang="en-US">
              <a:ea typeface="ＭＳ Ｐゴシック" panose="020B0600070205080204" pitchFamily="34" charset="-128"/>
            </a:endParaRPr>
          </a:p>
        </p:txBody>
      </p:sp>
      <p:pic>
        <p:nvPicPr>
          <p:cNvPr id="22530" name="Picture 2" descr="CTR encryption 2.svg">
            <a:extLst>
              <a:ext uri="{FF2B5EF4-FFF2-40B4-BE49-F238E27FC236}">
                <a16:creationId xmlns:a16="http://schemas.microsoft.com/office/drawing/2014/main" id="{F9D62360-8DD8-4010-B6BB-E26C9250FA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52736"/>
            <a:ext cx="9144000" cy="42161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BB7F416-63DF-4C2C-A4C6-4C5EE64AD4D7}"/>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CTR Encryption and Decryption</a:t>
            </a:r>
            <a:endParaRPr lang="en-AU" altLang="en-US">
              <a:ea typeface="ＭＳ Ｐゴシック" panose="020B0600070205080204" pitchFamily="34" charset="-128"/>
            </a:endParaRPr>
          </a:p>
        </p:txBody>
      </p:sp>
      <p:pic>
        <p:nvPicPr>
          <p:cNvPr id="61442" name="Picture 2" descr="CTR decryption 2.svg">
            <a:extLst>
              <a:ext uri="{FF2B5EF4-FFF2-40B4-BE49-F238E27FC236}">
                <a16:creationId xmlns:a16="http://schemas.microsoft.com/office/drawing/2014/main" id="{E480CD12-95BC-4E6C-A4ED-A3D74A319D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40768"/>
            <a:ext cx="9144000" cy="424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8308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49894A33-283F-4F7E-9661-F59B976ED003}"/>
              </a:ext>
            </a:extLst>
          </p:cNvPr>
          <p:cNvSpPr>
            <a:spLocks noGrp="1"/>
          </p:cNvSpPr>
          <p:nvPr>
            <p:ph type="title"/>
          </p:nvPr>
        </p:nvSpPr>
        <p:spPr/>
        <p:txBody>
          <a:bodyPr/>
          <a:lstStyle/>
          <a:p>
            <a:pPr eaLnBrk="1" hangingPunct="1"/>
            <a:r>
              <a:rPr lang="en-US" altLang="en-US">
                <a:ea typeface="ＭＳ Ｐゴシック" panose="020B0600070205080204" pitchFamily="34" charset="-128"/>
              </a:rPr>
              <a:t>OFB as a Stream Cipher</a:t>
            </a:r>
          </a:p>
        </p:txBody>
      </p:sp>
      <p:pic>
        <p:nvPicPr>
          <p:cNvPr id="55299" name="Picture 12">
            <a:extLst>
              <a:ext uri="{FF2B5EF4-FFF2-40B4-BE49-F238E27FC236}">
                <a16:creationId xmlns:a16="http://schemas.microsoft.com/office/drawing/2014/main" id="{B33A07DC-CAC5-4CBE-A1B6-2E6A1EB604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40768"/>
            <a:ext cx="8539744"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187624" y="188565"/>
            <a:ext cx="7344816" cy="792163"/>
          </a:xfrm>
        </p:spPr>
        <p:txBody>
          <a:bodyPr/>
          <a:lstStyle/>
          <a:p>
            <a:pPr eaLnBrk="1" hangingPunct="1"/>
            <a:r>
              <a:rPr lang="en-GB" altLang="en-US" dirty="0"/>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685800" y="1268760"/>
            <a:ext cx="8278688" cy="4967287"/>
          </a:xfrm>
        </p:spPr>
        <p:txBody>
          <a:bodyPr/>
          <a:lstStyle/>
          <a:p>
            <a:pPr eaLnBrk="1" hangingPunct="1">
              <a:spcBef>
                <a:spcPct val="25000"/>
              </a:spcBef>
            </a:pPr>
            <a:r>
              <a:rPr lang="en-GB" altLang="en-US" dirty="0"/>
              <a:t>Stream Cipher</a:t>
            </a:r>
          </a:p>
          <a:p>
            <a:pPr eaLnBrk="1" hangingPunct="1">
              <a:spcBef>
                <a:spcPct val="25000"/>
              </a:spcBef>
            </a:pPr>
            <a:r>
              <a:rPr lang="en-GB" altLang="en-US" dirty="0"/>
              <a:t>Block cipher</a:t>
            </a:r>
          </a:p>
          <a:p>
            <a:pPr lvl="1" eaLnBrk="1" hangingPunct="1">
              <a:spcBef>
                <a:spcPct val="25000"/>
              </a:spcBef>
            </a:pPr>
            <a:r>
              <a:rPr lang="en-GB" altLang="en-US" dirty="0"/>
              <a:t>Data Encryption Standard (DES)</a:t>
            </a:r>
          </a:p>
          <a:p>
            <a:pPr lvl="1" eaLnBrk="1" hangingPunct="1">
              <a:spcBef>
                <a:spcPct val="25000"/>
              </a:spcBef>
            </a:pPr>
            <a:r>
              <a:rPr lang="en-GB" altLang="en-US" dirty="0">
                <a:solidFill>
                  <a:srgbClr val="FF0000"/>
                </a:solidFill>
              </a:rPr>
              <a:t>Advanced Encryption Standard (AES)</a:t>
            </a:r>
          </a:p>
          <a:p>
            <a:pPr lvl="1" eaLnBrk="1" hangingPunct="1">
              <a:spcBef>
                <a:spcPct val="25000"/>
              </a:spcBef>
            </a:pPr>
            <a:r>
              <a:rPr lang="en-GB" altLang="en-US" dirty="0"/>
              <a:t>Some other ciphers</a:t>
            </a:r>
          </a:p>
          <a:p>
            <a:pPr lvl="2" eaLnBrk="1" hangingPunct="1">
              <a:spcBef>
                <a:spcPct val="25000"/>
              </a:spcBef>
            </a:pPr>
            <a:r>
              <a:rPr lang="en-GB" altLang="en-US" sz="2800" dirty="0"/>
              <a:t> Searchable encryption</a:t>
            </a:r>
          </a:p>
          <a:p>
            <a:pPr lvl="2" eaLnBrk="1" hangingPunct="1">
              <a:spcBef>
                <a:spcPct val="25000"/>
              </a:spcBef>
            </a:pPr>
            <a:r>
              <a:rPr lang="en-GB" altLang="en-US" sz="2800" dirty="0"/>
              <a:t> Homomorphic encryption</a:t>
            </a:r>
          </a:p>
          <a:p>
            <a:pPr lvl="2" eaLnBrk="1" hangingPunct="1">
              <a:spcBef>
                <a:spcPct val="25000"/>
              </a:spcBef>
            </a:pPr>
            <a:r>
              <a:rPr lang="en-GB" altLang="en-US" sz="2800" dirty="0"/>
              <a:t> Attribute based encryption</a:t>
            </a:r>
          </a:p>
        </p:txBody>
      </p:sp>
    </p:spTree>
    <p:extLst>
      <p:ext uri="{BB962C8B-B14F-4D97-AF65-F5344CB8AC3E}">
        <p14:creationId xmlns:p14="http://schemas.microsoft.com/office/powerpoint/2010/main" val="20226420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4015D5FB-2DDE-4DEF-942A-E26930F483E3}"/>
              </a:ext>
            </a:extLst>
          </p:cNvPr>
          <p:cNvSpPr>
            <a:spLocks noGrp="1" noChangeArrowheads="1"/>
          </p:cNvSpPr>
          <p:nvPr>
            <p:ph type="title"/>
          </p:nvPr>
        </p:nvSpPr>
        <p:spPr/>
        <p:txBody>
          <a:bodyPr/>
          <a:lstStyle/>
          <a:p>
            <a:pPr eaLnBrk="1" hangingPunct="1"/>
            <a:r>
              <a:rPr lang="en-AU" altLang="en-US">
                <a:ea typeface="ＭＳ Ｐゴシック" panose="020B0600070205080204" pitchFamily="34" charset="-128"/>
                <a:cs typeface="Arial" panose="020B0604020202020204" pitchFamily="34" charset="0"/>
              </a:rPr>
              <a:t>Remark on CTR</a:t>
            </a:r>
          </a:p>
        </p:txBody>
      </p:sp>
      <p:sp>
        <p:nvSpPr>
          <p:cNvPr id="56324" name="Rectangle 3">
            <a:extLst>
              <a:ext uri="{FF2B5EF4-FFF2-40B4-BE49-F238E27FC236}">
                <a16:creationId xmlns:a16="http://schemas.microsoft.com/office/drawing/2014/main" id="{9A5EE987-22B8-44D4-9531-A98FB9E0E552}"/>
              </a:ext>
            </a:extLst>
          </p:cNvPr>
          <p:cNvSpPr>
            <a:spLocks noGrp="1" noChangeArrowheads="1"/>
          </p:cNvSpPr>
          <p:nvPr>
            <p:ph sz="quarter" idx="1"/>
          </p:nvPr>
        </p:nvSpPr>
        <p:spPr>
          <a:xfrm>
            <a:off x="381000" y="1340768"/>
            <a:ext cx="8382000" cy="4525963"/>
          </a:xfrm>
        </p:spPr>
        <p:txBody>
          <a:bodyPr/>
          <a:lstStyle/>
          <a:p>
            <a:pPr eaLnBrk="1" hangingPunct="1">
              <a:lnSpc>
                <a:spcPct val="120000"/>
              </a:lnSpc>
            </a:pPr>
            <a:r>
              <a:rPr lang="en-AU" altLang="en-US" sz="2400">
                <a:ea typeface="ＭＳ Ｐゴシック" panose="020B0600070205080204" pitchFamily="34" charset="-128"/>
                <a:cs typeface="Arial" panose="020B0604020202020204" pitchFamily="34" charset="0"/>
              </a:rPr>
              <a:t>Strengthes:  </a:t>
            </a:r>
          </a:p>
          <a:p>
            <a:pPr lvl="1" eaLnBrk="1" hangingPunct="1">
              <a:lnSpc>
                <a:spcPct val="120000"/>
              </a:lnSpc>
            </a:pPr>
            <a:r>
              <a:rPr lang="en-AU" altLang="en-US" sz="2000">
                <a:ea typeface="ＭＳ Ｐゴシック" panose="020B0600070205080204" pitchFamily="34" charset="-128"/>
                <a:cs typeface="Arial" panose="020B0604020202020204" pitchFamily="34" charset="0"/>
              </a:rPr>
              <a:t>Needs only the encryption algorithm</a:t>
            </a:r>
          </a:p>
          <a:p>
            <a:pPr lvl="1" eaLnBrk="1" hangingPunct="1">
              <a:lnSpc>
                <a:spcPct val="120000"/>
              </a:lnSpc>
            </a:pPr>
            <a:r>
              <a:rPr lang="en-US" altLang="en-US" sz="2000">
                <a:ea typeface="ＭＳ Ｐゴシック" panose="020B0600070205080204" pitchFamily="34" charset="-128"/>
                <a:cs typeface="Arial" panose="020B0604020202020204" pitchFamily="34" charset="0"/>
              </a:rPr>
              <a:t>Random access to encrypted data blocks</a:t>
            </a:r>
          </a:p>
          <a:p>
            <a:pPr lvl="2" eaLnBrk="1" hangingPunct="1">
              <a:lnSpc>
                <a:spcPct val="120000"/>
              </a:lnSpc>
            </a:pPr>
            <a:r>
              <a:rPr lang="en-AU" altLang="en-US">
                <a:ea typeface="ＭＳ Ｐゴシック" panose="020B0600070205080204" pitchFamily="34" charset="-128"/>
                <a:cs typeface="Arial" panose="020B0604020202020204" pitchFamily="34" charset="0"/>
              </a:rPr>
              <a:t>blocks can be processed (encrypted or decrypted) in parallel</a:t>
            </a:r>
          </a:p>
          <a:p>
            <a:pPr lvl="1" eaLnBrk="1" hangingPunct="1">
              <a:lnSpc>
                <a:spcPct val="120000"/>
              </a:lnSpc>
            </a:pPr>
            <a:r>
              <a:rPr lang="en-AU" altLang="en-US" sz="2000">
                <a:ea typeface="ＭＳ Ｐゴシック" panose="020B0600070205080204" pitchFamily="34" charset="-128"/>
                <a:cs typeface="Arial" panose="020B0604020202020204" pitchFamily="34" charset="0"/>
              </a:rPr>
              <a:t>Simple; fast encryption/decryption</a:t>
            </a:r>
          </a:p>
          <a:p>
            <a:pPr eaLnBrk="1" hangingPunct="1">
              <a:lnSpc>
                <a:spcPct val="120000"/>
              </a:lnSpc>
            </a:pPr>
            <a:endParaRPr lang="en-AU" altLang="en-US" sz="2400">
              <a:ea typeface="ＭＳ Ｐゴシック" panose="020B0600070205080204" pitchFamily="34" charset="-128"/>
              <a:cs typeface="Arial" panose="020B0604020202020204" pitchFamily="34" charset="0"/>
            </a:endParaRPr>
          </a:p>
          <a:p>
            <a:pPr eaLnBrk="1" hangingPunct="1">
              <a:lnSpc>
                <a:spcPct val="120000"/>
              </a:lnSpc>
            </a:pPr>
            <a:r>
              <a:rPr lang="en-AU" altLang="en-US" sz="2400">
                <a:ea typeface="ＭＳ Ｐゴシック" panose="020B0600070205080204" pitchFamily="34" charset="-128"/>
                <a:cs typeface="Arial" panose="020B0604020202020204" pitchFamily="34" charset="0"/>
              </a:rPr>
              <a:t>Counter must be </a:t>
            </a:r>
          </a:p>
          <a:p>
            <a:pPr lvl="1" eaLnBrk="1" hangingPunct="1"/>
            <a:r>
              <a:rPr lang="en-US" altLang="en-US" sz="2100">
                <a:ea typeface="ＭＳ Ｐゴシック" panose="020B0600070205080204" pitchFamily="34" charset="-128"/>
              </a:rPr>
              <a:t>Must be unknown and unpredictable</a:t>
            </a:r>
          </a:p>
          <a:p>
            <a:pPr lvl="1" eaLnBrk="1" hangingPunct="1"/>
            <a:r>
              <a:rPr lang="en-US" altLang="en-US" sz="2100">
                <a:ea typeface="ＭＳ Ｐゴシック" panose="020B0600070205080204" pitchFamily="34" charset="-128"/>
              </a:rPr>
              <a:t>pseudo-randomness in the key stream is a goal</a:t>
            </a:r>
          </a:p>
          <a:p>
            <a:pPr eaLnBrk="1" hangingPunct="1">
              <a:lnSpc>
                <a:spcPct val="120000"/>
              </a:lnSpc>
            </a:pPr>
            <a:endParaRPr lang="en-AU" altLang="en-US" sz="2400">
              <a:ea typeface="ＭＳ Ｐゴシック" panose="020B0600070205080204" pitchFamily="34" charset="-128"/>
              <a:cs typeface="Arial" panose="020B0604020202020204" pitchFamily="34" charset="0"/>
            </a:endParaRPr>
          </a:p>
          <a:p>
            <a:pPr lvl="1" eaLnBrk="1" hangingPunct="1"/>
            <a:endParaRPr lang="en-AU" altLang="en-US" sz="2000">
              <a:ea typeface="ＭＳ Ｐゴシック" panose="020B0600070205080204" pitchFamily="34" charset="-128"/>
              <a:cs typeface="Arial" panose="020B060402020202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A837668C-A649-41D7-A2BE-98949457207A}"/>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cs typeface="Arial" panose="020B0604020202020204" pitchFamily="34" charset="0"/>
              </a:rPr>
              <a:t>Remark on each mode</a:t>
            </a:r>
          </a:p>
        </p:txBody>
      </p:sp>
      <p:sp>
        <p:nvSpPr>
          <p:cNvPr id="59396" name="Rectangle 3">
            <a:extLst>
              <a:ext uri="{FF2B5EF4-FFF2-40B4-BE49-F238E27FC236}">
                <a16:creationId xmlns:a16="http://schemas.microsoft.com/office/drawing/2014/main" id="{1A5EDC7D-FE4C-4E8C-A4DD-575F75AAAFD9}"/>
              </a:ext>
            </a:extLst>
          </p:cNvPr>
          <p:cNvSpPr>
            <a:spLocks noGrp="1" noChangeArrowheads="1"/>
          </p:cNvSpPr>
          <p:nvPr>
            <p:ph sz="quarter" idx="1"/>
          </p:nvPr>
        </p:nvSpPr>
        <p:spPr>
          <a:xfrm>
            <a:off x="288032" y="1219200"/>
            <a:ext cx="8604448" cy="4937125"/>
          </a:xfrm>
        </p:spPr>
        <p:txBody>
          <a:bodyPr/>
          <a:lstStyle/>
          <a:p>
            <a:pPr eaLnBrk="1" hangingPunct="1"/>
            <a:r>
              <a:rPr lang="en-US" altLang="en-US">
                <a:ea typeface="ＭＳ Ｐゴシック" panose="020B0600070205080204" pitchFamily="34" charset="-128"/>
              </a:rPr>
              <a:t>Basically two types: </a:t>
            </a:r>
          </a:p>
          <a:p>
            <a:pPr lvl="1" eaLnBrk="1" hangingPunct="1"/>
            <a:r>
              <a:rPr lang="en-US" altLang="en-US">
                <a:ea typeface="ＭＳ Ｐゴシック" panose="020B0600070205080204" pitchFamily="34" charset="-128"/>
              </a:rPr>
              <a:t>block cipher </a:t>
            </a:r>
          </a:p>
          <a:p>
            <a:pPr lvl="1" eaLnBrk="1" hangingPunct="1"/>
            <a:r>
              <a:rPr lang="en-US" altLang="en-US">
                <a:ea typeface="ＭＳ Ｐゴシック" panose="020B0600070205080204" pitchFamily="34" charset="-128"/>
              </a:rPr>
              <a:t>stream cipher</a:t>
            </a:r>
          </a:p>
          <a:p>
            <a:pPr eaLnBrk="1" hangingPunct="1"/>
            <a:r>
              <a:rPr lang="en-US" altLang="en-US">
                <a:ea typeface="ＭＳ Ｐゴシック" panose="020B0600070205080204" pitchFamily="34" charset="-128"/>
              </a:rPr>
              <a:t>CBC is an excellent block cipher</a:t>
            </a:r>
          </a:p>
          <a:p>
            <a:pPr eaLnBrk="1" hangingPunct="1"/>
            <a:r>
              <a:rPr lang="en-US" altLang="en-US">
                <a:ea typeface="ＭＳ Ｐゴシック" panose="020B0600070205080204" pitchFamily="34" charset="-128"/>
              </a:rPr>
              <a:t>CFB, OFB, and CTR are stream ciphers</a:t>
            </a:r>
          </a:p>
          <a:p>
            <a:pPr eaLnBrk="1" hangingPunct="1"/>
            <a:r>
              <a:rPr lang="en-US" altLang="en-US">
                <a:ea typeface="ＭＳ Ｐゴシック" panose="020B0600070205080204" pitchFamily="34" charset="-128"/>
              </a:rPr>
              <a:t>CTR is faster because simpler and it allows parallel processing</a:t>
            </a:r>
          </a:p>
          <a:p>
            <a:pPr eaLnBrk="1" hangingPunct="1"/>
            <a:endParaRPr lang="en-US" altLang="en-US">
              <a:ea typeface="ＭＳ Ｐゴシック" panose="020B0600070205080204" pitchFamily="34" charset="-128"/>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505D9319-4629-436D-B38D-08B96E9104CF}"/>
              </a:ext>
            </a:extLst>
          </p:cNvPr>
          <p:cNvSpPr>
            <a:spLocks noGrp="1"/>
          </p:cNvSpPr>
          <p:nvPr>
            <p:ph type="title"/>
          </p:nvPr>
        </p:nvSpPr>
        <p:spPr/>
        <p:txBody>
          <a:bodyPr/>
          <a:lstStyle/>
          <a:p>
            <a:r>
              <a:rPr lang="en-US" altLang="en-US">
                <a:ea typeface="ＭＳ Ｐゴシック" panose="020B0600070205080204" pitchFamily="34" charset="-128"/>
              </a:rPr>
              <a:t>Modes and IV</a:t>
            </a:r>
          </a:p>
        </p:txBody>
      </p:sp>
      <p:sp>
        <p:nvSpPr>
          <p:cNvPr id="60419" name="Content Placeholder 2">
            <a:extLst>
              <a:ext uri="{FF2B5EF4-FFF2-40B4-BE49-F238E27FC236}">
                <a16:creationId xmlns:a16="http://schemas.microsoft.com/office/drawing/2014/main" id="{E3E9AAE2-512F-4FD5-A6A0-8051A57443B7}"/>
              </a:ext>
            </a:extLst>
          </p:cNvPr>
          <p:cNvSpPr>
            <a:spLocks noGrp="1"/>
          </p:cNvSpPr>
          <p:nvPr>
            <p:ph sz="quarter" idx="1"/>
          </p:nvPr>
        </p:nvSpPr>
        <p:spPr>
          <a:xfrm>
            <a:off x="457200" y="1219200"/>
            <a:ext cx="8229600" cy="4937125"/>
          </a:xfrm>
        </p:spPr>
        <p:txBody>
          <a:bodyPr/>
          <a:lstStyle/>
          <a:p>
            <a:r>
              <a:rPr lang="en-US" altLang="en-US">
                <a:ea typeface="ＭＳ Ｐゴシック" panose="020B0600070205080204" pitchFamily="34" charset="-128"/>
              </a:rPr>
              <a:t>An IV has different security requirements than a key</a:t>
            </a:r>
          </a:p>
          <a:p>
            <a:r>
              <a:rPr lang="en-US" altLang="en-US">
                <a:ea typeface="ＭＳ Ｐゴシック" panose="020B0600070205080204" pitchFamily="34" charset="-128"/>
              </a:rPr>
              <a:t>Generally, an IV will not be reused under the same key </a:t>
            </a:r>
          </a:p>
          <a:p>
            <a:r>
              <a:rPr lang="en-US" altLang="en-US">
                <a:ea typeface="ＭＳ Ｐゴシック" panose="020B0600070205080204" pitchFamily="34" charset="-128"/>
              </a:rPr>
              <a:t>CBC and CFB </a:t>
            </a:r>
          </a:p>
          <a:p>
            <a:pPr lvl="1"/>
            <a:r>
              <a:rPr lang="en-US" altLang="en-US">
                <a:ea typeface="ＭＳ Ｐゴシック" panose="020B0600070205080204" pitchFamily="34" charset="-128"/>
              </a:rPr>
              <a:t>reusing an IV leaks some information about the first block of plaintext, and about any common prefix shared by the two messages</a:t>
            </a:r>
          </a:p>
          <a:p>
            <a:r>
              <a:rPr lang="en-US" altLang="en-US">
                <a:ea typeface="ＭＳ Ｐゴシック" panose="020B0600070205080204" pitchFamily="34" charset="-128"/>
              </a:rPr>
              <a:t>OFB and CTR</a:t>
            </a:r>
          </a:p>
          <a:p>
            <a:pPr lvl="1"/>
            <a:r>
              <a:rPr lang="en-US" altLang="en-US">
                <a:ea typeface="ＭＳ Ｐゴシック" panose="020B0600070205080204" pitchFamily="34" charset="-128"/>
              </a:rPr>
              <a:t>reusing an IV completely destroys security</a:t>
            </a: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a:extLst>
              <a:ext uri="{FF2B5EF4-FFF2-40B4-BE49-F238E27FC236}">
                <a16:creationId xmlns:a16="http://schemas.microsoft.com/office/drawing/2014/main" id="{A9ED12BE-EE53-4DF7-B9D0-A293C60421CE}"/>
              </a:ext>
            </a:extLst>
          </p:cNvPr>
          <p:cNvSpPr>
            <a:spLocks noGrp="1" noChangeArrowheads="1"/>
          </p:cNvSpPr>
          <p:nvPr>
            <p:ph type="title"/>
          </p:nvPr>
        </p:nvSpPr>
        <p:spPr>
          <a:xfrm>
            <a:off x="914400" y="-99753"/>
            <a:ext cx="8229600" cy="1102568"/>
          </a:xfrm>
        </p:spPr>
        <p:txBody>
          <a:bodyPr/>
          <a:lstStyle/>
          <a:p>
            <a:pPr eaLnBrk="1" hangingPunct="1"/>
            <a:r>
              <a:rPr lang="en-US" altLang="en-US">
                <a:ea typeface="ＭＳ Ｐゴシック" panose="020B0600070205080204" pitchFamily="34" charset="-128"/>
                <a:cs typeface="Arial" panose="020B0604020202020204" pitchFamily="34" charset="0"/>
              </a:rPr>
              <a:t>CBC and CTR comparison</a:t>
            </a:r>
          </a:p>
        </p:txBody>
      </p:sp>
      <p:graphicFrame>
        <p:nvGraphicFramePr>
          <p:cNvPr id="34849" name="Group 33">
            <a:extLst>
              <a:ext uri="{FF2B5EF4-FFF2-40B4-BE49-F238E27FC236}">
                <a16:creationId xmlns:a16="http://schemas.microsoft.com/office/drawing/2014/main" id="{5F8F6ECD-BEA4-4621-ACC3-A5B01D354B46}"/>
              </a:ext>
            </a:extLst>
          </p:cNvPr>
          <p:cNvGraphicFramePr>
            <a:graphicFrameLocks noGrp="1"/>
          </p:cNvGraphicFramePr>
          <p:nvPr>
            <p:ph type="tbl" idx="1"/>
            <p:extLst>
              <p:ext uri="{D42A27DB-BD31-4B8C-83A1-F6EECF244321}">
                <p14:modId xmlns:p14="http://schemas.microsoft.com/office/powerpoint/2010/main" val="2775678173"/>
              </p:ext>
            </p:extLst>
          </p:nvPr>
        </p:nvGraphicFramePr>
        <p:xfrm>
          <a:off x="457200" y="1676400"/>
          <a:ext cx="8229600" cy="426720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6312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rPr>
                        <a:t>CBC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mn-lt"/>
                        </a:rPr>
                        <a:t>CTR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120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Padding needed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No padding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26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No parallel processing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Parallel processing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150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Separate encryption and decryption functions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Encryption function alone is enough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120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Random IV or a nonce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Unique nonce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2590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Nonce reuse leaks some information about initial plaintext 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Nonce reuse will leak information about the entire message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DF51FC1D-224B-4BEE-8D7E-2501D9C81E85}"/>
              </a:ext>
            </a:extLst>
          </p:cNvPr>
          <p:cNvSpPr>
            <a:spLocks noGrp="1"/>
          </p:cNvSpPr>
          <p:nvPr>
            <p:ph type="title"/>
          </p:nvPr>
        </p:nvSpPr>
        <p:spPr/>
        <p:txBody>
          <a:bodyPr/>
          <a:lstStyle/>
          <a:p>
            <a:pPr eaLnBrk="1" hangingPunct="1"/>
            <a:r>
              <a:rPr lang="en-US" altLang="en-US">
                <a:ea typeface="ＭＳ Ｐゴシック" panose="020B0600070205080204" pitchFamily="34" charset="-128"/>
                <a:cs typeface="Arial" panose="020B0604020202020204" pitchFamily="34" charset="0"/>
              </a:rPr>
              <a:t>Comparison of Different Modes</a:t>
            </a:r>
          </a:p>
        </p:txBody>
      </p:sp>
      <p:pic>
        <p:nvPicPr>
          <p:cNvPr id="62467" name="Picture 3">
            <a:extLst>
              <a:ext uri="{FF2B5EF4-FFF2-40B4-BE49-F238E27FC236}">
                <a16:creationId xmlns:a16="http://schemas.microsoft.com/office/drawing/2014/main" id="{84A0AA34-9C50-4066-BB2D-357880632F0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8104188"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a:extLst>
              <a:ext uri="{FF2B5EF4-FFF2-40B4-BE49-F238E27FC236}">
                <a16:creationId xmlns:a16="http://schemas.microsoft.com/office/drawing/2014/main" id="{BA4ED868-FC6D-43E4-9673-AE90CF9E5E97}"/>
              </a:ext>
            </a:extLst>
          </p:cNvPr>
          <p:cNvSpPr>
            <a:spLocks noGrp="1" noChangeArrowheads="1"/>
          </p:cNvSpPr>
          <p:nvPr>
            <p:ph type="title"/>
          </p:nvPr>
        </p:nvSpPr>
        <p:spPr>
          <a:xfrm>
            <a:off x="942252" y="27892"/>
            <a:ext cx="8229600" cy="838200"/>
          </a:xfrm>
        </p:spPr>
        <p:txBody>
          <a:bodyPr/>
          <a:lstStyle/>
          <a:p>
            <a:pPr eaLnBrk="1" hangingPunct="1"/>
            <a:r>
              <a:rPr lang="en-US" altLang="en-US">
                <a:ea typeface="ＭＳ Ｐゴシック" panose="020B0600070205080204" pitchFamily="34" charset="-128"/>
                <a:cs typeface="Arial" panose="020B0604020202020204" pitchFamily="34" charset="0"/>
              </a:rPr>
              <a:t>Comparison of Modes</a:t>
            </a:r>
          </a:p>
        </p:txBody>
      </p:sp>
      <p:graphicFrame>
        <p:nvGraphicFramePr>
          <p:cNvPr id="37951" name="Group 63">
            <a:extLst>
              <a:ext uri="{FF2B5EF4-FFF2-40B4-BE49-F238E27FC236}">
                <a16:creationId xmlns:a16="http://schemas.microsoft.com/office/drawing/2014/main" id="{48B2E410-B9A7-44BA-8793-7A5DB91C80C5}"/>
              </a:ext>
            </a:extLst>
          </p:cNvPr>
          <p:cNvGraphicFramePr>
            <a:graphicFrameLocks noGrp="1"/>
          </p:cNvGraphicFramePr>
          <p:nvPr>
            <p:ph type="tbl" idx="1"/>
            <p:extLst>
              <p:ext uri="{D42A27DB-BD31-4B8C-83A1-F6EECF244321}">
                <p14:modId xmlns:p14="http://schemas.microsoft.com/office/powerpoint/2010/main" val="1443132008"/>
              </p:ext>
            </p:extLst>
          </p:nvPr>
        </p:nvGraphicFramePr>
        <p:xfrm>
          <a:off x="457200" y="1600200"/>
          <a:ext cx="8077200" cy="3143250"/>
        </p:xfrm>
        <a:graphic>
          <a:graphicData uri="http://schemas.openxmlformats.org/drawingml/2006/table">
            <a:tbl>
              <a:tblPr/>
              <a:tblGrid>
                <a:gridCol w="1420813">
                  <a:extLst>
                    <a:ext uri="{9D8B030D-6E8A-4147-A177-3AD203B41FA5}">
                      <a16:colId xmlns:a16="http://schemas.microsoft.com/office/drawing/2014/main" val="20000"/>
                    </a:ext>
                  </a:extLst>
                </a:gridCol>
                <a:gridCol w="3963987">
                  <a:extLst>
                    <a:ext uri="{9D8B030D-6E8A-4147-A177-3AD203B41FA5}">
                      <a16:colId xmlns:a16="http://schemas.microsoft.com/office/drawing/2014/main" val="20001"/>
                    </a:ext>
                  </a:extLst>
                </a:gridCol>
                <a:gridCol w="2692400">
                  <a:extLst>
                    <a:ext uri="{9D8B030D-6E8A-4147-A177-3AD203B41FA5}">
                      <a16:colId xmlns:a16="http://schemas.microsoft.com/office/drawing/2014/main" val="20002"/>
                    </a:ext>
                  </a:extLst>
                </a:gridCol>
              </a:tblGrid>
              <a:tr h="62877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Gill Sans MT" charset="0"/>
                        </a:rPr>
                        <a:t>Mode</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Gill Sans MT" charset="0"/>
                        </a:rPr>
                        <a:t>Description</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Gill Sans MT" charset="0"/>
                        </a:rPr>
                        <a:t>Application</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42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Gill Sans MT" charset="0"/>
                        </a:rPr>
                        <a:t>ECB</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Gill Sans MT" charset="0"/>
                        </a:rPr>
                        <a:t>64-bit plaintext block encoded separately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Gill Sans MT" charset="0"/>
                        </a:rPr>
                        <a:t>Secure transmission of encryption key</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060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Gill Sans MT" charset="0"/>
                        </a:rPr>
                        <a:t>CBC</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Gill Sans MT" charset="0"/>
                        </a:rPr>
                        <a:t>64-bit plaintext blocks are XORed with preceding 64-bit ciphertext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Gill Sans MT" charset="0"/>
                        </a:rPr>
                        <a:t>Commonly used method.  Used for authentication</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42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Gill Sans MT" charset="0"/>
                        </a:rPr>
                        <a:t>CFB</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Gill Sans MT" charset="0"/>
                        </a:rPr>
                        <a:t>s bits are processed at a time and used similar to CBC</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Gill Sans MT" charset="0"/>
                        </a:rPr>
                        <a:t>Primary stream cipher. Used for authentication</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a:extLst>
              <a:ext uri="{FF2B5EF4-FFF2-40B4-BE49-F238E27FC236}">
                <a16:creationId xmlns:a16="http://schemas.microsoft.com/office/drawing/2014/main" id="{8C20E768-A6E3-4CBB-9A8D-8B69AE5A1AEB}"/>
              </a:ext>
            </a:extLst>
          </p:cNvPr>
          <p:cNvSpPr>
            <a:spLocks noGrp="1" noChangeArrowheads="1"/>
          </p:cNvSpPr>
          <p:nvPr>
            <p:ph type="title"/>
          </p:nvPr>
        </p:nvSpPr>
        <p:spPr>
          <a:xfrm>
            <a:off x="887511" y="0"/>
            <a:ext cx="8229600" cy="944562"/>
          </a:xfrm>
        </p:spPr>
        <p:txBody>
          <a:bodyPr/>
          <a:lstStyle/>
          <a:p>
            <a:pPr eaLnBrk="1" hangingPunct="1"/>
            <a:r>
              <a:rPr lang="en-US" altLang="en-US">
                <a:ea typeface="ＭＳ Ｐゴシック" panose="020B0600070205080204" pitchFamily="34" charset="-128"/>
                <a:cs typeface="Arial" panose="020B0604020202020204" pitchFamily="34" charset="0"/>
              </a:rPr>
              <a:t>Comparison of Modes</a:t>
            </a:r>
          </a:p>
        </p:txBody>
      </p:sp>
      <p:graphicFrame>
        <p:nvGraphicFramePr>
          <p:cNvPr id="42038" name="Group 54">
            <a:extLst>
              <a:ext uri="{FF2B5EF4-FFF2-40B4-BE49-F238E27FC236}">
                <a16:creationId xmlns:a16="http://schemas.microsoft.com/office/drawing/2014/main" id="{299BD7F3-DE64-4D4F-A7F7-2712E6A72E21}"/>
              </a:ext>
            </a:extLst>
          </p:cNvPr>
          <p:cNvGraphicFramePr>
            <a:graphicFrameLocks noGrp="1"/>
          </p:cNvGraphicFramePr>
          <p:nvPr>
            <p:ph type="tbl" idx="1"/>
            <p:extLst>
              <p:ext uri="{D42A27DB-BD31-4B8C-83A1-F6EECF244321}">
                <p14:modId xmlns:p14="http://schemas.microsoft.com/office/powerpoint/2010/main" val="2912721458"/>
              </p:ext>
            </p:extLst>
          </p:nvPr>
        </p:nvGraphicFramePr>
        <p:xfrm>
          <a:off x="685800" y="1600200"/>
          <a:ext cx="7543800" cy="3291840"/>
        </p:xfrm>
        <a:graphic>
          <a:graphicData uri="http://schemas.openxmlformats.org/drawingml/2006/table">
            <a:tbl>
              <a:tblPr/>
              <a:tblGrid>
                <a:gridCol w="1395413">
                  <a:extLst>
                    <a:ext uri="{9D8B030D-6E8A-4147-A177-3AD203B41FA5}">
                      <a16:colId xmlns:a16="http://schemas.microsoft.com/office/drawing/2014/main" val="20000"/>
                    </a:ext>
                  </a:extLst>
                </a:gridCol>
                <a:gridCol w="3214687">
                  <a:extLst>
                    <a:ext uri="{9D8B030D-6E8A-4147-A177-3AD203B41FA5}">
                      <a16:colId xmlns:a16="http://schemas.microsoft.com/office/drawing/2014/main" val="20001"/>
                    </a:ext>
                  </a:extLst>
                </a:gridCol>
                <a:gridCol w="2933700">
                  <a:extLst>
                    <a:ext uri="{9D8B030D-6E8A-4147-A177-3AD203B41FA5}">
                      <a16:colId xmlns:a16="http://schemas.microsoft.com/office/drawing/2014/main" val="20002"/>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mn-lt"/>
                        </a:rPr>
                        <a:t>Mode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mn-lt"/>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mn-lt"/>
                        </a:rPr>
                        <a:t>Application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66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OFB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Similar to CFB except that the output is fed back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Stream cipher well suited for transmission over noisy channels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08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CTR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Key calculated using the nonce and the counter value.  Counter is incremented for each block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General purpose block oriented transmission.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Used for high-speed communications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1294F5BE-6592-4D35-9498-DF9372967F1D}"/>
              </a:ext>
            </a:extLst>
          </p:cNvPr>
          <p:cNvSpPr>
            <a:spLocks noGrp="1" noChangeArrowheads="1"/>
          </p:cNvSpPr>
          <p:nvPr>
            <p:ph type="title"/>
          </p:nvPr>
        </p:nvSpPr>
        <p:spPr>
          <a:xfrm>
            <a:off x="1187624" y="0"/>
            <a:ext cx="7344816" cy="792163"/>
          </a:xfrm>
        </p:spPr>
        <p:txBody>
          <a:bodyPr/>
          <a:lstStyle/>
          <a:p>
            <a:pPr eaLnBrk="1" hangingPunct="1"/>
            <a:r>
              <a:rPr lang="en-US" altLang="en-US">
                <a:ea typeface="ＭＳ Ｐゴシック" panose="020B0600070205080204" pitchFamily="34" charset="-128"/>
              </a:rPr>
              <a:t>Final Notes</a:t>
            </a:r>
            <a:endParaRPr lang="en-US" altLang="en-US">
              <a:ea typeface="ＭＳ Ｐゴシック" panose="020B0600070205080204" pitchFamily="34" charset="-128"/>
              <a:cs typeface="Arial" panose="020B0604020202020204" pitchFamily="34" charset="0"/>
            </a:endParaRPr>
          </a:p>
        </p:txBody>
      </p:sp>
      <p:sp>
        <p:nvSpPr>
          <p:cNvPr id="65540" name="Rectangle 3">
            <a:extLst>
              <a:ext uri="{FF2B5EF4-FFF2-40B4-BE49-F238E27FC236}">
                <a16:creationId xmlns:a16="http://schemas.microsoft.com/office/drawing/2014/main" id="{14AA0E90-A7A0-444F-95B3-C705114CA164}"/>
              </a:ext>
            </a:extLst>
          </p:cNvPr>
          <p:cNvSpPr>
            <a:spLocks noGrp="1" noChangeArrowheads="1"/>
          </p:cNvSpPr>
          <p:nvPr>
            <p:ph sz="quarter" idx="1"/>
          </p:nvPr>
        </p:nvSpPr>
        <p:spPr>
          <a:xfrm>
            <a:off x="457200" y="960437"/>
            <a:ext cx="8229600" cy="4937125"/>
          </a:xfrm>
        </p:spPr>
        <p:txBody>
          <a:bodyPr/>
          <a:lstStyle/>
          <a:p>
            <a:pPr eaLnBrk="1" hangingPunct="1"/>
            <a:r>
              <a:rPr lang="en-US" altLang="en-US" sz="2000">
                <a:ea typeface="ＭＳ Ｐゴシック" panose="020B0600070205080204" pitchFamily="34" charset="-128"/>
              </a:rPr>
              <a:t>ECB, CBC, OFB, CFB, CTR, and XTS modes only provide confidentiality</a:t>
            </a:r>
          </a:p>
          <a:p>
            <a:pPr eaLnBrk="1" hangingPunct="1"/>
            <a:endParaRPr lang="en-US" altLang="en-US" sz="1100">
              <a:ea typeface="ＭＳ Ｐゴシック" panose="020B0600070205080204" pitchFamily="34" charset="-128"/>
            </a:endParaRPr>
          </a:p>
          <a:p>
            <a:pPr eaLnBrk="1" hangingPunct="1"/>
            <a:r>
              <a:rPr lang="en-US" altLang="en-US" sz="2000">
                <a:ea typeface="ＭＳ Ｐゴシック" panose="020B0600070205080204" pitchFamily="34" charset="-128"/>
              </a:rPr>
              <a:t>To ensure an encrypted message is not accidentally modified or maliciously tampered requires a separate Message Authentication Code (MAC)</a:t>
            </a:r>
          </a:p>
          <a:p>
            <a:pPr eaLnBrk="1" hangingPunct="1"/>
            <a:endParaRPr lang="en-US" altLang="en-US" sz="1200">
              <a:ea typeface="ＭＳ Ｐゴシック" panose="020B0600070205080204" pitchFamily="34" charset="-128"/>
            </a:endParaRPr>
          </a:p>
          <a:p>
            <a:pPr eaLnBrk="1" hangingPunct="1"/>
            <a:r>
              <a:rPr lang="en-US" altLang="en-US" sz="2000">
                <a:ea typeface="ＭＳ Ｐゴシック" panose="020B0600070205080204" pitchFamily="34" charset="-128"/>
              </a:rPr>
              <a:t>Several MAC schemes</a:t>
            </a:r>
          </a:p>
          <a:p>
            <a:pPr lvl="1" eaLnBrk="1" hangingPunct="1"/>
            <a:r>
              <a:rPr lang="en-US" altLang="en-US" sz="1800">
                <a:ea typeface="ＭＳ Ｐゴシック" panose="020B0600070205080204" pitchFamily="34" charset="-128"/>
              </a:rPr>
              <a:t>HMAC, CMAC and GMAC </a:t>
            </a:r>
          </a:p>
          <a:p>
            <a:pPr eaLnBrk="1" hangingPunct="1"/>
            <a:endParaRPr lang="en-US" altLang="en-US" sz="1400">
              <a:ea typeface="ＭＳ Ｐゴシック" panose="020B0600070205080204" pitchFamily="34" charset="-128"/>
            </a:endParaRPr>
          </a:p>
          <a:p>
            <a:pPr eaLnBrk="1" hangingPunct="1"/>
            <a:r>
              <a:rPr lang="en-US" altLang="en-US" sz="2000">
                <a:ea typeface="ＭＳ Ｐゴシック" panose="020B0600070205080204" pitchFamily="34" charset="-128"/>
              </a:rPr>
              <a:t>But.. compositing a confidentiality mode with an authenticity mode could be difficult and error prone</a:t>
            </a:r>
          </a:p>
          <a:p>
            <a:pPr eaLnBrk="1" hangingPunct="1"/>
            <a:endParaRPr lang="en-US" altLang="en-US" sz="1400">
              <a:ea typeface="ＭＳ Ｐゴシック" panose="020B0600070205080204" pitchFamily="34" charset="-128"/>
            </a:endParaRPr>
          </a:p>
          <a:p>
            <a:pPr eaLnBrk="1" hangingPunct="1"/>
            <a:r>
              <a:rPr lang="en-US" altLang="en-US" sz="2000">
                <a:ea typeface="ＭＳ Ｐゴシック" panose="020B0600070205080204" pitchFamily="34" charset="-128"/>
              </a:rPr>
              <a:t>New modes combined confidentiality and data integrity into a single cryptographic primitive</a:t>
            </a:r>
          </a:p>
          <a:p>
            <a:pPr lvl="1" eaLnBrk="1" hangingPunct="1"/>
            <a:r>
              <a:rPr lang="en-US" altLang="en-US" sz="2000">
                <a:ea typeface="ＭＳ Ｐゴシック" panose="020B0600070205080204" pitchFamily="34" charset="-128"/>
              </a:rPr>
              <a:t>CCM, GCM, CWC, EAX, IAPM and OCB</a:t>
            </a:r>
          </a:p>
          <a:p>
            <a:pPr eaLnBrk="1" hangingPunct="1"/>
            <a:endParaRPr lang="en-US" altLang="en-US" sz="2000">
              <a:ea typeface="ＭＳ Ｐゴシック" panose="020B0600070205080204" pitchFamily="34" charset="-128"/>
            </a:endParaRPr>
          </a:p>
          <a:p>
            <a:pPr eaLnBrk="1" hangingPunct="1"/>
            <a:endParaRPr lang="en-US" altLang="en-US" sz="2000">
              <a:ea typeface="ＭＳ Ｐゴシック" panose="020B0600070205080204"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226944"/>
            <a:ext cx="8229600" cy="646321"/>
          </a:xfrm>
        </p:spPr>
        <p:txBody>
          <a:bodyPr wrap="square">
            <a:spAutoFit/>
          </a:bodyPr>
          <a:lstStyle/>
          <a:p>
            <a:r>
              <a:rPr lang="en-IN" altLang="en-US" sz="3600" dirty="0">
                <a:latin typeface="+mj-lt"/>
                <a:ea typeface="ヒラギノ角ゴ Pro W3" charset="-128"/>
              </a:rPr>
              <a:t>Finite Field Arithmetic (1/3)</a:t>
            </a:r>
            <a:endParaRPr lang="en-US" sz="2800" dirty="0">
              <a:latin typeface="+mj-lt"/>
            </a:endParaRPr>
          </a:p>
        </p:txBody>
      </p:sp>
      <p:sp>
        <p:nvSpPr>
          <p:cNvPr id="3" name="Content Placeholder 2"/>
          <p:cNvSpPr>
            <a:spLocks noGrp="1"/>
          </p:cNvSpPr>
          <p:nvPr>
            <p:ph idx="1"/>
          </p:nvPr>
        </p:nvSpPr>
        <p:spPr>
          <a:xfrm>
            <a:off x="457200" y="1284868"/>
            <a:ext cx="3826768" cy="509592"/>
          </a:xfrm>
        </p:spPr>
        <p:txBody>
          <a:bodyPr wrap="square">
            <a:spAutoFit/>
          </a:bodyPr>
          <a:lstStyle/>
          <a:p>
            <a:r>
              <a:rPr lang="en-IN" sz="2600" dirty="0"/>
              <a:t>p is a prime number</a:t>
            </a:r>
          </a:p>
        </p:txBody>
      </p:sp>
      <p:graphicFrame>
        <p:nvGraphicFramePr>
          <p:cNvPr id="5" name="Object 4">
            <a:extLst>
              <a:ext uri="{FF2B5EF4-FFF2-40B4-BE49-F238E27FC236}">
                <a16:creationId xmlns:a16="http://schemas.microsoft.com/office/drawing/2014/main" id="{A84C8BE0-1289-4DFE-9217-4F6FE861BFD6}"/>
              </a:ext>
            </a:extLst>
          </p:cNvPr>
          <p:cNvGraphicFramePr>
            <a:graphicFrameLocks noChangeAspect="1"/>
          </p:cNvGraphicFramePr>
          <p:nvPr>
            <p:extLst>
              <p:ext uri="{D42A27DB-BD31-4B8C-83A1-F6EECF244321}">
                <p14:modId xmlns:p14="http://schemas.microsoft.com/office/powerpoint/2010/main" val="428554720"/>
              </p:ext>
            </p:extLst>
          </p:nvPr>
        </p:nvGraphicFramePr>
        <p:xfrm>
          <a:off x="925513" y="1893888"/>
          <a:ext cx="2882900" cy="469900"/>
        </p:xfrm>
        <a:graphic>
          <a:graphicData uri="http://schemas.openxmlformats.org/presentationml/2006/ole">
            <mc:AlternateContent xmlns:mc="http://schemas.openxmlformats.org/markup-compatibility/2006">
              <mc:Choice xmlns:v="urn:schemas-microsoft-com:vml" Requires="v">
                <p:oleObj spid="_x0000_s5254" name="Equation" r:id="rId4" imgW="2882880" imgH="469800" progId="Equation.DSMT4">
                  <p:embed/>
                </p:oleObj>
              </mc:Choice>
              <mc:Fallback>
                <p:oleObj name="Equation" r:id="rId4" imgW="2882880" imgH="469800" progId="Equation.DSMT4">
                  <p:embed/>
                  <p:pic>
                    <p:nvPicPr>
                      <p:cNvPr id="5" name="Object 4">
                        <a:extLst>
                          <a:ext uri="{FF2B5EF4-FFF2-40B4-BE49-F238E27FC236}">
                            <a16:creationId xmlns:a16="http://schemas.microsoft.com/office/drawing/2014/main" id="{A84C8BE0-1289-4DFE-9217-4F6FE861BFD6}"/>
                          </a:ext>
                        </a:extLst>
                      </p:cNvPr>
                      <p:cNvPicPr/>
                      <p:nvPr/>
                    </p:nvPicPr>
                    <p:blipFill>
                      <a:blip r:embed="rId5"/>
                      <a:stretch>
                        <a:fillRect/>
                      </a:stretch>
                    </p:blipFill>
                    <p:spPr>
                      <a:xfrm>
                        <a:off x="925513" y="1893888"/>
                        <a:ext cx="2882900" cy="469900"/>
                      </a:xfrm>
                      <a:prstGeom prst="rect">
                        <a:avLst/>
                      </a:prstGeom>
                    </p:spPr>
                  </p:pic>
                </p:oleObj>
              </mc:Fallback>
            </mc:AlternateContent>
          </a:graphicData>
        </a:graphic>
      </p:graphicFrame>
      <p:sp>
        <p:nvSpPr>
          <p:cNvPr id="6" name="Content Placeholder 2">
            <a:extLst>
              <a:ext uri="{FF2B5EF4-FFF2-40B4-BE49-F238E27FC236}">
                <a16:creationId xmlns:a16="http://schemas.microsoft.com/office/drawing/2014/main" id="{FCA616C6-7AE6-4EB5-A42F-0115F2D253C2}"/>
              </a:ext>
            </a:extLst>
          </p:cNvPr>
          <p:cNvSpPr txBox="1">
            <a:spLocks/>
          </p:cNvSpPr>
          <p:nvPr/>
        </p:nvSpPr>
        <p:spPr bwMode="auto">
          <a:xfrm>
            <a:off x="3731920" y="1847378"/>
            <a:ext cx="3826768" cy="509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spAutoFit/>
          </a:bodyPr>
          <a:lst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1600">
                <a:solidFill>
                  <a:schemeClr val="tx1"/>
                </a:solidFill>
                <a:latin typeface="+mn-lt"/>
              </a:defRPr>
            </a:lvl2pPr>
            <a:lvl3pPr marL="1143000" indent="-228600" algn="l" rtl="0" eaLnBrk="0" fontAlgn="base" hangingPunct="0">
              <a:spcBef>
                <a:spcPct val="20000"/>
              </a:spcBef>
              <a:spcAft>
                <a:spcPct val="0"/>
              </a:spcAft>
              <a:buSzPct val="150000"/>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pPr marL="0" indent="0">
              <a:buNone/>
            </a:pPr>
            <a:r>
              <a:rPr lang="en-IN" sz="2600" kern="0" dirty="0"/>
              <a:t> is a  finite field; </a:t>
            </a:r>
          </a:p>
        </p:txBody>
      </p:sp>
      <p:sp>
        <p:nvSpPr>
          <p:cNvPr id="7" name="Content Placeholder 2">
            <a:extLst>
              <a:ext uri="{FF2B5EF4-FFF2-40B4-BE49-F238E27FC236}">
                <a16:creationId xmlns:a16="http://schemas.microsoft.com/office/drawing/2014/main" id="{738A59B3-C5EE-4BDD-9C18-C9DB522C65C4}"/>
              </a:ext>
            </a:extLst>
          </p:cNvPr>
          <p:cNvSpPr txBox="1">
            <a:spLocks/>
          </p:cNvSpPr>
          <p:nvPr/>
        </p:nvSpPr>
        <p:spPr bwMode="auto">
          <a:xfrm>
            <a:off x="476240" y="2606811"/>
            <a:ext cx="5351864" cy="49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spAutoFit/>
          </a:bodyPr>
          <a:lst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1600">
                <a:solidFill>
                  <a:schemeClr val="tx1"/>
                </a:solidFill>
                <a:latin typeface="+mn-lt"/>
              </a:defRPr>
            </a:lvl2pPr>
            <a:lvl3pPr marL="1143000" indent="-228600" algn="l" rtl="0" eaLnBrk="0" fontAlgn="base" hangingPunct="0">
              <a:spcBef>
                <a:spcPct val="20000"/>
              </a:spcBef>
              <a:spcAft>
                <a:spcPct val="0"/>
              </a:spcAft>
              <a:buSzPct val="150000"/>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r>
              <a:rPr lang="en-IN" sz="2600" kern="0" dirty="0"/>
              <a:t>N=2</a:t>
            </a:r>
            <a:r>
              <a:rPr lang="en-IN" sz="2600" kern="0" baseline="30000" dirty="0"/>
              <a:t>n</a:t>
            </a:r>
            <a:r>
              <a:rPr lang="en-IN" sz="2600" kern="0" dirty="0"/>
              <a:t>  is a composite number</a:t>
            </a:r>
          </a:p>
        </p:txBody>
      </p:sp>
      <p:graphicFrame>
        <p:nvGraphicFramePr>
          <p:cNvPr id="8" name="Object 7">
            <a:extLst>
              <a:ext uri="{FF2B5EF4-FFF2-40B4-BE49-F238E27FC236}">
                <a16:creationId xmlns:a16="http://schemas.microsoft.com/office/drawing/2014/main" id="{EC74FABC-8E4D-4FF6-8B41-E8FB575C389B}"/>
              </a:ext>
            </a:extLst>
          </p:cNvPr>
          <p:cNvGraphicFramePr>
            <a:graphicFrameLocks noChangeAspect="1"/>
          </p:cNvGraphicFramePr>
          <p:nvPr>
            <p:extLst>
              <p:ext uri="{D42A27DB-BD31-4B8C-83A1-F6EECF244321}">
                <p14:modId xmlns:p14="http://schemas.microsoft.com/office/powerpoint/2010/main" val="3528766096"/>
              </p:ext>
            </p:extLst>
          </p:nvPr>
        </p:nvGraphicFramePr>
        <p:xfrm>
          <a:off x="842963" y="3449638"/>
          <a:ext cx="3048000" cy="520700"/>
        </p:xfrm>
        <a:graphic>
          <a:graphicData uri="http://schemas.openxmlformats.org/presentationml/2006/ole">
            <mc:AlternateContent xmlns:mc="http://schemas.openxmlformats.org/markup-compatibility/2006">
              <mc:Choice xmlns:v="urn:schemas-microsoft-com:vml" Requires="v">
                <p:oleObj spid="_x0000_s5255" name="Equation" r:id="rId6" imgW="3047760" imgH="520560" progId="Equation.DSMT4">
                  <p:embed/>
                </p:oleObj>
              </mc:Choice>
              <mc:Fallback>
                <p:oleObj name="Equation" r:id="rId6" imgW="3047760" imgH="520560" progId="Equation.DSMT4">
                  <p:embed/>
                  <p:pic>
                    <p:nvPicPr>
                      <p:cNvPr id="8" name="Object 7">
                        <a:extLst>
                          <a:ext uri="{FF2B5EF4-FFF2-40B4-BE49-F238E27FC236}">
                            <a16:creationId xmlns:a16="http://schemas.microsoft.com/office/drawing/2014/main" id="{EC74FABC-8E4D-4FF6-8B41-E8FB575C389B}"/>
                          </a:ext>
                        </a:extLst>
                      </p:cNvPr>
                      <p:cNvPicPr/>
                      <p:nvPr/>
                    </p:nvPicPr>
                    <p:blipFill>
                      <a:blip r:embed="rId7"/>
                      <a:stretch>
                        <a:fillRect/>
                      </a:stretch>
                    </p:blipFill>
                    <p:spPr>
                      <a:xfrm>
                        <a:off x="842963" y="3449638"/>
                        <a:ext cx="3048000" cy="520700"/>
                      </a:xfrm>
                      <a:prstGeom prst="rect">
                        <a:avLst/>
                      </a:prstGeom>
                    </p:spPr>
                  </p:pic>
                </p:oleObj>
              </mc:Fallback>
            </mc:AlternateContent>
          </a:graphicData>
        </a:graphic>
      </p:graphicFrame>
      <p:sp>
        <p:nvSpPr>
          <p:cNvPr id="9" name="Content Placeholder 2">
            <a:extLst>
              <a:ext uri="{FF2B5EF4-FFF2-40B4-BE49-F238E27FC236}">
                <a16:creationId xmlns:a16="http://schemas.microsoft.com/office/drawing/2014/main" id="{89601AD6-52E7-452D-AC1E-FA294E4416F5}"/>
              </a:ext>
            </a:extLst>
          </p:cNvPr>
          <p:cNvSpPr txBox="1">
            <a:spLocks/>
          </p:cNvSpPr>
          <p:nvPr/>
        </p:nvSpPr>
        <p:spPr bwMode="auto">
          <a:xfrm>
            <a:off x="3731940" y="3429000"/>
            <a:ext cx="3826768" cy="509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spAutoFit/>
          </a:bodyPr>
          <a:lst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1600">
                <a:solidFill>
                  <a:schemeClr val="tx1"/>
                </a:solidFill>
                <a:latin typeface="+mn-lt"/>
              </a:defRPr>
            </a:lvl2pPr>
            <a:lvl3pPr marL="1143000" indent="-228600" algn="l" rtl="0" eaLnBrk="0" fontAlgn="base" hangingPunct="0">
              <a:spcBef>
                <a:spcPct val="20000"/>
              </a:spcBef>
              <a:spcAft>
                <a:spcPct val="0"/>
              </a:spcAft>
              <a:buSzPct val="150000"/>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pPr marL="0" indent="0">
              <a:buNone/>
            </a:pPr>
            <a:r>
              <a:rPr lang="en-IN" sz="2600" kern="0" dirty="0"/>
              <a:t>  is a finite field? </a:t>
            </a:r>
          </a:p>
        </p:txBody>
      </p:sp>
      <p:sp>
        <p:nvSpPr>
          <p:cNvPr id="10" name="TextBox 9">
            <a:extLst>
              <a:ext uri="{FF2B5EF4-FFF2-40B4-BE49-F238E27FC236}">
                <a16:creationId xmlns:a16="http://schemas.microsoft.com/office/drawing/2014/main" id="{A5739A84-61E9-4661-916F-952452D3BFE0}"/>
              </a:ext>
            </a:extLst>
          </p:cNvPr>
          <p:cNvSpPr txBox="1"/>
          <p:nvPr/>
        </p:nvSpPr>
        <p:spPr>
          <a:xfrm>
            <a:off x="6372200" y="3409836"/>
            <a:ext cx="824265" cy="523220"/>
          </a:xfrm>
          <a:prstGeom prst="rect">
            <a:avLst/>
          </a:prstGeom>
          <a:noFill/>
        </p:spPr>
        <p:txBody>
          <a:bodyPr wrap="none" rtlCol="0">
            <a:spAutoFit/>
          </a:bodyPr>
          <a:lstStyle/>
          <a:p>
            <a:r>
              <a:rPr lang="en-US" dirty="0">
                <a:solidFill>
                  <a:srgbClr val="FF0000"/>
                </a:solidFill>
              </a:rPr>
              <a:t>NO!</a:t>
            </a:r>
          </a:p>
        </p:txBody>
      </p:sp>
      <p:sp>
        <p:nvSpPr>
          <p:cNvPr id="11" name="TextBox 10">
            <a:extLst>
              <a:ext uri="{FF2B5EF4-FFF2-40B4-BE49-F238E27FC236}">
                <a16:creationId xmlns:a16="http://schemas.microsoft.com/office/drawing/2014/main" id="{9E8F62AF-DE3D-4645-991A-BDED7A4AFA0F}"/>
              </a:ext>
            </a:extLst>
          </p:cNvPr>
          <p:cNvSpPr txBox="1"/>
          <p:nvPr/>
        </p:nvSpPr>
        <p:spPr>
          <a:xfrm>
            <a:off x="1534653" y="5218056"/>
            <a:ext cx="4519186" cy="523220"/>
          </a:xfrm>
          <a:prstGeom prst="rect">
            <a:avLst/>
          </a:prstGeom>
          <a:noFill/>
        </p:spPr>
        <p:txBody>
          <a:bodyPr wrap="square" rtlCol="0">
            <a:spAutoFit/>
          </a:bodyPr>
          <a:lstStyle/>
          <a:p>
            <a:r>
              <a:rPr lang="en-US" dirty="0">
                <a:solidFill>
                  <a:schemeClr val="accent2"/>
                </a:solidFill>
              </a:rPr>
              <a:t>But                is a finite field!  </a:t>
            </a:r>
          </a:p>
        </p:txBody>
      </p:sp>
      <p:graphicFrame>
        <p:nvGraphicFramePr>
          <p:cNvPr id="12" name="Object 11">
            <a:extLst>
              <a:ext uri="{FF2B5EF4-FFF2-40B4-BE49-F238E27FC236}">
                <a16:creationId xmlns:a16="http://schemas.microsoft.com/office/drawing/2014/main" id="{E77D2B07-4B79-4EA7-A3F7-09FF1E6893CE}"/>
              </a:ext>
            </a:extLst>
          </p:cNvPr>
          <p:cNvGraphicFramePr>
            <a:graphicFrameLocks noChangeAspect="1"/>
          </p:cNvGraphicFramePr>
          <p:nvPr>
            <p:extLst>
              <p:ext uri="{D42A27DB-BD31-4B8C-83A1-F6EECF244321}">
                <p14:modId xmlns:p14="http://schemas.microsoft.com/office/powerpoint/2010/main" val="2865261816"/>
              </p:ext>
            </p:extLst>
          </p:nvPr>
        </p:nvGraphicFramePr>
        <p:xfrm>
          <a:off x="2226294" y="5311520"/>
          <a:ext cx="1295400" cy="482600"/>
        </p:xfrm>
        <a:graphic>
          <a:graphicData uri="http://schemas.openxmlformats.org/presentationml/2006/ole">
            <mc:AlternateContent xmlns:mc="http://schemas.openxmlformats.org/markup-compatibility/2006">
              <mc:Choice xmlns:v="urn:schemas-microsoft-com:vml" Requires="v">
                <p:oleObj spid="_x0000_s5256" name="Equation" r:id="rId8" imgW="1295280" imgH="482400" progId="Equation.DSMT4">
                  <p:embed/>
                </p:oleObj>
              </mc:Choice>
              <mc:Fallback>
                <p:oleObj name="Equation" r:id="rId8" imgW="1295280" imgH="482400" progId="Equation.DSMT4">
                  <p:embed/>
                  <p:pic>
                    <p:nvPicPr>
                      <p:cNvPr id="12" name="Object 11">
                        <a:extLst>
                          <a:ext uri="{FF2B5EF4-FFF2-40B4-BE49-F238E27FC236}">
                            <a16:creationId xmlns:a16="http://schemas.microsoft.com/office/drawing/2014/main" id="{E77D2B07-4B79-4EA7-A3F7-09FF1E6893CE}"/>
                          </a:ext>
                        </a:extLst>
                      </p:cNvPr>
                      <p:cNvPicPr/>
                      <p:nvPr/>
                    </p:nvPicPr>
                    <p:blipFill>
                      <a:blip r:embed="rId9"/>
                      <a:stretch>
                        <a:fillRect/>
                      </a:stretch>
                    </p:blipFill>
                    <p:spPr>
                      <a:xfrm>
                        <a:off x="2226294" y="5311520"/>
                        <a:ext cx="1295400" cy="482600"/>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398158DE-D803-4308-BFB6-040D8BCC6045}"/>
              </a:ext>
            </a:extLst>
          </p:cNvPr>
          <p:cNvSpPr txBox="1"/>
          <p:nvPr/>
        </p:nvSpPr>
        <p:spPr>
          <a:xfrm>
            <a:off x="1226650" y="5091778"/>
            <a:ext cx="5010540" cy="905966"/>
          </a:xfrm>
          <a:prstGeom prst="rect">
            <a:avLst/>
          </a:prstGeom>
          <a:noFill/>
          <a:ln>
            <a:solidFill>
              <a:schemeClr val="tx1"/>
            </a:solidFill>
          </a:ln>
        </p:spPr>
        <p:txBody>
          <a:bodyPr wrap="square" rtlCol="0">
            <a:spAutoFit/>
          </a:bodyPr>
          <a:lstStyle/>
          <a:p>
            <a:endParaRPr lang="en-US" dirty="0"/>
          </a:p>
        </p:txBody>
      </p:sp>
      <p:graphicFrame>
        <p:nvGraphicFramePr>
          <p:cNvPr id="13" name="Object 12">
            <a:extLst>
              <a:ext uri="{FF2B5EF4-FFF2-40B4-BE49-F238E27FC236}">
                <a16:creationId xmlns:a16="http://schemas.microsoft.com/office/drawing/2014/main" id="{60E28729-C3FE-4EC1-B910-B420DF89C70F}"/>
              </a:ext>
            </a:extLst>
          </p:cNvPr>
          <p:cNvGraphicFramePr>
            <a:graphicFrameLocks noChangeAspect="1"/>
          </p:cNvGraphicFramePr>
          <p:nvPr>
            <p:extLst>
              <p:ext uri="{D42A27DB-BD31-4B8C-83A1-F6EECF244321}">
                <p14:modId xmlns:p14="http://schemas.microsoft.com/office/powerpoint/2010/main" val="3599197065"/>
              </p:ext>
            </p:extLst>
          </p:nvPr>
        </p:nvGraphicFramePr>
        <p:xfrm>
          <a:off x="2478088" y="4302125"/>
          <a:ext cx="3467100" cy="482600"/>
        </p:xfrm>
        <a:graphic>
          <a:graphicData uri="http://schemas.openxmlformats.org/presentationml/2006/ole">
            <mc:AlternateContent xmlns:mc="http://schemas.openxmlformats.org/markup-compatibility/2006">
              <mc:Choice xmlns:v="urn:schemas-microsoft-com:vml" Requires="v">
                <p:oleObj spid="_x0000_s5257" name="Equation" r:id="rId10" imgW="3466800" imgH="482400" progId="Equation.DSMT4">
                  <p:embed/>
                </p:oleObj>
              </mc:Choice>
              <mc:Fallback>
                <p:oleObj name="Equation" r:id="rId10" imgW="3466800" imgH="482400" progId="Equation.DSMT4">
                  <p:embed/>
                  <p:pic>
                    <p:nvPicPr>
                      <p:cNvPr id="8" name="Object 7">
                        <a:extLst>
                          <a:ext uri="{FF2B5EF4-FFF2-40B4-BE49-F238E27FC236}">
                            <a16:creationId xmlns:a16="http://schemas.microsoft.com/office/drawing/2014/main" id="{EC74FABC-8E4D-4FF6-8B41-E8FB575C389B}"/>
                          </a:ext>
                        </a:extLst>
                      </p:cNvPr>
                      <p:cNvPicPr/>
                      <p:nvPr/>
                    </p:nvPicPr>
                    <p:blipFill>
                      <a:blip r:embed="rId11"/>
                      <a:stretch>
                        <a:fillRect/>
                      </a:stretch>
                    </p:blipFill>
                    <p:spPr>
                      <a:xfrm>
                        <a:off x="2478088" y="4302125"/>
                        <a:ext cx="3467100" cy="482600"/>
                      </a:xfrm>
                      <a:prstGeom prst="rect">
                        <a:avLst/>
                      </a:prstGeom>
                    </p:spPr>
                  </p:pic>
                </p:oleObj>
              </mc:Fallback>
            </mc:AlternateContent>
          </a:graphicData>
        </a:graphic>
      </p:graphicFrame>
      <p:sp>
        <p:nvSpPr>
          <p:cNvPr id="14" name="TextBox 13">
            <a:extLst>
              <a:ext uri="{FF2B5EF4-FFF2-40B4-BE49-F238E27FC236}">
                <a16:creationId xmlns:a16="http://schemas.microsoft.com/office/drawing/2014/main" id="{C1077174-000B-4135-92CE-DD7D0099CEDF}"/>
              </a:ext>
            </a:extLst>
          </p:cNvPr>
          <p:cNvSpPr txBox="1"/>
          <p:nvPr/>
        </p:nvSpPr>
        <p:spPr>
          <a:xfrm>
            <a:off x="800160" y="4220683"/>
            <a:ext cx="1558440" cy="523220"/>
          </a:xfrm>
          <a:prstGeom prst="rect">
            <a:avLst/>
          </a:prstGeom>
          <a:noFill/>
        </p:spPr>
        <p:txBody>
          <a:bodyPr wrap="none" rtlCol="0">
            <a:spAutoFit/>
          </a:bodyPr>
          <a:lstStyle/>
          <a:p>
            <a:r>
              <a:rPr lang="en-US" dirty="0"/>
              <a:t>Example:</a:t>
            </a:r>
          </a:p>
        </p:txBody>
      </p:sp>
    </p:spTree>
    <p:extLst>
      <p:ext uri="{BB962C8B-B14F-4D97-AF65-F5344CB8AC3E}">
        <p14:creationId xmlns:p14="http://schemas.microsoft.com/office/powerpoint/2010/main" val="2220970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88640"/>
            <a:ext cx="8229600" cy="646321"/>
          </a:xfrm>
        </p:spPr>
        <p:txBody>
          <a:bodyPr wrap="square">
            <a:spAutoFit/>
          </a:bodyPr>
          <a:lstStyle/>
          <a:p>
            <a:r>
              <a:rPr lang="en-IN" altLang="en-US" sz="3600" dirty="0">
                <a:latin typeface="+mj-lt"/>
                <a:ea typeface="ヒラギノ角ゴ Pro W3" charset="-128"/>
              </a:rPr>
              <a:t>Finite Field Arithmetic </a:t>
            </a:r>
            <a:r>
              <a:rPr lang="en-IN" altLang="en-US" sz="2800" dirty="0">
                <a:latin typeface="+mj-lt"/>
                <a:ea typeface="ヒラギノ角ゴ Pro W3" charset="-128"/>
              </a:rPr>
              <a:t>(2/3)</a:t>
            </a:r>
            <a:endParaRPr lang="en-US" sz="2800" dirty="0">
              <a:latin typeface="+mj-lt"/>
            </a:endParaRPr>
          </a:p>
        </p:txBody>
      </p:sp>
      <p:sp>
        <p:nvSpPr>
          <p:cNvPr id="3" name="Content Placeholder 2"/>
          <p:cNvSpPr>
            <a:spLocks noGrp="1"/>
          </p:cNvSpPr>
          <p:nvPr>
            <p:ph idx="1"/>
          </p:nvPr>
        </p:nvSpPr>
        <p:spPr>
          <a:xfrm>
            <a:off x="251520" y="980728"/>
            <a:ext cx="8892480" cy="5400600"/>
          </a:xfrm>
        </p:spPr>
        <p:txBody>
          <a:bodyPr>
            <a:noAutofit/>
          </a:bodyPr>
          <a:lstStyle/>
          <a:p>
            <a:r>
              <a:rPr lang="en-US" sz="2200" dirty="0"/>
              <a:t>If one of the operations used in the algorithm is </a:t>
            </a:r>
            <a:r>
              <a:rPr lang="en-US" sz="2200" dirty="0">
                <a:solidFill>
                  <a:schemeClr val="accent2"/>
                </a:solidFill>
              </a:rPr>
              <a:t>division</a:t>
            </a:r>
            <a:r>
              <a:rPr lang="en-US" sz="2200" dirty="0"/>
              <a:t>, then we need to work in arithmetic defined over a field</a:t>
            </a:r>
          </a:p>
          <a:p>
            <a:pPr lvl="1"/>
            <a:r>
              <a:rPr lang="en-US" sz="2200" dirty="0"/>
              <a:t>Division requires: nonzero element have a multiplicative inverse</a:t>
            </a:r>
          </a:p>
          <a:p>
            <a:r>
              <a:rPr lang="en-US" sz="2200" dirty="0"/>
              <a:t>For convenience and for implementation efficiency we would like to work with integers that fit exactly into a given number of bits with no wasted bit patterns</a:t>
            </a:r>
          </a:p>
          <a:p>
            <a:pPr lvl="1"/>
            <a:r>
              <a:rPr lang="en-US" sz="2200" dirty="0"/>
              <a:t>Integers in the range 0 through 2</a:t>
            </a:r>
            <a:r>
              <a:rPr lang="en-US" sz="2200" baseline="30000" dirty="0"/>
              <a:t>n</a:t>
            </a:r>
            <a:r>
              <a:rPr lang="en-US" sz="2200" dirty="0"/>
              <a:t> – 1, which fit into an </a:t>
            </a:r>
            <a:r>
              <a:rPr lang="en-US" sz="2200" i="1" dirty="0"/>
              <a:t>n-</a:t>
            </a:r>
            <a:r>
              <a:rPr lang="en-US" sz="2200" dirty="0"/>
              <a:t>bit word</a:t>
            </a:r>
            <a:endParaRPr lang="en-US" sz="2200" baseline="30000" dirty="0"/>
          </a:p>
          <a:p>
            <a:r>
              <a:rPr lang="en-US" sz="2200" dirty="0"/>
              <a:t>The set of such integers, Z</a:t>
            </a:r>
            <a:r>
              <a:rPr lang="en-US" sz="2200" baseline="-25000" dirty="0"/>
              <a:t>2</a:t>
            </a:r>
            <a:r>
              <a:rPr lang="en-US" sz="2200" baseline="30000" dirty="0"/>
              <a:t>n</a:t>
            </a:r>
            <a:r>
              <a:rPr lang="en-US" sz="2200" dirty="0"/>
              <a:t>, using modular arithmetic, </a:t>
            </a:r>
            <a:r>
              <a:rPr lang="en-US" sz="2200" b="1" dirty="0"/>
              <a:t>is not a field</a:t>
            </a:r>
          </a:p>
          <a:p>
            <a:pPr lvl="1"/>
            <a:r>
              <a:rPr lang="en-US" sz="2200" dirty="0"/>
              <a:t>The integer 2 has no multiplicative inverse in Z</a:t>
            </a:r>
            <a:r>
              <a:rPr lang="en-US" sz="2200" baseline="-25000" dirty="0"/>
              <a:t>2</a:t>
            </a:r>
            <a:r>
              <a:rPr lang="en-US" sz="2200" baseline="30000" dirty="0"/>
              <a:t>n</a:t>
            </a:r>
            <a:r>
              <a:rPr lang="en-US" sz="2200" dirty="0"/>
              <a:t>,  (no integer </a:t>
            </a:r>
            <a:r>
              <a:rPr lang="en-US" sz="2200" i="1" dirty="0"/>
              <a:t>b, </a:t>
            </a:r>
            <a:r>
              <a:rPr lang="en-US" sz="2200" dirty="0"/>
              <a:t>such that 2</a:t>
            </a:r>
            <a:r>
              <a:rPr lang="en-US" sz="2200" i="1" dirty="0"/>
              <a:t>b </a:t>
            </a:r>
            <a:r>
              <a:rPr lang="en-US" sz="2200" dirty="0"/>
              <a:t>mod 2</a:t>
            </a:r>
            <a:r>
              <a:rPr lang="en-US" sz="2200" i="1" baseline="30000" dirty="0"/>
              <a:t>n</a:t>
            </a:r>
            <a:r>
              <a:rPr lang="en-US" sz="2200" i="1" dirty="0"/>
              <a:t> = 1)</a:t>
            </a:r>
            <a:endParaRPr lang="en-US" sz="2200" dirty="0"/>
          </a:p>
          <a:p>
            <a:r>
              <a:rPr lang="en-US" sz="2200" dirty="0"/>
              <a:t>A finite field containing 2</a:t>
            </a:r>
            <a:r>
              <a:rPr lang="en-US" sz="2200" baseline="30000" dirty="0"/>
              <a:t>n</a:t>
            </a:r>
            <a:r>
              <a:rPr lang="en-US" sz="2200" dirty="0"/>
              <a:t> elements is referred to as </a:t>
            </a:r>
            <a:r>
              <a:rPr lang="en-US" sz="2200" spc="-200" dirty="0"/>
              <a:t>G </a:t>
            </a:r>
            <a:r>
              <a:rPr lang="en-US" sz="2200" dirty="0"/>
              <a:t>F(2</a:t>
            </a:r>
            <a:r>
              <a:rPr lang="en-US" sz="2200" baseline="30000" dirty="0"/>
              <a:t>n</a:t>
            </a:r>
            <a:r>
              <a:rPr lang="en-US" sz="2200" dirty="0"/>
              <a:t>)</a:t>
            </a:r>
          </a:p>
          <a:p>
            <a:pPr lvl="1"/>
            <a:r>
              <a:rPr lang="en-US" sz="2200" dirty="0"/>
              <a:t>Every polynomial in </a:t>
            </a:r>
            <a:r>
              <a:rPr lang="en-US" sz="2200" spc="-200" dirty="0"/>
              <a:t>G </a:t>
            </a:r>
            <a:r>
              <a:rPr lang="en-US" sz="2200" dirty="0"/>
              <a:t>F(2</a:t>
            </a:r>
            <a:r>
              <a:rPr lang="en-US" sz="2200" baseline="30000" dirty="0"/>
              <a:t>n</a:t>
            </a:r>
            <a:r>
              <a:rPr lang="en-US" sz="2200" dirty="0"/>
              <a:t>) can be represented by an n-bit number</a:t>
            </a:r>
          </a:p>
        </p:txBody>
      </p:sp>
    </p:spTree>
    <p:extLst>
      <p:ext uri="{BB962C8B-B14F-4D97-AF65-F5344CB8AC3E}">
        <p14:creationId xmlns:p14="http://schemas.microsoft.com/office/powerpoint/2010/main" val="1993276809"/>
      </p:ext>
    </p:extLst>
  </p:cSld>
  <p:clrMapOvr>
    <a:masterClrMapping/>
  </p:clrMapOvr>
</p:sld>
</file>

<file path=ppt/theme/theme1.xml><?xml version="1.0" encoding="utf-8"?>
<a:theme xmlns:a="http://schemas.openxmlformats.org/drawingml/2006/main" name="2_Standarddesign">
  <a:themeElements>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Standard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Standard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D52A7B284CAB6E4B9B2460C9BAA446DE" ma:contentTypeVersion="4" ma:contentTypeDescription="Tạo tài liệu mới." ma:contentTypeScope="" ma:versionID="b6ddea377a8b4b01639f5b289f3ec118">
  <xsd:schema xmlns:xsd="http://www.w3.org/2001/XMLSchema" xmlns:xs="http://www.w3.org/2001/XMLSchema" xmlns:p="http://schemas.microsoft.com/office/2006/metadata/properties" xmlns:ns2="94eddb2c-1e3a-45b7-84ed-09976f5c663c" xmlns:ns3="ad17ad40-7e18-4640-bacb-cc18681aeee7" targetNamespace="http://schemas.microsoft.com/office/2006/metadata/properties" ma:root="true" ma:fieldsID="6be3ca2bf7c3b76f231ffe0da0d9c63b" ns2:_="" ns3:_="">
    <xsd:import namespace="94eddb2c-1e3a-45b7-84ed-09976f5c663c"/>
    <xsd:import namespace="ad17ad40-7e18-4640-bacb-cc18681aeee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ddb2c-1e3a-45b7-84ed-09976f5c66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d17ad40-7e18-4640-bacb-cc18681aeee7" elementFormDefault="qualified">
    <xsd:import namespace="http://schemas.microsoft.com/office/2006/documentManagement/types"/>
    <xsd:import namespace="http://schemas.microsoft.com/office/infopath/2007/PartnerControls"/>
    <xsd:element name="SharedWithUsers" ma:index="10"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hia sẻ Có Chi tiết"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B766EC2-B8C3-45A6-B159-BCE9098A846F}"/>
</file>

<file path=customXml/itemProps2.xml><?xml version="1.0" encoding="utf-8"?>
<ds:datastoreItem xmlns:ds="http://schemas.openxmlformats.org/officeDocument/2006/customXml" ds:itemID="{A49AAE89-3B78-4DEE-810E-EF5831BCDE1C}"/>
</file>

<file path=customXml/itemProps3.xml><?xml version="1.0" encoding="utf-8"?>
<ds:datastoreItem xmlns:ds="http://schemas.openxmlformats.org/officeDocument/2006/customXml" ds:itemID="{40CD3A7C-60C0-469C-83FF-150750A5E7C1}"/>
</file>

<file path=docProps/app.xml><?xml version="1.0" encoding="utf-8"?>
<Properties xmlns="http://schemas.openxmlformats.org/officeDocument/2006/extended-properties" xmlns:vt="http://schemas.openxmlformats.org/officeDocument/2006/docPropsVTypes">
  <Template/>
  <TotalTime>2027</TotalTime>
  <Words>8894</Words>
  <Application>Microsoft Office PowerPoint</Application>
  <PresentationFormat>Overhead</PresentationFormat>
  <Paragraphs>1017</Paragraphs>
  <Slides>77</Slides>
  <Notes>53</Notes>
  <HiddenSlides>0</HiddenSlides>
  <MMClips>0</MMClips>
  <ScaleCrop>false</ScaleCrop>
  <HeadingPairs>
    <vt:vector size="8" baseType="variant">
      <vt:variant>
        <vt:lpstr>Fonts Used</vt:lpstr>
      </vt:variant>
      <vt:variant>
        <vt:i4>18</vt:i4>
      </vt:variant>
      <vt:variant>
        <vt:lpstr>Theme</vt:lpstr>
      </vt:variant>
      <vt:variant>
        <vt:i4>1</vt:i4>
      </vt:variant>
      <vt:variant>
        <vt:lpstr>Embedded OLE Servers</vt:lpstr>
      </vt:variant>
      <vt:variant>
        <vt:i4>1</vt:i4>
      </vt:variant>
      <vt:variant>
        <vt:lpstr>Slide Titles</vt:lpstr>
      </vt:variant>
      <vt:variant>
        <vt:i4>77</vt:i4>
      </vt:variant>
    </vt:vector>
  </HeadingPairs>
  <TitlesOfParts>
    <vt:vector size="97" baseType="lpstr">
      <vt:lpstr>ＭＳ Ｐゴシック</vt:lpstr>
      <vt:lpstr>宋体</vt:lpstr>
      <vt:lpstr>Arial</vt:lpstr>
      <vt:lpstr>Blackadder ITC</vt:lpstr>
      <vt:lpstr>Calibri</vt:lpstr>
      <vt:lpstr>Cambria Math</vt:lpstr>
      <vt:lpstr>Courier New</vt:lpstr>
      <vt:lpstr>Garamond</vt:lpstr>
      <vt:lpstr>Georgia</vt:lpstr>
      <vt:lpstr>Gill Sans MT</vt:lpstr>
      <vt:lpstr>Nimbus Roman No9 L</vt:lpstr>
      <vt:lpstr>Source Sans Pro</vt:lpstr>
      <vt:lpstr>StarBats</vt:lpstr>
      <vt:lpstr>Times</vt:lpstr>
      <vt:lpstr>Times New Roman</vt:lpstr>
      <vt:lpstr>Wingdings</vt:lpstr>
      <vt:lpstr>Wingdings 3</vt:lpstr>
      <vt:lpstr>ヒラギノ角ゴ Pro W3</vt:lpstr>
      <vt:lpstr>2_Standarddesign</vt:lpstr>
      <vt:lpstr>Equation</vt:lpstr>
      <vt:lpstr>  NT219- Cryptography    </vt:lpstr>
      <vt:lpstr>Outline</vt:lpstr>
      <vt:lpstr>Textbooks and References</vt:lpstr>
      <vt:lpstr>DES review</vt:lpstr>
      <vt:lpstr>DES review</vt:lpstr>
      <vt:lpstr>DES review</vt:lpstr>
      <vt:lpstr>Outline</vt:lpstr>
      <vt:lpstr>Finite Field Arithmetic (1/3)</vt:lpstr>
      <vt:lpstr>Finite Field Arithmetic (2/3)</vt:lpstr>
      <vt:lpstr>Finite Field Arithmetic (3/3)</vt:lpstr>
      <vt:lpstr>PowerPoint Presentation</vt:lpstr>
      <vt:lpstr>The Four Simple Operations</vt:lpstr>
      <vt:lpstr>A E S Encryption Round</vt:lpstr>
      <vt:lpstr>AES-128</vt:lpstr>
      <vt:lpstr>AES S-Boxes (1 of 2)</vt:lpstr>
      <vt:lpstr>AES S-Boxes (2 of 2)</vt:lpstr>
      <vt:lpstr>AES S-Box</vt:lpstr>
      <vt:lpstr>Substitute-Bytes (sub)</vt:lpstr>
      <vt:lpstr>A E S Row and Column Operations</vt:lpstr>
      <vt:lpstr>Shift-Rows (shr)</vt:lpstr>
      <vt:lpstr>Mix-Columns (mic)</vt:lpstr>
      <vt:lpstr>AES-128 Round Keys</vt:lpstr>
      <vt:lpstr>Putting Things Together</vt:lpstr>
      <vt:lpstr>Add Round Keys (ark)</vt:lpstr>
      <vt:lpstr>AES-128 Encryption/Decryption</vt:lpstr>
      <vt:lpstr>Correctness Proof of Decryption</vt:lpstr>
      <vt:lpstr>PowerPoint Presentation</vt:lpstr>
      <vt:lpstr>A E S Key Expansion</vt:lpstr>
      <vt:lpstr>A E S Key Expansion</vt:lpstr>
      <vt:lpstr>Key Expansion Rationale (1 of 2)</vt:lpstr>
      <vt:lpstr>Key Expansion Rationale (2 of 2)</vt:lpstr>
      <vt:lpstr>Example Round Key Calculation</vt:lpstr>
      <vt:lpstr>Key Expansion for A E S Example (1 of 3)</vt:lpstr>
      <vt:lpstr>Key Expansion for A E S Example (2 of 3)</vt:lpstr>
      <vt:lpstr>Key Expansion for A E S Example (3 of 3)</vt:lpstr>
      <vt:lpstr>A E S Example (1 of 2)</vt:lpstr>
      <vt:lpstr>A E S Example (2 of 2)</vt:lpstr>
      <vt:lpstr>A E S Implementation</vt:lpstr>
      <vt:lpstr>Modes of Operations</vt:lpstr>
      <vt:lpstr>Topics</vt:lpstr>
      <vt:lpstr>Modes of Operation</vt:lpstr>
      <vt:lpstr>Quick History</vt:lpstr>
      <vt:lpstr>Modes of Operation Taxonomy</vt:lpstr>
      <vt:lpstr>Moe Technical Notes</vt:lpstr>
      <vt:lpstr>Electronic Codebook Book (ECB)</vt:lpstr>
      <vt:lpstr>ECB Scheme</vt:lpstr>
      <vt:lpstr>Remarks on ECB</vt:lpstr>
      <vt:lpstr>Remarks on ECB</vt:lpstr>
      <vt:lpstr>Cipher Block Chaining (CBC) </vt:lpstr>
      <vt:lpstr>CBC scheme</vt:lpstr>
      <vt:lpstr>Remarks on CBC</vt:lpstr>
      <vt:lpstr>Cipher FeedBack (CFB)</vt:lpstr>
      <vt:lpstr>CFB Scheme</vt:lpstr>
      <vt:lpstr>CFB Encryption/Decryption</vt:lpstr>
      <vt:lpstr>CFB Encryption/Decryption</vt:lpstr>
      <vt:lpstr>CFB as a Stream Cipher</vt:lpstr>
      <vt:lpstr>Remark on CFB</vt:lpstr>
      <vt:lpstr>Output FeedBack (OFB)</vt:lpstr>
      <vt:lpstr>OFB Scheme</vt:lpstr>
      <vt:lpstr>CFB V.S. OFB</vt:lpstr>
      <vt:lpstr>OFB Encryption and Decryption</vt:lpstr>
      <vt:lpstr>OFB Encryption and Decryption</vt:lpstr>
      <vt:lpstr>OFB as a Stream Cipher</vt:lpstr>
      <vt:lpstr>Remarks on OFB</vt:lpstr>
      <vt:lpstr>Counter (CTR)</vt:lpstr>
      <vt:lpstr>CTR Scheme</vt:lpstr>
      <vt:lpstr>CTR Encryption and Decryption</vt:lpstr>
      <vt:lpstr>CTR Encryption and Decryption</vt:lpstr>
      <vt:lpstr>OFB as a Stream Cipher</vt:lpstr>
      <vt:lpstr>Remark on CTR</vt:lpstr>
      <vt:lpstr>Remark on each mode</vt:lpstr>
      <vt:lpstr>Modes and IV</vt:lpstr>
      <vt:lpstr>CBC and CTR comparison</vt:lpstr>
      <vt:lpstr>Comparison of Different Modes</vt:lpstr>
      <vt:lpstr>Comparison of Modes</vt:lpstr>
      <vt:lpstr>Comparison of Modes</vt:lpstr>
      <vt:lpstr>Final Notes</vt:lpstr>
    </vt:vector>
  </TitlesOfParts>
  <Company>formlab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Technische Universität Hamburg-Harburg</dc:title>
  <dc:creator>b-tina</dc:creator>
  <cp:lastModifiedBy>Nguyễn Ngọc Tự</cp:lastModifiedBy>
  <cp:revision>656</cp:revision>
  <cp:lastPrinted>1999-07-26T11:07:16Z</cp:lastPrinted>
  <dcterms:created xsi:type="dcterms:W3CDTF">1999-06-21T09:15:32Z</dcterms:created>
  <dcterms:modified xsi:type="dcterms:W3CDTF">2022-03-12T14:29:54Z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0x010100D52A7B284CAB6E4B9B2460C9BAA446DE</vt:lpwstr>
  </property>
</Properties>
</file>