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sldIdLst>
    <p:sldId id="494" r:id="rId3"/>
    <p:sldId id="256" r:id="rId4"/>
    <p:sldId id="257" r:id="rId6"/>
    <p:sldId id="258" r:id="rId7"/>
    <p:sldId id="259" r:id="rId8"/>
    <p:sldId id="260" r:id="rId9"/>
    <p:sldId id="496" r:id="rId10"/>
    <p:sldId id="543" r:id="rId11"/>
    <p:sldId id="551" r:id="rId12"/>
    <p:sldId id="552" r:id="rId13"/>
    <p:sldId id="554" r:id="rId14"/>
    <p:sldId id="544" r:id="rId15"/>
    <p:sldId id="556" r:id="rId16"/>
    <p:sldId id="557" r:id="rId17"/>
    <p:sldId id="558" r:id="rId18"/>
    <p:sldId id="559" r:id="rId19"/>
    <p:sldId id="560" r:id="rId20"/>
    <p:sldId id="268" r:id="rId21"/>
    <p:sldId id="545" r:id="rId22"/>
    <p:sldId id="546" r:id="rId23"/>
    <p:sldId id="561" r:id="rId24"/>
    <p:sldId id="272" r:id="rId25"/>
    <p:sldId id="547" r:id="rId26"/>
    <p:sldId id="562" r:id="rId27"/>
    <p:sldId id="548" r:id="rId28"/>
    <p:sldId id="563" r:id="rId29"/>
    <p:sldId id="564" r:id="rId30"/>
    <p:sldId id="261" r:id="rId31"/>
    <p:sldId id="262" r:id="rId32"/>
    <p:sldId id="263" r:id="rId33"/>
    <p:sldId id="264" r:id="rId34"/>
    <p:sldId id="265" r:id="rId35"/>
    <p:sldId id="266" r:id="rId36"/>
    <p:sldId id="267" r:id="rId37"/>
    <p:sldId id="270" r:id="rId38"/>
    <p:sldId id="271" r:id="rId39"/>
    <p:sldId id="273" r:id="rId40"/>
    <p:sldId id="274" r:id="rId41"/>
    <p:sldId id="275" r:id="rId42"/>
    <p:sldId id="276" r:id="rId43"/>
    <p:sldId id="277" r:id="rId44"/>
    <p:sldId id="279" r:id="rId45"/>
    <p:sldId id="280" r:id="rId46"/>
    <p:sldId id="281" r:id="rId47"/>
    <p:sldId id="283" r:id="rId48"/>
    <p:sldId id="320" r:id="rId49"/>
    <p:sldId id="285" r:id="rId50"/>
    <p:sldId id="286" r:id="rId51"/>
    <p:sldId id="287" r:id="rId52"/>
    <p:sldId id="288" r:id="rId53"/>
    <p:sldId id="289" r:id="rId54"/>
    <p:sldId id="290" r:id="rId55"/>
    <p:sldId id="291" r:id="rId56"/>
    <p:sldId id="292" r:id="rId57"/>
    <p:sldId id="294" r:id="rId58"/>
    <p:sldId id="293" r:id="rId59"/>
    <p:sldId id="295" r:id="rId60"/>
    <p:sldId id="296" r:id="rId61"/>
    <p:sldId id="297" r:id="rId62"/>
    <p:sldId id="298" r:id="rId63"/>
    <p:sldId id="299" r:id="rId64"/>
    <p:sldId id="300" r:id="rId65"/>
    <p:sldId id="301" r:id="rId66"/>
    <p:sldId id="302" r:id="rId67"/>
    <p:sldId id="303" r:id="rId68"/>
    <p:sldId id="304" r:id="rId69"/>
    <p:sldId id="565" r:id="rId70"/>
    <p:sldId id="311" r:id="rId71"/>
    <p:sldId id="313"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9" autoAdjust="0"/>
    <p:restoredTop sz="85267" autoAdjust="0"/>
  </p:normalViewPr>
  <p:slideViewPr>
    <p:cSldViewPr>
      <p:cViewPr varScale="1">
        <p:scale>
          <a:sx n="58" d="100"/>
          <a:sy n="58" d="100"/>
        </p:scale>
        <p:origin x="174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05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atin typeface="Garamond" pitchFamily="18" charset="0"/>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atin typeface="Garamond" pitchFamily="18" charset="0"/>
              </a:defRPr>
            </a:lvl1pPr>
          </a:lstStyle>
          <a:p>
            <a:pPr>
              <a:defRPr/>
            </a:pPr>
            <a:fld id="{697C706C-0F9C-4027-B880-80AA78862A87}" type="datetimeFigureOut">
              <a:rPr lang="en-US"/>
            </a:fld>
            <a:endParaRPr 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78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atin typeface="Garamond" pitchFamily="18" charset="0"/>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atin typeface="Garamond" pitchFamily="18" charset="0"/>
              </a:defRPr>
            </a:lvl1pPr>
          </a:lstStyle>
          <a:p>
            <a:fld id="{DD64CA40-3887-4848-B6F9-6031E38AD888}"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p:spPr>
        <p:txBody>
          <a:bodyPr/>
          <a:lstStyle/>
          <a:p>
            <a:pPr eaLnBrk="1" hangingPunct="1"/>
            <a:r>
              <a:rPr lang="en-US" sz="1200" kern="1200" dirty="0">
                <a:solidFill>
                  <a:schemeClr val="tx1"/>
                </a:solidFill>
                <a:effectLst/>
                <a:latin typeface="Calibri" panose="020F0502020204030204" pitchFamily="34" charset="0"/>
                <a:ea typeface="+mn-ea"/>
                <a:cs typeface="+mn-cs"/>
              </a:rPr>
              <a:t>Steal = </a:t>
            </a:r>
            <a:r>
              <a:rPr lang="en-US" altLang="zh-CN" sz="1200" dirty="0">
                <a:ea typeface="+mn-ea"/>
              </a:rPr>
              <a:t>pilfer;</a:t>
            </a: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p:sp>
      <p:sp>
        <p:nvSpPr>
          <p:cNvPr id="83971" name="Rectangle 3"/>
          <p:cNvSpPr>
            <a:spLocks noGrp="1" noChangeArrowheads="1"/>
          </p:cNvSpPr>
          <p:nvPr>
            <p:ph type="body" idx="1"/>
          </p:nvPr>
        </p:nvSpPr>
        <p:spPr>
          <a:noFill/>
        </p:spPr>
        <p:txBody>
          <a:bodyPr/>
          <a:lstStyle/>
          <a:p>
            <a:pPr eaLnBrk="1" hangingPunct="1"/>
            <a:r>
              <a:rPr lang="en-US" altLang="zh-CN" sz="1200" dirty="0">
                <a:ea typeface="+mn-ea"/>
              </a:rPr>
              <a:t>Spoofing = </a:t>
            </a:r>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p:sp>
      <p:sp>
        <p:nvSpPr>
          <p:cNvPr id="9011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p:sp>
      <p:sp>
        <p:nvSpPr>
          <p:cNvPr id="9216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p:sp>
      <p:sp>
        <p:nvSpPr>
          <p:cNvPr id="9318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p:sp>
      <p:sp>
        <p:nvSpPr>
          <p:cNvPr id="9830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p:sp>
      <p:sp>
        <p:nvSpPr>
          <p:cNvPr id="6553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p:sp>
      <p:sp>
        <p:nvSpPr>
          <p:cNvPr id="10035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p:sp>
      <p:sp>
        <p:nvSpPr>
          <p:cNvPr id="10137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p:sp>
      <p:sp>
        <p:nvSpPr>
          <p:cNvPr id="10342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p:sp>
      <p:sp>
        <p:nvSpPr>
          <p:cNvPr id="10445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p:sp>
      <p:sp>
        <p:nvSpPr>
          <p:cNvPr id="10547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p:sp>
      <p:sp>
        <p:nvSpPr>
          <p:cNvPr id="106499"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p:sp>
      <p:sp>
        <p:nvSpPr>
          <p:cNvPr id="66563"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p:sp>
      <p:sp>
        <p:nvSpPr>
          <p:cNvPr id="114691" name="Rectangle 3"/>
          <p:cNvSpPr>
            <a:spLocks noGrp="1" noChangeArrowheads="1"/>
          </p:cNvSpPr>
          <p:nvPr>
            <p:ph type="body" idx="1"/>
          </p:nvPr>
        </p:nvSpPr>
        <p:spPr>
          <a:noFill/>
        </p:spPr>
        <p:txBody>
          <a:bodyPr/>
          <a:lstStyle/>
          <a:p>
            <a:pPr eaLnBrk="1" hangingPunct="1"/>
            <a:r>
              <a:rPr lang="en-US" altLang="en-US" dirty="0"/>
              <a:t>IDS= Intrusion detection system (phat </a:t>
            </a:r>
            <a:r>
              <a:rPr lang="en-US" altLang="en-US" dirty="0" err="1"/>
              <a:t>hien</a:t>
            </a:r>
            <a:r>
              <a:rPr lang="en-US" altLang="en-US" dirty="0"/>
              <a:t> </a:t>
            </a:r>
            <a:r>
              <a:rPr lang="en-US" altLang="en-US" dirty="0" err="1"/>
              <a:t>sam</a:t>
            </a:r>
            <a:r>
              <a:rPr lang="en-US" altLang="en-US" dirty="0"/>
              <a:t> </a:t>
            </a:r>
            <a:r>
              <a:rPr lang="en-US" altLang="en-US" dirty="0" err="1"/>
              <a:t>nhap</a:t>
            </a:r>
            <a:r>
              <a:rPr lang="en-US" altLang="en-US" dirty="0"/>
              <a:t>)</a:t>
            </a:r>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Originate = </a:t>
            </a:r>
            <a:r>
              <a:rPr lang="en-US" sz="1200" kern="1200">
                <a:solidFill>
                  <a:schemeClr val="tx1"/>
                </a:solidFill>
                <a:effectLst/>
                <a:latin typeface="Times" pitchFamily="18" charset="0"/>
                <a:ea typeface="+mn-ea"/>
                <a:cs typeface="+mn-cs"/>
              </a:rPr>
              <a:t>INITIATE = to create or start something</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51720" y="281884"/>
            <a:ext cx="6984776"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60350"/>
            <a:ext cx="19431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260350"/>
            <a:ext cx="5676900" cy="60483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51720" y="260648"/>
            <a:ext cx="6696744"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685800" y="1341438"/>
            <a:ext cx="3810000" cy="49672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quarter" idx="2"/>
          </p:nvPr>
        </p:nvSpPr>
        <p:spPr>
          <a:xfrm>
            <a:off x="4648200" y="1341438"/>
            <a:ext cx="3810000" cy="2406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Content Placeholder 4"/>
          <p:cNvSpPr>
            <a:spLocks noGrp="1"/>
          </p:cNvSpPr>
          <p:nvPr>
            <p:ph sz="quarter" idx="3"/>
          </p:nvPr>
        </p:nvSpPr>
        <p:spPr>
          <a:xfrm>
            <a:off x="4648200" y="3900488"/>
            <a:ext cx="3810000" cy="240823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sp>
        <p:nvSpPr>
          <p:cNvPr id="18" name="bk object 18"/>
          <p:cNvSpPr/>
          <p:nvPr/>
        </p:nvSpPr>
        <p:spPr>
          <a:xfrm>
            <a:off x="0" y="0"/>
            <a:ext cx="137160" cy="6858000"/>
          </a:xfrm>
          <a:custGeom>
            <a:avLst/>
            <a:gdLst/>
            <a:ahLst/>
            <a:cxnLst/>
            <a:rect l="l" t="t" r="r" b="b"/>
            <a:pathLst>
              <a:path w="182880" h="6858000">
                <a:moveTo>
                  <a:pt x="0" y="6858000"/>
                </a:moveTo>
                <a:lnTo>
                  <a:pt x="182880" y="6858000"/>
                </a:lnTo>
                <a:lnTo>
                  <a:pt x="182880" y="0"/>
                </a:lnTo>
                <a:lnTo>
                  <a:pt x="0" y="0"/>
                </a:lnTo>
                <a:lnTo>
                  <a:pt x="0" y="6858000"/>
                </a:lnTo>
                <a:close/>
              </a:path>
            </a:pathLst>
          </a:custGeom>
          <a:solidFill>
            <a:srgbClr val="766E53"/>
          </a:solidFill>
        </p:spPr>
        <p:txBody>
          <a:bodyPr wrap="square" lIns="0" tIns="0" rIns="0" bIns="0" rtlCol="0"/>
          <a:lstStyle/>
          <a:p>
            <a:endParaRPr sz="210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19C5206-3BEA-47C8-AB26-E5CA6C2FA20A}" type="datetime1">
              <a:rPr lang="en-US" smtClean="0"/>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endParaRPr dirty="0"/>
          </a:p>
        </p:txBody>
      </p:sp>
      <p:pic>
        <p:nvPicPr>
          <p:cNvPr id="10" name="Picture 9"/>
          <p:cNvPicPr>
            <a:picLocks noChangeAspect="1"/>
          </p:cNvPicPr>
          <p:nvPr userDrawn="1"/>
        </p:nvPicPr>
        <p:blipFill>
          <a:blip r:embed="rId2"/>
          <a:stretch>
            <a:fillRect/>
          </a:stretch>
        </p:blipFill>
        <p:spPr>
          <a:xfrm>
            <a:off x="237187" y="50725"/>
            <a:ext cx="1310477" cy="1074019"/>
          </a:xfrm>
          <a:prstGeom prst="rect">
            <a:avLst/>
          </a:prstGeom>
        </p:spPr>
      </p:pic>
      <p:sp>
        <p:nvSpPr>
          <p:cNvPr id="11" name="Line 4"/>
          <p:cNvSpPr>
            <a:spLocks noChangeShapeType="1"/>
          </p:cNvSpPr>
          <p:nvPr userDrawn="1"/>
        </p:nvSpPr>
        <p:spPr bwMode="auto">
          <a:xfrm>
            <a:off x="323850" y="1196975"/>
            <a:ext cx="8382000" cy="0"/>
          </a:xfrm>
          <a:prstGeom prst="line">
            <a:avLst/>
          </a:prstGeom>
          <a:noFill/>
          <a:ln w="38100">
            <a:solidFill>
              <a:srgbClr val="16AFC2"/>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6"/>
          <p:cNvSpPr>
            <a:spLocks noChangeShapeType="1"/>
          </p:cNvSpPr>
          <p:nvPr userDrawn="1"/>
        </p:nvSpPr>
        <p:spPr bwMode="auto">
          <a:xfrm>
            <a:off x="323850" y="6453188"/>
            <a:ext cx="8382000" cy="0"/>
          </a:xfrm>
          <a:prstGeom prst="line">
            <a:avLst/>
          </a:prstGeom>
          <a:noFill/>
          <a:ln w="38100">
            <a:solidFill>
              <a:srgbClr val="16AFC2"/>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4" name="Holder 2"/>
          <p:cNvSpPr>
            <a:spLocks noGrp="1"/>
          </p:cNvSpPr>
          <p:nvPr>
            <p:ph type="title"/>
          </p:nvPr>
        </p:nvSpPr>
        <p:spPr>
          <a:xfrm>
            <a:off x="1333946" y="260350"/>
            <a:ext cx="7702550" cy="792163"/>
          </a:xfrm>
        </p:spPr>
        <p:txBody>
          <a:bodyPr lIns="0" tIns="0" rIns="0" bIns="0"/>
          <a:lstStyle>
            <a:lvl1pPr>
              <a:defRPr sz="3600" b="0" i="0">
                <a:solidFill>
                  <a:srgbClr val="252525"/>
                </a:solidFill>
                <a:latin typeface="Arial" panose="020B0604020202020204"/>
                <a:cs typeface="Arial" panose="020B0604020202020204"/>
              </a:defRPr>
            </a:lvl1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9184" y="260648"/>
            <a:ext cx="7344816"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23728" y="265296"/>
            <a:ext cx="6840760"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6858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6482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40494"/>
            <a:ext cx="6624736"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pic>
        <p:nvPicPr>
          <p:cNvPr id="8" name="Picture 7"/>
          <p:cNvPicPr>
            <a:picLocks noChangeAspect="1"/>
          </p:cNvPicPr>
          <p:nvPr userDrawn="1"/>
        </p:nvPicPr>
        <p:blipFill>
          <a:blip r:embed="rId2"/>
          <a:stretch>
            <a:fillRect/>
          </a:stretch>
        </p:blipFill>
        <p:spPr>
          <a:xfrm>
            <a:off x="237187" y="50725"/>
            <a:ext cx="1310477" cy="107401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5696" y="265112"/>
            <a:ext cx="6696029" cy="792163"/>
          </a:xfrm>
        </p:spPr>
        <p:txBody>
          <a:bodyPr/>
          <a:lstStyle>
            <a:lvl1pPr>
              <a:defRPr sz="4000"/>
            </a:lvl1pPr>
          </a:lstStyle>
          <a:p>
            <a:r>
              <a:rPr lang="en-US" dirty="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8050" y="46037"/>
            <a:ext cx="77025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p>
            <a:pPr lvl="0"/>
            <a:r>
              <a:rPr lang="de-DE" altLang="en-US" dirty="0"/>
              <a:t>Click to edit Master title style</a:t>
            </a:r>
            <a:endParaRPr lang="de-DE" altLang="en-US" dirty="0"/>
          </a:p>
        </p:txBody>
      </p:sp>
      <p:sp>
        <p:nvSpPr>
          <p:cNvPr id="1027" name="Rectangle 3"/>
          <p:cNvSpPr>
            <a:spLocks noGrp="1" noChangeArrowheads="1"/>
          </p:cNvSpPr>
          <p:nvPr>
            <p:ph type="body" idx="1"/>
          </p:nvPr>
        </p:nvSpPr>
        <p:spPr bwMode="auto">
          <a:xfrm>
            <a:off x="685800" y="1341438"/>
            <a:ext cx="77724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lstStyle/>
          <a:p>
            <a:pPr lvl="0"/>
            <a:r>
              <a:rPr lang="de-DE" altLang="en-US" dirty="0"/>
              <a:t>Click to edit Master text styles</a:t>
            </a:r>
            <a:endParaRPr lang="de-DE" altLang="en-US" dirty="0"/>
          </a:p>
          <a:p>
            <a:pPr lvl="1"/>
            <a:r>
              <a:rPr lang="de-DE" altLang="en-US" dirty="0"/>
              <a:t>Second level</a:t>
            </a:r>
            <a:endParaRPr lang="de-DE" altLang="en-US" dirty="0"/>
          </a:p>
          <a:p>
            <a:pPr lvl="2"/>
            <a:r>
              <a:rPr lang="de-DE" altLang="en-US" dirty="0"/>
              <a:t>Third level</a:t>
            </a:r>
            <a:endParaRPr lang="de-DE" altLang="en-US" dirty="0"/>
          </a:p>
          <a:p>
            <a:pPr lvl="3"/>
            <a:r>
              <a:rPr lang="de-DE" altLang="en-US" dirty="0"/>
              <a:t>Fourth level</a:t>
            </a:r>
            <a:endParaRPr lang="de-DE" altLang="en-US" dirty="0"/>
          </a:p>
          <a:p>
            <a:pPr lvl="4"/>
            <a:r>
              <a:rPr lang="de-DE" altLang="en-US" dirty="0"/>
              <a:t>Fifth level</a:t>
            </a:r>
            <a:endParaRPr lang="de-DE" altLang="en-US" dirty="0"/>
          </a:p>
        </p:txBody>
      </p:sp>
      <p:sp>
        <p:nvSpPr>
          <p:cNvPr id="1028" name="Line 4"/>
          <p:cNvSpPr>
            <a:spLocks noChangeShapeType="1"/>
          </p:cNvSpPr>
          <p:nvPr userDrawn="1"/>
        </p:nvSpPr>
        <p:spPr bwMode="auto">
          <a:xfrm>
            <a:off x="323850" y="914400"/>
            <a:ext cx="8382000" cy="0"/>
          </a:xfrm>
          <a:prstGeom prst="line">
            <a:avLst/>
          </a:prstGeom>
          <a:noFill/>
          <a:ln w="38100">
            <a:solidFill>
              <a:srgbClr val="16AFC2"/>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45093" name="Text Box 5"/>
          <p:cNvSpPr txBox="1">
            <a:spLocks noChangeArrowheads="1"/>
          </p:cNvSpPr>
          <p:nvPr userDrawn="1"/>
        </p:nvSpPr>
        <p:spPr bwMode="auto">
          <a:xfrm>
            <a:off x="6732588" y="6508750"/>
            <a:ext cx="2016125" cy="336550"/>
          </a:xfrm>
          <a:prstGeom prst="rect">
            <a:avLst/>
          </a:prstGeom>
          <a:noFill/>
          <a:ln w="9525">
            <a:noFill/>
            <a:miter lim="800000"/>
          </a:ln>
          <a:effectLst/>
        </p:spPr>
        <p:txBody>
          <a:bodyPr>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r>
              <a:rPr lang="en-US" altLang="en-US" sz="1600">
                <a:latin typeface="Arial" panose="020B0604020202020204" pitchFamily="34" charset="0"/>
              </a:rPr>
              <a:t>Week</a:t>
            </a:r>
            <a:r>
              <a:rPr lang="en-GB" altLang="en-US" sz="1600">
                <a:latin typeface="Arial" panose="020B0604020202020204" pitchFamily="34" charset="0"/>
              </a:rPr>
              <a:t> </a:t>
            </a:r>
            <a:r>
              <a:rPr lang="en-GB" altLang="en-US" sz="1600" dirty="0">
                <a:latin typeface="Arial" panose="020B0604020202020204" pitchFamily="34" charset="0"/>
              </a:rPr>
              <a:t>1: </a:t>
            </a:r>
            <a:fld id="{F82382A3-3314-49A0-B193-00795800CFEF}" type="slidenum">
              <a:rPr lang="de-DE" altLang="en-US" sz="1600" smtClean="0">
                <a:latin typeface="Arial" panose="020B0604020202020204" pitchFamily="34" charset="0"/>
              </a:rPr>
            </a:fld>
            <a:r>
              <a:rPr lang="en-GB" altLang="en-US" sz="1600" dirty="0">
                <a:latin typeface="Arial" panose="020B0604020202020204" pitchFamily="34" charset="0"/>
              </a:rPr>
              <a:t> </a:t>
            </a:r>
            <a:endParaRPr lang="en-GB" altLang="en-US" sz="1600" dirty="0">
              <a:latin typeface="Arial" panose="020B0604020202020204" pitchFamily="34" charset="0"/>
            </a:endParaRPr>
          </a:p>
        </p:txBody>
      </p:sp>
      <p:sp>
        <p:nvSpPr>
          <p:cNvPr id="1030" name="Line 6"/>
          <p:cNvSpPr>
            <a:spLocks noChangeShapeType="1"/>
          </p:cNvSpPr>
          <p:nvPr userDrawn="1"/>
        </p:nvSpPr>
        <p:spPr bwMode="auto">
          <a:xfrm>
            <a:off x="323850" y="6453188"/>
            <a:ext cx="8382000" cy="0"/>
          </a:xfrm>
          <a:prstGeom prst="line">
            <a:avLst/>
          </a:prstGeom>
          <a:noFill/>
          <a:ln w="38100">
            <a:solidFill>
              <a:srgbClr val="16AFC2"/>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9" name="TextBox 8"/>
          <p:cNvSpPr txBox="1"/>
          <p:nvPr userDrawn="1"/>
        </p:nvSpPr>
        <p:spPr>
          <a:xfrm>
            <a:off x="304800" y="6503214"/>
            <a:ext cx="1219200" cy="338554"/>
          </a:xfrm>
          <a:prstGeom prst="rect">
            <a:avLst/>
          </a:prstGeom>
          <a:noFill/>
        </p:spPr>
        <p:txBody>
          <a:bodyPr wrap="square" rtlCol="0">
            <a:spAutoFit/>
          </a:bodyPr>
          <a:lstStyle/>
          <a:p>
            <a:r>
              <a:rPr lang="en-US" sz="1600" b="1"/>
              <a:t>09-2022</a:t>
            </a:r>
            <a:endParaRPr lang="en-US" sz="1600" b="1" dirty="0"/>
          </a:p>
        </p:txBody>
      </p:sp>
      <p:sp>
        <p:nvSpPr>
          <p:cNvPr id="10" name="TextBox 9"/>
          <p:cNvSpPr txBox="1"/>
          <p:nvPr userDrawn="1"/>
        </p:nvSpPr>
        <p:spPr>
          <a:xfrm>
            <a:off x="3131791" y="6453187"/>
            <a:ext cx="4608859" cy="338554"/>
          </a:xfrm>
          <a:prstGeom prst="rect">
            <a:avLst/>
          </a:prstGeom>
          <a:noFill/>
        </p:spPr>
        <p:txBody>
          <a:bodyPr wrap="square" rtlCol="0">
            <a:spAutoFit/>
          </a:bodyPr>
          <a:lstStyle/>
          <a:p>
            <a:r>
              <a:rPr lang="en-US" sz="1600" b="1" dirty="0"/>
              <a:t>NT101-</a:t>
            </a:r>
            <a:r>
              <a:rPr lang="en-US" sz="1600" b="1" kern="1200" dirty="0">
                <a:solidFill>
                  <a:schemeClr val="tx1"/>
                </a:solidFill>
                <a:effectLst/>
                <a:latin typeface="+mn-lt"/>
                <a:ea typeface="+mn-ea"/>
                <a:cs typeface="+mn-cs"/>
              </a:rPr>
              <a:t>Network security</a:t>
            </a:r>
            <a:endParaRPr lang="en-US" sz="1600" b="1" dirty="0">
              <a:latin typeface="+mn-lt"/>
            </a:endParaRPr>
          </a:p>
        </p:txBody>
      </p:sp>
      <p:pic>
        <p:nvPicPr>
          <p:cNvPr id="11" name="Picture 10"/>
          <p:cNvPicPr>
            <a:picLocks noChangeAspect="1"/>
          </p:cNvPicPr>
          <p:nvPr userDrawn="1"/>
        </p:nvPicPr>
        <p:blipFill>
          <a:blip r:embed="rId14"/>
          <a:stretch>
            <a:fillRect/>
          </a:stretch>
        </p:blipFill>
        <p:spPr>
          <a:xfrm>
            <a:off x="0" y="50726"/>
            <a:ext cx="966568" cy="79216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mailto:nguyenngoctu@tdtu.edu.v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hyperlink" Target="http://www4-usbank.com/" TargetMode="External"/><Relationship Id="rId1" Type="http://schemas.openxmlformats.org/officeDocument/2006/relationships/hyperlink" Target="mailto:SCD-Verify@usbank.com"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noChangeArrowheads="1"/>
          </p:cNvSpPr>
          <p:nvPr>
            <p:ph idx="1"/>
          </p:nvPr>
        </p:nvSpPr>
        <p:spPr>
          <a:xfrm>
            <a:off x="236320" y="4149080"/>
            <a:ext cx="4824536" cy="1783655"/>
          </a:xfrm>
        </p:spPr>
        <p:txBody>
          <a:bodyPr/>
          <a:lstStyle/>
          <a:p>
            <a:pPr algn="ctr" eaLnBrk="1" hangingPunct="1">
              <a:buFont typeface="Wingdings" panose="05000000000000000000" pitchFamily="2" charset="2"/>
              <a:buNone/>
            </a:pPr>
            <a:r>
              <a:rPr lang="en-GB" altLang="en-US" dirty="0"/>
              <a:t>Ngoc-Tu Nguyen, PhD</a:t>
            </a:r>
            <a:endParaRPr lang="en-GB" altLang="en-US" dirty="0"/>
          </a:p>
          <a:p>
            <a:pPr algn="ctr" eaLnBrk="1" hangingPunct="1">
              <a:buFont typeface="Wingdings" panose="05000000000000000000" pitchFamily="2" charset="2"/>
              <a:buNone/>
            </a:pPr>
            <a:r>
              <a:rPr lang="en-GB" altLang="en-US" sz="2200" dirty="0">
                <a:solidFill>
                  <a:srgbClr val="FF0000"/>
                </a:solidFill>
                <a:hlinkClick r:id="rId1"/>
              </a:rPr>
              <a:t>tunn@uit.edu.vn</a:t>
            </a:r>
            <a:endParaRPr lang="en-GB" altLang="en-US" sz="2200" dirty="0">
              <a:solidFill>
                <a:srgbClr val="FF0000"/>
              </a:solidFill>
            </a:endParaRPr>
          </a:p>
        </p:txBody>
      </p:sp>
      <p:cxnSp>
        <p:nvCxnSpPr>
          <p:cNvPr id="3" name="Straight Connector 2"/>
          <p:cNvCxnSpPr/>
          <p:nvPr/>
        </p:nvCxnSpPr>
        <p:spPr bwMode="auto">
          <a:xfrm>
            <a:off x="236320" y="3717032"/>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itle 3"/>
          <p:cNvSpPr>
            <a:spLocks noGrp="1"/>
          </p:cNvSpPr>
          <p:nvPr>
            <p:ph type="title"/>
          </p:nvPr>
        </p:nvSpPr>
        <p:spPr>
          <a:xfrm>
            <a:off x="1234711" y="151760"/>
            <a:ext cx="7344816" cy="792163"/>
          </a:xfrm>
        </p:spPr>
        <p:txBody>
          <a:bodyPr/>
          <a:lstStyle/>
          <a:p>
            <a:r>
              <a:rPr lang="en-US" dirty="0"/>
              <a:t>NT101-Network Security</a:t>
            </a:r>
            <a:endParaRPr lang="en-US" dirty="0"/>
          </a:p>
        </p:txBody>
      </p:sp>
      <p:pic>
        <p:nvPicPr>
          <p:cNvPr id="7" name="Picture 6"/>
          <p:cNvPicPr>
            <a:picLocks noChangeAspect="1"/>
          </p:cNvPicPr>
          <p:nvPr/>
        </p:nvPicPr>
        <p:blipFill>
          <a:blip r:embed="rId2"/>
          <a:stretch>
            <a:fillRect/>
          </a:stretch>
        </p:blipFill>
        <p:spPr>
          <a:xfrm>
            <a:off x="5662353" y="2133457"/>
            <a:ext cx="2940727" cy="4031246"/>
          </a:xfrm>
          <a:prstGeom prst="rect">
            <a:avLst/>
          </a:prstGeom>
        </p:spPr>
      </p:pic>
      <p:sp>
        <p:nvSpPr>
          <p:cNvPr id="9" name="Rectangle 2"/>
          <p:cNvSpPr txBox="1">
            <a:spLocks noChangeArrowheads="1"/>
          </p:cNvSpPr>
          <p:nvPr/>
        </p:nvSpPr>
        <p:spPr bwMode="auto">
          <a:xfrm>
            <a:off x="223851" y="873266"/>
            <a:ext cx="8534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000" kern="0">
                <a:ea typeface="SimSun" panose="02010600030101010101" pitchFamily="2" charset="-122"/>
              </a:rPr>
              <a:t>Week 01 Network Security Overview</a:t>
            </a:r>
            <a:endParaRPr lang="en-US" altLang="zh-CN" sz="4000" kern="0" dirty="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86557"/>
            <a:ext cx="7344816" cy="792163"/>
          </a:xfrm>
        </p:spPr>
        <p:txBody>
          <a:bodyPr/>
          <a:lstStyle/>
          <a:p>
            <a:r>
              <a:rPr lang="en-US" b="1"/>
              <a:t>Threats</a:t>
            </a:r>
            <a:endParaRPr lang="en-US" b="1" dirty="0"/>
          </a:p>
        </p:txBody>
      </p:sp>
      <p:sp>
        <p:nvSpPr>
          <p:cNvPr id="3" name="Content Placeholder 2"/>
          <p:cNvSpPr>
            <a:spLocks noGrp="1"/>
          </p:cNvSpPr>
          <p:nvPr>
            <p:ph sz="quarter" idx="1"/>
          </p:nvPr>
        </p:nvSpPr>
        <p:spPr>
          <a:xfrm>
            <a:off x="467544" y="980728"/>
            <a:ext cx="8496944" cy="4967287"/>
          </a:xfrm>
        </p:spPr>
        <p:txBody>
          <a:bodyPr>
            <a:normAutofit/>
          </a:bodyPr>
          <a:lstStyle/>
          <a:p>
            <a:r>
              <a:rPr lang="en-US" dirty="0"/>
              <a:t>Threats</a:t>
            </a:r>
            <a:endParaRPr lang="en-US" dirty="0"/>
          </a:p>
          <a:p>
            <a:pPr lvl="1"/>
            <a:r>
              <a:rPr lang="en-US" dirty="0"/>
              <a:t>Definition</a:t>
            </a:r>
            <a:endParaRPr lang="en-US" dirty="0"/>
          </a:p>
          <a:p>
            <a:pPr lvl="2"/>
            <a:r>
              <a:rPr lang="en-US" dirty="0">
                <a:ea typeface="+mn-lt"/>
                <a:cs typeface="+mn-lt"/>
              </a:rPr>
              <a:t>Capabilities, intentions and attack methods </a:t>
            </a:r>
            <a:r>
              <a:rPr lang="en-US" dirty="0">
                <a:solidFill>
                  <a:srgbClr val="FF0000"/>
                </a:solidFill>
                <a:ea typeface="+mn-lt"/>
                <a:cs typeface="+mn-lt"/>
              </a:rPr>
              <a:t>of adversaries</a:t>
            </a:r>
            <a:r>
              <a:rPr lang="en-US" dirty="0">
                <a:ea typeface="+mn-lt"/>
                <a:cs typeface="+mn-lt"/>
              </a:rPr>
              <a:t> to exploit or cause harm to assets</a:t>
            </a:r>
            <a:endParaRPr lang="en-US"/>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632" y="89525"/>
            <a:ext cx="7344816" cy="792163"/>
          </a:xfrm>
        </p:spPr>
        <p:txBody>
          <a:bodyPr/>
          <a:lstStyle/>
          <a:p>
            <a:r>
              <a:rPr lang="en-US" dirty="0"/>
              <a:t>Threat model</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704844" y="1682790"/>
            <a:ext cx="7228302" cy="4754880"/>
          </a:xfrm>
          <a:prstGeom prst="rect">
            <a:avLst/>
          </a:prstGeom>
          <a:noFill/>
          <a:ln>
            <a:noFill/>
          </a:ln>
        </p:spPr>
      </p:pic>
      <p:sp>
        <p:nvSpPr>
          <p:cNvPr id="3" name="Rectangle 2"/>
          <p:cNvSpPr/>
          <p:nvPr/>
        </p:nvSpPr>
        <p:spPr>
          <a:xfrm>
            <a:off x="5526120" y="2044005"/>
            <a:ext cx="2952328" cy="1384995"/>
          </a:xfrm>
          <a:prstGeom prst="rect">
            <a:avLst/>
          </a:prstGeom>
        </p:spPr>
        <p:txBody>
          <a:bodyPr wrap="square">
            <a:spAutoFit/>
          </a:bodyPr>
          <a:lstStyle/>
          <a:p>
            <a:r>
              <a:rPr lang="en-US"/>
              <a:t>The individual, organization, or group </a:t>
            </a:r>
            <a:endParaRPr lang="en-US"/>
          </a:p>
        </p:txBody>
      </p:sp>
      <p:sp>
        <p:nvSpPr>
          <p:cNvPr id="4" name="Rectangle 3"/>
          <p:cNvSpPr/>
          <p:nvPr/>
        </p:nvSpPr>
        <p:spPr>
          <a:xfrm>
            <a:off x="3563888" y="3068960"/>
            <a:ext cx="1584088" cy="523220"/>
          </a:xfrm>
          <a:prstGeom prst="rect">
            <a:avLst/>
          </a:prstGeom>
        </p:spPr>
        <p:txBody>
          <a:bodyPr wrap="none">
            <a:spAutoFit/>
          </a:bodyPr>
          <a:lstStyle/>
          <a:p>
            <a:r>
              <a:rPr lang="en-US">
                <a:solidFill>
                  <a:srgbClr val="000000"/>
                </a:solidFill>
                <a:latin typeface="Arial" panose="020B0604020202020204" pitchFamily="34" charset="0"/>
              </a:rPr>
              <a:t>or actors</a:t>
            </a:r>
            <a:endParaRPr lang="en-US">
              <a:solidFill>
                <a:srgbClr val="000000"/>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384" y="0"/>
            <a:ext cx="7344816" cy="792163"/>
          </a:xfrm>
        </p:spPr>
        <p:txBody>
          <a:bodyPr/>
          <a:lstStyle/>
          <a:p>
            <a:r>
              <a:rPr lang="en-US" dirty="0"/>
              <a:t>Threat agents</a:t>
            </a:r>
            <a:endParaRPr lang="en-US" dirty="0"/>
          </a:p>
        </p:txBody>
      </p:sp>
      <p:sp>
        <p:nvSpPr>
          <p:cNvPr id="4" name="Content Placeholder 3"/>
          <p:cNvSpPr>
            <a:spLocks noGrp="1"/>
          </p:cNvSpPr>
          <p:nvPr>
            <p:ph sz="quarter" idx="1"/>
          </p:nvPr>
        </p:nvSpPr>
        <p:spPr>
          <a:xfrm>
            <a:off x="685800" y="1052736"/>
            <a:ext cx="7772400" cy="4967287"/>
          </a:xfrm>
        </p:spPr>
        <p:txBody>
          <a:bodyPr/>
          <a:lstStyle/>
          <a:p>
            <a:r>
              <a:rPr lang="en-US" dirty="0"/>
              <a:t>Definition</a:t>
            </a:r>
            <a:endParaRPr lang="en-US" dirty="0"/>
          </a:p>
          <a:p>
            <a:pPr lvl="1"/>
            <a:r>
              <a:rPr lang="en-US" dirty="0"/>
              <a:t>The individual, organization, or group that </a:t>
            </a:r>
            <a:r>
              <a:rPr lang="en-US" i="1" dirty="0"/>
              <a:t>originates</a:t>
            </a:r>
            <a:r>
              <a:rPr lang="en-US" dirty="0"/>
              <a:t> a particular </a:t>
            </a:r>
            <a:r>
              <a:rPr lang="en-US"/>
              <a:t>threat action</a:t>
            </a:r>
            <a:endParaRPr lang="en-US" dirty="0"/>
          </a:p>
          <a:p>
            <a:r>
              <a:rPr lang="en-US" dirty="0"/>
              <a:t>Three types</a:t>
            </a:r>
            <a:endParaRPr lang="en-US" dirty="0"/>
          </a:p>
          <a:p>
            <a:pPr lvl="1"/>
            <a:r>
              <a:rPr lang="en-US" dirty="0"/>
              <a:t>Simple classification into MECE (mutually exclusive, collectively exhaustive) categories</a:t>
            </a:r>
            <a:endParaRPr lang="en-US" dirty="0"/>
          </a:p>
          <a:p>
            <a:pPr lvl="2"/>
            <a:r>
              <a:rPr lang="en-US" dirty="0"/>
              <a:t>External</a:t>
            </a:r>
            <a:endParaRPr lang="en-US" dirty="0"/>
          </a:p>
          <a:p>
            <a:pPr lvl="2"/>
            <a:r>
              <a:rPr lang="en-US" dirty="0"/>
              <a:t>Internal</a:t>
            </a:r>
            <a:endParaRPr lang="en-US" dirty="0"/>
          </a:p>
          <a:p>
            <a:pPr lvl="2"/>
            <a:r>
              <a:rPr lang="en-US" dirty="0"/>
              <a:t>Partners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013" y="153193"/>
            <a:ext cx="7344816" cy="792163"/>
          </a:xfrm>
        </p:spPr>
        <p:txBody>
          <a:bodyPr/>
          <a:lstStyle/>
          <a:p>
            <a:r>
              <a:rPr lang="en-US" dirty="0"/>
              <a:t>External agents</a:t>
            </a:r>
            <a:endParaRPr lang="en-US" dirty="0"/>
          </a:p>
        </p:txBody>
      </p:sp>
      <p:sp>
        <p:nvSpPr>
          <p:cNvPr id="4" name="Content Placeholder 3"/>
          <p:cNvSpPr>
            <a:spLocks noGrp="1"/>
          </p:cNvSpPr>
          <p:nvPr>
            <p:ph sz="quarter" idx="1"/>
          </p:nvPr>
        </p:nvSpPr>
        <p:spPr>
          <a:xfrm>
            <a:off x="685800" y="1196752"/>
            <a:ext cx="7772400" cy="4967287"/>
          </a:xfrm>
        </p:spPr>
        <p:txBody>
          <a:bodyPr>
            <a:normAutofit fontScale="92500" lnSpcReduction="20000"/>
          </a:bodyPr>
          <a:lstStyle/>
          <a:p>
            <a:r>
              <a:rPr lang="en-US" dirty="0"/>
              <a:t>Definition</a:t>
            </a:r>
            <a:endParaRPr lang="en-US" dirty="0"/>
          </a:p>
          <a:p>
            <a:pPr lvl="1"/>
            <a:r>
              <a:rPr lang="en-US" dirty="0"/>
              <a:t>Agents outside the organization, with no direct links to the organization itself</a:t>
            </a:r>
            <a:endParaRPr lang="en-US" dirty="0"/>
          </a:p>
          <a:p>
            <a:r>
              <a:rPr lang="en-US" dirty="0"/>
              <a:t>Categories</a:t>
            </a:r>
            <a:endParaRPr lang="en-US" dirty="0"/>
          </a:p>
          <a:p>
            <a:pPr lvl="1"/>
            <a:r>
              <a:rPr lang="en-US" dirty="0"/>
              <a:t>Activist groups</a:t>
            </a:r>
            <a:endParaRPr lang="en-US" dirty="0"/>
          </a:p>
          <a:p>
            <a:pPr lvl="1"/>
            <a:r>
              <a:rPr lang="en-US" dirty="0"/>
              <a:t>Auditors</a:t>
            </a:r>
            <a:endParaRPr lang="en-US" dirty="0"/>
          </a:p>
          <a:p>
            <a:pPr lvl="1"/>
            <a:r>
              <a:rPr lang="en-US" dirty="0"/>
              <a:t>Competitors</a:t>
            </a:r>
            <a:endParaRPr lang="en-US" dirty="0"/>
          </a:p>
          <a:p>
            <a:pPr lvl="1"/>
            <a:r>
              <a:rPr lang="en-US" dirty="0"/>
              <a:t>Customers</a:t>
            </a:r>
            <a:endParaRPr lang="en-US" dirty="0"/>
          </a:p>
          <a:p>
            <a:pPr lvl="1"/>
            <a:r>
              <a:rPr lang="en-US" dirty="0"/>
              <a:t>Nature</a:t>
            </a:r>
            <a:endParaRPr lang="en-US" dirty="0"/>
          </a:p>
          <a:p>
            <a:pPr lvl="1"/>
            <a:r>
              <a:rPr lang="en-US" dirty="0"/>
              <a:t>Former employees</a:t>
            </a:r>
            <a:endParaRPr lang="en-US" dirty="0"/>
          </a:p>
          <a:p>
            <a:pPr lvl="1"/>
            <a:r>
              <a:rPr lang="en-US" dirty="0"/>
              <a:t>Government</a:t>
            </a:r>
            <a:endParaRPr lang="en-US" dirty="0"/>
          </a:p>
          <a:p>
            <a:pPr lvl="1"/>
            <a:r>
              <a:rPr lang="en-US" dirty="0"/>
              <a:t>Cybercrime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701" y="188640"/>
            <a:ext cx="7344816" cy="792163"/>
          </a:xfrm>
        </p:spPr>
        <p:txBody>
          <a:bodyPr/>
          <a:lstStyle/>
          <a:p>
            <a:r>
              <a:rPr lang="en-US" dirty="0"/>
              <a:t>External agents (contd.)</a:t>
            </a:r>
            <a:endParaRPr lang="en-US" dirty="0"/>
          </a:p>
        </p:txBody>
      </p:sp>
      <p:sp>
        <p:nvSpPr>
          <p:cNvPr id="4" name="Content Placeholder 3"/>
          <p:cNvSpPr>
            <a:spLocks noGrp="1"/>
          </p:cNvSpPr>
          <p:nvPr>
            <p:ph sz="quarter" idx="1"/>
          </p:nvPr>
        </p:nvSpPr>
        <p:spPr>
          <a:xfrm>
            <a:off x="345873" y="1196752"/>
            <a:ext cx="8820472" cy="4967287"/>
          </a:xfrm>
        </p:spPr>
        <p:txBody>
          <a:bodyPr/>
          <a:lstStyle/>
          <a:p>
            <a:r>
              <a:rPr lang="en-US" dirty="0"/>
              <a:t>Activist groups</a:t>
            </a:r>
            <a:endParaRPr lang="en-US" dirty="0"/>
          </a:p>
          <a:p>
            <a:pPr lvl="1"/>
            <a:r>
              <a:rPr lang="en-US" dirty="0"/>
              <a:t>Mix political activism with </a:t>
            </a:r>
            <a:r>
              <a:rPr lang="en-US" dirty="0" err="1"/>
              <a:t>cybersecurity</a:t>
            </a:r>
            <a:r>
              <a:rPr lang="en-US" dirty="0"/>
              <a:t> violations</a:t>
            </a:r>
            <a:endParaRPr lang="en-US" dirty="0"/>
          </a:p>
          <a:p>
            <a:pPr lvl="1"/>
            <a:r>
              <a:rPr lang="en-US" dirty="0"/>
              <a:t>E.g. Anonymous</a:t>
            </a:r>
            <a:r>
              <a:rPr lang="en-US"/>
              <a:t>, Lulzsec</a:t>
            </a:r>
            <a:endParaRPr lang="en-US" dirty="0"/>
          </a:p>
          <a:p>
            <a:r>
              <a:rPr lang="en-US" dirty="0"/>
              <a:t>Governments</a:t>
            </a:r>
            <a:endParaRPr lang="en-US" dirty="0"/>
          </a:p>
          <a:p>
            <a:pPr lvl="1"/>
            <a:r>
              <a:rPr lang="en-US" dirty="0"/>
              <a:t>Chinese APT attacks</a:t>
            </a:r>
            <a:endParaRPr lang="en-US" dirty="0"/>
          </a:p>
          <a:p>
            <a:pPr lvl="2"/>
            <a:r>
              <a:rPr lang="en-US" dirty="0" err="1"/>
              <a:t>Mandiant</a:t>
            </a:r>
            <a:r>
              <a:rPr lang="en-US" dirty="0"/>
              <a:t> report</a:t>
            </a:r>
            <a:endParaRPr lang="en-US" dirty="0"/>
          </a:p>
          <a:p>
            <a:pPr lvl="1"/>
            <a:r>
              <a:rPr lang="en-US" dirty="0"/>
              <a:t>Syrian attackers reported</a:t>
            </a:r>
            <a:endParaRPr lang="en-US" dirty="0"/>
          </a:p>
          <a:p>
            <a:pPr lvl="1"/>
            <a:r>
              <a:rPr lang="en-US" dirty="0" err="1"/>
              <a:t>Stuxnet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53193"/>
            <a:ext cx="7344816" cy="792163"/>
          </a:xfrm>
        </p:spPr>
        <p:txBody>
          <a:bodyPr/>
          <a:lstStyle/>
          <a:p>
            <a:r>
              <a:rPr lang="en-US" dirty="0"/>
              <a:t>External agents (contd.)</a:t>
            </a:r>
            <a:endParaRPr lang="en-US" dirty="0"/>
          </a:p>
        </p:txBody>
      </p:sp>
      <p:sp>
        <p:nvSpPr>
          <p:cNvPr id="4" name="Content Placeholder 3"/>
          <p:cNvSpPr>
            <a:spLocks noGrp="1"/>
          </p:cNvSpPr>
          <p:nvPr>
            <p:ph sz="quarter" idx="1"/>
          </p:nvPr>
        </p:nvSpPr>
        <p:spPr/>
        <p:txBody>
          <a:bodyPr/>
          <a:lstStyle/>
          <a:p>
            <a:r>
              <a:rPr lang="en-US" dirty="0"/>
              <a:t>Cybercrime</a:t>
            </a:r>
            <a:endParaRPr lang="en-US" dirty="0"/>
          </a:p>
          <a:p>
            <a:pPr lvl="1"/>
            <a:r>
              <a:rPr lang="en-US" dirty="0"/>
              <a:t>Nigerian 419 scam</a:t>
            </a:r>
            <a:endParaRPr lang="en-US" dirty="0"/>
          </a:p>
          <a:p>
            <a:pPr lvl="1"/>
            <a:endParaRPr lang="en-US" dirty="0"/>
          </a:p>
          <a:p>
            <a:pPr lvl="1"/>
            <a:r>
              <a:rPr lang="en-US" dirty="0"/>
              <a:t>Organized crime</a:t>
            </a:r>
            <a:endParaRPr lang="en-US" dirty="0"/>
          </a:p>
          <a:p>
            <a:pPr lvl="2"/>
            <a:r>
              <a:rPr lang="en-US" dirty="0"/>
              <a:t>Carder planet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4549"/>
            <a:ext cx="7344816" cy="792163"/>
          </a:xfrm>
        </p:spPr>
        <p:txBody>
          <a:bodyPr/>
          <a:lstStyle/>
          <a:p>
            <a:r>
              <a:rPr lang="en-US" dirty="0"/>
              <a:t>Internal agents</a:t>
            </a:r>
            <a:endParaRPr lang="en-US" dirty="0"/>
          </a:p>
        </p:txBody>
      </p:sp>
      <p:sp>
        <p:nvSpPr>
          <p:cNvPr id="4" name="Content Placeholder 3"/>
          <p:cNvSpPr>
            <a:spLocks noGrp="1"/>
          </p:cNvSpPr>
          <p:nvPr>
            <p:ph sz="quarter" idx="1"/>
          </p:nvPr>
        </p:nvSpPr>
        <p:spPr>
          <a:xfrm>
            <a:off x="611560" y="801340"/>
            <a:ext cx="8532440" cy="4787900"/>
          </a:xfrm>
        </p:spPr>
        <p:txBody>
          <a:bodyPr/>
          <a:lstStyle/>
          <a:p>
            <a:r>
              <a:rPr lang="en-US" dirty="0"/>
              <a:t>Definition</a:t>
            </a:r>
            <a:endParaRPr lang="en-US" dirty="0"/>
          </a:p>
          <a:p>
            <a:pPr lvl="1"/>
            <a:r>
              <a:rPr lang="en-US" dirty="0"/>
              <a:t>People linked to the organization, often as employees</a:t>
            </a:r>
            <a:endParaRPr lang="en-US" dirty="0"/>
          </a:p>
          <a:p>
            <a:r>
              <a:rPr lang="en-US" dirty="0"/>
              <a:t>Categories</a:t>
            </a:r>
            <a:endParaRPr lang="en-US" dirty="0"/>
          </a:p>
          <a:p>
            <a:pPr lvl="1"/>
            <a:r>
              <a:rPr lang="en-US" dirty="0"/>
              <a:t>Internal auditors</a:t>
            </a:r>
            <a:endParaRPr lang="en-US" dirty="0"/>
          </a:p>
          <a:p>
            <a:pPr lvl="1"/>
            <a:r>
              <a:rPr lang="en-US" dirty="0"/>
              <a:t>Help desk</a:t>
            </a:r>
            <a:endParaRPr lang="en-US" dirty="0"/>
          </a:p>
          <a:p>
            <a:pPr lvl="1"/>
            <a:r>
              <a:rPr lang="en-US" dirty="0"/>
              <a:t>Upper management</a:t>
            </a:r>
            <a:endParaRPr lang="en-US" dirty="0"/>
          </a:p>
          <a:p>
            <a:pPr lvl="1"/>
            <a:r>
              <a:rPr lang="en-US" dirty="0"/>
              <a:t>Human resources</a:t>
            </a:r>
            <a:endParaRPr lang="en-US" dirty="0"/>
          </a:p>
          <a:p>
            <a:pPr lvl="1"/>
            <a:r>
              <a:rPr lang="en-US" dirty="0"/>
              <a:t>Janitorial staff</a:t>
            </a:r>
            <a:endParaRPr lang="en-US" dirty="0"/>
          </a:p>
          <a:p>
            <a:pPr lvl="1"/>
            <a:r>
              <a:rPr lang="en-US" dirty="0"/>
              <a:t>Software developers</a:t>
            </a:r>
            <a:endParaRPr lang="en-US" dirty="0"/>
          </a:p>
          <a:p>
            <a:pPr lvl="1"/>
            <a:r>
              <a:rPr lang="en-US" dirty="0"/>
              <a:t>System administrators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344816" cy="792163"/>
          </a:xfrm>
        </p:spPr>
        <p:txBody>
          <a:bodyPr/>
          <a:lstStyle/>
          <a:p>
            <a:r>
              <a:rPr lang="en-US" dirty="0"/>
              <a:t>Internal agents (contd.)</a:t>
            </a:r>
            <a:endParaRPr lang="en-US" dirty="0"/>
          </a:p>
        </p:txBody>
      </p:sp>
      <p:sp>
        <p:nvSpPr>
          <p:cNvPr id="4" name="Content Placeholder 3"/>
          <p:cNvSpPr>
            <a:spLocks noGrp="1"/>
          </p:cNvSpPr>
          <p:nvPr>
            <p:ph sz="quarter" idx="1"/>
          </p:nvPr>
        </p:nvSpPr>
        <p:spPr>
          <a:xfrm>
            <a:off x="685800" y="980728"/>
            <a:ext cx="7772400" cy="4967287"/>
          </a:xfrm>
        </p:spPr>
        <p:txBody>
          <a:bodyPr/>
          <a:lstStyle/>
          <a:p>
            <a:r>
              <a:rPr lang="en-US" dirty="0"/>
              <a:t>Auditors</a:t>
            </a:r>
            <a:endParaRPr lang="en-US" dirty="0"/>
          </a:p>
          <a:p>
            <a:pPr lvl="1"/>
            <a:r>
              <a:rPr lang="en-US" dirty="0"/>
              <a:t>Can cause damage in the name </a:t>
            </a:r>
            <a:r>
              <a:rPr lang="en-US"/>
              <a:t>of compliance</a:t>
            </a:r>
            <a:endParaRPr lang="en-US" dirty="0"/>
          </a:p>
          <a:p>
            <a:r>
              <a:rPr lang="en-US" dirty="0"/>
              <a:t>Upper management</a:t>
            </a:r>
            <a:endParaRPr lang="en-US" dirty="0"/>
          </a:p>
          <a:p>
            <a:pPr lvl="1"/>
            <a:r>
              <a:rPr lang="en-US" dirty="0"/>
              <a:t>Lack of awareness of information security concerns</a:t>
            </a:r>
            <a:endParaRPr lang="en-US" dirty="0"/>
          </a:p>
          <a:p>
            <a:pPr lvl="2"/>
            <a:r>
              <a:rPr lang="en-US" dirty="0"/>
              <a:t>May be reversing in the opposite direction</a:t>
            </a:r>
            <a:endParaRPr lang="en-US" dirty="0"/>
          </a:p>
          <a:p>
            <a:pPr lvl="1"/>
            <a:r>
              <a:rPr lang="en-US" dirty="0"/>
              <a:t>Often weakest link</a:t>
            </a:r>
            <a:endParaRPr lang="en-US" dirty="0"/>
          </a:p>
          <a:p>
            <a:pPr lvl="2"/>
            <a:r>
              <a:rPr lang="en-US" dirty="0"/>
              <a:t>Unaware of security</a:t>
            </a:r>
            <a:endParaRPr lang="en-US" dirty="0"/>
          </a:p>
          <a:p>
            <a:pPr lvl="2"/>
            <a:r>
              <a:rPr lang="en-US" dirty="0"/>
              <a:t>Force exemptions from policy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495" y="153193"/>
            <a:ext cx="7344816" cy="792163"/>
          </a:xfrm>
        </p:spPr>
        <p:txBody>
          <a:bodyPr/>
          <a:lstStyle/>
          <a:p>
            <a:r>
              <a:rPr lang="en-US" dirty="0"/>
              <a:t>Partners</a:t>
            </a:r>
            <a:endParaRPr lang="en-US" dirty="0"/>
          </a:p>
        </p:txBody>
      </p:sp>
      <p:sp>
        <p:nvSpPr>
          <p:cNvPr id="4" name="Content Placeholder 3"/>
          <p:cNvSpPr>
            <a:spLocks noGrp="1"/>
          </p:cNvSpPr>
          <p:nvPr>
            <p:ph sz="quarter" idx="1"/>
          </p:nvPr>
        </p:nvSpPr>
        <p:spPr>
          <a:xfrm>
            <a:off x="685800" y="1124744"/>
            <a:ext cx="7772400" cy="4967287"/>
          </a:xfrm>
        </p:spPr>
        <p:txBody>
          <a:bodyPr/>
          <a:lstStyle/>
          <a:p>
            <a:r>
              <a:rPr lang="en-US" dirty="0"/>
              <a:t>Definition</a:t>
            </a:r>
            <a:endParaRPr lang="en-US" dirty="0"/>
          </a:p>
          <a:p>
            <a:pPr lvl="1"/>
            <a:r>
              <a:rPr lang="en-US" dirty="0"/>
              <a:t>Third parties sharing a business relationship with the organization</a:t>
            </a:r>
            <a:endParaRPr lang="en-US" dirty="0"/>
          </a:p>
          <a:p>
            <a:endParaRPr lang="en-US" dirty="0"/>
          </a:p>
          <a:p>
            <a:r>
              <a:rPr lang="en-US" dirty="0"/>
              <a:t>Categories</a:t>
            </a:r>
            <a:endParaRPr lang="en-US" dirty="0"/>
          </a:p>
          <a:p>
            <a:pPr lvl="1"/>
            <a:r>
              <a:rPr lang="en-US" dirty="0"/>
              <a:t>Cloud service providers</a:t>
            </a:r>
            <a:endParaRPr lang="en-US" dirty="0"/>
          </a:p>
          <a:p>
            <a:pPr lvl="1"/>
            <a:r>
              <a:rPr lang="en-US" dirty="0"/>
              <a:t>Hardware and software vendors</a:t>
            </a:r>
            <a:endParaRPr lang="en-US" dirty="0"/>
          </a:p>
          <a:p>
            <a:pPr lvl="1"/>
            <a:r>
              <a:rPr lang="en-US" dirty="0"/>
              <a:t>Contractors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400" y="81855"/>
            <a:ext cx="7344816" cy="792163"/>
          </a:xfrm>
        </p:spPr>
        <p:txBody>
          <a:bodyPr/>
          <a:lstStyle/>
          <a:p>
            <a:r>
              <a:rPr lang="en-US" dirty="0"/>
              <a:t>Threat actions</a:t>
            </a:r>
            <a:endParaRPr lang="en-US" dirty="0"/>
          </a:p>
        </p:txBody>
      </p:sp>
      <p:sp>
        <p:nvSpPr>
          <p:cNvPr id="4" name="Content Placeholder 3"/>
          <p:cNvSpPr>
            <a:spLocks noGrp="1"/>
          </p:cNvSpPr>
          <p:nvPr>
            <p:ph sz="quarter" idx="1"/>
          </p:nvPr>
        </p:nvSpPr>
        <p:spPr>
          <a:xfrm>
            <a:off x="692910" y="1196752"/>
            <a:ext cx="7772400" cy="4967287"/>
          </a:xfrm>
        </p:spPr>
        <p:txBody>
          <a:bodyPr>
            <a:normAutofit fontScale="92500" lnSpcReduction="20000"/>
          </a:bodyPr>
          <a:lstStyle/>
          <a:p>
            <a:r>
              <a:rPr lang="en-US" dirty="0"/>
              <a:t>Definition</a:t>
            </a:r>
            <a:endParaRPr lang="en-US" dirty="0"/>
          </a:p>
          <a:p>
            <a:pPr lvl="1"/>
            <a:r>
              <a:rPr lang="en-US" dirty="0"/>
              <a:t>Activity performed by the agent in order to affect the confidentiality, integrity, or availability of the asset</a:t>
            </a:r>
            <a:endParaRPr lang="en-US" dirty="0"/>
          </a:p>
          <a:p>
            <a:r>
              <a:rPr lang="en-US" dirty="0"/>
              <a:t>New actions emerging all the time</a:t>
            </a:r>
            <a:endParaRPr lang="en-US" dirty="0"/>
          </a:p>
          <a:p>
            <a:r>
              <a:rPr lang="en-US" dirty="0"/>
              <a:t>Simple categories</a:t>
            </a:r>
            <a:endParaRPr lang="en-US" dirty="0"/>
          </a:p>
          <a:p>
            <a:pPr lvl="1"/>
            <a:r>
              <a:rPr lang="en-US" sz="2500" dirty="0"/>
              <a:t>Malware</a:t>
            </a:r>
            <a:endParaRPr lang="en-US" sz="2500" dirty="0"/>
          </a:p>
          <a:p>
            <a:pPr lvl="1"/>
            <a:r>
              <a:rPr lang="en-US" sz="2500" dirty="0"/>
              <a:t>Hacking</a:t>
            </a:r>
            <a:endParaRPr lang="en-US" sz="2500" dirty="0"/>
          </a:p>
          <a:p>
            <a:pPr lvl="1"/>
            <a:r>
              <a:rPr lang="en-US" sz="2500" dirty="0"/>
              <a:t>Social engineering</a:t>
            </a:r>
            <a:endParaRPr lang="en-US" sz="2500" dirty="0"/>
          </a:p>
          <a:p>
            <a:pPr lvl="1"/>
            <a:r>
              <a:rPr lang="en-US" sz="2500" dirty="0"/>
              <a:t>Physical</a:t>
            </a:r>
            <a:endParaRPr lang="en-US" sz="2500" dirty="0"/>
          </a:p>
          <a:p>
            <a:pPr lvl="1"/>
            <a:r>
              <a:rPr lang="en-US" sz="2500" dirty="0"/>
              <a:t>Error</a:t>
            </a:r>
            <a:endParaRPr lang="en-US" sz="2500" dirty="0"/>
          </a:p>
          <a:p>
            <a:pPr lvl="1"/>
            <a:r>
              <a:rPr lang="en-US" sz="2500" dirty="0"/>
              <a:t>Environment</a:t>
            </a:r>
            <a:endParaRPr lang="en-US" sz="2500" dirty="0"/>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idx="4294967295"/>
          </p:nvPr>
        </p:nvSpPr>
        <p:spPr>
          <a:xfrm>
            <a:off x="762000" y="0"/>
            <a:ext cx="8153400" cy="914400"/>
          </a:xfrm>
        </p:spPr>
        <p:txBody>
          <a:bodyPr/>
          <a:lstStyle/>
          <a:p>
            <a:pPr eaLnBrk="1" hangingPunct="1"/>
            <a:r>
              <a:rPr lang="en-US" altLang="zh-CN" sz="4000">
                <a:ea typeface="SimSun" panose="02010600030101010101" pitchFamily="2" charset="-122"/>
              </a:rPr>
              <a:t>Outline</a:t>
            </a:r>
            <a:endParaRPr lang="en-US" altLang="zh-CN" sz="4000" dirty="0">
              <a:ea typeface="SimSun" panose="02010600030101010101" pitchFamily="2" charset="-122"/>
            </a:endParaRPr>
          </a:p>
        </p:txBody>
      </p:sp>
      <p:sp>
        <p:nvSpPr>
          <p:cNvPr id="2" name="Rectangle 1"/>
          <p:cNvSpPr/>
          <p:nvPr/>
        </p:nvSpPr>
        <p:spPr>
          <a:xfrm>
            <a:off x="762000" y="1066800"/>
            <a:ext cx="6858000" cy="1815882"/>
          </a:xfrm>
          <a:prstGeom prst="rect">
            <a:avLst/>
          </a:prstGeom>
        </p:spPr>
        <p:txBody>
          <a:bodyPr wrap="square">
            <a:spAutoFit/>
          </a:bodyPr>
          <a:lstStyle/>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Motivations</a:t>
            </a:r>
            <a:endParaRPr lang="en-US" sz="2800" b="1">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Threat, vulnerability, risk</a:t>
            </a:r>
            <a:endParaRPr lang="en-US" sz="2800" b="1">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Comment attacks</a:t>
            </a:r>
            <a:endParaRPr lang="en-US" sz="2800" b="1">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Protection, detection and response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344816" cy="792163"/>
          </a:xfrm>
        </p:spPr>
        <p:txBody>
          <a:bodyPr/>
          <a:lstStyle/>
          <a:p>
            <a:r>
              <a:rPr lang="en-US" dirty="0"/>
              <a:t>Threat actions (contd.)</a:t>
            </a:r>
            <a:endParaRPr lang="en-US" dirty="0"/>
          </a:p>
        </p:txBody>
      </p:sp>
      <p:sp>
        <p:nvSpPr>
          <p:cNvPr id="4" name="Content Placeholder 3"/>
          <p:cNvSpPr>
            <a:spLocks noGrp="1"/>
          </p:cNvSpPr>
          <p:nvPr>
            <p:ph sz="quarter" idx="1"/>
          </p:nvPr>
        </p:nvSpPr>
        <p:spPr>
          <a:xfrm>
            <a:off x="611560" y="1124744"/>
            <a:ext cx="7846640" cy="5039890"/>
          </a:xfrm>
        </p:spPr>
        <p:txBody>
          <a:bodyPr>
            <a:normAutofit fontScale="92500" lnSpcReduction="20000"/>
          </a:bodyPr>
          <a:lstStyle/>
          <a:p>
            <a:r>
              <a:rPr lang="en-US" dirty="0"/>
              <a:t>Malware</a:t>
            </a:r>
            <a:endParaRPr lang="en-US" dirty="0"/>
          </a:p>
          <a:p>
            <a:pPr lvl="1"/>
            <a:r>
              <a:rPr lang="en-US" dirty="0"/>
              <a:t>Malicious software</a:t>
            </a:r>
            <a:endParaRPr lang="en-US" dirty="0"/>
          </a:p>
          <a:p>
            <a:pPr lvl="2"/>
            <a:r>
              <a:rPr lang="en-US" dirty="0"/>
              <a:t>Viruses</a:t>
            </a:r>
            <a:endParaRPr lang="en-US" dirty="0"/>
          </a:p>
          <a:p>
            <a:pPr lvl="2"/>
            <a:r>
              <a:rPr lang="en-US" dirty="0"/>
              <a:t>Worms</a:t>
            </a:r>
            <a:endParaRPr lang="en-US" dirty="0"/>
          </a:p>
          <a:p>
            <a:pPr lvl="2"/>
            <a:r>
              <a:rPr lang="en-US" dirty="0"/>
              <a:t>Bots</a:t>
            </a:r>
            <a:endParaRPr lang="en-US" dirty="0"/>
          </a:p>
          <a:p>
            <a:pPr lvl="1"/>
            <a:r>
              <a:rPr lang="en-US" dirty="0"/>
              <a:t>Hacking</a:t>
            </a:r>
            <a:endParaRPr lang="en-US" dirty="0"/>
          </a:p>
          <a:p>
            <a:pPr lvl="2"/>
            <a:r>
              <a:rPr lang="en-US" dirty="0"/>
              <a:t>Brute force</a:t>
            </a:r>
            <a:endParaRPr lang="en-US" dirty="0"/>
          </a:p>
          <a:p>
            <a:pPr lvl="3"/>
            <a:r>
              <a:rPr lang="en-US" dirty="0"/>
              <a:t>Poor choice of passwords</a:t>
            </a:r>
            <a:endParaRPr lang="en-US" dirty="0"/>
          </a:p>
          <a:p>
            <a:pPr lvl="2"/>
            <a:r>
              <a:rPr lang="en-US" dirty="0"/>
              <a:t>Default passwords</a:t>
            </a:r>
            <a:endParaRPr lang="en-US" dirty="0"/>
          </a:p>
          <a:p>
            <a:pPr lvl="2"/>
            <a:r>
              <a:rPr lang="en-US" dirty="0"/>
              <a:t>Cross-site scripting</a:t>
            </a:r>
            <a:endParaRPr lang="en-US" dirty="0"/>
          </a:p>
          <a:p>
            <a:pPr lvl="3"/>
            <a:r>
              <a:rPr lang="en-US" dirty="0"/>
              <a:t>Most important threat action</a:t>
            </a:r>
            <a:endParaRPr lang="en-US" dirty="0"/>
          </a:p>
          <a:p>
            <a:pPr lvl="4"/>
            <a:r>
              <a:rPr lang="en-US" dirty="0"/>
              <a:t>Eric Grosse, VP, Security </a:t>
            </a:r>
            <a:r>
              <a:rPr lang="en-US" dirty="0" err="1"/>
              <a:t>Engg</a:t>
            </a:r>
            <a:r>
              <a:rPr lang="en-US" dirty="0"/>
              <a:t>. @ Google, NSF meeting 2012</a:t>
            </a:r>
            <a:endParaRPr lang="en-US" dirty="0"/>
          </a:p>
          <a:p>
            <a:pPr lvl="2"/>
            <a:r>
              <a:rPr lang="en-US" dirty="0"/>
              <a:t>SQL injection</a:t>
            </a:r>
            <a:endParaRPr lang="en-US" dirty="0"/>
          </a:p>
          <a:p>
            <a:pPr lvl="2"/>
            <a:r>
              <a:rPr lang="en-US" dirty="0"/>
              <a:t>Misuse of privileges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344816" cy="792163"/>
          </a:xfrm>
        </p:spPr>
        <p:txBody>
          <a:bodyPr/>
          <a:lstStyle/>
          <a:p>
            <a:r>
              <a:rPr lang="en-US" dirty="0"/>
              <a:t>Threat actions (contd.)</a:t>
            </a:r>
            <a:endParaRPr lang="en-US" dirty="0"/>
          </a:p>
        </p:txBody>
      </p:sp>
      <p:sp>
        <p:nvSpPr>
          <p:cNvPr id="4" name="Content Placeholder 3"/>
          <p:cNvSpPr>
            <a:spLocks noGrp="1"/>
          </p:cNvSpPr>
          <p:nvPr>
            <p:ph sz="quarter" idx="1"/>
          </p:nvPr>
        </p:nvSpPr>
        <p:spPr>
          <a:xfrm>
            <a:off x="685800" y="1124744"/>
            <a:ext cx="7990656" cy="5039965"/>
          </a:xfrm>
        </p:spPr>
        <p:txBody>
          <a:bodyPr>
            <a:normAutofit fontScale="92500" lnSpcReduction="20000"/>
          </a:bodyPr>
          <a:lstStyle/>
          <a:p>
            <a:r>
              <a:rPr lang="en-US" dirty="0"/>
              <a:t>Social engineering</a:t>
            </a:r>
            <a:endParaRPr lang="en-US" dirty="0"/>
          </a:p>
          <a:p>
            <a:pPr lvl="1"/>
            <a:r>
              <a:rPr lang="en-US" dirty="0"/>
              <a:t>Unapproved software</a:t>
            </a:r>
            <a:endParaRPr lang="en-US" dirty="0"/>
          </a:p>
          <a:p>
            <a:pPr lvl="1"/>
            <a:r>
              <a:rPr lang="en-US" dirty="0"/>
              <a:t>Phishing</a:t>
            </a:r>
            <a:endParaRPr lang="en-US" dirty="0"/>
          </a:p>
          <a:p>
            <a:pPr lvl="1"/>
            <a:r>
              <a:rPr lang="en-US" dirty="0"/>
              <a:t>Pre-texting</a:t>
            </a:r>
            <a:endParaRPr lang="en-US" dirty="0"/>
          </a:p>
          <a:p>
            <a:r>
              <a:rPr lang="en-US" dirty="0"/>
              <a:t>Physical</a:t>
            </a:r>
            <a:endParaRPr lang="en-US" dirty="0"/>
          </a:p>
          <a:p>
            <a:pPr lvl="1"/>
            <a:r>
              <a:rPr lang="en-US" dirty="0"/>
              <a:t>Unauthorized access</a:t>
            </a:r>
            <a:endParaRPr lang="en-US" dirty="0"/>
          </a:p>
          <a:p>
            <a:pPr lvl="1"/>
            <a:r>
              <a:rPr lang="en-US" dirty="0"/>
              <a:t>Theft</a:t>
            </a:r>
            <a:endParaRPr lang="en-US" dirty="0"/>
          </a:p>
          <a:p>
            <a:r>
              <a:rPr lang="en-US" dirty="0"/>
              <a:t>Error</a:t>
            </a:r>
            <a:endParaRPr lang="en-US" dirty="0"/>
          </a:p>
          <a:p>
            <a:pPr lvl="1"/>
            <a:r>
              <a:rPr lang="en-US" dirty="0" err="1"/>
              <a:t>Mis</a:t>
            </a:r>
            <a:r>
              <a:rPr lang="en-US" dirty="0"/>
              <a:t>-configuration</a:t>
            </a:r>
            <a:endParaRPr lang="en-US" dirty="0"/>
          </a:p>
          <a:p>
            <a:r>
              <a:rPr lang="en-US" dirty="0"/>
              <a:t>Environment</a:t>
            </a:r>
            <a:endParaRPr lang="en-US" dirty="0"/>
          </a:p>
          <a:p>
            <a:pPr lvl="1"/>
            <a:r>
              <a:rPr lang="en-US" dirty="0"/>
              <a:t>Power and equipment outages</a:t>
            </a:r>
            <a:endParaRPr lang="en-US" dirty="0"/>
          </a:p>
          <a:p>
            <a:pPr lvl="1"/>
            <a:r>
              <a:rPr lang="en-US" dirty="0"/>
              <a:t>Natural events</a:t>
            </a:r>
            <a:endParaRPr lang="en-US" dirty="0"/>
          </a:p>
          <a:p>
            <a:pPr lvl="1"/>
            <a:endParaRPr lang="en-US" dirty="0"/>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557"/>
            <a:ext cx="7344816" cy="792163"/>
          </a:xfrm>
        </p:spPr>
        <p:txBody>
          <a:bodyPr/>
          <a:lstStyle/>
          <a:p>
            <a:r>
              <a:rPr lang="en-US" dirty="0"/>
              <a:t>Vulnerabilities</a:t>
            </a:r>
            <a:endParaRPr lang="en-US" dirty="0"/>
          </a:p>
        </p:txBody>
      </p:sp>
      <p:sp>
        <p:nvSpPr>
          <p:cNvPr id="4" name="Content Placeholder 3"/>
          <p:cNvSpPr>
            <a:spLocks noGrp="1"/>
          </p:cNvSpPr>
          <p:nvPr>
            <p:ph sz="quarter" idx="1"/>
          </p:nvPr>
        </p:nvSpPr>
        <p:spPr>
          <a:xfrm>
            <a:off x="457200" y="1052736"/>
            <a:ext cx="8229600" cy="3312368"/>
          </a:xfrm>
        </p:spPr>
        <p:txBody>
          <a:bodyPr/>
          <a:lstStyle/>
          <a:p>
            <a:r>
              <a:rPr lang="en-US" dirty="0"/>
              <a:t>Definition</a:t>
            </a:r>
            <a:endParaRPr lang="en-US" dirty="0"/>
          </a:p>
          <a:p>
            <a:pPr lvl="1"/>
            <a:r>
              <a:rPr lang="en-US" dirty="0"/>
              <a:t>Weaknesses in information systems that gives threats the opportunity to compromise assets</a:t>
            </a:r>
            <a:endParaRPr lang="en-US" dirty="0"/>
          </a:p>
          <a:p>
            <a:r>
              <a:rPr lang="en-US" dirty="0"/>
              <a:t>Relationship with threats</a:t>
            </a:r>
            <a:endParaRPr lang="en-US" dirty="0"/>
          </a:p>
          <a:p>
            <a:pPr lvl="1"/>
            <a:r>
              <a:rPr lang="en-US" dirty="0"/>
              <a:t>Vulnerability is not a risk without a threat exploiting it</a:t>
            </a:r>
            <a:endParaRPr lang="en-US" dirty="0"/>
          </a:p>
          <a:p>
            <a:pPr lvl="1"/>
            <a:r>
              <a:rPr lang="en-US" dirty="0"/>
              <a:t>Threat is not a risk without a vulnerability to be exploited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98" y="44549"/>
            <a:ext cx="7344816" cy="792163"/>
          </a:xfrm>
        </p:spPr>
        <p:txBody>
          <a:bodyPr/>
          <a:lstStyle/>
          <a:p>
            <a:r>
              <a:rPr lang="en-US" dirty="0"/>
              <a:t>Vulnerabilities</a:t>
            </a:r>
            <a:endParaRPr lang="en-US" dirty="0"/>
          </a:p>
        </p:txBody>
      </p:sp>
      <p:pic>
        <p:nvPicPr>
          <p:cNvPr id="5" name="Picture 4"/>
          <p:cNvPicPr/>
          <p:nvPr/>
        </p:nvPicPr>
        <p:blipFill>
          <a:blip r:embed="rId1" cstate="print">
            <a:extLst>
              <a:ext uri="{28A0092B-C50C-407E-A947-70E740481C1C}">
                <a14:useLocalDpi xmlns:a14="http://schemas.microsoft.com/office/drawing/2010/main" val="0"/>
              </a:ext>
            </a:extLst>
          </a:blip>
          <a:stretch>
            <a:fillRect/>
          </a:stretch>
        </p:blipFill>
        <p:spPr>
          <a:xfrm>
            <a:off x="431540" y="1052736"/>
            <a:ext cx="8388932" cy="5400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22078"/>
            <a:ext cx="7344816" cy="792163"/>
          </a:xfrm>
        </p:spPr>
        <p:txBody>
          <a:bodyPr/>
          <a:lstStyle/>
          <a:p>
            <a:r>
              <a:rPr lang="en-US" dirty="0"/>
              <a:t>Vulnerability trends</a:t>
            </a:r>
            <a:endParaRPr lang="en-US" dirty="0"/>
          </a:p>
        </p:txBody>
      </p:sp>
      <p:sp>
        <p:nvSpPr>
          <p:cNvPr id="4" name="Content Placeholder 3"/>
          <p:cNvSpPr>
            <a:spLocks noGrp="1"/>
          </p:cNvSpPr>
          <p:nvPr>
            <p:ph sz="quarter" idx="1"/>
          </p:nvPr>
        </p:nvSpPr>
        <p:spPr>
          <a:xfrm>
            <a:off x="371852" y="836787"/>
            <a:ext cx="4724400" cy="4937760"/>
          </a:xfrm>
        </p:spPr>
        <p:txBody>
          <a:bodyPr/>
          <a:lstStyle/>
          <a:p>
            <a:r>
              <a:rPr lang="en-US" dirty="0"/>
              <a:t>Source:</a:t>
            </a:r>
            <a:endParaRPr lang="en-US" dirty="0"/>
          </a:p>
          <a:p>
            <a:pPr lvl="1"/>
            <a:r>
              <a:rPr lang="en-US" dirty="0"/>
              <a:t>Kuhn and Johnson, Vulnerability trends: measuring progress, IEEE IT Pro, 12(4), pg. 51-53, 2010</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0" y="1219200"/>
            <a:ext cx="3438148" cy="512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43126" y="3775934"/>
            <a:ext cx="4572000" cy="3108543"/>
          </a:xfrm>
          <a:prstGeom prst="rect">
            <a:avLst/>
          </a:prstGeom>
        </p:spPr>
        <p:txBody>
          <a:bodyPr>
            <a:spAutoFit/>
          </a:bodyPr>
          <a:lstStyle/>
          <a:p>
            <a:pPr marL="457200" indent="-457200">
              <a:buFont typeface="Wingdings" panose="05000000000000000000" pitchFamily="2" charset="2"/>
              <a:buChar char="Ø"/>
            </a:pPr>
            <a:r>
              <a:rPr lang="en-US">
                <a:solidFill>
                  <a:srgbClr val="222222"/>
                </a:solidFill>
                <a:latin typeface="Arial" panose="020B0604020202020204" pitchFamily="34" charset="0"/>
              </a:rPr>
              <a:t>Kuhn, R., Raunak, M., &amp; Kacker, R. (2017). It doesn’t have to be like this: cybersecurity vulnerability trends. </a:t>
            </a:r>
            <a:r>
              <a:rPr lang="en-US" i="1">
                <a:solidFill>
                  <a:srgbClr val="222222"/>
                </a:solidFill>
                <a:latin typeface="Arial" panose="020B0604020202020204" pitchFamily="34" charset="0"/>
              </a:rPr>
              <a:t>IT professional</a:t>
            </a:r>
            <a:r>
              <a:rPr lang="en-US">
                <a:solidFill>
                  <a:srgbClr val="222222"/>
                </a:solidFill>
                <a:latin typeface="Arial" panose="020B0604020202020204" pitchFamily="34" charset="0"/>
              </a:rPr>
              <a:t>, </a:t>
            </a:r>
            <a:r>
              <a:rPr lang="en-US" i="1">
                <a:solidFill>
                  <a:srgbClr val="222222"/>
                </a:solidFill>
                <a:latin typeface="Arial" panose="020B0604020202020204" pitchFamily="34" charset="0"/>
              </a:rPr>
              <a:t>19</a:t>
            </a:r>
            <a:r>
              <a:rPr lang="en-US">
                <a:solidFill>
                  <a:srgbClr val="222222"/>
                </a:solidFill>
                <a:latin typeface="Arial" panose="020B0604020202020204" pitchFamily="34" charset="0"/>
              </a:rPr>
              <a:t>(6), 66-70.</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24606"/>
            <a:ext cx="7344816" cy="792163"/>
          </a:xfrm>
        </p:spPr>
        <p:txBody>
          <a:bodyPr/>
          <a:lstStyle/>
          <a:p>
            <a:r>
              <a:rPr lang="en-US" dirty="0"/>
              <a:t>Vulnerability categories</a:t>
            </a:r>
            <a:endParaRPr lang="en-US" dirty="0"/>
          </a:p>
        </p:txBody>
      </p:sp>
      <p:sp>
        <p:nvSpPr>
          <p:cNvPr id="4" name="Content Placeholder 3"/>
          <p:cNvSpPr>
            <a:spLocks noGrp="1"/>
          </p:cNvSpPr>
          <p:nvPr>
            <p:ph sz="quarter" idx="1"/>
          </p:nvPr>
        </p:nvSpPr>
        <p:spPr>
          <a:xfrm>
            <a:off x="179512" y="1124744"/>
            <a:ext cx="8964488" cy="4967287"/>
          </a:xfrm>
        </p:spPr>
        <p:txBody>
          <a:bodyPr/>
          <a:lstStyle/>
          <a:p>
            <a:r>
              <a:rPr lang="en-US" sz="2400" dirty="0"/>
              <a:t>Operating system vulnerabilities</a:t>
            </a:r>
            <a:endParaRPr lang="en-US" sz="2400" dirty="0"/>
          </a:p>
          <a:p>
            <a:pPr lvl="1"/>
            <a:r>
              <a:rPr lang="en-US" sz="2400"/>
              <a:t>Patch Tuesday https://www.helpnetsecurity.com/2022/03/08/march-2022-patch-tuesday/</a:t>
            </a:r>
            <a:endParaRPr lang="en-US" sz="2400" dirty="0"/>
          </a:p>
          <a:p>
            <a:r>
              <a:rPr lang="en-US" sz="2400" dirty="0"/>
              <a:t>Application vulnerabilities</a:t>
            </a:r>
            <a:endParaRPr lang="en-US" sz="2400" dirty="0"/>
          </a:p>
          <a:p>
            <a:pPr lvl="1"/>
            <a:r>
              <a:rPr lang="en-US" sz="2400" dirty="0"/>
              <a:t>OWASP </a:t>
            </a:r>
            <a:r>
              <a:rPr lang="en-US" sz="2400"/>
              <a:t>top 10 list</a:t>
            </a:r>
            <a:endParaRPr lang="en-US" sz="2400"/>
          </a:p>
          <a:p>
            <a:pPr marL="457200" lvl="1" indent="0">
              <a:buNone/>
            </a:pPr>
            <a:r>
              <a:rPr lang="en-US" sz="2400"/>
              <a:t>https://owasp.org/www-project-top-ten/</a:t>
            </a:r>
            <a:endParaRPr lang="en-US" sz="2400"/>
          </a:p>
          <a:p>
            <a:pPr lvl="1"/>
            <a:r>
              <a:rPr lang="en-US" sz="2400"/>
              <a:t>NATIONAL VULNERABILITY DATABASE</a:t>
            </a:r>
            <a:endParaRPr lang="en-US" sz="2400"/>
          </a:p>
          <a:p>
            <a:pPr marL="457200" lvl="1" indent="0">
              <a:buNone/>
            </a:pPr>
            <a:r>
              <a:rPr lang="en-US" sz="2400"/>
              <a:t>https://nvd.nist.gov/vuln/categories</a:t>
            </a:r>
            <a:endParaRPr lang="en-US" sz="2400"/>
          </a:p>
          <a:p>
            <a:pPr marL="514350" indent="-457200"/>
            <a:r>
              <a:rPr lang="en-US" sz="2400"/>
              <a:t>Hardware/Appliances </a:t>
            </a:r>
            <a:endParaRPr lang="en-US" sz="2400"/>
          </a:p>
          <a:p>
            <a:pPr marL="57150" indent="0">
              <a:buNone/>
            </a:pPr>
            <a:r>
              <a:rPr lang="en-US" sz="2400"/>
              <a:t>https://www.cvedetails.com/product-list/product_type-h/vendor_id-0/firstchar-F/Hardwares.html</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5616" y="11052"/>
            <a:ext cx="5797391" cy="756457"/>
          </a:xfrm>
          <a:prstGeom prst="rect">
            <a:avLst/>
          </a:prstGeom>
          <a:solidFill>
            <a:srgbClr val="FFFFFF"/>
          </a:solidFill>
          <a:ln w="32003">
            <a:noFill/>
          </a:ln>
        </p:spPr>
        <p:txBody>
          <a:bodyPr vert="horz" wrap="square" lIns="0" tIns="261461" rIns="0" bIns="0" numCol="1" rtlCol="0" anchor="ctr" anchorCtr="0" compatLnSpc="1">
            <a:spAutoFit/>
          </a:bodyPr>
          <a:lstStyle/>
          <a:p>
            <a:pPr marR="19050">
              <a:spcBef>
                <a:spcPts val="2060"/>
              </a:spcBef>
            </a:pPr>
            <a:r>
              <a:rPr sz="3200" spc="71" dirty="0"/>
              <a:t>IT </a:t>
            </a:r>
            <a:r>
              <a:rPr sz="3200" spc="124" dirty="0"/>
              <a:t>SECURITY</a:t>
            </a:r>
            <a:r>
              <a:rPr sz="3200" spc="431" dirty="0"/>
              <a:t> </a:t>
            </a:r>
            <a:r>
              <a:rPr sz="3200" spc="113" dirty="0"/>
              <a:t>RISKS</a:t>
            </a:r>
            <a:endParaRPr sz="3200" spc="113" dirty="0"/>
          </a:p>
        </p:txBody>
      </p:sp>
      <p:sp>
        <p:nvSpPr>
          <p:cNvPr id="3" name="object 3"/>
          <p:cNvSpPr txBox="1"/>
          <p:nvPr/>
        </p:nvSpPr>
        <p:spPr>
          <a:xfrm>
            <a:off x="583338" y="1052736"/>
            <a:ext cx="7977324" cy="3949158"/>
          </a:xfrm>
          <a:prstGeom prst="rect">
            <a:avLst/>
          </a:prstGeom>
        </p:spPr>
        <p:txBody>
          <a:bodyPr vert="horz" wrap="square" lIns="0" tIns="123825" rIns="0" bIns="0" rtlCol="0">
            <a:spAutoFit/>
          </a:bodyPr>
          <a:lstStyle/>
          <a:p>
            <a:pPr marL="180975" indent="-171450">
              <a:spcBef>
                <a:spcPts val="975"/>
              </a:spcBef>
              <a:buClr>
                <a:srgbClr val="9BAEB5"/>
              </a:buClr>
              <a:buChar char="•"/>
              <a:tabLst>
                <a:tab pos="180975" algn="l"/>
              </a:tabLst>
            </a:pPr>
            <a:r>
              <a:rPr lang="en-US" sz="2400" b="1" spc="-4" dirty="0">
                <a:solidFill>
                  <a:srgbClr val="252525"/>
                </a:solidFill>
                <a:latin typeface="Tahoma" panose="020B0604030504040204" pitchFamily="34" charset="0"/>
                <a:ea typeface="Tahoma" panose="020B0604030504040204" pitchFamily="34" charset="0"/>
                <a:cs typeface="Tahoma" panose="020B0604030504040204" pitchFamily="34" charset="0"/>
              </a:rPr>
              <a:t> </a:t>
            </a:r>
            <a:r>
              <a:rPr sz="2400" b="1" spc="-4" dirty="0">
                <a:solidFill>
                  <a:srgbClr val="252525"/>
                </a:solidFill>
                <a:latin typeface="Tahoma" panose="020B0604030504040204" pitchFamily="34" charset="0"/>
                <a:ea typeface="Tahoma" panose="020B0604030504040204" pitchFamily="34" charset="0"/>
                <a:cs typeface="Tahoma" panose="020B0604030504040204" pitchFamily="34" charset="0"/>
              </a:rPr>
              <a:t>Risks:</a:t>
            </a:r>
            <a:endParaRPr sz="2400" b="1" dirty="0">
              <a:latin typeface="Tahoma" panose="020B0604030504040204" pitchFamily="34" charset="0"/>
              <a:ea typeface="Tahoma" panose="020B0604030504040204" pitchFamily="34" charset="0"/>
              <a:cs typeface="Tahoma" panose="020B0604030504040204" pitchFamily="34" charset="0"/>
            </a:endParaRPr>
          </a:p>
          <a:p>
            <a:pPr marL="523875" lvl="1" indent="-342900">
              <a:spcBef>
                <a:spcPts val="750"/>
              </a:spcBef>
              <a:buClr>
                <a:srgbClr val="9BAEB5"/>
              </a:buClr>
              <a:buAutoNum type="arabicPeriod"/>
              <a:tabLst>
                <a:tab pos="523240" algn="l"/>
                <a:tab pos="523875" algn="l"/>
              </a:tabLst>
            </a:pPr>
            <a:r>
              <a:rPr sz="2400" dirty="0">
                <a:solidFill>
                  <a:srgbClr val="252525"/>
                </a:solidFill>
                <a:latin typeface="Tahoma" panose="020B0604030504040204" pitchFamily="34" charset="0"/>
                <a:ea typeface="Tahoma" panose="020B0604030504040204" pitchFamily="34" charset="0"/>
                <a:cs typeface="Tahoma" panose="020B0604030504040204" pitchFamily="34" charset="0"/>
              </a:rPr>
              <a:t>unauthorised use of a</a:t>
            </a:r>
            <a:r>
              <a:rPr sz="2400" spc="-68" dirty="0">
                <a:solidFill>
                  <a:srgbClr val="252525"/>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252525"/>
                </a:solidFill>
                <a:latin typeface="Tahoma" panose="020B0604030504040204" pitchFamily="34" charset="0"/>
                <a:ea typeface="Tahoma" panose="020B0604030504040204" pitchFamily="34" charset="0"/>
                <a:cs typeface="Tahoma" panose="020B0604030504040204" pitchFamily="34" charset="0"/>
              </a:rPr>
              <a:t>system;</a:t>
            </a:r>
            <a:endParaRPr sz="2400" dirty="0">
              <a:latin typeface="Tahoma" panose="020B0604030504040204" pitchFamily="34" charset="0"/>
              <a:ea typeface="Tahoma" panose="020B0604030504040204" pitchFamily="34" charset="0"/>
              <a:cs typeface="Tahoma" panose="020B0604030504040204" pitchFamily="34" charset="0"/>
            </a:endParaRPr>
          </a:p>
          <a:p>
            <a:pPr marL="523875" lvl="1" indent="-342900">
              <a:spcBef>
                <a:spcPts val="760"/>
              </a:spcBef>
              <a:buClr>
                <a:srgbClr val="9BAEB5"/>
              </a:buClr>
              <a:buAutoNum type="arabicPeriod"/>
              <a:tabLst>
                <a:tab pos="523240" algn="l"/>
                <a:tab pos="523875" algn="l"/>
              </a:tabLst>
            </a:pPr>
            <a:r>
              <a:rPr sz="2400" dirty="0">
                <a:solidFill>
                  <a:srgbClr val="252525"/>
                </a:solidFill>
                <a:latin typeface="Tahoma" panose="020B0604030504040204" pitchFamily="34" charset="0"/>
                <a:ea typeface="Tahoma" panose="020B0604030504040204" pitchFamily="34" charset="0"/>
                <a:cs typeface="Tahoma" panose="020B0604030504040204" pitchFamily="34" charset="0"/>
              </a:rPr>
              <a:t>unauthorised removal or copying of data or code from a</a:t>
            </a:r>
            <a:r>
              <a:rPr sz="2400" spc="-169" dirty="0">
                <a:solidFill>
                  <a:srgbClr val="252525"/>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252525"/>
                </a:solidFill>
                <a:latin typeface="Tahoma" panose="020B0604030504040204" pitchFamily="34" charset="0"/>
                <a:ea typeface="Tahoma" panose="020B0604030504040204" pitchFamily="34" charset="0"/>
                <a:cs typeface="Tahoma" panose="020B0604030504040204" pitchFamily="34" charset="0"/>
              </a:rPr>
              <a:t>system;</a:t>
            </a:r>
            <a:endParaRPr sz="2400" dirty="0">
              <a:latin typeface="Tahoma" panose="020B0604030504040204" pitchFamily="34" charset="0"/>
              <a:ea typeface="Tahoma" panose="020B0604030504040204" pitchFamily="34" charset="0"/>
              <a:cs typeface="Tahoma" panose="020B0604030504040204" pitchFamily="34" charset="0"/>
            </a:endParaRPr>
          </a:p>
          <a:p>
            <a:pPr marL="523875" lvl="1" indent="-342900">
              <a:spcBef>
                <a:spcPts val="745"/>
              </a:spcBef>
              <a:buClr>
                <a:srgbClr val="9BAEB5"/>
              </a:buClr>
              <a:buAutoNum type="arabicPeriod"/>
              <a:tabLst>
                <a:tab pos="523240" algn="l"/>
                <a:tab pos="523875" algn="l"/>
              </a:tabLst>
            </a:pPr>
            <a:r>
              <a:rPr sz="2400" dirty="0">
                <a:solidFill>
                  <a:srgbClr val="252525"/>
                </a:solidFill>
                <a:latin typeface="Tahoma" panose="020B0604030504040204" pitchFamily="34" charset="0"/>
                <a:ea typeface="Tahoma" panose="020B0604030504040204" pitchFamily="34" charset="0"/>
                <a:cs typeface="Tahoma" panose="020B0604030504040204" pitchFamily="34" charset="0"/>
              </a:rPr>
              <a:t>damage to or destruction of physical system assets and</a:t>
            </a:r>
            <a:r>
              <a:rPr sz="2400" spc="-146" dirty="0">
                <a:solidFill>
                  <a:srgbClr val="252525"/>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252525"/>
                </a:solidFill>
                <a:latin typeface="Tahoma" panose="020B0604030504040204" pitchFamily="34" charset="0"/>
                <a:ea typeface="Tahoma" panose="020B0604030504040204" pitchFamily="34" charset="0"/>
                <a:cs typeface="Tahoma" panose="020B0604030504040204" pitchFamily="34" charset="0"/>
              </a:rPr>
              <a:t>environment;</a:t>
            </a:r>
            <a:endParaRPr sz="2400" dirty="0">
              <a:latin typeface="Tahoma" panose="020B0604030504040204" pitchFamily="34" charset="0"/>
              <a:ea typeface="Tahoma" panose="020B0604030504040204" pitchFamily="34" charset="0"/>
              <a:cs typeface="Tahoma" panose="020B0604030504040204" pitchFamily="34" charset="0"/>
            </a:endParaRPr>
          </a:p>
          <a:p>
            <a:pPr marL="523875" lvl="1" indent="-342900">
              <a:spcBef>
                <a:spcPts val="750"/>
              </a:spcBef>
              <a:buClr>
                <a:srgbClr val="9BAEB5"/>
              </a:buClr>
              <a:buAutoNum type="arabicPeriod"/>
              <a:tabLst>
                <a:tab pos="523240" algn="l"/>
                <a:tab pos="523875" algn="l"/>
              </a:tabLst>
            </a:pPr>
            <a:r>
              <a:rPr sz="2400" dirty="0">
                <a:solidFill>
                  <a:srgbClr val="252525"/>
                </a:solidFill>
                <a:latin typeface="Tahoma" panose="020B0604030504040204" pitchFamily="34" charset="0"/>
                <a:ea typeface="Tahoma" panose="020B0604030504040204" pitchFamily="34" charset="0"/>
                <a:cs typeface="Tahoma" panose="020B0604030504040204" pitchFamily="34" charset="0"/>
              </a:rPr>
              <a:t>damage to or destruction of data or code inside or outside the</a:t>
            </a:r>
            <a:r>
              <a:rPr sz="2400" spc="-180" dirty="0">
                <a:solidFill>
                  <a:srgbClr val="252525"/>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252525"/>
                </a:solidFill>
                <a:latin typeface="Tahoma" panose="020B0604030504040204" pitchFamily="34" charset="0"/>
                <a:ea typeface="Tahoma" panose="020B0604030504040204" pitchFamily="34" charset="0"/>
                <a:cs typeface="Tahoma" panose="020B0604030504040204" pitchFamily="34" charset="0"/>
              </a:rPr>
              <a:t>system;</a:t>
            </a:r>
            <a:endParaRPr sz="2400" dirty="0">
              <a:latin typeface="Tahoma" panose="020B0604030504040204" pitchFamily="34" charset="0"/>
              <a:ea typeface="Tahoma" panose="020B0604030504040204" pitchFamily="34" charset="0"/>
              <a:cs typeface="Tahoma" panose="020B0604030504040204" pitchFamily="34" charset="0"/>
            </a:endParaRPr>
          </a:p>
          <a:p>
            <a:pPr marL="523875" lvl="1" indent="-342900">
              <a:spcBef>
                <a:spcPts val="755"/>
              </a:spcBef>
              <a:buClr>
                <a:srgbClr val="9BAEB5"/>
              </a:buClr>
              <a:buAutoNum type="arabicPeriod"/>
              <a:tabLst>
                <a:tab pos="523240" algn="l"/>
                <a:tab pos="523875" algn="l"/>
              </a:tabLst>
            </a:pPr>
            <a:r>
              <a:rPr sz="2400" dirty="0">
                <a:solidFill>
                  <a:srgbClr val="252525"/>
                </a:solidFill>
                <a:latin typeface="Tahoma" panose="020B0604030504040204" pitchFamily="34" charset="0"/>
                <a:ea typeface="Tahoma" panose="020B0604030504040204" pitchFamily="34" charset="0"/>
                <a:cs typeface="Tahoma" panose="020B0604030504040204" pitchFamily="34" charset="0"/>
              </a:rPr>
              <a:t>naturally occurring</a:t>
            </a:r>
            <a:r>
              <a:rPr sz="2400" spc="-64" dirty="0">
                <a:solidFill>
                  <a:srgbClr val="252525"/>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252525"/>
                </a:solidFill>
                <a:latin typeface="Tahoma" panose="020B0604030504040204" pitchFamily="34" charset="0"/>
                <a:ea typeface="Tahoma" panose="020B0604030504040204" pitchFamily="34" charset="0"/>
                <a:cs typeface="Tahoma" panose="020B0604030504040204" pitchFamily="34" charset="0"/>
              </a:rPr>
              <a:t>risks.</a:t>
            </a:r>
            <a:endParaRPr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idx="4294967295"/>
          </p:nvPr>
        </p:nvSpPr>
        <p:spPr>
          <a:xfrm>
            <a:off x="762000" y="0"/>
            <a:ext cx="8153400" cy="914400"/>
          </a:xfrm>
        </p:spPr>
        <p:txBody>
          <a:bodyPr/>
          <a:lstStyle/>
          <a:p>
            <a:pPr eaLnBrk="1" hangingPunct="1"/>
            <a:r>
              <a:rPr lang="en-US" altLang="zh-CN" sz="4000">
                <a:ea typeface="SimSun" panose="02010600030101010101" pitchFamily="2" charset="-122"/>
              </a:rPr>
              <a:t>Outline</a:t>
            </a:r>
            <a:endParaRPr lang="en-US" altLang="zh-CN" sz="4000" dirty="0">
              <a:ea typeface="SimSun" panose="02010600030101010101" pitchFamily="2" charset="-122"/>
            </a:endParaRPr>
          </a:p>
        </p:txBody>
      </p:sp>
      <p:sp>
        <p:nvSpPr>
          <p:cNvPr id="2" name="Rectangle 1"/>
          <p:cNvSpPr/>
          <p:nvPr/>
        </p:nvSpPr>
        <p:spPr>
          <a:xfrm>
            <a:off x="762000" y="1066800"/>
            <a:ext cx="6858000" cy="2677656"/>
          </a:xfrm>
          <a:prstGeom prst="rect">
            <a:avLst/>
          </a:prstGeom>
        </p:spPr>
        <p:txBody>
          <a:bodyPr wrap="square">
            <a:spAutoFit/>
          </a:bodyPr>
          <a:lstStyle/>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Motivations</a:t>
            </a:r>
            <a:endParaRPr lang="en-US" sz="2800" b="1">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Threat, vulnerability, risk</a:t>
            </a:r>
            <a:endParaRPr lang="en-US" sz="2800" b="1">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solidFill>
                  <a:srgbClr val="FF0000"/>
                </a:solidFill>
                <a:latin typeface="Times New Roman" panose="02020603050405020304" charset="0"/>
                <a:cs typeface="Times New Roman" panose="02020603050405020304" charset="0"/>
              </a:rPr>
              <a:t>Comment attacks</a:t>
            </a:r>
            <a:endParaRPr lang="en-US" sz="2800" b="1">
              <a:solidFill>
                <a:srgbClr val="FF0000"/>
              </a:solidFill>
              <a:latin typeface="Times New Roman" panose="02020603050405020304" charset="0"/>
              <a:cs typeface="Times New Roman" panose="02020603050405020304" charset="0"/>
            </a:endParaRPr>
          </a:p>
          <a:p>
            <a:pPr marL="914400" lvl="1" indent="-457200">
              <a:buFont typeface="Wingdings" panose="05000000000000000000" pitchFamily="2" charset="2"/>
              <a:buChar char="§"/>
            </a:pPr>
            <a:r>
              <a:rPr lang="en-US" sz="2800" b="1">
                <a:solidFill>
                  <a:srgbClr val="FF0000"/>
                </a:solidFill>
                <a:latin typeface="Times New Roman" panose="02020603050405020304" charset="0"/>
                <a:cs typeface="Times New Roman" panose="02020603050405020304" charset="0"/>
              </a:rPr>
              <a:t>Passive attacks</a:t>
            </a:r>
            <a:endParaRPr lang="en-US" sz="2800" b="1">
              <a:solidFill>
                <a:srgbClr val="FF0000"/>
              </a:solidFill>
              <a:latin typeface="Times New Roman" panose="02020603050405020304" charset="0"/>
              <a:cs typeface="Times New Roman" panose="02020603050405020304" charset="0"/>
            </a:endParaRPr>
          </a:p>
          <a:p>
            <a:pPr marL="914400" lvl="1" indent="-457200">
              <a:buFont typeface="Wingdings" panose="05000000000000000000" pitchFamily="2" charset="2"/>
              <a:buChar char="§"/>
            </a:pPr>
            <a:r>
              <a:rPr lang="en-US" sz="2800" b="1">
                <a:solidFill>
                  <a:srgbClr val="FF0000"/>
                </a:solidFill>
                <a:latin typeface="Times New Roman" panose="02020603050405020304" charset="0"/>
                <a:cs typeface="Times New Roman" panose="02020603050405020304" charset="0"/>
              </a:rPr>
              <a:t>Active attacks</a:t>
            </a:r>
            <a:endParaRPr lang="en-US" sz="2800" b="1">
              <a:solidFill>
                <a:srgbClr val="FF0000"/>
              </a:solidFill>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Protection, detection and response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Rot="1" noChangeArrowheads="1"/>
          </p:cNvSpPr>
          <p:nvPr>
            <p:ph type="title" idx="4294967295"/>
          </p:nvPr>
        </p:nvSpPr>
        <p:spPr>
          <a:xfrm>
            <a:off x="838200" y="-152400"/>
            <a:ext cx="7924800" cy="1295400"/>
          </a:xfrm>
        </p:spPr>
        <p:txBody>
          <a:bodyPr anchor="ctr"/>
          <a:lstStyle/>
          <a:p>
            <a:pPr eaLnBrk="1" hangingPunct="1"/>
            <a:r>
              <a:rPr lang="en-US" altLang="zh-CN" sz="4100">
                <a:ea typeface="SimSun" panose="02010600030101010101" pitchFamily="2" charset="-122"/>
              </a:rPr>
              <a:t> Passive attacks</a:t>
            </a:r>
            <a:endParaRPr lang="en-US" altLang="zh-CN" sz="4100" dirty="0">
              <a:ea typeface="SimSun" panose="02010600030101010101" pitchFamily="2" charset="-122"/>
            </a:endParaRPr>
          </a:p>
        </p:txBody>
      </p:sp>
      <p:sp>
        <p:nvSpPr>
          <p:cNvPr id="65539" name="Rectangle 3"/>
          <p:cNvSpPr>
            <a:spLocks noGrp="1" noChangeArrowheads="1"/>
          </p:cNvSpPr>
          <p:nvPr>
            <p:ph type="body" idx="4294967295"/>
          </p:nvPr>
        </p:nvSpPr>
        <p:spPr>
          <a:xfrm>
            <a:off x="438150" y="1831975"/>
            <a:ext cx="8229600" cy="4406900"/>
          </a:xfrm>
        </p:spPr>
        <p:txBody>
          <a:bodyPr/>
          <a:lstStyle/>
          <a:p>
            <a:pPr eaLnBrk="1" hangingPunct="1">
              <a:buFont typeface="Wingdings" panose="05000000000000000000" pitchFamily="2" charset="2"/>
              <a:buNone/>
            </a:pPr>
            <a:endParaRPr lang="en-US" altLang="zh-CN" dirty="0">
              <a:ea typeface="SimSun" panose="02010600030101010101" pitchFamily="2" charset="-122"/>
            </a:endParaRPr>
          </a:p>
          <a:p>
            <a:pPr eaLnBrk="1" hangingPunct="1"/>
            <a:endParaRPr lang="en-US" altLang="zh-CN" dirty="0">
              <a:ea typeface="SimSun" panose="02010600030101010101" pitchFamily="2" charset="-122"/>
            </a:endParaRPr>
          </a:p>
          <a:p>
            <a:pPr eaLnBrk="1" hangingPunct="1"/>
            <a:endParaRPr lang="en-US" altLang="zh-CN" dirty="0">
              <a:ea typeface="SimSun" panose="02010600030101010101" pitchFamily="2" charset="-122"/>
            </a:endParaRPr>
          </a:p>
          <a:p>
            <a:pPr eaLnBrk="1" hangingPunct="1"/>
            <a:endParaRPr lang="en-US" altLang="zh-CN" dirty="0">
              <a:ea typeface="SimSun" panose="02010600030101010101" pitchFamily="2" charset="-122"/>
            </a:endParaRPr>
          </a:p>
          <a:p>
            <a:pPr eaLnBrk="1" hangingPunct="1"/>
            <a:endParaRPr lang="en-US" altLang="zh-CN" dirty="0">
              <a:ea typeface="SimSun" panose="02010600030101010101" pitchFamily="2" charset="-122"/>
            </a:endParaRPr>
          </a:p>
          <a:p>
            <a:pPr eaLnBrk="1" hangingPunct="1"/>
            <a:endParaRPr lang="en-US" altLang="zh-CN" dirty="0">
              <a:ea typeface="SimSun" panose="02010600030101010101" pitchFamily="2" charset="-122"/>
            </a:endParaRPr>
          </a:p>
          <a:p>
            <a:pPr algn="ctr" eaLnBrk="1" hangingPunct="1">
              <a:buFont typeface="Wingdings" panose="05000000000000000000" pitchFamily="2" charset="2"/>
              <a:buNone/>
            </a:pPr>
            <a:r>
              <a:rPr lang="en-US" altLang="zh-CN" dirty="0">
                <a:ea typeface="SimSun" panose="02010600030101010101" pitchFamily="2" charset="-122"/>
              </a:rPr>
              <a:t> </a:t>
            </a:r>
            <a:r>
              <a:rPr lang="en-US" altLang="zh-CN" sz="2400" dirty="0">
                <a:ea typeface="SimSun" panose="02010600030101010101" pitchFamily="2" charset="-122"/>
              </a:rPr>
              <a:t>Common packet sniffers: TCP dump, Wireshark</a:t>
            </a:r>
            <a:endParaRPr lang="en-US" altLang="zh-CN" sz="2400" dirty="0">
              <a:ea typeface="SimSun" panose="02010600030101010101" pitchFamily="2" charset="-122"/>
            </a:endParaRPr>
          </a:p>
          <a:p>
            <a:pPr algn="ctr" eaLnBrk="1" hangingPunct="1">
              <a:buFont typeface="Wingdings" panose="05000000000000000000" pitchFamily="2" charset="2"/>
              <a:buNone/>
            </a:pPr>
            <a:r>
              <a:rPr lang="en-US" altLang="zh-CN" sz="2600" dirty="0">
                <a:ea typeface="SimSun" panose="02010600030101010101" pitchFamily="2" charset="-122"/>
              </a:rPr>
              <a:t>Solution -  Encrypt Data</a:t>
            </a:r>
            <a:endParaRPr lang="en-US" altLang="zh-CN" sz="2600" dirty="0">
              <a:ea typeface="SimSun" panose="02010600030101010101" pitchFamily="2" charset="-122"/>
            </a:endParaRPr>
          </a:p>
        </p:txBody>
      </p:sp>
      <p:pic>
        <p:nvPicPr>
          <p:cNvPr id="10245" name="Picture 89" descr="Picture2.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1353235"/>
            <a:ext cx="62103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85800" y="975409"/>
            <a:ext cx="3151504" cy="646331"/>
          </a:xfrm>
          <a:prstGeom prst="rect">
            <a:avLst/>
          </a:prstGeom>
        </p:spPr>
        <p:txBody>
          <a:bodyPr wrap="none">
            <a:spAutoFit/>
          </a:bodyPr>
          <a:lstStyle/>
          <a:p>
            <a:r>
              <a:rPr lang="en-US" altLang="zh-CN" sz="3600" b="1">
                <a:latin typeface="Times New Roman" panose="02020603050405020304" charset="0"/>
                <a:cs typeface="Times New Roman" panose="02020603050405020304" charset="0"/>
              </a:rPr>
              <a:t>Eavesdropping</a:t>
            </a:r>
            <a:endParaRPr lang="en-US" sz="3600" b="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5539">
                                            <p:txEl>
                                              <p:pRg st="7" end="7"/>
                                            </p:txEl>
                                          </p:spTgt>
                                        </p:tgtEl>
                                        <p:attrNameLst>
                                          <p:attrName>style.visibility</p:attrName>
                                        </p:attrNameLst>
                                      </p:cBhvr>
                                      <p:to>
                                        <p:strVal val="visible"/>
                                      </p:to>
                                    </p:set>
                                    <p:animEffect transition="in" filter="box(in)">
                                      <p:cBhvr>
                                        <p:cTn id="7" dur="500"/>
                                        <p:tgtEl>
                                          <p:spTgt spid="65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Rot="1" noChangeArrowheads="1"/>
          </p:cNvSpPr>
          <p:nvPr>
            <p:ph type="title" idx="4294967295"/>
          </p:nvPr>
        </p:nvSpPr>
        <p:spPr>
          <a:xfrm>
            <a:off x="1066800" y="-152400"/>
            <a:ext cx="6477000" cy="1295400"/>
          </a:xfrm>
        </p:spPr>
        <p:txBody>
          <a:bodyPr anchor="ctr"/>
          <a:lstStyle/>
          <a:p>
            <a:pPr eaLnBrk="1" hangingPunct="1"/>
            <a:r>
              <a:rPr lang="en-US" altLang="zh-CN" sz="4100" dirty="0">
                <a:ea typeface="SimSun" panose="02010600030101010101" pitchFamily="2" charset="-122"/>
              </a:rPr>
              <a:t>Cryptanalysis</a:t>
            </a:r>
            <a:endParaRPr lang="en-US" altLang="zh-CN" sz="2500" dirty="0">
              <a:ea typeface="SimSun" panose="02010600030101010101" pitchFamily="2" charset="-122"/>
            </a:endParaRPr>
          </a:p>
        </p:txBody>
      </p:sp>
      <p:sp>
        <p:nvSpPr>
          <p:cNvPr id="11268" name="Rectangle 3"/>
          <p:cNvSpPr>
            <a:spLocks noGrp="1" noChangeArrowheads="1"/>
          </p:cNvSpPr>
          <p:nvPr>
            <p:ph idx="4294967295"/>
          </p:nvPr>
        </p:nvSpPr>
        <p:spPr>
          <a:xfrm>
            <a:off x="609600" y="1528764"/>
            <a:ext cx="8229600" cy="4411662"/>
          </a:xfrm>
        </p:spPr>
        <p:txBody>
          <a:bodyPr/>
          <a:lstStyle/>
          <a:p>
            <a:pPr eaLnBrk="1" hangingPunct="1">
              <a:lnSpc>
                <a:spcPct val="90000"/>
              </a:lnSpc>
              <a:buFont typeface="Wingdings" panose="05000000000000000000" pitchFamily="2" charset="2"/>
              <a:buNone/>
            </a:pPr>
            <a:endParaRPr lang="en-US" altLang="zh-CN" dirty="0">
              <a:ea typeface="SimSun" panose="02010600030101010101" pitchFamily="2" charset="-122"/>
            </a:endParaRPr>
          </a:p>
          <a:p>
            <a:pPr eaLnBrk="1" hangingPunct="1">
              <a:lnSpc>
                <a:spcPct val="90000"/>
              </a:lnSpc>
            </a:pPr>
            <a:endParaRPr lang="en-US" altLang="zh-CN" b="1" dirty="0">
              <a:ea typeface="SimSun" panose="02010600030101010101" pitchFamily="2" charset="-122"/>
            </a:endParaRPr>
          </a:p>
          <a:p>
            <a:pPr eaLnBrk="1" hangingPunct="1">
              <a:lnSpc>
                <a:spcPct val="90000"/>
              </a:lnSpc>
              <a:buFont typeface="Wingdings" panose="05000000000000000000" pitchFamily="2" charset="2"/>
              <a:buNone/>
            </a:pPr>
            <a:endParaRPr lang="en-US" altLang="zh-CN" b="1" dirty="0">
              <a:ea typeface="SimSun" panose="02010600030101010101" pitchFamily="2" charset="-122"/>
            </a:endParaRPr>
          </a:p>
          <a:p>
            <a:pPr eaLnBrk="1" hangingPunct="1">
              <a:lnSpc>
                <a:spcPct val="90000"/>
              </a:lnSpc>
            </a:pPr>
            <a:endParaRPr lang="en-US" altLang="zh-CN" dirty="0">
              <a:ea typeface="SimSun" panose="02010600030101010101" pitchFamily="2" charset="-122"/>
            </a:endParaRPr>
          </a:p>
          <a:p>
            <a:pPr eaLnBrk="1" hangingPunct="1">
              <a:lnSpc>
                <a:spcPct val="90000"/>
              </a:lnSpc>
            </a:pPr>
            <a:endParaRPr lang="en-US" altLang="zh-CN" dirty="0">
              <a:ea typeface="SimSun" panose="02010600030101010101" pitchFamily="2" charset="-122"/>
            </a:endParaRPr>
          </a:p>
          <a:p>
            <a:pPr eaLnBrk="1" hangingPunct="1">
              <a:lnSpc>
                <a:spcPct val="90000"/>
              </a:lnSpc>
            </a:pPr>
            <a:endParaRPr lang="en-US" altLang="zh-CN" dirty="0">
              <a:ea typeface="SimSun" panose="02010600030101010101" pitchFamily="2" charset="-122"/>
            </a:endParaRPr>
          </a:p>
          <a:p>
            <a:pPr eaLnBrk="1" hangingPunct="1">
              <a:lnSpc>
                <a:spcPct val="90000"/>
              </a:lnSpc>
            </a:pPr>
            <a:endParaRPr lang="en-US" altLang="zh-CN" dirty="0">
              <a:ea typeface="SimSun" panose="02010600030101010101" pitchFamily="2" charset="-122"/>
            </a:endParaRPr>
          </a:p>
          <a:p>
            <a:pPr eaLnBrk="1" hangingPunct="1">
              <a:lnSpc>
                <a:spcPct val="90000"/>
              </a:lnSpc>
              <a:buFont typeface="Wingdings" panose="05000000000000000000" pitchFamily="2" charset="2"/>
              <a:buNone/>
            </a:pPr>
            <a:endParaRPr lang="en-US" altLang="zh-CN" b="1" dirty="0">
              <a:ea typeface="SimSun" panose="02010600030101010101" pitchFamily="2" charset="-122"/>
            </a:endParaRPr>
          </a:p>
        </p:txBody>
      </p:sp>
      <p:sp>
        <p:nvSpPr>
          <p:cNvPr id="11269" name="Rectangle 89"/>
          <p:cNvSpPr>
            <a:spLocks noGrp="1" noChangeArrowheads="1"/>
          </p:cNvSpPr>
          <p:nvPr>
            <p:ph type="body" idx="4294967295"/>
          </p:nvPr>
        </p:nvSpPr>
        <p:spPr>
          <a:xfrm>
            <a:off x="645622" y="1143000"/>
            <a:ext cx="8229600" cy="4221163"/>
          </a:xfrm>
        </p:spPr>
        <p:txBody>
          <a:bodyPr/>
          <a:lstStyle/>
          <a:p>
            <a:pPr eaLnBrk="1" hangingPunct="1">
              <a:lnSpc>
                <a:spcPct val="90000"/>
              </a:lnSpc>
              <a:buClr>
                <a:srgbClr val="9E9EFF"/>
              </a:buClr>
            </a:pPr>
            <a:r>
              <a:rPr lang="en-US" altLang="zh-CN" sz="3200" dirty="0">
                <a:ea typeface="SimSun" panose="02010600030101010101" pitchFamily="2" charset="-122"/>
              </a:rPr>
              <a:t>Cryptanalysis</a:t>
            </a:r>
            <a:endParaRPr lang="en-US" altLang="zh-CN" sz="3200" dirty="0">
              <a:ea typeface="SimSun" panose="02010600030101010101" pitchFamily="2" charset="-122"/>
            </a:endParaRPr>
          </a:p>
          <a:p>
            <a:pPr lvl="1" eaLnBrk="1" hangingPunct="1">
              <a:lnSpc>
                <a:spcPct val="90000"/>
              </a:lnSpc>
              <a:buClr>
                <a:srgbClr val="9E9EFF"/>
              </a:buClr>
              <a:buFont typeface="Wingdings" panose="05000000000000000000" pitchFamily="2" charset="2"/>
              <a:buNone/>
            </a:pPr>
            <a:r>
              <a:rPr lang="en-US" altLang="zh-CN" sz="2200" dirty="0">
                <a:ea typeface="SimSun" panose="02010600030101010101" pitchFamily="2" charset="-122"/>
              </a:rPr>
              <a:t>Find useful information from plaintext, ciphertext data</a:t>
            </a:r>
            <a:endParaRPr lang="en-US" altLang="zh-CN" sz="2200" dirty="0">
              <a:ea typeface="SimSun" panose="02010600030101010101" pitchFamily="2" charset="-122"/>
            </a:endParaRPr>
          </a:p>
          <a:p>
            <a:pPr lvl="1" eaLnBrk="1" hangingPunct="1">
              <a:lnSpc>
                <a:spcPct val="90000"/>
              </a:lnSpc>
              <a:buClr>
                <a:srgbClr val="9E9EFF"/>
              </a:buClr>
              <a:buFont typeface="Wingdings" panose="05000000000000000000" pitchFamily="2" charset="2"/>
              <a:buNone/>
            </a:pPr>
            <a:r>
              <a:rPr lang="en-US" altLang="zh-CN" sz="2200" dirty="0">
                <a:ea typeface="SimSun" panose="02010600030101010101" pitchFamily="2" charset="-122"/>
              </a:rPr>
              <a:t>e.g. analyzing statistical structure</a:t>
            </a:r>
            <a:endParaRPr lang="en-US" altLang="zh-CN" sz="2200" dirty="0">
              <a:ea typeface="SimSun" panose="02010600030101010101" pitchFamily="2" charset="-122"/>
            </a:endParaRPr>
          </a:p>
          <a:p>
            <a:pPr lvl="1" eaLnBrk="1" hangingPunct="1">
              <a:lnSpc>
                <a:spcPct val="90000"/>
              </a:lnSpc>
              <a:buClr>
                <a:srgbClr val="9E9EFF"/>
              </a:buClr>
              <a:buFont typeface="Wingdings" panose="05000000000000000000" pitchFamily="2" charset="2"/>
              <a:buNone/>
            </a:pPr>
            <a:endParaRPr lang="en-US" altLang="zh-CN" sz="2000" dirty="0">
              <a:ea typeface="SimSun" panose="02010600030101010101" pitchFamily="2" charset="-122"/>
            </a:endParaRPr>
          </a:p>
          <a:p>
            <a:pPr eaLnBrk="1" hangingPunct="1">
              <a:lnSpc>
                <a:spcPct val="90000"/>
              </a:lnSpc>
              <a:buClr>
                <a:srgbClr val="9E9EFF"/>
              </a:buClr>
            </a:pPr>
            <a:r>
              <a:rPr lang="en-US" altLang="zh-CN" sz="3200" dirty="0">
                <a:ea typeface="SimSun" panose="02010600030101010101" pitchFamily="2" charset="-122"/>
              </a:rPr>
              <a:t>Defense method</a:t>
            </a:r>
            <a:endParaRPr lang="en-US" altLang="zh-CN" sz="3200" dirty="0">
              <a:ea typeface="SimSun" panose="02010600030101010101" pitchFamily="2" charset="-122"/>
            </a:endParaRPr>
          </a:p>
          <a:p>
            <a:pPr lvl="1" eaLnBrk="1" hangingPunct="1">
              <a:lnSpc>
                <a:spcPct val="90000"/>
              </a:lnSpc>
              <a:buClr>
                <a:srgbClr val="9E9EFF"/>
              </a:buClr>
              <a:buFont typeface="Wingdings" panose="05000000000000000000" pitchFamily="2" charset="2"/>
              <a:buNone/>
            </a:pPr>
            <a:r>
              <a:rPr lang="en-US" altLang="zh-CN" sz="2200" dirty="0">
                <a:ea typeface="SimSun" panose="02010600030101010101" pitchFamily="2" charset="-122"/>
              </a:rPr>
              <a:t>Use longer keys and stronger encryption algorithms</a:t>
            </a:r>
            <a:endParaRPr lang="en-US" altLang="zh-CN" dirty="0">
              <a:ea typeface="SimSun" panose="02010600030101010101" pitchFamily="2" charset="-122"/>
            </a:endParaRPr>
          </a:p>
          <a:p>
            <a:pPr eaLnBrk="1" hangingPunct="1">
              <a:lnSpc>
                <a:spcPct val="90000"/>
              </a:lnSpc>
              <a:buFont typeface="Wingdings" panose="05000000000000000000" pitchFamily="2" charset="2"/>
              <a:buNone/>
            </a:pPr>
            <a:r>
              <a:rPr lang="en-US" altLang="zh-CN" dirty="0">
                <a:ea typeface="SimSun" panose="02010600030101010101" pitchFamily="2" charset="-122"/>
              </a:rPr>
              <a:t>    </a:t>
            </a:r>
            <a:endParaRPr lang="en-US" altLang="zh-CN" dirty="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rrowheads="1"/>
          </p:cNvSpPr>
          <p:nvPr>
            <p:ph type="title" idx="4294967295"/>
          </p:nvPr>
        </p:nvSpPr>
        <p:spPr>
          <a:xfrm>
            <a:off x="1066800" y="-228600"/>
            <a:ext cx="7543800" cy="1295400"/>
          </a:xfrm>
        </p:spPr>
        <p:txBody>
          <a:bodyPr anchor="ctr"/>
          <a:lstStyle/>
          <a:p>
            <a:r>
              <a:rPr lang="en-US" sz="4000" b="1">
                <a:latin typeface="Times New Roman" panose="02020603050405020304" charset="0"/>
                <a:cs typeface="Times New Roman" panose="02020603050405020304" charset="0"/>
              </a:rPr>
              <a:t>Motivations</a:t>
            </a:r>
            <a:endParaRPr lang="en-US" sz="4000" b="1">
              <a:latin typeface="Times New Roman" panose="02020603050405020304" charset="0"/>
              <a:cs typeface="Times New Roman" panose="02020603050405020304" charset="0"/>
            </a:endParaRPr>
          </a:p>
        </p:txBody>
      </p:sp>
      <p:sp>
        <p:nvSpPr>
          <p:cNvPr id="4100" name="Content Placeholder 80"/>
          <p:cNvSpPr>
            <a:spLocks noGrp="1"/>
          </p:cNvSpPr>
          <p:nvPr>
            <p:ph idx="4294967295"/>
          </p:nvPr>
        </p:nvSpPr>
        <p:spPr>
          <a:xfrm>
            <a:off x="381000" y="1981200"/>
            <a:ext cx="8229600" cy="1981200"/>
          </a:xfrm>
        </p:spPr>
        <p:txBody>
          <a:bodyPr/>
          <a:lstStyle/>
          <a:p>
            <a:pPr eaLnBrk="1" hangingPunct="1">
              <a:buClr>
                <a:srgbClr val="9E9EFF"/>
              </a:buClr>
            </a:pPr>
            <a:r>
              <a:rPr lang="en-US" altLang="zh-CN" dirty="0">
                <a:ea typeface="SimSun" panose="02010600030101010101" pitchFamily="2" charset="-122"/>
              </a:rPr>
              <a:t>Internet  – Public network</a:t>
            </a:r>
            <a:endParaRPr lang="en-US" altLang="zh-CN" dirty="0">
              <a:ea typeface="SimSun" panose="02010600030101010101" pitchFamily="2" charset="-122"/>
            </a:endParaRPr>
          </a:p>
          <a:p>
            <a:pPr eaLnBrk="1" hangingPunct="1">
              <a:buClr>
                <a:srgbClr val="9E9EFF"/>
              </a:buClr>
              <a:buFont typeface="Wingdings" panose="05000000000000000000" pitchFamily="2" charset="2"/>
              <a:buNone/>
            </a:pPr>
            <a:r>
              <a:rPr lang="en-US" altLang="zh-CN" dirty="0">
                <a:ea typeface="SimSun" panose="02010600030101010101" pitchFamily="2" charset="-122"/>
              </a:rPr>
              <a:t>			 – Build on TCP/IP </a:t>
            </a:r>
            <a:endParaRPr lang="en-US" altLang="zh-CN" dirty="0">
              <a:ea typeface="SimSun" panose="02010600030101010101" pitchFamily="2" charset="-122"/>
            </a:endParaRPr>
          </a:p>
          <a:p>
            <a:pPr eaLnBrk="1" hangingPunct="1">
              <a:buClr>
                <a:srgbClr val="9E9EFF"/>
              </a:buClr>
              <a:buFont typeface="Wingdings" panose="05000000000000000000" pitchFamily="2" charset="2"/>
              <a:buNone/>
            </a:pPr>
            <a:r>
              <a:rPr lang="en-US" altLang="zh-CN" dirty="0">
                <a:ea typeface="SimSun" panose="02010600030101010101" pitchFamily="2" charset="-122"/>
              </a:rPr>
              <a:t>                   Store and Forward technology</a:t>
            </a:r>
            <a:endParaRPr lang="en-US" altLang="zh-CN" dirty="0">
              <a:ea typeface="SimSun" panose="02010600030101010101" pitchFamily="2" charset="-122"/>
            </a:endParaRPr>
          </a:p>
          <a:p>
            <a:pPr eaLnBrk="1" hangingPunct="1">
              <a:buClr>
                <a:srgbClr val="9E9EFF"/>
              </a:buClr>
            </a:pPr>
            <a:endParaRPr lang="zh-CN" altLang="en-US" dirty="0">
              <a:ea typeface="SimSun" panose="02010600030101010101" pitchFamily="2" charset="-122"/>
            </a:endParaRPr>
          </a:p>
        </p:txBody>
      </p:sp>
      <p:pic>
        <p:nvPicPr>
          <p:cNvPr id="4101" name="Picture 81" descr="Picture1.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63675" y="3962400"/>
            <a:ext cx="621665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33400" y="1154668"/>
            <a:ext cx="5763116" cy="646331"/>
          </a:xfrm>
          <a:prstGeom prst="rect">
            <a:avLst/>
          </a:prstGeom>
        </p:spPr>
        <p:txBody>
          <a:bodyPr wrap="none">
            <a:spAutoFit/>
          </a:bodyPr>
          <a:lstStyle/>
          <a:p>
            <a:r>
              <a:rPr lang="en-US" altLang="zh-CN" sz="3600" b="1">
                <a:latin typeface="Times New Roman" panose="02020603050405020304" charset="0"/>
                <a:cs typeface="Times New Roman" panose="02020603050405020304" charset="0"/>
              </a:rPr>
              <a:t>Why Is Security Important?</a:t>
            </a:r>
            <a:endParaRPr lang="en-US" sz="3600" b="1">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idx="4294967295"/>
          </p:nvPr>
        </p:nvSpPr>
        <p:spPr>
          <a:xfrm>
            <a:off x="1066800" y="-152400"/>
            <a:ext cx="7543800" cy="1295400"/>
          </a:xfrm>
        </p:spPr>
        <p:txBody>
          <a:bodyPr anchor="ctr"/>
          <a:lstStyle/>
          <a:p>
            <a:pPr eaLnBrk="1" hangingPunct="1"/>
            <a:r>
              <a:rPr lang="en-US" altLang="zh-CN" sz="4100">
                <a:ea typeface="SimSun" panose="02010600030101010101" pitchFamily="2" charset="-122"/>
              </a:rPr>
              <a:t>Sensitive information Pilfering </a:t>
            </a:r>
            <a:endParaRPr lang="zh-CN" altLang="en-US" sz="4100" dirty="0">
              <a:ea typeface="SimSun" panose="02010600030101010101" pitchFamily="2" charset="-122"/>
            </a:endParaRPr>
          </a:p>
        </p:txBody>
      </p:sp>
      <p:sp>
        <p:nvSpPr>
          <p:cNvPr id="12292" name="Rectangle 3"/>
          <p:cNvSpPr>
            <a:spLocks noGrp="1" noChangeArrowheads="1"/>
          </p:cNvSpPr>
          <p:nvPr>
            <p:ph idx="4294967295"/>
          </p:nvPr>
        </p:nvSpPr>
        <p:spPr>
          <a:xfrm>
            <a:off x="457199" y="2200375"/>
            <a:ext cx="8229600" cy="4411662"/>
          </a:xfrm>
        </p:spPr>
        <p:txBody>
          <a:bodyPr/>
          <a:lstStyle/>
          <a:p>
            <a:pPr eaLnBrk="1" hangingPunct="1">
              <a:buClr>
                <a:srgbClr val="9E9EFF"/>
              </a:buClr>
            </a:pPr>
            <a:r>
              <a:rPr lang="en-US" altLang="zh-CN" sz="3200" dirty="0">
                <a:ea typeface="SimSun" panose="02010600030101010101" pitchFamily="2" charset="-122"/>
              </a:rPr>
              <a:t>Password Pilfering (stolen)</a:t>
            </a:r>
            <a:endParaRPr lang="en-US" altLang="zh-CN" sz="3200" dirty="0">
              <a:ea typeface="SimSun" panose="02010600030101010101" pitchFamily="2" charset="-122"/>
            </a:endParaRPr>
          </a:p>
          <a:p>
            <a:pPr lvl="1" eaLnBrk="1" hangingPunct="1">
              <a:buClr>
                <a:srgbClr val="9E9EFF"/>
              </a:buClr>
            </a:pPr>
            <a:r>
              <a:rPr lang="en-US" altLang="zh-CN" sz="2800" dirty="0">
                <a:ea typeface="SimSun" panose="02010600030101010101" pitchFamily="2" charset="-122"/>
              </a:rPr>
              <a:t>Password protection is often the first defense line, which may be the only defense available in the system</a:t>
            </a:r>
            <a:endParaRPr lang="en-US" altLang="zh-CN" sz="2800" dirty="0">
              <a:ea typeface="SimSun" panose="02010600030101010101" pitchFamily="2" charset="-122"/>
            </a:endParaRPr>
          </a:p>
          <a:p>
            <a:pPr lvl="1" eaLnBrk="1" hangingPunct="1">
              <a:buClr>
                <a:srgbClr val="9E9EFF"/>
              </a:buClr>
            </a:pPr>
            <a:r>
              <a:rPr lang="en-US" altLang="zh-CN" sz="2800" dirty="0">
                <a:ea typeface="SimSun" panose="02010600030101010101" pitchFamily="2" charset="-122"/>
              </a:rPr>
              <a:t>Methods to pilfer user password:</a:t>
            </a:r>
            <a:r>
              <a:rPr lang="en-US" altLang="zh-CN" sz="2400" dirty="0">
                <a:ea typeface="SimSun" panose="02010600030101010101" pitchFamily="2" charset="-122"/>
              </a:rPr>
              <a:t> </a:t>
            </a:r>
            <a:endParaRPr lang="en-US" altLang="zh-CN" sz="2400" dirty="0">
              <a:ea typeface="SimSun" panose="02010600030101010101" pitchFamily="2" charset="-122"/>
            </a:endParaRPr>
          </a:p>
          <a:p>
            <a:pPr lvl="2" eaLnBrk="1" hangingPunct="1">
              <a:buClr>
                <a:srgbClr val="9E9EFF"/>
              </a:buClr>
            </a:pPr>
            <a:r>
              <a:rPr lang="en-US" altLang="zh-CN" sz="2400" dirty="0">
                <a:ea typeface="SimSun" panose="02010600030101010101" pitchFamily="2" charset="-122"/>
              </a:rPr>
              <a:t>Guessing</a:t>
            </a:r>
            <a:endParaRPr lang="en-US" altLang="zh-CN" sz="2400" dirty="0">
              <a:ea typeface="SimSun" panose="02010600030101010101" pitchFamily="2" charset="-122"/>
            </a:endParaRPr>
          </a:p>
          <a:p>
            <a:pPr lvl="2" eaLnBrk="1" hangingPunct="1">
              <a:buClr>
                <a:srgbClr val="9E9EFF"/>
              </a:buClr>
            </a:pPr>
            <a:r>
              <a:rPr lang="en-US" altLang="zh-CN" sz="2400" dirty="0">
                <a:ea typeface="SimSun" panose="02010600030101010101" pitchFamily="2" charset="-122"/>
              </a:rPr>
              <a:t>Social engineering</a:t>
            </a:r>
            <a:endParaRPr lang="en-US" altLang="zh-CN" sz="2400" dirty="0">
              <a:ea typeface="SimSun" panose="02010600030101010101" pitchFamily="2" charset="-122"/>
            </a:endParaRPr>
          </a:p>
          <a:p>
            <a:pPr lvl="2" eaLnBrk="1" hangingPunct="1">
              <a:buClr>
                <a:srgbClr val="9E9EFF"/>
              </a:buClr>
            </a:pPr>
            <a:r>
              <a:rPr lang="en-US" altLang="zh-CN" sz="2400" dirty="0">
                <a:ea typeface="SimSun" panose="02010600030101010101" pitchFamily="2" charset="-122"/>
              </a:rPr>
              <a:t>Dictionary attacks</a:t>
            </a:r>
            <a:endParaRPr lang="en-US" altLang="zh-CN" sz="2400" dirty="0">
              <a:ea typeface="SimSun" panose="02010600030101010101" pitchFamily="2" charset="-122"/>
            </a:endParaRPr>
          </a:p>
          <a:p>
            <a:pPr lvl="2" eaLnBrk="1" hangingPunct="1">
              <a:buClr>
                <a:srgbClr val="9E9EFF"/>
              </a:buClr>
            </a:pPr>
            <a:r>
              <a:rPr lang="en-US" altLang="zh-CN" sz="2400" dirty="0">
                <a:ea typeface="SimSun" panose="02010600030101010101" pitchFamily="2" charset="-122"/>
              </a:rPr>
              <a:t>Password sniffing     </a:t>
            </a:r>
            <a:endParaRPr lang="en-US" altLang="zh-CN" sz="2400" dirty="0">
              <a:ea typeface="SimSun" panose="02010600030101010101" pitchFamily="2" charset="-122"/>
            </a:endParaRPr>
          </a:p>
        </p:txBody>
      </p:sp>
      <p:sp>
        <p:nvSpPr>
          <p:cNvPr id="3" name="Rectangle 2"/>
          <p:cNvSpPr/>
          <p:nvPr/>
        </p:nvSpPr>
        <p:spPr>
          <a:xfrm>
            <a:off x="457200" y="1205805"/>
            <a:ext cx="8089266" cy="1384995"/>
          </a:xfrm>
          <a:prstGeom prst="rect">
            <a:avLst/>
          </a:prstGeom>
        </p:spPr>
        <p:txBody>
          <a:bodyPr wrap="none">
            <a:spAutoFit/>
          </a:bodyPr>
          <a:lstStyle/>
          <a:p>
            <a:pPr marL="457200" indent="-457200">
              <a:buFont typeface="Wingdings" panose="05000000000000000000" pitchFamily="2" charset="2"/>
              <a:buChar char="Ø"/>
            </a:pPr>
            <a:r>
              <a:rPr lang="en-US" altLang="zh-CN" sz="2800" b="1" dirty="0"/>
              <a:t>Authentication information: </a:t>
            </a:r>
            <a:r>
              <a:rPr lang="en-US" altLang="zh-CN" sz="2800" dirty="0"/>
              <a:t>password, OTP, </a:t>
            </a:r>
            <a:endParaRPr lang="en-US" altLang="zh-CN" sz="2800" dirty="0"/>
          </a:p>
          <a:p>
            <a:r>
              <a:rPr lang="en-US" altLang="zh-CN" sz="2800" dirty="0"/>
              <a:t>Biometric, challenge question,…</a:t>
            </a:r>
            <a:endParaRPr lang="en-US" altLang="zh-CN" sz="2800" dirty="0"/>
          </a:p>
          <a:p>
            <a:r>
              <a:rPr lang="en-US" altLang="zh-CN" sz="2800" b="1" dirty="0"/>
              <a:t> </a:t>
            </a:r>
            <a:endParaRPr lang="en-US" sz="2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419100" y="1295400"/>
            <a:ext cx="8305800" cy="5257800"/>
          </a:xfrm>
        </p:spPr>
        <p:txBody>
          <a:bodyPr/>
          <a:lstStyle/>
          <a:p>
            <a:pPr eaLnBrk="1" hangingPunct="1">
              <a:buClr>
                <a:srgbClr val="9E9EFF"/>
              </a:buClr>
              <a:buFont typeface="Wingdings" panose="05000000000000000000" pitchFamily="2" charset="2"/>
              <a:buNone/>
            </a:pPr>
            <a:r>
              <a:rPr lang="en-US" altLang="zh-CN" dirty="0">
                <a:ea typeface="SimSun" panose="02010600030101010101" pitchFamily="2" charset="-122"/>
              </a:rPr>
              <a:t>	</a:t>
            </a:r>
            <a:r>
              <a:rPr lang="en-US" altLang="zh-CN" sz="2100" dirty="0">
                <a:ea typeface="SimSun" panose="02010600030101010101" pitchFamily="2" charset="-122"/>
              </a:rPr>
              <a:t>Easiest, particularly on short or default passwords</a:t>
            </a:r>
            <a:endParaRPr lang="en-US" altLang="zh-CN" sz="2100" dirty="0">
              <a:ea typeface="SimSun" panose="02010600030101010101" pitchFamily="2" charset="-122"/>
            </a:endParaRPr>
          </a:p>
          <a:p>
            <a:pPr eaLnBrk="1" hangingPunct="1">
              <a:buClr>
                <a:srgbClr val="9E9EFF"/>
              </a:buClr>
              <a:buFont typeface="Wingdings" panose="05000000000000000000" pitchFamily="2" charset="2"/>
              <a:buNone/>
            </a:pPr>
            <a:r>
              <a:rPr lang="en-US" altLang="zh-CN" sz="2100" dirty="0">
                <a:ea typeface="SimSun" panose="02010600030101010101" pitchFamily="2" charset="-122"/>
              </a:rPr>
              <a:t>	Most commonly-used passwords (ref. </a:t>
            </a:r>
            <a:r>
              <a:rPr lang="en-US" altLang="zh-CN" sz="2100" dirty="0" err="1">
                <a:ea typeface="SimSun" panose="02010600030101010101" pitchFamily="2" charset="-122"/>
              </a:rPr>
              <a:t>SpashData</a:t>
            </a:r>
            <a:r>
              <a:rPr lang="en-US" altLang="zh-CN" sz="2100" dirty="0">
                <a:ea typeface="SimSun" panose="02010600030101010101" pitchFamily="2" charset="-122"/>
              </a:rPr>
              <a:t>): </a:t>
            </a:r>
            <a:endParaRPr lang="en-US" altLang="zh-CN" sz="21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a:ea typeface="SimSun" panose="02010600030101010101" pitchFamily="2" charset="-122"/>
              </a:rPr>
              <a:t>123456</a:t>
            </a: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a:ea typeface="SimSun" panose="02010600030101010101" pitchFamily="2" charset="-122"/>
              </a:rPr>
              <a:t>password</a:t>
            </a: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a:ea typeface="SimSun" panose="02010600030101010101" pitchFamily="2" charset="-122"/>
              </a:rPr>
              <a:t>12345678</a:t>
            </a: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a:ea typeface="SimSun" panose="02010600030101010101" pitchFamily="2" charset="-122"/>
              </a:rPr>
              <a:t>qwerty (which are keys below 123456 on standard keyboard</a:t>
            </a: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a:ea typeface="SimSun" panose="02010600030101010101" pitchFamily="2" charset="-122"/>
              </a:rPr>
              <a:t>abc123</a:t>
            </a: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a:ea typeface="SimSun" panose="02010600030101010101" pitchFamily="2" charset="-122"/>
              </a:rPr>
              <a:t>123456789</a:t>
            </a: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a:ea typeface="SimSun" panose="02010600030101010101" pitchFamily="2" charset="-122"/>
              </a:rPr>
              <a:t>111111</a:t>
            </a: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a:ea typeface="SimSun" panose="02010600030101010101" pitchFamily="2" charset="-122"/>
              </a:rPr>
              <a:t>1234567 </a:t>
            </a: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err="1">
                <a:ea typeface="SimSun" panose="02010600030101010101" pitchFamily="2" charset="-122"/>
              </a:rPr>
              <a:t>Iloveyou</a:t>
            </a: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a:ea typeface="SimSun" panose="02010600030101010101" pitchFamily="2" charset="-122"/>
              </a:rPr>
              <a:t>adobe123</a:t>
            </a:r>
            <a:endParaRPr lang="en-US" altLang="zh-CN" sz="2000" dirty="0">
              <a:ea typeface="SimSun" panose="02010600030101010101" pitchFamily="2" charset="-122"/>
            </a:endParaRPr>
          </a:p>
        </p:txBody>
      </p:sp>
      <p:sp>
        <p:nvSpPr>
          <p:cNvPr id="4" name="Rectangle 2"/>
          <p:cNvSpPr txBox="1">
            <a:spLocks noRot="1" noChangeArrowheads="1"/>
          </p:cNvSpPr>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buClr>
                <a:srgbClr val="9E9EFF"/>
              </a:buClr>
              <a:buSzPct val="120000"/>
            </a:pPr>
            <a:r>
              <a:rPr lang="en-US" altLang="zh-CN" sz="4000" dirty="0">
                <a:ea typeface="SimSun" panose="02010600030101010101" pitchFamily="2" charset="-122"/>
              </a:rPr>
              <a:t>Guessing</a:t>
            </a:r>
            <a:endParaRPr lang="en-US" altLang="zh-CN" sz="4000" dirty="0">
              <a:ea typeface="SimSun"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4294967295"/>
          </p:nvPr>
        </p:nvSpPr>
        <p:spPr>
          <a:xfrm>
            <a:off x="381000" y="1447800"/>
            <a:ext cx="8229600" cy="5257800"/>
          </a:xfrm>
        </p:spPr>
        <p:txBody>
          <a:bodyPr/>
          <a:lstStyle/>
          <a:p>
            <a:pPr eaLnBrk="1" hangingPunct="1">
              <a:lnSpc>
                <a:spcPct val="90000"/>
              </a:lnSpc>
              <a:buFont typeface="Wingdings" panose="05000000000000000000" pitchFamily="2" charset="2"/>
              <a:buNone/>
            </a:pPr>
            <a:r>
              <a:rPr lang="en-US" altLang="zh-CN" sz="2100" dirty="0">
                <a:ea typeface="SimSun" panose="02010600030101010101" pitchFamily="2" charset="-122"/>
              </a:rPr>
              <a:t>	Methods of using social skills to pilfer secret information</a:t>
            </a:r>
            <a:endParaRPr lang="en-US" altLang="zh-CN" sz="2100" dirty="0">
              <a:ea typeface="SimSun" panose="02010600030101010101" pitchFamily="2" charset="-122"/>
            </a:endParaRPr>
          </a:p>
          <a:p>
            <a:pPr eaLnBrk="1" hangingPunct="1">
              <a:lnSpc>
                <a:spcPct val="90000"/>
              </a:lnSpc>
              <a:buFont typeface="Wingdings" panose="05000000000000000000" pitchFamily="2" charset="2"/>
              <a:buNone/>
            </a:pPr>
            <a:r>
              <a:rPr lang="en-US" altLang="zh-CN" sz="2100" dirty="0">
                <a:ea typeface="SimSun" panose="02010600030101010101" pitchFamily="2" charset="-122"/>
              </a:rPr>
              <a:t>     </a:t>
            </a:r>
            <a:endParaRPr lang="en-US" altLang="zh-CN" sz="2100" dirty="0">
              <a:ea typeface="SimSun" panose="02010600030101010101" pitchFamily="2" charset="-122"/>
            </a:endParaRPr>
          </a:p>
          <a:p>
            <a:pPr lvl="1" eaLnBrk="1" hangingPunct="1">
              <a:lnSpc>
                <a:spcPct val="90000"/>
              </a:lnSpc>
              <a:buClr>
                <a:srgbClr val="9E9EFF"/>
              </a:buClr>
              <a:buFont typeface="Wingdings" panose="05000000000000000000" pitchFamily="2" charset="2"/>
              <a:buChar char="q"/>
            </a:pPr>
            <a:r>
              <a:rPr lang="en-US" altLang="zh-CN" sz="2000" dirty="0">
                <a:ea typeface="SimSun" panose="02010600030101010101" pitchFamily="2" charset="-122"/>
              </a:rPr>
              <a:t>Physical Impersonation</a:t>
            </a:r>
            <a:endParaRPr lang="en-US" altLang="zh-CN" sz="2000" dirty="0">
              <a:ea typeface="SimSun" panose="02010600030101010101" pitchFamily="2" charset="-122"/>
            </a:endParaRPr>
          </a:p>
          <a:p>
            <a:pPr lvl="2" eaLnBrk="1" hangingPunct="1">
              <a:lnSpc>
                <a:spcPct val="90000"/>
              </a:lnSpc>
              <a:buClr>
                <a:srgbClr val="9E9EFF"/>
              </a:buClr>
              <a:buFont typeface="Wingdings" panose="05000000000000000000" pitchFamily="2" charset="2"/>
              <a:buNone/>
            </a:pPr>
            <a:r>
              <a:rPr lang="en-US" altLang="zh-CN" sz="2000" dirty="0">
                <a:ea typeface="SimSun" panose="02010600030101010101" pitchFamily="2" charset="-122"/>
              </a:rPr>
              <a:t>The attacker pretends to be a different person to delude the victim</a:t>
            </a:r>
            <a:endParaRPr lang="en-US" altLang="zh-CN" sz="2000" dirty="0">
              <a:ea typeface="SimSun" panose="02010600030101010101" pitchFamily="2" charset="-122"/>
            </a:endParaRPr>
          </a:p>
          <a:p>
            <a:pPr lvl="2" eaLnBrk="1" hangingPunct="1">
              <a:lnSpc>
                <a:spcPct val="90000"/>
              </a:lnSpc>
              <a:buClr>
                <a:srgbClr val="9E9EFF"/>
              </a:buClr>
              <a:buFont typeface="Wingdings" panose="05000000000000000000" pitchFamily="2" charset="2"/>
              <a:buNone/>
            </a:pPr>
            <a:r>
              <a:rPr lang="en-US" altLang="zh-CN" sz="2000" dirty="0">
                <a:ea typeface="SimSun" panose="02010600030101010101" pitchFamily="2" charset="-122"/>
              </a:rPr>
              <a:t>(See example on page 6 from textbook) </a:t>
            </a:r>
            <a:endParaRPr lang="en-US" altLang="zh-CN" sz="2000" dirty="0">
              <a:ea typeface="SimSun" panose="02010600030101010101" pitchFamily="2" charset="-122"/>
            </a:endParaRPr>
          </a:p>
          <a:p>
            <a:pPr lvl="1" eaLnBrk="1" hangingPunct="1">
              <a:lnSpc>
                <a:spcPct val="90000"/>
              </a:lnSpc>
              <a:buClr>
                <a:srgbClr val="9E9EFF"/>
              </a:buClr>
              <a:buFontTx/>
              <a:buNone/>
            </a:pPr>
            <a:endParaRPr lang="en-US" altLang="zh-CN" sz="2000" dirty="0">
              <a:ea typeface="SimSun" panose="02010600030101010101" pitchFamily="2" charset="-122"/>
            </a:endParaRPr>
          </a:p>
          <a:p>
            <a:pPr lvl="1" eaLnBrk="1" hangingPunct="1">
              <a:lnSpc>
                <a:spcPct val="90000"/>
              </a:lnSpc>
              <a:buClr>
                <a:srgbClr val="9E9EFF"/>
              </a:buClr>
              <a:buFont typeface="Wingdings" panose="05000000000000000000" pitchFamily="2" charset="2"/>
              <a:buChar char="q"/>
            </a:pPr>
            <a:r>
              <a:rPr lang="en-US" altLang="zh-CN" sz="2000" dirty="0">
                <a:ea typeface="SimSun" panose="02010600030101010101" pitchFamily="2" charset="-122"/>
              </a:rPr>
              <a:t>Phishing</a:t>
            </a:r>
            <a:endParaRPr lang="en-US" altLang="zh-CN" sz="2000" dirty="0">
              <a:solidFill>
                <a:schemeClr val="hlink"/>
              </a:solidFill>
              <a:ea typeface="SimSun" panose="02010600030101010101" pitchFamily="2" charset="-122"/>
            </a:endParaRPr>
          </a:p>
          <a:p>
            <a:pPr lvl="1" eaLnBrk="1" hangingPunct="1">
              <a:lnSpc>
                <a:spcPct val="90000"/>
              </a:lnSpc>
              <a:buClr>
                <a:srgbClr val="9E9EFF"/>
              </a:buClr>
              <a:buFont typeface="Wingdings" panose="05000000000000000000" pitchFamily="2" charset="2"/>
              <a:buNone/>
            </a:pPr>
            <a:r>
              <a:rPr lang="en-US" altLang="zh-CN" sz="2000" dirty="0">
                <a:ea typeface="SimSun" panose="02010600030101010101" pitchFamily="2" charset="-122"/>
              </a:rPr>
              <a:t>	The most common form of mass social engineering attacks in  recent years</a:t>
            </a:r>
            <a:endParaRPr lang="en-US" altLang="zh-CN" sz="2000" dirty="0">
              <a:ea typeface="SimSun" panose="02010600030101010101" pitchFamily="2" charset="-122"/>
            </a:endParaRPr>
          </a:p>
          <a:p>
            <a:pPr lvl="1" eaLnBrk="1" hangingPunct="1">
              <a:lnSpc>
                <a:spcPct val="90000"/>
              </a:lnSpc>
              <a:buClr>
                <a:srgbClr val="9E9EFF"/>
              </a:buClr>
              <a:buFontTx/>
              <a:buNone/>
            </a:pPr>
            <a:r>
              <a:rPr lang="en-US" altLang="zh-CN" sz="2000" dirty="0">
                <a:solidFill>
                  <a:schemeClr val="hlink"/>
                </a:solidFill>
                <a:ea typeface="SimSun" panose="02010600030101010101" pitchFamily="2" charset="-122"/>
              </a:rPr>
              <a:t>    	</a:t>
            </a:r>
            <a:r>
              <a:rPr lang="en-US" altLang="zh-CN" sz="2000" dirty="0">
                <a:ea typeface="SimSun" panose="02010600030101010101" pitchFamily="2" charset="-122"/>
              </a:rPr>
              <a:t>Disguised email messages or masquerade web sites</a:t>
            </a:r>
            <a:endParaRPr lang="en-US" altLang="zh-CN" sz="2000" dirty="0">
              <a:ea typeface="SimSun" panose="02010600030101010101" pitchFamily="2" charset="-122"/>
            </a:endParaRPr>
          </a:p>
          <a:p>
            <a:pPr lvl="1" eaLnBrk="1" hangingPunct="1">
              <a:lnSpc>
                <a:spcPct val="90000"/>
              </a:lnSpc>
              <a:buClr>
                <a:srgbClr val="9E9EFF"/>
              </a:buClr>
              <a:buFontTx/>
              <a:buChar char="•"/>
            </a:pPr>
            <a:endParaRPr lang="en-US" altLang="zh-CN" sz="2000" dirty="0">
              <a:ea typeface="SimSun" panose="02010600030101010101" pitchFamily="2" charset="-122"/>
            </a:endParaRPr>
          </a:p>
          <a:p>
            <a:pPr lvl="1" eaLnBrk="1" hangingPunct="1">
              <a:lnSpc>
                <a:spcPct val="90000"/>
              </a:lnSpc>
              <a:buClr>
                <a:srgbClr val="9E9EFF"/>
              </a:buClr>
              <a:buFont typeface="Wingdings" panose="05000000000000000000" pitchFamily="2" charset="2"/>
              <a:buChar char="q"/>
            </a:pPr>
            <a:r>
              <a:rPr lang="en-US" altLang="zh-CN" sz="2000" dirty="0">
                <a:ea typeface="SimSun" panose="02010600030101010101" pitchFamily="2" charset="-122"/>
              </a:rPr>
              <a:t>See the next slide for a real phishing example verbatim (note the typos in the phishing email), where the link in the email is a trap</a:t>
            </a:r>
            <a:endParaRPr lang="zh-CN" altLang="en-US" sz="2000" dirty="0">
              <a:ea typeface="SimSun" panose="02010600030101010101" pitchFamily="2" charset="-122"/>
            </a:endParaRPr>
          </a:p>
        </p:txBody>
      </p:sp>
      <p:sp>
        <p:nvSpPr>
          <p:cNvPr id="5" name="Rectangle 2"/>
          <p:cNvSpPr txBox="1">
            <a:spLocks noRot="1" noChangeArrowheads="1"/>
          </p:cNvSpPr>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dirty="0">
                <a:ea typeface="SimSun" panose="02010600030101010101" pitchFamily="2" charset="-122"/>
              </a:rPr>
              <a:t>Social Engineering (1/3)</a:t>
            </a:r>
            <a:endParaRPr lang="en-US" altLang="zh-CN" sz="4000" dirty="0">
              <a:ea typeface="SimSun"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4294967295"/>
          </p:nvPr>
        </p:nvSpPr>
        <p:spPr>
          <a:xfrm>
            <a:off x="571500" y="1219200"/>
            <a:ext cx="7962900" cy="5181600"/>
          </a:xfrm>
        </p:spPr>
        <p:txBody>
          <a:bodyPr/>
          <a:lstStyle/>
          <a:p>
            <a:pPr eaLnBrk="1" hangingPunct="1">
              <a:buFont typeface="Wingdings" panose="05000000000000000000" pitchFamily="2" charset="2"/>
              <a:buNone/>
            </a:pPr>
            <a:r>
              <a:rPr lang="en-US" altLang="zh-CN" sz="2100" dirty="0">
                <a:ea typeface="SimSun" panose="02010600030101010101" pitchFamily="2" charset="-122"/>
              </a:rPr>
              <a:t>   	</a:t>
            </a:r>
            <a:r>
              <a:rPr lang="en-US" altLang="zh-CN" sz="1700" dirty="0">
                <a:ea typeface="SimSun" panose="02010600030101010101" pitchFamily="2" charset="-122"/>
              </a:rPr>
              <a:t>Date: Fri, 5 Oct 2007 16:11:46 -0700</a:t>
            </a:r>
            <a:endParaRPr lang="en-US" altLang="zh-CN" sz="1700" dirty="0">
              <a:ea typeface="SimSun" panose="02010600030101010101" pitchFamily="2" charset="-122"/>
            </a:endParaRPr>
          </a:p>
          <a:p>
            <a:pPr lvl="1" eaLnBrk="1" hangingPunct="1">
              <a:buFontTx/>
              <a:buNone/>
            </a:pPr>
            <a:r>
              <a:rPr lang="en-US" altLang="zh-CN" sz="1500" dirty="0">
                <a:ea typeface="SimSun" panose="02010600030101010101" pitchFamily="2" charset="-122"/>
              </a:rPr>
              <a:t>From: US Bank </a:t>
            </a:r>
            <a:r>
              <a:rPr lang="en-US" altLang="zh-CN" sz="1500" dirty="0">
                <a:solidFill>
                  <a:srgbClr val="FF0000"/>
                </a:solidFill>
                <a:ea typeface="SimSun" panose="02010600030101010101" pitchFamily="2" charset="-122"/>
                <a:hlinkClick r:id="rId1"/>
              </a:rPr>
              <a:t>SCD-Verify@usbank.com</a:t>
            </a:r>
            <a:endParaRPr lang="en-US" altLang="zh-CN" sz="1500" dirty="0">
              <a:solidFill>
                <a:srgbClr val="FF0000"/>
              </a:solidFill>
              <a:ea typeface="SimSun" panose="02010600030101010101" pitchFamily="2" charset="-122"/>
            </a:endParaRPr>
          </a:p>
          <a:p>
            <a:pPr lvl="1" eaLnBrk="1" hangingPunct="1">
              <a:buFontTx/>
              <a:buNone/>
            </a:pPr>
            <a:r>
              <a:rPr lang="en-US" altLang="zh-CN" sz="1500" dirty="0">
                <a:ea typeface="SimSun" panose="02010600030101010101" pitchFamily="2" charset="-122"/>
              </a:rPr>
              <a:t>Subject: US Bank – Internet Online Access is Locked – October 5, 2007 at 12:23:05 PM</a:t>
            </a:r>
            <a:endParaRPr lang="en-US" altLang="zh-CN" sz="1500" dirty="0">
              <a:ea typeface="SimSun" panose="02010600030101010101" pitchFamily="2" charset="-122"/>
            </a:endParaRPr>
          </a:p>
          <a:p>
            <a:pPr lvl="1" eaLnBrk="1" hangingPunct="1">
              <a:buFontTx/>
              <a:buNone/>
            </a:pPr>
            <a:endParaRPr lang="en-US" altLang="zh-CN" sz="1500" dirty="0">
              <a:ea typeface="SimSun" panose="02010600030101010101" pitchFamily="2" charset="-122"/>
            </a:endParaRPr>
          </a:p>
          <a:p>
            <a:pPr lvl="1" eaLnBrk="1" hangingPunct="1">
              <a:buFontTx/>
              <a:buNone/>
            </a:pPr>
            <a:r>
              <a:rPr lang="en-US" altLang="zh-CN" sz="1500" dirty="0">
                <a:ea typeface="SimSun" panose="02010600030101010101" pitchFamily="2" charset="-122"/>
              </a:rPr>
              <a:t>Dear US Bank Customer,</a:t>
            </a:r>
            <a:endParaRPr lang="en-US" altLang="zh-CN" sz="1500" dirty="0">
              <a:ea typeface="SimSun" panose="02010600030101010101" pitchFamily="2" charset="-122"/>
            </a:endParaRPr>
          </a:p>
          <a:p>
            <a:pPr eaLnBrk="1" hangingPunct="1">
              <a:buFontTx/>
              <a:buNone/>
            </a:pPr>
            <a:r>
              <a:rPr lang="en-US" altLang="zh-CN" sz="1700" dirty="0">
                <a:ea typeface="SimSun" panose="02010600030101010101" pitchFamily="2" charset="-122"/>
              </a:rPr>
              <a:t>	We’re sorry, but you reached the maximum number of attempts allowed to login into your US Bank account. For your protection, we have locked your account.</a:t>
            </a:r>
            <a:endParaRPr lang="en-US" altLang="zh-CN" sz="1700" dirty="0">
              <a:ea typeface="SimSun" panose="02010600030101010101" pitchFamily="2" charset="-122"/>
            </a:endParaRPr>
          </a:p>
          <a:p>
            <a:pPr algn="just" eaLnBrk="1" hangingPunct="1">
              <a:buFontTx/>
              <a:buNone/>
            </a:pPr>
            <a:r>
              <a:rPr lang="en-US" altLang="zh-CN" sz="1700" dirty="0">
                <a:ea typeface="SimSun" panose="02010600030101010101" pitchFamily="2" charset="-122"/>
              </a:rPr>
              <a:t>     	Consequently, we placed a temporary restriction on your account. We did this to protect your account from any fraudulent activity.</a:t>
            </a:r>
            <a:endParaRPr lang="en-US" altLang="zh-CN" sz="1700" dirty="0">
              <a:ea typeface="SimSun" panose="02010600030101010101" pitchFamily="2" charset="-122"/>
            </a:endParaRPr>
          </a:p>
          <a:p>
            <a:pPr algn="just" eaLnBrk="1" hangingPunct="1">
              <a:buFontTx/>
              <a:buNone/>
            </a:pPr>
            <a:r>
              <a:rPr lang="en-US" altLang="zh-CN" sz="1700" dirty="0">
                <a:ea typeface="SimSun" panose="02010600030101010101" pitchFamily="2" charset="-122"/>
              </a:rPr>
              <a:t>     	Please click below and complete the steps to Remove Limitations. This allows us to confirm your identity and unlock your US Bank online account</a:t>
            </a:r>
            <a:endParaRPr lang="en-US" altLang="zh-CN" sz="1700" dirty="0">
              <a:ea typeface="SimSun" panose="02010600030101010101" pitchFamily="2" charset="-122"/>
            </a:endParaRPr>
          </a:p>
          <a:p>
            <a:pPr algn="just" eaLnBrk="1" hangingPunct="1">
              <a:buFontTx/>
              <a:buNone/>
            </a:pPr>
            <a:r>
              <a:rPr lang="en-US" altLang="zh-CN" sz="1700" dirty="0">
                <a:solidFill>
                  <a:srgbClr val="FF0000"/>
                </a:solidFill>
                <a:ea typeface="SimSun" panose="02010600030101010101" pitchFamily="2" charset="-122"/>
              </a:rPr>
              <a:t>     	</a:t>
            </a:r>
            <a:r>
              <a:rPr lang="en-US" altLang="zh-CN" sz="1700" dirty="0">
                <a:solidFill>
                  <a:srgbClr val="FF0000"/>
                </a:solidFill>
                <a:ea typeface="SimSun" panose="02010600030101010101" pitchFamily="2" charset="-122"/>
                <a:hlinkClick r:id="rId2"/>
              </a:rPr>
              <a:t>http://www4-usbank.com/</a:t>
            </a:r>
            <a:endParaRPr lang="en-US" altLang="zh-CN" sz="1700" dirty="0">
              <a:solidFill>
                <a:srgbClr val="FF0000"/>
              </a:solidFill>
              <a:ea typeface="SimSun" panose="02010600030101010101" pitchFamily="2" charset="-122"/>
            </a:endParaRPr>
          </a:p>
          <a:p>
            <a:pPr eaLnBrk="1" hangingPunct="1">
              <a:buFontTx/>
              <a:buNone/>
            </a:pPr>
            <a:r>
              <a:rPr lang="en-US" altLang="zh-CN" sz="1700" dirty="0">
                <a:ea typeface="SimSun" panose="02010600030101010101" pitchFamily="2" charset="-122"/>
              </a:rPr>
              <a:t>     	If we do no receive the appropriate account verification within 48 hours, then we will assume this US Bank account is fraudulent and will be </a:t>
            </a:r>
            <a:r>
              <a:rPr lang="en-US" altLang="zh-CN" sz="1700" dirty="0" err="1">
                <a:ea typeface="SimSun" panose="02010600030101010101" pitchFamily="2" charset="-122"/>
              </a:rPr>
              <a:t>suspented</a:t>
            </a:r>
            <a:r>
              <a:rPr lang="en-US" altLang="zh-CN" sz="1700" dirty="0">
                <a:ea typeface="SimSun" panose="02010600030101010101" pitchFamily="2" charset="-122"/>
              </a:rPr>
              <a:t>.</a:t>
            </a:r>
            <a:endParaRPr lang="en-US" altLang="zh-CN" sz="1700" dirty="0">
              <a:ea typeface="SimSun" panose="02010600030101010101" pitchFamily="2" charset="-122"/>
            </a:endParaRPr>
          </a:p>
          <a:p>
            <a:pPr lvl="1" algn="just" eaLnBrk="1" hangingPunct="1">
              <a:buFontTx/>
              <a:buNone/>
            </a:pPr>
            <a:r>
              <a:rPr lang="en-US" altLang="zh-CN" sz="1500" dirty="0">
                <a:ea typeface="SimSun" panose="02010600030101010101" pitchFamily="2" charset="-122"/>
              </a:rPr>
              <a:t>     </a:t>
            </a:r>
            <a:endParaRPr lang="en-US" altLang="zh-CN" sz="1500" dirty="0">
              <a:ea typeface="SimSun" panose="02010600030101010101" pitchFamily="2" charset="-122"/>
            </a:endParaRPr>
          </a:p>
          <a:p>
            <a:pPr lvl="1" algn="just" eaLnBrk="1" hangingPunct="1">
              <a:buFontTx/>
              <a:buNone/>
            </a:pPr>
            <a:r>
              <a:rPr lang="en-US" altLang="zh-CN" sz="1500" dirty="0">
                <a:ea typeface="SimSun" panose="02010600030101010101" pitchFamily="2" charset="-122"/>
              </a:rPr>
              <a:t>US Bank, Member FDIC. @2007 US Bank Corporation. All Rights Reserved.</a:t>
            </a:r>
            <a:endParaRPr lang="en-US" altLang="zh-CN" sz="1500" dirty="0">
              <a:ea typeface="SimSun" panose="02010600030101010101" pitchFamily="2" charset="-122"/>
            </a:endParaRPr>
          </a:p>
          <a:p>
            <a:pPr eaLnBrk="1" hangingPunct="1">
              <a:buFont typeface="Wingdings" panose="05000000000000000000" pitchFamily="2" charset="2"/>
              <a:buNone/>
            </a:pPr>
            <a:endParaRPr lang="zh-CN" altLang="en-US" sz="1700" dirty="0">
              <a:ea typeface="SimSun" panose="02010600030101010101" pitchFamily="2" charset="-122"/>
            </a:endParaRPr>
          </a:p>
        </p:txBody>
      </p:sp>
      <p:sp>
        <p:nvSpPr>
          <p:cNvPr id="4" name="Rectangle 2"/>
          <p:cNvSpPr txBox="1">
            <a:spLocks noRot="1" noChangeArrowheads="1"/>
          </p:cNvSpPr>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dirty="0">
                <a:ea typeface="SimSun" panose="02010600030101010101" pitchFamily="2" charset="-122"/>
              </a:rPr>
              <a:t>Social Engineering (2/3)</a:t>
            </a:r>
            <a:endParaRPr lang="en-US" altLang="zh-CN" sz="4000" dirty="0">
              <a:ea typeface="SimSun"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4294967295"/>
          </p:nvPr>
        </p:nvSpPr>
        <p:spPr>
          <a:xfrm>
            <a:off x="457200" y="1600200"/>
            <a:ext cx="8229600" cy="4411662"/>
          </a:xfrm>
        </p:spPr>
        <p:txBody>
          <a:bodyPr/>
          <a:lstStyle/>
          <a:p>
            <a:pPr eaLnBrk="1" hangingPunct="1">
              <a:lnSpc>
                <a:spcPct val="80000"/>
              </a:lnSpc>
              <a:buFont typeface="Wingdings" panose="05000000000000000000" pitchFamily="2" charset="2"/>
              <a:buNone/>
            </a:pPr>
            <a:r>
              <a:rPr lang="en-US" altLang="zh-CN" sz="2400" dirty="0">
                <a:ea typeface="SimSun" panose="02010600030101010101" pitchFamily="2" charset="-122"/>
              </a:rPr>
              <a:t>	In general, any phishing email would contain a link to a bogus Web site, called a </a:t>
            </a:r>
            <a:r>
              <a:rPr lang="en-US" altLang="zh-CN" sz="2400" dirty="0">
                <a:solidFill>
                  <a:srgbClr val="FF0000"/>
                </a:solidFill>
                <a:ea typeface="SimSun" panose="02010600030101010101" pitchFamily="2" charset="-122"/>
              </a:rPr>
              <a:t>phishing site</a:t>
            </a:r>
            <a:endParaRPr lang="en-US" altLang="zh-CN" sz="2400" dirty="0">
              <a:solidFill>
                <a:srgbClr val="FF0000"/>
              </a:solidFill>
              <a:ea typeface="SimSun" panose="02010600030101010101" pitchFamily="2" charset="-122"/>
            </a:endParaRPr>
          </a:p>
          <a:p>
            <a:pPr eaLnBrk="1" hangingPunct="1">
              <a:lnSpc>
                <a:spcPct val="80000"/>
              </a:lnSpc>
              <a:buFont typeface="Wingdings" panose="05000000000000000000" pitchFamily="2" charset="2"/>
              <a:buNone/>
            </a:pPr>
            <a:r>
              <a:rPr lang="en-US" altLang="zh-CN" sz="2400" dirty="0">
                <a:ea typeface="SimSun" panose="02010600030101010101" pitchFamily="2" charset="-122"/>
              </a:rPr>
              <a:t>    </a:t>
            </a:r>
            <a:endParaRPr lang="en-US" altLang="zh-CN" sz="2400" dirty="0">
              <a:ea typeface="SimSun" panose="02010600030101010101" pitchFamily="2" charset="-122"/>
            </a:endParaRPr>
          </a:p>
          <a:p>
            <a:pPr eaLnBrk="1" hangingPunct="1">
              <a:lnSpc>
                <a:spcPct val="80000"/>
              </a:lnSpc>
              <a:buFont typeface="Wingdings" panose="05000000000000000000" pitchFamily="2" charset="2"/>
              <a:buNone/>
            </a:pPr>
            <a:r>
              <a:rPr lang="en-US" altLang="zh-CN" sz="2400" dirty="0">
                <a:ea typeface="SimSun" panose="02010600030101010101" pitchFamily="2" charset="-122"/>
              </a:rPr>
              <a:t>    	Other forms</a:t>
            </a:r>
            <a:endParaRPr lang="en-US" altLang="zh-CN" sz="2400" dirty="0">
              <a:ea typeface="SimSun" panose="02010600030101010101" pitchFamily="2" charset="-122"/>
            </a:endParaRPr>
          </a:p>
          <a:p>
            <a:pPr lvl="1" eaLnBrk="1" hangingPunct="1">
              <a:lnSpc>
                <a:spcPct val="80000"/>
              </a:lnSpc>
            </a:pPr>
            <a:r>
              <a:rPr lang="en-US" altLang="zh-CN" sz="2400" dirty="0">
                <a:ea typeface="SimSun" panose="02010600030101010101" pitchFamily="2" charset="-122"/>
              </a:rPr>
              <a:t>Collect recycled papers from recycling bins</a:t>
            </a:r>
            <a:endParaRPr lang="en-US" altLang="zh-CN" sz="2400" dirty="0">
              <a:ea typeface="SimSun" panose="02010600030101010101" pitchFamily="2" charset="-122"/>
            </a:endParaRPr>
          </a:p>
          <a:p>
            <a:pPr lvl="1" eaLnBrk="1" hangingPunct="1">
              <a:lnSpc>
                <a:spcPct val="80000"/>
              </a:lnSpc>
            </a:pPr>
            <a:r>
              <a:rPr lang="en-US" altLang="zh-CN" sz="2400" dirty="0">
                <a:ea typeface="SimSun" panose="02010600030101010101" pitchFamily="2" charset="-122"/>
              </a:rPr>
              <a:t>Web browser pop up a window asking for user login</a:t>
            </a:r>
            <a:endParaRPr lang="en-US" altLang="zh-CN" sz="2400" dirty="0">
              <a:ea typeface="SimSun" panose="02010600030101010101" pitchFamily="2" charset="-122"/>
            </a:endParaRPr>
          </a:p>
          <a:p>
            <a:pPr eaLnBrk="1" hangingPunct="1">
              <a:lnSpc>
                <a:spcPct val="80000"/>
              </a:lnSpc>
              <a:buFont typeface="Wingdings" panose="05000000000000000000" pitchFamily="2" charset="2"/>
              <a:buNone/>
            </a:pPr>
            <a:endParaRPr lang="en-US" altLang="zh-CN" sz="2400" dirty="0">
              <a:ea typeface="SimSun" panose="02010600030101010101" pitchFamily="2" charset="-122"/>
            </a:endParaRPr>
          </a:p>
          <a:p>
            <a:pPr eaLnBrk="1" hangingPunct="1">
              <a:lnSpc>
                <a:spcPct val="80000"/>
              </a:lnSpc>
              <a:buFont typeface="Wingdings" panose="05000000000000000000" pitchFamily="2" charset="2"/>
              <a:buNone/>
            </a:pPr>
            <a:r>
              <a:rPr lang="en-US" altLang="zh-CN" sz="2400" dirty="0">
                <a:ea typeface="SimSun" panose="02010600030101010101" pitchFamily="2" charset="-122"/>
              </a:rPr>
              <a:t>   	Defense Method – Anti-phishing extensions of web browsers are emerging technology for detecting and blocking phishing sites        </a:t>
            </a:r>
            <a:endParaRPr lang="en-US" altLang="zh-CN" sz="2400" dirty="0">
              <a:ea typeface="SimSun" panose="02010600030101010101" pitchFamily="2" charset="-122"/>
            </a:endParaRPr>
          </a:p>
          <a:p>
            <a:pPr eaLnBrk="1" hangingPunct="1">
              <a:lnSpc>
                <a:spcPct val="80000"/>
              </a:lnSpc>
              <a:buFont typeface="Wingdings" panose="05000000000000000000" pitchFamily="2" charset="2"/>
              <a:buNone/>
            </a:pPr>
            <a:endParaRPr lang="en-US" altLang="zh-CN" sz="2400" dirty="0">
              <a:ea typeface="SimSun" panose="02010600030101010101" pitchFamily="2" charset="-122"/>
            </a:endParaRPr>
          </a:p>
          <a:p>
            <a:pPr eaLnBrk="1" hangingPunct="1">
              <a:lnSpc>
                <a:spcPct val="80000"/>
              </a:lnSpc>
              <a:buFont typeface="Wingdings" panose="05000000000000000000" pitchFamily="2" charset="2"/>
              <a:buNone/>
            </a:pPr>
            <a:r>
              <a:rPr lang="en-US" altLang="zh-CN" sz="2400" dirty="0">
                <a:ea typeface="SimSun" panose="02010600030101010101" pitchFamily="2" charset="-122"/>
              </a:rPr>
              <a:t>         </a:t>
            </a:r>
            <a:r>
              <a:rPr lang="zh-CN" altLang="en-US" sz="2400" dirty="0">
                <a:ea typeface="SimSun" panose="02010600030101010101" pitchFamily="2" charset="-122"/>
              </a:rPr>
              <a:t>  </a:t>
            </a:r>
            <a:endParaRPr lang="zh-CN" altLang="en-US" sz="2400" dirty="0">
              <a:ea typeface="SimSun" panose="02010600030101010101" pitchFamily="2" charset="-122"/>
            </a:endParaRPr>
          </a:p>
        </p:txBody>
      </p:sp>
      <p:sp>
        <p:nvSpPr>
          <p:cNvPr id="4" name="Rectangle 2"/>
          <p:cNvSpPr txBox="1">
            <a:spLocks noRot="1" noChangeArrowheads="1"/>
          </p:cNvSpPr>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dirty="0">
                <a:ea typeface="SimSun" panose="02010600030101010101" pitchFamily="2" charset="-122"/>
              </a:rPr>
              <a:t>Social Engineering(3/3)</a:t>
            </a:r>
            <a:endParaRPr lang="en-US" altLang="zh-CN" sz="4000" dirty="0">
              <a:ea typeface="SimSun"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4294967295"/>
          </p:nvPr>
        </p:nvSpPr>
        <p:spPr>
          <a:xfrm>
            <a:off x="685800" y="1211451"/>
            <a:ext cx="8229600" cy="5029200"/>
          </a:xfrm>
        </p:spPr>
        <p:txBody>
          <a:bodyPr/>
          <a:lstStyle/>
          <a:p>
            <a:pPr marL="341630" lvl="1" indent="-341630" eaLnBrk="1" hangingPunct="1">
              <a:lnSpc>
                <a:spcPct val="90000"/>
              </a:lnSpc>
              <a:buFont typeface="Wingdings" panose="05000000000000000000" pitchFamily="2" charset="2"/>
              <a:buNone/>
            </a:pPr>
            <a:r>
              <a:rPr lang="en-US" altLang="zh-CN" sz="2300" dirty="0">
                <a:ea typeface="SimSun" panose="02010600030101010101" pitchFamily="2" charset="-122"/>
              </a:rPr>
              <a:t>	Only encrypted passwords should be stored in a computer system</a:t>
            </a:r>
            <a:endParaRPr lang="en-US" altLang="zh-CN" sz="2300" dirty="0">
              <a:ea typeface="SimSun" panose="02010600030101010101" pitchFamily="2" charset="-122"/>
            </a:endParaRPr>
          </a:p>
          <a:p>
            <a:pPr marL="341630" lvl="1" indent="-341630" eaLnBrk="1" hangingPunct="1">
              <a:lnSpc>
                <a:spcPct val="90000"/>
              </a:lnSpc>
              <a:buFont typeface="Wingdings" panose="05000000000000000000" pitchFamily="2" charset="2"/>
              <a:buNone/>
            </a:pPr>
            <a:endParaRPr lang="en-US" altLang="zh-CN" sz="2300" dirty="0">
              <a:ea typeface="SimSun" panose="02010600030101010101" pitchFamily="2" charset="-122"/>
            </a:endParaRPr>
          </a:p>
          <a:p>
            <a:pPr lvl="2" eaLnBrk="1" hangingPunct="1">
              <a:lnSpc>
                <a:spcPct val="90000"/>
              </a:lnSpc>
              <a:buClr>
                <a:schemeClr val="accent2"/>
              </a:buClr>
              <a:buFont typeface="Wingdings" panose="05000000000000000000" pitchFamily="2" charset="2"/>
              <a:buChar char="q"/>
            </a:pPr>
            <a:r>
              <a:rPr lang="en-US" altLang="zh-CN" sz="2200" dirty="0">
                <a:ea typeface="SimSun" panose="02010600030101010101" pitchFamily="2" charset="-122"/>
              </a:rPr>
              <a:t>in UNIX/Linux</a:t>
            </a:r>
            <a:endParaRPr lang="en-US" altLang="zh-CN" sz="2200" dirty="0">
              <a:ea typeface="SimSun" panose="02010600030101010101" pitchFamily="2" charset="-122"/>
            </a:endParaRPr>
          </a:p>
          <a:p>
            <a:pPr lvl="2" eaLnBrk="1" hangingPunct="1">
              <a:lnSpc>
                <a:spcPct val="90000"/>
              </a:lnSpc>
              <a:buClr>
                <a:schemeClr val="accent2"/>
              </a:buClr>
              <a:buFont typeface="Courier New" panose="02070309020205020404" pitchFamily="49" charset="0"/>
              <a:buChar char="o"/>
            </a:pPr>
            <a:r>
              <a:rPr lang="en-US" altLang="zh-CN" sz="2200" dirty="0">
                <a:ea typeface="SimSun" panose="02010600030101010101" pitchFamily="2" charset="-122"/>
              </a:rPr>
              <a:t> passwords are stored in a file named </a:t>
            </a:r>
            <a:r>
              <a:rPr lang="en-US" altLang="zh-CN" sz="2200" i="1" dirty="0">
                <a:latin typeface="MS PGothic" panose="020B0600070205080204" pitchFamily="34" charset="-128"/>
                <a:ea typeface="MS PGothic" panose="020B0600070205080204" pitchFamily="34" charset="-128"/>
              </a:rPr>
              <a:t>shadows</a:t>
            </a:r>
            <a:r>
              <a:rPr lang="en-US" altLang="zh-CN" sz="2200" dirty="0">
                <a:ea typeface="SimSun" panose="02010600030101010101" pitchFamily="2" charset="-122"/>
              </a:rPr>
              <a:t> under directory /</a:t>
            </a:r>
            <a:r>
              <a:rPr lang="en-US" altLang="zh-CN" sz="2200" dirty="0" err="1">
                <a:ea typeface="SimSun" panose="02010600030101010101" pitchFamily="2" charset="-122"/>
              </a:rPr>
              <a:t>etc</a:t>
            </a:r>
            <a:endParaRPr lang="en-US" altLang="zh-CN" sz="2300" dirty="0">
              <a:ea typeface="SimSun" panose="02010600030101010101" pitchFamily="2" charset="-122"/>
            </a:endParaRPr>
          </a:p>
          <a:p>
            <a:pPr lvl="2" eaLnBrk="1" hangingPunct="1">
              <a:lnSpc>
                <a:spcPct val="90000"/>
              </a:lnSpc>
              <a:spcBef>
                <a:spcPts val="1200"/>
              </a:spcBef>
              <a:buClr>
                <a:srgbClr val="9E9EFF"/>
              </a:buClr>
              <a:buFont typeface="Wingdings" panose="05000000000000000000" pitchFamily="2" charset="2"/>
              <a:buChar char="q"/>
            </a:pPr>
            <a:r>
              <a:rPr lang="en-US" altLang="zh-CN" sz="2200" dirty="0">
                <a:ea typeface="SimSun" panose="02010600030101010101" pitchFamily="2" charset="-122"/>
              </a:rPr>
              <a:t>in Windows XP</a:t>
            </a:r>
            <a:endParaRPr lang="en-US" altLang="zh-CN" sz="2200" dirty="0">
              <a:ea typeface="SimSun" panose="02010600030101010101" pitchFamily="2" charset="-122"/>
            </a:endParaRPr>
          </a:p>
          <a:p>
            <a:pPr lvl="2" eaLnBrk="1" hangingPunct="1">
              <a:lnSpc>
                <a:spcPct val="90000"/>
              </a:lnSpc>
              <a:buClr>
                <a:srgbClr val="9E9EFF"/>
              </a:buClr>
              <a:buFont typeface="Courier New" panose="02070309020205020404" pitchFamily="49" charset="0"/>
              <a:buChar char="o"/>
            </a:pPr>
            <a:r>
              <a:rPr lang="en-US" altLang="zh-CN" sz="2200" dirty="0">
                <a:ea typeface="SimSun" panose="02010600030101010101" pitchFamily="2" charset="-122"/>
              </a:rPr>
              <a:t> passwords are stored in a file named </a:t>
            </a:r>
            <a:r>
              <a:rPr lang="en-US" altLang="zh-CN" sz="2200" i="1" dirty="0">
                <a:ea typeface="SimSun" panose="02010600030101010101" pitchFamily="2" charset="-122"/>
              </a:rPr>
              <a:t>SAM</a:t>
            </a:r>
            <a:r>
              <a:rPr lang="en-US" altLang="zh-CN" sz="2200" dirty="0">
                <a:ea typeface="SimSun" panose="02010600030101010101" pitchFamily="2" charset="-122"/>
              </a:rPr>
              <a:t>, which is stored in the system’s registry;</a:t>
            </a:r>
            <a:endParaRPr lang="en-US" altLang="zh-CN" sz="2200" dirty="0">
              <a:ea typeface="SimSun" panose="02010600030101010101" pitchFamily="2" charset="-122"/>
            </a:endParaRPr>
          </a:p>
          <a:p>
            <a:pPr lvl="2" eaLnBrk="1" hangingPunct="1">
              <a:lnSpc>
                <a:spcPct val="90000"/>
              </a:lnSpc>
              <a:spcBef>
                <a:spcPts val="1200"/>
              </a:spcBef>
              <a:buClr>
                <a:srgbClr val="9E9EFF"/>
              </a:buClr>
              <a:buFont typeface="Wingdings" panose="05000000000000000000" pitchFamily="2" charset="2"/>
              <a:buChar char="q"/>
            </a:pPr>
            <a:r>
              <a:rPr lang="en-US" altLang="zh-CN" sz="2200" dirty="0">
                <a:ea typeface="SimSun" panose="02010600030101010101" pitchFamily="2" charset="-122"/>
              </a:rPr>
              <a:t> Web database</a:t>
            </a:r>
            <a:endParaRPr lang="en-US" altLang="zh-CN" sz="2200" dirty="0">
              <a:ea typeface="SimSun" panose="02010600030101010101" pitchFamily="2" charset="-122"/>
            </a:endParaRPr>
          </a:p>
          <a:p>
            <a:pPr lvl="3" eaLnBrk="1" hangingPunct="1">
              <a:lnSpc>
                <a:spcPct val="90000"/>
              </a:lnSpc>
              <a:buClr>
                <a:srgbClr val="9E9EFF"/>
              </a:buClr>
              <a:buFont typeface="Wingdings" panose="05000000000000000000" pitchFamily="2" charset="2"/>
              <a:buChar char="q"/>
            </a:pPr>
            <a:r>
              <a:rPr lang="en-US" altLang="zh-CN" sz="1800" dirty="0">
                <a:ea typeface="SimSun" panose="02010600030101010101" pitchFamily="2" charset="-122"/>
              </a:rPr>
              <a:t> Store in user tables</a:t>
            </a:r>
            <a:endParaRPr lang="en-US" altLang="zh-CN" sz="1800" dirty="0">
              <a:ea typeface="SimSun" panose="02010600030101010101" pitchFamily="2" charset="-122"/>
            </a:endParaRPr>
          </a:p>
          <a:p>
            <a:pPr lvl="2" eaLnBrk="1" hangingPunct="1">
              <a:lnSpc>
                <a:spcPct val="90000"/>
              </a:lnSpc>
              <a:spcBef>
                <a:spcPts val="1200"/>
              </a:spcBef>
              <a:buClr>
                <a:srgbClr val="9E9EFF"/>
              </a:buClr>
              <a:buFont typeface="Wingdings" panose="05000000000000000000" pitchFamily="2" charset="2"/>
              <a:buChar char="q"/>
            </a:pPr>
            <a:r>
              <a:rPr lang="en-US" altLang="zh-CN" sz="2200" dirty="0">
                <a:ea typeface="SimSun" panose="02010600030101010101" pitchFamily="2" charset="-122"/>
              </a:rPr>
              <a:t> Applications</a:t>
            </a:r>
            <a:endParaRPr lang="en-US" altLang="zh-CN" sz="2200" dirty="0">
              <a:ea typeface="SimSun" panose="02010600030101010101" pitchFamily="2" charset="-122"/>
            </a:endParaRPr>
          </a:p>
          <a:p>
            <a:pPr lvl="3" eaLnBrk="1" hangingPunct="1">
              <a:lnSpc>
                <a:spcPct val="90000"/>
              </a:lnSpc>
              <a:buClr>
                <a:srgbClr val="9E9EFF"/>
              </a:buClr>
              <a:buFont typeface="Wingdings" panose="05000000000000000000" pitchFamily="2" charset="2"/>
              <a:buChar char="q"/>
            </a:pPr>
            <a:r>
              <a:rPr lang="en-US" altLang="zh-CN" sz="1800" dirty="0">
                <a:ea typeface="SimSun" panose="02010600030101010101" pitchFamily="2" charset="-122"/>
              </a:rPr>
              <a:t>Somewhere in the host</a:t>
            </a:r>
            <a:endParaRPr lang="en-US" altLang="zh-CN" sz="1800" dirty="0">
              <a:ea typeface="SimSun" panose="02010600030101010101" pitchFamily="2" charset="-122"/>
            </a:endParaRPr>
          </a:p>
          <a:p>
            <a:pPr lvl="2" eaLnBrk="1" hangingPunct="1">
              <a:lnSpc>
                <a:spcPct val="90000"/>
              </a:lnSpc>
              <a:buClr>
                <a:srgbClr val="9E9EFF"/>
              </a:buClr>
              <a:buFont typeface="Wingdings" panose="05000000000000000000" pitchFamily="2" charset="2"/>
              <a:buNone/>
            </a:pPr>
            <a:endParaRPr lang="en-US" altLang="zh-CN" sz="2200" dirty="0">
              <a:ea typeface="SimSun" panose="02010600030101010101" pitchFamily="2" charset="-122"/>
            </a:endParaRPr>
          </a:p>
        </p:txBody>
      </p:sp>
      <p:sp>
        <p:nvSpPr>
          <p:cNvPr id="4" name="Rectangle 2"/>
          <p:cNvSpPr txBox="1">
            <a:spLocks noRot="1" noChangeArrowheads="1"/>
          </p:cNvSpPr>
          <p:nvPr/>
        </p:nvSpPr>
        <p:spPr bwMode="auto">
          <a:xfrm>
            <a:off x="12192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dirty="0">
                <a:ea typeface="SimSun" panose="02010600030101010101" pitchFamily="2" charset="-122"/>
              </a:rPr>
              <a:t>Dictionary Attacks</a:t>
            </a:r>
            <a:endParaRPr lang="en-US" altLang="zh-CN" sz="4000" dirty="0">
              <a:ea typeface="SimSun"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4294967295"/>
          </p:nvPr>
        </p:nvSpPr>
        <p:spPr>
          <a:xfrm>
            <a:off x="933157" y="1066800"/>
            <a:ext cx="8229600" cy="4953000"/>
          </a:xfrm>
        </p:spPr>
        <p:txBody>
          <a:bodyPr/>
          <a:lstStyle/>
          <a:p>
            <a:pPr marL="685800" lvl="1" indent="-533400" algn="ctr" eaLnBrk="1" hangingPunct="1">
              <a:buFont typeface="Wingdings" panose="05000000000000000000" pitchFamily="2" charset="2"/>
              <a:buNone/>
            </a:pPr>
            <a:endParaRPr lang="en-US" altLang="zh-CN" sz="1700" dirty="0">
              <a:ea typeface="SimSun" panose="02010600030101010101" pitchFamily="2" charset="-122"/>
            </a:endParaRPr>
          </a:p>
          <a:p>
            <a:pPr marL="571500" indent="-571500" eaLnBrk="1" hangingPunct="1">
              <a:buClr>
                <a:srgbClr val="9E9EFF"/>
              </a:buClr>
              <a:buFont typeface="Wingdings" panose="05000000000000000000" pitchFamily="2" charset="2"/>
              <a:buNone/>
            </a:pPr>
            <a:r>
              <a:rPr lang="en-US" altLang="zh-CN" sz="2700" dirty="0">
                <a:ea typeface="SimSun" panose="02010600030101010101" pitchFamily="2" charset="-122"/>
              </a:rPr>
              <a:t>A typical dictionary attack proceeds as follows: </a:t>
            </a:r>
            <a:endParaRPr lang="en-US" altLang="zh-CN" sz="2700" dirty="0">
              <a:ea typeface="SimSun" panose="02010600030101010101" pitchFamily="2" charset="-122"/>
            </a:endParaRPr>
          </a:p>
          <a:p>
            <a:pPr marL="571500" indent="-571500" eaLnBrk="1" hangingPunct="1">
              <a:buClr>
                <a:srgbClr val="9E9EFF"/>
              </a:buClr>
              <a:buFont typeface="Wingdings" panose="05000000000000000000" pitchFamily="2" charset="2"/>
              <a:buNone/>
            </a:pPr>
            <a:endParaRPr lang="en-US" altLang="zh-CN" sz="2700" dirty="0">
              <a:ea typeface="SimSun" panose="02010600030101010101" pitchFamily="2" charset="-122"/>
            </a:endParaRPr>
          </a:p>
          <a:p>
            <a:pPr marL="571500" indent="-571500" eaLnBrk="1" hangingPunct="1">
              <a:buClr>
                <a:schemeClr val="tx1"/>
              </a:buClr>
            </a:pPr>
            <a:r>
              <a:rPr lang="en-US" altLang="zh-CN" sz="2000" dirty="0">
                <a:ea typeface="SimSun" panose="02010600030101010101" pitchFamily="2" charset="-122"/>
              </a:rPr>
              <a:t>Obtain information of user names and the corresponding encrypted passwords</a:t>
            </a:r>
            <a:endParaRPr lang="en-US" altLang="zh-CN" sz="2000" dirty="0">
              <a:ea typeface="SimSun" panose="02010600030101010101" pitchFamily="2" charset="-122"/>
            </a:endParaRPr>
          </a:p>
          <a:p>
            <a:pPr marL="571500" indent="-571500" eaLnBrk="1" hangingPunct="1">
              <a:buClr>
                <a:schemeClr val="tx1"/>
              </a:buClr>
            </a:pPr>
            <a:r>
              <a:rPr lang="en-US" altLang="zh-CN" sz="2000" dirty="0">
                <a:ea typeface="SimSun" panose="02010600030101010101" pitchFamily="2" charset="-122"/>
              </a:rPr>
              <a:t>Run the encryption routine used by the underlying system on all dictionary words, names, and dates </a:t>
            </a:r>
            <a:endParaRPr lang="en-US" altLang="zh-CN" sz="2000" dirty="0">
              <a:ea typeface="SimSun" panose="02010600030101010101" pitchFamily="2" charset="-122"/>
            </a:endParaRPr>
          </a:p>
          <a:p>
            <a:pPr marL="571500" indent="-571500" eaLnBrk="1" hangingPunct="1">
              <a:buClr>
                <a:schemeClr val="tx1"/>
              </a:buClr>
            </a:pPr>
            <a:r>
              <a:rPr lang="en-US" altLang="zh-CN" sz="2000" dirty="0">
                <a:ea typeface="SimSun" panose="02010600030101010101" pitchFamily="2" charset="-122"/>
              </a:rPr>
              <a:t>Compare each output obtained from step 2 with the encrypted passwords obtained from step 1. If a match presents, a user password is found  </a:t>
            </a:r>
            <a:r>
              <a:rPr lang="zh-CN" altLang="en-US" sz="2000" dirty="0">
                <a:ea typeface="SimSun" panose="02010600030101010101" pitchFamily="2" charset="-122"/>
              </a:rPr>
              <a:t> </a:t>
            </a:r>
            <a:endParaRPr lang="en-US" altLang="zh-CN" sz="2000" dirty="0">
              <a:ea typeface="SimSun" panose="02010600030101010101" pitchFamily="2" charset="-122"/>
            </a:endParaRPr>
          </a:p>
          <a:p>
            <a:pPr marL="571500" indent="-571500" eaLnBrk="1" hangingPunct="1">
              <a:buClr>
                <a:srgbClr val="9E9EFF"/>
              </a:buClr>
              <a:buFont typeface="Wingdings" panose="05000000000000000000" pitchFamily="2" charset="2"/>
              <a:buNone/>
            </a:pPr>
            <a:r>
              <a:rPr lang="en-US" altLang="zh-CN" sz="2100" dirty="0">
                <a:ea typeface="SimSun" panose="02010600030101010101" pitchFamily="2" charset="-122"/>
              </a:rPr>
              <a:t>	</a:t>
            </a:r>
            <a:endParaRPr lang="en-US" altLang="zh-CN" sz="2100" dirty="0">
              <a:ea typeface="SimSun" panose="02010600030101010101" pitchFamily="2" charset="-122"/>
            </a:endParaRPr>
          </a:p>
          <a:p>
            <a:pPr marL="571500" indent="-571500" eaLnBrk="1" hangingPunct="1">
              <a:buClr>
                <a:srgbClr val="9E9EFF"/>
              </a:buClr>
              <a:buFont typeface="Wingdings" panose="05000000000000000000" pitchFamily="2" charset="2"/>
              <a:buNone/>
            </a:pPr>
            <a:r>
              <a:rPr lang="en-US" altLang="zh-CN" sz="2000" dirty="0">
                <a:ea typeface="SimSun" panose="02010600030101010101" pitchFamily="2" charset="-122"/>
              </a:rPr>
              <a:t>	Constructing a </a:t>
            </a:r>
            <a:r>
              <a:rPr lang="en-US" altLang="zh-CN" sz="2000" dirty="0">
                <a:solidFill>
                  <a:srgbClr val="FF0000"/>
                </a:solidFill>
                <a:ea typeface="SimSun" panose="02010600030101010101" pitchFamily="2" charset="-122"/>
              </a:rPr>
              <a:t>Rainbow table </a:t>
            </a:r>
            <a:r>
              <a:rPr lang="en-US" altLang="zh-CN" sz="2000" dirty="0">
                <a:ea typeface="SimSun" panose="02010600030101010101" pitchFamily="2" charset="-122"/>
              </a:rPr>
              <a:t>helps to reduce the table size and make the computation manageable</a:t>
            </a:r>
            <a:endParaRPr lang="en-US" altLang="zh-CN" sz="2000" dirty="0">
              <a:ea typeface="SimSun" panose="02010600030101010101" pitchFamily="2" charset="-122"/>
            </a:endParaRPr>
          </a:p>
        </p:txBody>
      </p:sp>
      <p:sp>
        <p:nvSpPr>
          <p:cNvPr id="4" name="Rectangle 2"/>
          <p:cNvSpPr txBox="1">
            <a:spLocks noRot="1" noChangeArrowheads="1"/>
          </p:cNvSpPr>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dirty="0">
                <a:ea typeface="SimSun" panose="02010600030101010101" pitchFamily="2" charset="-122"/>
              </a:rPr>
              <a:t>Dictionary Attacks</a:t>
            </a:r>
            <a:endParaRPr lang="en-US" altLang="zh-CN" sz="4000" dirty="0">
              <a:ea typeface="SimSun"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half" idx="4294967295"/>
          </p:nvPr>
        </p:nvSpPr>
        <p:spPr>
          <a:xfrm>
            <a:off x="685800" y="1143000"/>
            <a:ext cx="8458200" cy="2667000"/>
          </a:xfrm>
        </p:spPr>
        <p:txBody>
          <a:bodyPr/>
          <a:lstStyle/>
          <a:p>
            <a:pPr eaLnBrk="1" hangingPunct="1">
              <a:lnSpc>
                <a:spcPct val="90000"/>
              </a:lnSpc>
              <a:buClr>
                <a:srgbClr val="9E9EFF"/>
              </a:buClr>
            </a:pPr>
            <a:r>
              <a:rPr lang="en-US" altLang="zh-CN" sz="2200" i="1" dirty="0">
                <a:latin typeface="Times New Roman" panose="02020603050405020304" charset="0"/>
                <a:ea typeface="SimSun" panose="02010600030101010101" pitchFamily="2" charset="-122"/>
              </a:rPr>
              <a:t>r</a:t>
            </a:r>
            <a:r>
              <a:rPr lang="en-US" altLang="zh-CN" sz="2200" dirty="0">
                <a:ea typeface="SimSun" panose="02010600030101010101" pitchFamily="2" charset="-122"/>
              </a:rPr>
              <a:t> is a reduction function.</a:t>
            </a:r>
            <a:endParaRPr lang="en-US" altLang="zh-CN" sz="2200" dirty="0">
              <a:ea typeface="SimSun" panose="02010600030101010101" pitchFamily="2" charset="-122"/>
            </a:endParaRPr>
          </a:p>
          <a:p>
            <a:pPr eaLnBrk="1" hangingPunct="1">
              <a:lnSpc>
                <a:spcPct val="90000"/>
              </a:lnSpc>
              <a:buClr>
                <a:srgbClr val="9E9EFF"/>
              </a:buClr>
            </a:pPr>
            <a:r>
              <a:rPr lang="en-US" altLang="zh-CN" sz="2200" i="1" dirty="0">
                <a:latin typeface="Times New Roman" panose="02020603050405020304" charset="0"/>
                <a:ea typeface="SimSun" panose="02010600030101010101" pitchFamily="2" charset="-122"/>
              </a:rPr>
              <a:t>h</a:t>
            </a:r>
            <a:r>
              <a:rPr lang="en-US" altLang="zh-CN" sz="2200" dirty="0">
                <a:ea typeface="SimSun" panose="02010600030101010101" pitchFamily="2" charset="-122"/>
              </a:rPr>
              <a:t> is a cryptographic hash function</a:t>
            </a:r>
            <a:endParaRPr lang="en-US" altLang="zh-CN" sz="2200" dirty="0">
              <a:ea typeface="SimSun" panose="02010600030101010101" pitchFamily="2" charset="-122"/>
            </a:endParaRPr>
          </a:p>
          <a:p>
            <a:pPr eaLnBrk="1" hangingPunct="1">
              <a:lnSpc>
                <a:spcPct val="90000"/>
              </a:lnSpc>
              <a:buClr>
                <a:srgbClr val="9E9EFF"/>
              </a:buClr>
            </a:pPr>
            <a:r>
              <a:rPr lang="en-US" altLang="zh-CN" sz="2200" i="1" dirty="0">
                <a:latin typeface="Times New Roman" panose="02020603050405020304" charset="0"/>
                <a:ea typeface="SimSun" panose="02010600030101010101" pitchFamily="2" charset="-122"/>
              </a:rPr>
              <a:t>w</a:t>
            </a:r>
            <a:r>
              <a:rPr lang="en-US" altLang="zh-CN" sz="2200" baseline="-25000" dirty="0">
                <a:latin typeface="Times New Roman" panose="02020603050405020304" charset="0"/>
                <a:ea typeface="SimSun" panose="02010600030101010101" pitchFamily="2" charset="-122"/>
              </a:rPr>
              <a:t>11</a:t>
            </a:r>
            <a:r>
              <a:rPr lang="en-US" altLang="zh-CN" sz="2200" baseline="-25000" dirty="0">
                <a:ea typeface="SimSun" panose="02010600030101010101" pitchFamily="2" charset="-122"/>
              </a:rPr>
              <a:t> </a:t>
            </a:r>
            <a:r>
              <a:rPr lang="en-US" altLang="zh-CN" sz="2200" dirty="0">
                <a:ea typeface="SimSun" panose="02010600030101010101" pitchFamily="2" charset="-122"/>
              </a:rPr>
              <a:t>is a given password. Apply </a:t>
            </a:r>
            <a:r>
              <a:rPr lang="en-US" altLang="zh-CN" sz="2200" i="1" dirty="0">
                <a:latin typeface="Times New Roman" panose="02020603050405020304" charset="0"/>
                <a:ea typeface="SimSun" panose="02010600030101010101" pitchFamily="2" charset="-122"/>
              </a:rPr>
              <a:t>h</a:t>
            </a:r>
            <a:r>
              <a:rPr lang="en-US" altLang="zh-CN" sz="2200" dirty="0">
                <a:ea typeface="SimSun" panose="02010600030101010101" pitchFamily="2" charset="-122"/>
              </a:rPr>
              <a:t> and </a:t>
            </a:r>
            <a:r>
              <a:rPr lang="en-US" altLang="zh-CN" sz="2200" i="1" dirty="0">
                <a:latin typeface="Times New Roman" panose="02020603050405020304" charset="0"/>
                <a:ea typeface="SimSun" panose="02010600030101010101" pitchFamily="2" charset="-122"/>
              </a:rPr>
              <a:t>r</a:t>
            </a:r>
            <a:r>
              <a:rPr lang="en-US" altLang="zh-CN" sz="2200" dirty="0">
                <a:ea typeface="SimSun" panose="02010600030101010101" pitchFamily="2" charset="-122"/>
              </a:rPr>
              <a:t> alternatively to obtain a chain of passwords that are different pairwise:</a:t>
            </a:r>
            <a:endParaRPr lang="en-US" altLang="zh-CN" sz="2200" dirty="0">
              <a:ea typeface="SimSun" panose="02010600030101010101" pitchFamily="2" charset="-122"/>
            </a:endParaRPr>
          </a:p>
          <a:p>
            <a:pPr marL="0" indent="0" eaLnBrk="1" hangingPunct="1">
              <a:lnSpc>
                <a:spcPct val="90000"/>
              </a:lnSpc>
              <a:buClr>
                <a:srgbClr val="9E9EFF"/>
              </a:buClr>
              <a:buNone/>
            </a:pPr>
            <a:endParaRPr lang="en-US" altLang="zh-CN" sz="2200" dirty="0">
              <a:ea typeface="SimSun" panose="02010600030101010101" pitchFamily="2" charset="-122"/>
            </a:endParaRPr>
          </a:p>
          <a:p>
            <a:pPr eaLnBrk="1" hangingPunct="1">
              <a:lnSpc>
                <a:spcPct val="90000"/>
              </a:lnSpc>
              <a:buClr>
                <a:srgbClr val="9E9EFF"/>
              </a:buClr>
            </a:pPr>
            <a:endParaRPr lang="en-US" altLang="zh-CN" sz="2200" dirty="0">
              <a:ea typeface="SimSun" panose="02010600030101010101" pitchFamily="2" charset="-122"/>
            </a:endParaRPr>
          </a:p>
          <a:p>
            <a:pPr eaLnBrk="1" hangingPunct="1">
              <a:lnSpc>
                <a:spcPct val="90000"/>
              </a:lnSpc>
              <a:buClr>
                <a:srgbClr val="9E9EFF"/>
              </a:buClr>
            </a:pPr>
            <a:r>
              <a:rPr lang="en-US" altLang="zh-CN" sz="2200" dirty="0">
                <a:ea typeface="SimSun" panose="02010600030101010101" pitchFamily="2" charset="-122"/>
              </a:rPr>
              <a:t>Where, </a:t>
            </a:r>
            <a:r>
              <a:rPr lang="en-US" altLang="zh-CN" sz="2200" i="1" dirty="0">
                <a:latin typeface="Times New Roman" panose="02020603050405020304" charset="0"/>
                <a:ea typeface="SimSun" panose="02010600030101010101" pitchFamily="2" charset="-122"/>
              </a:rPr>
              <a:t>w</a:t>
            </a:r>
            <a:r>
              <a:rPr lang="en-US" altLang="zh-CN" sz="2200" baseline="-25000" dirty="0">
                <a:latin typeface="Times New Roman" panose="02020603050405020304" charset="0"/>
                <a:ea typeface="SimSun" panose="02010600030101010101" pitchFamily="2" charset="-122"/>
              </a:rPr>
              <a:t>1i </a:t>
            </a:r>
            <a:r>
              <a:rPr lang="en-US" altLang="zh-CN" sz="2200" dirty="0">
                <a:ea typeface="SimSun" panose="02010600030101010101" pitchFamily="2" charset="-122"/>
              </a:rPr>
              <a:t>= </a:t>
            </a:r>
            <a:r>
              <a:rPr lang="en-US" altLang="zh-CN" sz="2200" i="1" dirty="0">
                <a:latin typeface="Times New Roman" panose="02020603050405020304" charset="0"/>
                <a:ea typeface="SimSun" panose="02010600030101010101" pitchFamily="2" charset="-122"/>
              </a:rPr>
              <a:t>r</a:t>
            </a:r>
            <a:r>
              <a:rPr lang="en-US" altLang="zh-CN" sz="2200" dirty="0">
                <a:latin typeface="Times New Roman" panose="02020603050405020304" charset="0"/>
                <a:ea typeface="SimSun" panose="02010600030101010101" pitchFamily="2" charset="-122"/>
              </a:rPr>
              <a:t>(</a:t>
            </a:r>
            <a:r>
              <a:rPr lang="en-US" altLang="zh-CN" sz="2200" i="1" dirty="0">
                <a:latin typeface="Times New Roman" panose="02020603050405020304" charset="0"/>
                <a:ea typeface="SimSun" panose="02010600030101010101" pitchFamily="2" charset="-122"/>
              </a:rPr>
              <a:t>h</a:t>
            </a:r>
            <a:r>
              <a:rPr lang="en-US" altLang="zh-CN" sz="2200" dirty="0">
                <a:latin typeface="Times New Roman" panose="02020603050405020304" charset="0"/>
                <a:ea typeface="SimSun" panose="02010600030101010101" pitchFamily="2" charset="-122"/>
              </a:rPr>
              <a:t>(</a:t>
            </a:r>
            <a:r>
              <a:rPr lang="en-US" altLang="zh-CN" sz="2200" i="1" dirty="0">
                <a:latin typeface="Times New Roman" panose="02020603050405020304" charset="0"/>
                <a:ea typeface="SimSun" panose="02010600030101010101" pitchFamily="2" charset="-122"/>
              </a:rPr>
              <a:t>w</a:t>
            </a:r>
            <a:r>
              <a:rPr lang="en-US" altLang="zh-CN" sz="2200" baseline="-25000" dirty="0">
                <a:latin typeface="Times New Roman" panose="02020603050405020304" charset="0"/>
                <a:ea typeface="SimSun" panose="02010600030101010101" pitchFamily="2" charset="-122"/>
              </a:rPr>
              <a:t>1,</a:t>
            </a:r>
            <a:r>
              <a:rPr lang="en-US" altLang="zh-CN" sz="2200" i="1" baseline="-25000" dirty="0">
                <a:latin typeface="Times New Roman" panose="02020603050405020304" charset="0"/>
                <a:ea typeface="SimSun" panose="02010600030101010101" pitchFamily="2" charset="-122"/>
              </a:rPr>
              <a:t>i</a:t>
            </a:r>
            <a:r>
              <a:rPr lang="en-US" altLang="zh-CN" sz="2200" baseline="-25000" dirty="0">
                <a:latin typeface="Times New Roman" panose="02020603050405020304" charset="0"/>
                <a:ea typeface="SimSun" panose="02010600030101010101" pitchFamily="2" charset="-122"/>
              </a:rPr>
              <a:t>-1 </a:t>
            </a:r>
            <a:r>
              <a:rPr lang="en-US" altLang="zh-CN" sz="2200" dirty="0">
                <a:latin typeface="Times New Roman" panose="02020603050405020304" charset="0"/>
                <a:ea typeface="SimSun" panose="02010600030101010101" pitchFamily="2" charset="-122"/>
              </a:rPr>
              <a:t>),</a:t>
            </a:r>
            <a:r>
              <a:rPr lang="en-US" altLang="zh-CN" sz="2200" dirty="0">
                <a:ea typeface="SimSun" panose="02010600030101010101" pitchFamily="2" charset="-122"/>
              </a:rPr>
              <a:t> </a:t>
            </a:r>
            <a:r>
              <a:rPr lang="en-US" altLang="zh-CN" sz="2200" i="1" dirty="0" err="1">
                <a:latin typeface="Times New Roman" panose="02020603050405020304" charset="0"/>
                <a:ea typeface="SimSun" panose="02010600030101010101" pitchFamily="2" charset="-122"/>
              </a:rPr>
              <a:t>i</a:t>
            </a:r>
            <a:r>
              <a:rPr lang="en-US" altLang="zh-CN" sz="2200" dirty="0">
                <a:ea typeface="SimSun" panose="02010600030101010101" pitchFamily="2" charset="-122"/>
              </a:rPr>
              <a:t> = </a:t>
            </a:r>
            <a:r>
              <a:rPr lang="zh-CN" altLang="en-US" sz="2200" dirty="0">
                <a:ea typeface="SimSun" panose="02010600030101010101" pitchFamily="2" charset="-122"/>
              </a:rPr>
              <a:t> </a:t>
            </a:r>
            <a:r>
              <a:rPr lang="en-US" altLang="zh-CN" sz="2200" dirty="0">
                <a:latin typeface="Times New Roman" panose="02020603050405020304" charset="0"/>
                <a:ea typeface="SimSun" panose="02010600030101010101" pitchFamily="2" charset="-122"/>
              </a:rPr>
              <a:t>2,3,…,</a:t>
            </a:r>
            <a:r>
              <a:rPr lang="en-US" altLang="zh-CN" sz="2200" i="1" dirty="0">
                <a:latin typeface="Times New Roman" panose="02020603050405020304" charset="0"/>
                <a:ea typeface="SimSun" panose="02010600030101010101" pitchFamily="2" charset="-122"/>
              </a:rPr>
              <a:t>n</a:t>
            </a:r>
            <a:r>
              <a:rPr lang="en-US" altLang="zh-CN" sz="2200" baseline="-25000" dirty="0">
                <a:latin typeface="Times New Roman" panose="02020603050405020304" charset="0"/>
                <a:ea typeface="SimSun" panose="02010600030101010101" pitchFamily="2" charset="-122"/>
              </a:rPr>
              <a:t>1</a:t>
            </a:r>
            <a:r>
              <a:rPr lang="en-US" altLang="zh-CN" sz="2200" baseline="-25000" dirty="0">
                <a:ea typeface="SimSun" panose="02010600030101010101" pitchFamily="2" charset="-122"/>
              </a:rPr>
              <a:t> </a:t>
            </a:r>
            <a:r>
              <a:rPr lang="en-US" altLang="zh-CN" sz="2200" dirty="0">
                <a:ea typeface="SimSun" panose="02010600030101010101" pitchFamily="2" charset="-122"/>
              </a:rPr>
              <a:t>and store </a:t>
            </a:r>
            <a:r>
              <a:rPr lang="en-US" altLang="zh-CN" sz="2200" dirty="0">
                <a:latin typeface="Times New Roman" panose="02020603050405020304" charset="0"/>
                <a:ea typeface="SimSun" panose="02010600030101010101" pitchFamily="2" charset="-122"/>
              </a:rPr>
              <a:t>(</a:t>
            </a:r>
            <a:r>
              <a:rPr lang="en-US" altLang="zh-CN" sz="2200" i="1" dirty="0">
                <a:latin typeface="Times New Roman" panose="02020603050405020304" charset="0"/>
                <a:ea typeface="SimSun" panose="02010600030101010101" pitchFamily="2" charset="-122"/>
              </a:rPr>
              <a:t>w</a:t>
            </a:r>
            <a:r>
              <a:rPr lang="en-US" altLang="zh-CN" sz="2200" baseline="-25000" dirty="0">
                <a:latin typeface="Times New Roman" panose="02020603050405020304" charset="0"/>
                <a:ea typeface="SimSun" panose="02010600030101010101" pitchFamily="2" charset="-122"/>
              </a:rPr>
              <a:t>11</a:t>
            </a:r>
            <a:r>
              <a:rPr lang="en-US" altLang="zh-CN" sz="2200" dirty="0">
                <a:latin typeface="Times New Roman" panose="02020603050405020304" charset="0"/>
                <a:ea typeface="SimSun" panose="02010600030101010101" pitchFamily="2" charset="-122"/>
              </a:rPr>
              <a:t>, </a:t>
            </a:r>
            <a:r>
              <a:rPr lang="en-US" altLang="zh-CN" sz="2200" i="1" dirty="0">
                <a:latin typeface="Times New Roman" panose="02020603050405020304" charset="0"/>
                <a:ea typeface="SimSun" panose="02010600030101010101" pitchFamily="2" charset="-122"/>
              </a:rPr>
              <a:t>h</a:t>
            </a:r>
            <a:r>
              <a:rPr lang="en-US" altLang="zh-CN" sz="2200" dirty="0">
                <a:latin typeface="Times New Roman" panose="02020603050405020304" charset="0"/>
                <a:ea typeface="SimSun" panose="02010600030101010101" pitchFamily="2" charset="-122"/>
              </a:rPr>
              <a:t>(</a:t>
            </a:r>
            <a:r>
              <a:rPr lang="en-US" altLang="zh-CN" sz="2200" i="1" dirty="0">
                <a:latin typeface="Times New Roman" panose="02020603050405020304" charset="0"/>
                <a:ea typeface="SimSun" panose="02010600030101010101" pitchFamily="2" charset="-122"/>
              </a:rPr>
              <a:t>w</a:t>
            </a:r>
            <a:r>
              <a:rPr lang="en-US" altLang="zh-CN" sz="2200" baseline="-25000" dirty="0">
                <a:latin typeface="Times New Roman" panose="02020603050405020304" charset="0"/>
                <a:ea typeface="SimSun" panose="02010600030101010101" pitchFamily="2" charset="-122"/>
              </a:rPr>
              <a:t>1</a:t>
            </a:r>
            <a:r>
              <a:rPr lang="en-US" altLang="zh-CN" sz="2200" i="1" baseline="-25000" dirty="0">
                <a:latin typeface="Times New Roman" panose="02020603050405020304" charset="0"/>
                <a:ea typeface="SimSun" panose="02010600030101010101" pitchFamily="2" charset="-122"/>
              </a:rPr>
              <a:t>n</a:t>
            </a:r>
            <a:r>
              <a:rPr lang="en-US" altLang="zh-CN" sz="2200" baseline="-25000" dirty="0">
                <a:latin typeface="Times New Roman" panose="02020603050405020304" charset="0"/>
                <a:ea typeface="SimSun" panose="02010600030101010101" pitchFamily="2" charset="-122"/>
              </a:rPr>
              <a:t>1</a:t>
            </a:r>
            <a:r>
              <a:rPr lang="en-US" altLang="zh-CN" sz="2200" dirty="0">
                <a:latin typeface="Times New Roman" panose="02020603050405020304" charset="0"/>
                <a:ea typeface="SimSun" panose="02010600030101010101" pitchFamily="2" charset="-122"/>
              </a:rPr>
              <a:t>))</a:t>
            </a:r>
            <a:endParaRPr lang="en-US" altLang="zh-CN" sz="2200" dirty="0">
              <a:latin typeface="Times New Roman" panose="02020603050405020304" charset="0"/>
              <a:ea typeface="SimSun" panose="02010600030101010101" pitchFamily="2" charset="-122"/>
            </a:endParaRPr>
          </a:p>
        </p:txBody>
      </p:sp>
      <p:graphicFrame>
        <p:nvGraphicFramePr>
          <p:cNvPr id="20499" name="Group 19"/>
          <p:cNvGraphicFramePr>
            <a:graphicFrameLocks noGrp="1"/>
          </p:cNvGraphicFramePr>
          <p:nvPr>
            <p:ph sz="half" idx="4294967295"/>
          </p:nvPr>
        </p:nvGraphicFramePr>
        <p:xfrm>
          <a:off x="1143000" y="3807619"/>
          <a:ext cx="4038600" cy="2062163"/>
        </p:xfrm>
        <a:graphic>
          <a:graphicData uri="http://schemas.openxmlformats.org/drawingml/2006/table">
            <a:tbl>
              <a:tblPr/>
              <a:tblGrid>
                <a:gridCol w="2019300"/>
                <a:gridCol w="2019300"/>
              </a:tblGrid>
              <a:tr h="446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200" b="0" i="0" u="none" strike="noStrike" cap="none" normalizeH="0" baseline="0">
                          <a:ln>
                            <a:noFill/>
                          </a:ln>
                          <a:solidFill>
                            <a:schemeClr val="tx1"/>
                          </a:solidFill>
                          <a:effectLst/>
                          <a:latin typeface="Comic Sans MS" panose="030F0702030302020204" pitchFamily="66" charset="0"/>
                          <a:ea typeface="SimSun" panose="02010600030101010101" pitchFamily="2" charset="-122"/>
                        </a:rPr>
                        <a:t>Password</a:t>
                      </a:r>
                      <a:endParaRPr kumimoji="0" lang="en-US" altLang="zh-CN" sz="2200" b="0" i="0" u="none" strike="noStrike" cap="none" normalizeH="0" baseline="0">
                        <a:ln>
                          <a:noFill/>
                        </a:ln>
                        <a:solidFill>
                          <a:schemeClr val="tx1"/>
                        </a:solidFill>
                        <a:effectLst/>
                        <a:latin typeface="Comic Sans MS" panose="030F0702030302020204" pitchFamily="66" charset="0"/>
                        <a:ea typeface="SimSun"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200" b="0" i="0" u="none" strike="noStrike" cap="none" normalizeH="0" baseline="0">
                          <a:ln>
                            <a:noFill/>
                          </a:ln>
                          <a:solidFill>
                            <a:schemeClr val="tx1"/>
                          </a:solidFill>
                          <a:effectLst/>
                          <a:latin typeface="Comic Sans MS" panose="030F0702030302020204" pitchFamily="66" charset="0"/>
                          <a:ea typeface="SimSun" panose="02010600030101010101" pitchFamily="2" charset="-122"/>
                        </a:rPr>
                        <a:t>Hash value</a:t>
                      </a:r>
                      <a:endParaRPr kumimoji="0" lang="en-US" altLang="zh-CN" sz="2200" b="0" i="0" u="none" strike="noStrike" cap="none" normalizeH="0" baseline="0">
                        <a:ln>
                          <a:noFill/>
                        </a:ln>
                        <a:solidFill>
                          <a:schemeClr val="tx1"/>
                        </a:solidFill>
                        <a:effectLst/>
                        <a:latin typeface="Comic Sans MS" panose="030F0702030302020204" pitchFamily="66" charset="0"/>
                        <a:ea typeface="SimSun"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59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charset="0"/>
                          <a:ea typeface="SimSun" panose="02010600030101010101" pitchFamily="2" charset="-122"/>
                        </a:rPr>
                        <a:t>w</a:t>
                      </a:r>
                      <a:r>
                        <a:rPr kumimoji="0" lang="en-US" altLang="zh-CN" sz="2000" b="0" i="0" u="none" strike="noStrike" cap="none" normalizeH="0" baseline="-25000" dirty="0">
                          <a:ln>
                            <a:noFill/>
                          </a:ln>
                          <a:solidFill>
                            <a:schemeClr val="tx1"/>
                          </a:solidFill>
                          <a:effectLst/>
                          <a:latin typeface="Times New Roman" panose="02020603050405020304" charset="0"/>
                          <a:ea typeface="SimSun" panose="02010600030101010101" pitchFamily="2" charset="-122"/>
                        </a:rPr>
                        <a:t>11</a:t>
                      </a:r>
                      <a:endParaRPr kumimoji="0" lang="en-US" altLang="zh-CN" sz="2000" b="0" i="0" u="none" strike="noStrike" cap="none" normalizeH="0" baseline="-25000" dirty="0">
                        <a:ln>
                          <a:noFill/>
                        </a:ln>
                        <a:solidFill>
                          <a:schemeClr val="tx1"/>
                        </a:solidFill>
                        <a:effectLst/>
                        <a:latin typeface="Times New Roman" panose="020206030504050203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charset="0"/>
                          <a:ea typeface="SimSun" panose="02010600030101010101" pitchFamily="2" charset="-122"/>
                        </a:rPr>
                        <a:t>w</a:t>
                      </a:r>
                      <a:r>
                        <a:rPr kumimoji="0" lang="en-US" altLang="zh-CN" sz="2000" b="0" i="0" u="none" strike="noStrike" cap="none" normalizeH="0" baseline="-25000" dirty="0">
                          <a:ln>
                            <a:noFill/>
                          </a:ln>
                          <a:solidFill>
                            <a:schemeClr val="tx1"/>
                          </a:solidFill>
                          <a:effectLst/>
                          <a:latin typeface="Times New Roman" panose="02020603050405020304" charset="0"/>
                          <a:ea typeface="SimSun" panose="02010600030101010101" pitchFamily="2" charset="-122"/>
                        </a:rPr>
                        <a:t>21</a:t>
                      </a:r>
                      <a:endParaRPr kumimoji="0" lang="en-US" altLang="zh-CN" sz="2000" b="0" i="0" u="none" strike="noStrike" cap="none" normalizeH="0" baseline="-25000" dirty="0">
                        <a:ln>
                          <a:noFill/>
                        </a:ln>
                        <a:solidFill>
                          <a:schemeClr val="tx1"/>
                        </a:solidFill>
                        <a:effectLst/>
                        <a:latin typeface="Times New Roman" panose="020206030504050203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25000" dirty="0">
                          <a:ln>
                            <a:noFill/>
                          </a:ln>
                          <a:solidFill>
                            <a:schemeClr val="tx1"/>
                          </a:solidFill>
                          <a:effectLst/>
                          <a:latin typeface="Times New Roman" panose="02020603050405020304" charset="0"/>
                          <a:ea typeface="SimSun" panose="02010600030101010101" pitchFamily="2" charset="-122"/>
                        </a:rPr>
                        <a:t>…</a:t>
                      </a:r>
                      <a:endParaRPr kumimoji="0" lang="en-US" altLang="zh-CN" sz="2000" b="1" i="0" u="none" strike="noStrike" cap="none" normalizeH="0" baseline="-25000" dirty="0">
                        <a:ln>
                          <a:noFill/>
                        </a:ln>
                        <a:solidFill>
                          <a:schemeClr val="tx1"/>
                        </a:solidFill>
                        <a:effectLst/>
                        <a:latin typeface="Times New Roman" panose="020206030504050203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charset="0"/>
                          <a:ea typeface="SimSun" panose="02010600030101010101" pitchFamily="2" charset="-122"/>
                        </a:rPr>
                        <a:t>w</a:t>
                      </a:r>
                      <a:r>
                        <a:rPr kumimoji="0" lang="en-US" altLang="zh-CN" sz="2000" b="0" i="1" u="none" strike="noStrike" cap="none" normalizeH="0" baseline="-25000" dirty="0">
                          <a:ln>
                            <a:noFill/>
                          </a:ln>
                          <a:solidFill>
                            <a:schemeClr val="tx1"/>
                          </a:solidFill>
                          <a:effectLst/>
                          <a:latin typeface="Times New Roman" panose="02020603050405020304" charset="0"/>
                          <a:ea typeface="SimSun" panose="02010600030101010101" pitchFamily="2" charset="-122"/>
                        </a:rPr>
                        <a:t>k</a:t>
                      </a:r>
                      <a:r>
                        <a:rPr kumimoji="0" lang="en-US" altLang="zh-CN" sz="2000" b="0" i="0" u="none" strike="noStrike" cap="none" normalizeH="0" baseline="-25000" dirty="0">
                          <a:ln>
                            <a:noFill/>
                          </a:ln>
                          <a:solidFill>
                            <a:schemeClr val="tx1"/>
                          </a:solidFill>
                          <a:effectLst/>
                          <a:latin typeface="Times New Roman" panose="02020603050405020304" charset="0"/>
                          <a:ea typeface="SimSun" panose="02010600030101010101" pitchFamily="2" charset="-122"/>
                        </a:rPr>
                        <a:t>1</a:t>
                      </a:r>
                      <a:endParaRPr kumimoji="0" lang="en-US" altLang="zh-CN" sz="2000" b="0" i="0" u="none" strike="noStrike" cap="none" normalizeH="0" baseline="-25000" dirty="0">
                        <a:ln>
                          <a:noFill/>
                        </a:ln>
                        <a:solidFill>
                          <a:schemeClr val="tx1"/>
                        </a:solidFill>
                        <a:effectLst/>
                        <a:latin typeface="Times New Roman" panose="020206030504050203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en-US" altLang="zh-CN" sz="2000" b="0" i="0" u="none" strike="noStrike" cap="none" normalizeH="0" baseline="-25000" dirty="0">
                        <a:ln>
                          <a:noFill/>
                        </a:ln>
                        <a:solidFill>
                          <a:schemeClr val="tx1"/>
                        </a:solidFill>
                        <a:effectLst/>
                        <a:latin typeface="Comic Sans MS" panose="030F0702030302020204" pitchFamily="66" charset="0"/>
                        <a:ea typeface="SimSun" panose="02010600030101010101"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charset="0"/>
                          <a:ea typeface="SimSun" panose="02010600030101010101" pitchFamily="2" charset="-122"/>
                        </a:rPr>
                        <a:t>h</a:t>
                      </a:r>
                      <a:r>
                        <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rPr>
                        <a:t>(</a:t>
                      </a:r>
                      <a:r>
                        <a:rPr kumimoji="0" lang="en-US" altLang="zh-CN" sz="2000" b="0" i="1" u="none" strike="noStrike" cap="none" normalizeH="0" baseline="0" dirty="0">
                          <a:ln>
                            <a:noFill/>
                          </a:ln>
                          <a:solidFill>
                            <a:schemeClr val="tx1"/>
                          </a:solidFill>
                          <a:effectLst/>
                          <a:latin typeface="Times New Roman" panose="02020603050405020304" charset="0"/>
                          <a:ea typeface="SimSun" panose="02010600030101010101" pitchFamily="2" charset="-122"/>
                        </a:rPr>
                        <a:t>w</a:t>
                      </a:r>
                      <a:r>
                        <a:rPr kumimoji="0" lang="en-US" altLang="zh-CN" sz="2000" b="0" i="0" u="none" strike="noStrike" cap="none" normalizeH="0" baseline="-25000" dirty="0">
                          <a:ln>
                            <a:noFill/>
                          </a:ln>
                          <a:solidFill>
                            <a:schemeClr val="tx1"/>
                          </a:solidFill>
                          <a:effectLst/>
                          <a:latin typeface="Times New Roman" panose="02020603050405020304" charset="0"/>
                          <a:ea typeface="SimSun" panose="02010600030101010101" pitchFamily="2" charset="-122"/>
                        </a:rPr>
                        <a:t>1 </a:t>
                      </a:r>
                      <a:r>
                        <a:rPr kumimoji="0" lang="en-US" altLang="zh-CN" sz="2000" b="0" i="1" u="none" strike="noStrike" cap="none" normalizeH="0" baseline="-25000" dirty="0">
                          <a:ln>
                            <a:noFill/>
                          </a:ln>
                          <a:solidFill>
                            <a:schemeClr val="tx1"/>
                          </a:solidFill>
                          <a:effectLst/>
                          <a:latin typeface="Times New Roman" panose="02020603050405020304" charset="0"/>
                          <a:ea typeface="SimSun" panose="02010600030101010101" pitchFamily="2" charset="-122"/>
                        </a:rPr>
                        <a:t>n</a:t>
                      </a:r>
                      <a:r>
                        <a:rPr kumimoji="0" lang="en-US" altLang="zh-CN" sz="2000" b="0" i="0" u="none" strike="noStrike" cap="none" normalizeH="0" baseline="-25000" dirty="0">
                          <a:ln>
                            <a:noFill/>
                          </a:ln>
                          <a:solidFill>
                            <a:schemeClr val="tx1"/>
                          </a:solidFill>
                          <a:effectLst/>
                          <a:latin typeface="Times New Roman" panose="02020603050405020304" charset="0"/>
                          <a:ea typeface="SimSun" panose="02010600030101010101" pitchFamily="2" charset="-122"/>
                        </a:rPr>
                        <a:t>1</a:t>
                      </a:r>
                      <a:r>
                        <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rPr>
                        <a:t>)</a:t>
                      </a:r>
                      <a:endPar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charset="0"/>
                          <a:ea typeface="SimSun" panose="02010600030101010101" pitchFamily="2" charset="-122"/>
                        </a:rPr>
                        <a:t>h</a:t>
                      </a:r>
                      <a:r>
                        <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rPr>
                        <a:t>(</a:t>
                      </a:r>
                      <a:r>
                        <a:rPr kumimoji="0" lang="en-US" altLang="zh-CN" sz="2000" b="0" i="1" u="none" strike="noStrike" cap="none" normalizeH="0" baseline="0" dirty="0">
                          <a:ln>
                            <a:noFill/>
                          </a:ln>
                          <a:solidFill>
                            <a:schemeClr val="tx1"/>
                          </a:solidFill>
                          <a:effectLst/>
                          <a:latin typeface="Times New Roman" panose="02020603050405020304" charset="0"/>
                          <a:ea typeface="SimSun" panose="02010600030101010101" pitchFamily="2" charset="-122"/>
                        </a:rPr>
                        <a:t>w</a:t>
                      </a:r>
                      <a:r>
                        <a:rPr kumimoji="0" lang="en-US" altLang="zh-CN" sz="2000" b="0" i="0" u="none" strike="noStrike" cap="none" normalizeH="0" baseline="-25000" dirty="0">
                          <a:ln>
                            <a:noFill/>
                          </a:ln>
                          <a:solidFill>
                            <a:schemeClr val="tx1"/>
                          </a:solidFill>
                          <a:effectLst/>
                          <a:latin typeface="Times New Roman" panose="02020603050405020304" charset="0"/>
                          <a:ea typeface="SimSun" panose="02010600030101010101" pitchFamily="2" charset="-122"/>
                        </a:rPr>
                        <a:t>2 </a:t>
                      </a:r>
                      <a:r>
                        <a:rPr kumimoji="0" lang="en-US" altLang="zh-CN" sz="2000" b="0" i="1" u="none" strike="noStrike" cap="none" normalizeH="0" baseline="-25000" dirty="0">
                          <a:ln>
                            <a:noFill/>
                          </a:ln>
                          <a:solidFill>
                            <a:schemeClr val="tx1"/>
                          </a:solidFill>
                          <a:effectLst/>
                          <a:latin typeface="Times New Roman" panose="02020603050405020304" charset="0"/>
                          <a:ea typeface="SimSun" panose="02010600030101010101" pitchFamily="2" charset="-122"/>
                        </a:rPr>
                        <a:t>n</a:t>
                      </a:r>
                      <a:r>
                        <a:rPr kumimoji="0" lang="en-US" altLang="zh-CN" sz="2000" b="0" i="0" u="none" strike="noStrike" cap="none" normalizeH="0" baseline="-25000" dirty="0">
                          <a:ln>
                            <a:noFill/>
                          </a:ln>
                          <a:solidFill>
                            <a:schemeClr val="tx1"/>
                          </a:solidFill>
                          <a:effectLst/>
                          <a:latin typeface="Times New Roman" panose="02020603050405020304" charset="0"/>
                          <a:ea typeface="SimSun" panose="02010600030101010101" pitchFamily="2" charset="-122"/>
                        </a:rPr>
                        <a:t>2</a:t>
                      </a:r>
                      <a:r>
                        <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rPr>
                        <a:t>)</a:t>
                      </a:r>
                      <a:endPar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rPr>
                        <a:t>…</a:t>
                      </a:r>
                      <a:endPar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0" i="1" u="none" strike="noStrike" cap="none" normalizeH="0" baseline="0" dirty="0">
                          <a:ln>
                            <a:noFill/>
                          </a:ln>
                          <a:solidFill>
                            <a:schemeClr val="tx1"/>
                          </a:solidFill>
                          <a:effectLst/>
                          <a:latin typeface="Times New Roman" panose="02020603050405020304" charset="0"/>
                          <a:ea typeface="SimSun" panose="02010600030101010101" pitchFamily="2" charset="-122"/>
                        </a:rPr>
                        <a:t>h</a:t>
                      </a:r>
                      <a:r>
                        <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rPr>
                        <a:t>(</a:t>
                      </a:r>
                      <a:r>
                        <a:rPr kumimoji="0" lang="en-US" altLang="zh-CN" sz="2000" b="0" i="1" u="none" strike="noStrike" cap="none" normalizeH="0" baseline="0" dirty="0" err="1">
                          <a:ln>
                            <a:noFill/>
                          </a:ln>
                          <a:solidFill>
                            <a:schemeClr val="tx1"/>
                          </a:solidFill>
                          <a:effectLst/>
                          <a:latin typeface="Times New Roman" panose="02020603050405020304" charset="0"/>
                          <a:ea typeface="SimSun" panose="02010600030101010101" pitchFamily="2" charset="-122"/>
                        </a:rPr>
                        <a:t>w</a:t>
                      </a:r>
                      <a:r>
                        <a:rPr kumimoji="0" lang="en-US" altLang="zh-CN" sz="2000" b="0" i="1" u="none" strike="noStrike" cap="none" normalizeH="0" baseline="-25000" dirty="0" err="1">
                          <a:ln>
                            <a:noFill/>
                          </a:ln>
                          <a:solidFill>
                            <a:schemeClr val="tx1"/>
                          </a:solidFill>
                          <a:effectLst/>
                          <a:latin typeface="Times New Roman" panose="02020603050405020304" charset="0"/>
                          <a:ea typeface="SimSun" panose="02010600030101010101" pitchFamily="2" charset="-122"/>
                        </a:rPr>
                        <a:t>k</a:t>
                      </a:r>
                      <a:r>
                        <a:rPr kumimoji="0" lang="en-US" altLang="zh-CN" sz="2000" b="0" i="1" u="none" strike="noStrike" cap="none" normalizeH="0" baseline="-25000" dirty="0">
                          <a:ln>
                            <a:noFill/>
                          </a:ln>
                          <a:solidFill>
                            <a:schemeClr val="tx1"/>
                          </a:solidFill>
                          <a:effectLst/>
                          <a:latin typeface="Times New Roman" panose="02020603050405020304" charset="0"/>
                          <a:ea typeface="SimSun" panose="02010600030101010101" pitchFamily="2" charset="-122"/>
                        </a:rPr>
                        <a:t> </a:t>
                      </a:r>
                      <a:r>
                        <a:rPr kumimoji="0" lang="en-US" altLang="zh-CN" sz="2000" b="0" i="1" u="none" strike="noStrike" cap="none" normalizeH="0" baseline="-25000" dirty="0" err="1">
                          <a:ln>
                            <a:noFill/>
                          </a:ln>
                          <a:solidFill>
                            <a:schemeClr val="tx1"/>
                          </a:solidFill>
                          <a:effectLst/>
                          <a:latin typeface="Times New Roman" panose="02020603050405020304" charset="0"/>
                          <a:ea typeface="SimSun" panose="02010600030101010101" pitchFamily="2" charset="-122"/>
                        </a:rPr>
                        <a:t>nk</a:t>
                      </a:r>
                      <a:r>
                        <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rPr>
                        <a:t>)</a:t>
                      </a:r>
                      <a:endParaRPr kumimoji="0" lang="en-US" altLang="zh-CN" sz="2000" b="0" i="0" u="none" strike="noStrike" cap="none" normalizeH="0" baseline="0" dirty="0">
                        <a:ln>
                          <a:noFill/>
                        </a:ln>
                        <a:solidFill>
                          <a:schemeClr val="tx1"/>
                        </a:solidFill>
                        <a:effectLst/>
                        <a:latin typeface="Times New Roman" panose="02020603050405020304" charset="0"/>
                        <a:ea typeface="SimSun" panose="02010600030101010101"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4" name="Title 3"/>
          <p:cNvSpPr>
            <a:spLocks noGrp="1"/>
          </p:cNvSpPr>
          <p:nvPr>
            <p:ph type="title" idx="4294967295"/>
          </p:nvPr>
        </p:nvSpPr>
        <p:spPr>
          <a:xfrm>
            <a:off x="1066800" y="-152400"/>
            <a:ext cx="7543800" cy="1295400"/>
          </a:xfrm>
        </p:spPr>
        <p:txBody>
          <a:bodyPr anchor="ctr"/>
          <a:lstStyle/>
          <a:p>
            <a:pPr eaLnBrk="1" hangingPunct="1"/>
            <a:r>
              <a:rPr lang="en-US" altLang="zh-CN" sz="4100" dirty="0">
                <a:ea typeface="SimSun" panose="02010600030101010101" pitchFamily="2" charset="-122"/>
              </a:rPr>
              <a:t>Rainbow Table</a:t>
            </a:r>
            <a:endParaRPr lang="zh-CN" altLang="en-US" dirty="0">
              <a:ea typeface="SimSun" panose="02010600030101010101" pitchFamily="2" charset="-122"/>
            </a:endParaRPr>
          </a:p>
        </p:txBody>
      </p:sp>
      <p:sp>
        <p:nvSpPr>
          <p:cNvPr id="19471" name="Rectangle 1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1800">
              <a:latin typeface="Garamond" pitchFamily="18" charset="0"/>
            </a:endParaRPr>
          </a:p>
        </p:txBody>
      </p:sp>
      <p:pic>
        <p:nvPicPr>
          <p:cNvPr id="19472" name="Picture 1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8515" y="2682875"/>
            <a:ext cx="1828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3" name="TextBox 6"/>
          <p:cNvSpPr txBox="1">
            <a:spLocks noChangeArrowheads="1"/>
          </p:cNvSpPr>
          <p:nvPr/>
        </p:nvSpPr>
        <p:spPr bwMode="auto">
          <a:xfrm>
            <a:off x="990600" y="5867400"/>
            <a:ext cx="723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i="1"/>
              <a:t>Repeat this procedure </a:t>
            </a:r>
            <a:r>
              <a:rPr lang="en-US" altLang="zh-CN" sz="1800" i="1">
                <a:latin typeface="Times New Roman" panose="02020603050405020304" charset="0"/>
              </a:rPr>
              <a:t>k</a:t>
            </a:r>
            <a:r>
              <a:rPr lang="en-US" altLang="zh-CN" sz="1800" i="1"/>
              <a:t> times generating </a:t>
            </a:r>
            <a:r>
              <a:rPr lang="en-US" altLang="zh-CN" sz="1800" i="1">
                <a:latin typeface="Times New Roman" panose="02020603050405020304" charset="0"/>
              </a:rPr>
              <a:t>k</a:t>
            </a:r>
            <a:r>
              <a:rPr lang="en-US" altLang="zh-CN" sz="1800" i="1"/>
              <a:t> rows in the rainbow table</a:t>
            </a:r>
            <a:endParaRPr lang="en-US" altLang="zh-CN" sz="1800" i="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266700" y="1250485"/>
            <a:ext cx="8229600" cy="4835525"/>
          </a:xfrm>
        </p:spPr>
        <p:txBody>
          <a:bodyPr/>
          <a:lstStyle/>
          <a:p>
            <a:pPr eaLnBrk="1" hangingPunct="1">
              <a:buFont typeface="Wingdings" panose="05000000000000000000" pitchFamily="2" charset="2"/>
              <a:buNone/>
            </a:pPr>
            <a:r>
              <a:rPr lang="en-US" altLang="zh-CN" dirty="0">
                <a:ea typeface="SimSun" panose="02010600030101010101" pitchFamily="2" charset="-122"/>
              </a:rPr>
              <a:t>   </a:t>
            </a:r>
            <a:r>
              <a:rPr lang="en-US" altLang="zh-CN" sz="2100" dirty="0">
                <a:ea typeface="SimSun" panose="02010600030101010101" pitchFamily="2" charset="-122"/>
              </a:rPr>
              <a:t>Let </a:t>
            </a:r>
            <a:r>
              <a:rPr lang="en-US" altLang="zh-CN" sz="2100" i="1" dirty="0">
                <a:latin typeface="Times New Roman" panose="02020603050405020304" charset="0"/>
                <a:ea typeface="SimSun" panose="02010600030101010101" pitchFamily="2" charset="-122"/>
              </a:rPr>
              <a:t>f</a:t>
            </a:r>
            <a:r>
              <a:rPr lang="en-US" altLang="zh-CN" sz="2100" dirty="0">
                <a:latin typeface="Times New Roman" panose="02020603050405020304" charset="0"/>
                <a:ea typeface="SimSun" panose="02010600030101010101" pitchFamily="2" charset="-122"/>
              </a:rPr>
              <a:t>: </a:t>
            </a:r>
            <a:r>
              <a:rPr lang="en-US" altLang="zh-CN" sz="2100" i="1" dirty="0">
                <a:latin typeface="Times New Roman" panose="02020603050405020304" charset="0"/>
                <a:ea typeface="SimSun" panose="02010600030101010101" pitchFamily="2" charset="-122"/>
              </a:rPr>
              <a:t>A→B</a:t>
            </a:r>
            <a:r>
              <a:rPr lang="en-US" altLang="zh-CN" sz="2100" dirty="0">
                <a:ea typeface="SimSun" panose="02010600030101010101" pitchFamily="2" charset="-122"/>
              </a:rPr>
              <a:t> and </a:t>
            </a:r>
            <a:r>
              <a:rPr lang="en-US" altLang="zh-CN" sz="2100" i="1" dirty="0">
                <a:latin typeface="Times New Roman" panose="02020603050405020304" charset="0"/>
                <a:ea typeface="SimSun" panose="02010600030101010101" pitchFamily="2" charset="-122"/>
              </a:rPr>
              <a:t>g</a:t>
            </a:r>
            <a:r>
              <a:rPr lang="en-US" altLang="zh-CN" sz="2100" dirty="0">
                <a:latin typeface="Times New Roman" panose="02020603050405020304" charset="0"/>
                <a:ea typeface="SimSun" panose="02010600030101010101" pitchFamily="2" charset="-122"/>
              </a:rPr>
              <a:t>: </a:t>
            </a:r>
            <a:r>
              <a:rPr lang="en-US" altLang="zh-CN" sz="2100" i="1" dirty="0">
                <a:latin typeface="Times New Roman" panose="02020603050405020304" charset="0"/>
                <a:ea typeface="SimSun" panose="02010600030101010101" pitchFamily="2" charset="-122"/>
              </a:rPr>
              <a:t>B→A</a:t>
            </a:r>
            <a:r>
              <a:rPr lang="en-US" altLang="zh-CN" sz="2100" dirty="0">
                <a:ea typeface="SimSun" panose="02010600030101010101" pitchFamily="2" charset="-122"/>
              </a:rPr>
              <a:t> be two functions. Let </a:t>
            </a:r>
            <a:r>
              <a:rPr lang="en-US" altLang="zh-CN" sz="2100" i="1" dirty="0">
                <a:latin typeface="Times New Roman" panose="02020603050405020304" charset="0"/>
                <a:ea typeface="SimSun" panose="02010600030101010101" pitchFamily="2" charset="-122"/>
              </a:rPr>
              <a:t>y</a:t>
            </a:r>
            <a:r>
              <a:rPr lang="en-US" altLang="zh-CN" sz="2100" dirty="0">
                <a:latin typeface="Times New Roman" panose="02020603050405020304" charset="0"/>
                <a:ea typeface="SimSun" panose="02010600030101010101" pitchFamily="2" charset="-122"/>
              </a:rPr>
              <a:t>∈</a:t>
            </a:r>
            <a:r>
              <a:rPr lang="en-US" altLang="zh-CN" sz="2100" i="1" dirty="0">
                <a:latin typeface="Times New Roman" panose="02020603050405020304" charset="0"/>
                <a:ea typeface="SimSun" panose="02010600030101010101" pitchFamily="2" charset="-122"/>
              </a:rPr>
              <a:t> B</a:t>
            </a:r>
            <a:r>
              <a:rPr lang="en-US" altLang="zh-CN" sz="2100" dirty="0">
                <a:ea typeface="SimSun" panose="02010600030101010101" pitchFamily="2" charset="-122"/>
              </a:rPr>
              <a:t> and </a:t>
            </a:r>
            <a:r>
              <a:rPr lang="en-US" altLang="zh-CN" sz="2100" i="1" dirty="0" err="1">
                <a:latin typeface="Times New Roman" panose="02020603050405020304" charset="0"/>
                <a:ea typeface="SimSun" panose="02010600030101010101" pitchFamily="2" charset="-122"/>
              </a:rPr>
              <a:t>i</a:t>
            </a:r>
            <a:r>
              <a:rPr lang="en-US" altLang="zh-CN" sz="2100" i="1" dirty="0">
                <a:latin typeface="Times New Roman" panose="02020603050405020304" charset="0"/>
                <a:ea typeface="SimSun" panose="02010600030101010101" pitchFamily="2" charset="-122"/>
              </a:rPr>
              <a:t> </a:t>
            </a:r>
            <a:r>
              <a:rPr lang="en-US" altLang="zh-CN" sz="2100" dirty="0">
                <a:latin typeface="Times New Roman" panose="02020603050405020304" charset="0"/>
                <a:ea typeface="SimSun" panose="02010600030101010101" pitchFamily="2" charset="-122"/>
              </a:rPr>
              <a:t>≥ 0</a:t>
            </a:r>
            <a:r>
              <a:rPr lang="en-US" altLang="zh-CN" sz="2100" dirty="0">
                <a:ea typeface="SimSun" panose="02010600030101010101" pitchFamily="2" charset="-122"/>
              </a:rPr>
              <a:t>. </a:t>
            </a:r>
            <a:endParaRPr lang="en-US" altLang="zh-CN" sz="2100" dirty="0">
              <a:ea typeface="SimSun" panose="02010600030101010101" pitchFamily="2" charset="-122"/>
            </a:endParaRPr>
          </a:p>
          <a:p>
            <a:pPr eaLnBrk="1" hangingPunct="1">
              <a:buFont typeface="Wingdings" panose="05000000000000000000" pitchFamily="2" charset="2"/>
              <a:buNone/>
            </a:pPr>
            <a:r>
              <a:rPr lang="en-US" altLang="zh-CN" sz="2100" dirty="0">
                <a:ea typeface="SimSun" panose="02010600030101010101" pitchFamily="2" charset="-122"/>
              </a:rPr>
              <a:t>  	Define: </a:t>
            </a:r>
            <a:endParaRPr lang="en-US" altLang="zh-CN" sz="2100" dirty="0">
              <a:ea typeface="SimSun" panose="02010600030101010101" pitchFamily="2" charset="-122"/>
            </a:endParaRPr>
          </a:p>
          <a:p>
            <a:pPr eaLnBrk="1" hangingPunct="1">
              <a:buFont typeface="Wingdings" panose="05000000000000000000" pitchFamily="2" charset="2"/>
              <a:buNone/>
            </a:pPr>
            <a:r>
              <a:rPr lang="en-US" altLang="zh-CN" sz="2100" dirty="0">
                <a:ea typeface="SimSun" panose="02010600030101010101" pitchFamily="2" charset="-122"/>
              </a:rPr>
              <a:t>    </a:t>
            </a:r>
            <a:endParaRPr lang="en-US" altLang="zh-CN" sz="2100" dirty="0">
              <a:ea typeface="SimSun" panose="02010600030101010101" pitchFamily="2" charset="-122"/>
            </a:endParaRPr>
          </a:p>
          <a:p>
            <a:pPr eaLnBrk="1" hangingPunct="1">
              <a:buFont typeface="Wingdings" panose="05000000000000000000" pitchFamily="2" charset="2"/>
              <a:buNone/>
            </a:pPr>
            <a:r>
              <a:rPr lang="en-US" altLang="zh-CN" sz="2100" dirty="0">
                <a:ea typeface="SimSun" panose="02010600030101010101" pitchFamily="2" charset="-122"/>
              </a:rPr>
              <a:t>	</a:t>
            </a:r>
            <a:endParaRPr lang="en-US" altLang="zh-CN" sz="2100" dirty="0">
              <a:ea typeface="SimSun" panose="02010600030101010101" pitchFamily="2" charset="-122"/>
            </a:endParaRPr>
          </a:p>
          <a:p>
            <a:pPr eaLnBrk="1" hangingPunct="1">
              <a:buFont typeface="Wingdings" panose="05000000000000000000" pitchFamily="2" charset="2"/>
              <a:buNone/>
            </a:pPr>
            <a:r>
              <a:rPr lang="en-US" altLang="zh-CN" sz="2100" dirty="0">
                <a:ea typeface="SimSun" panose="02010600030101010101" pitchFamily="2" charset="-122"/>
              </a:rPr>
              <a:t>	Let </a:t>
            </a:r>
            <a:r>
              <a:rPr lang="en-US" altLang="zh-CN" sz="2100" i="1" dirty="0">
                <a:latin typeface="Times New Roman" panose="02020603050405020304" charset="0"/>
                <a:ea typeface="SimSun" panose="02010600030101010101" pitchFamily="2" charset="-122"/>
              </a:rPr>
              <a:t>Q</a:t>
            </a:r>
            <a:r>
              <a:rPr lang="en-US" altLang="zh-CN" sz="2100" baseline="-25000" dirty="0">
                <a:latin typeface="Times New Roman" panose="02020603050405020304" charset="0"/>
                <a:ea typeface="SimSun" panose="02010600030101010101" pitchFamily="2" charset="-122"/>
              </a:rPr>
              <a:t>0</a:t>
            </a:r>
            <a:r>
              <a:rPr lang="en-US" altLang="zh-CN" sz="2100" dirty="0">
                <a:ea typeface="SimSun" panose="02010600030101010101" pitchFamily="2" charset="-122"/>
              </a:rPr>
              <a:t> be an encrypted value of a password </a:t>
            </a:r>
            <a:r>
              <a:rPr lang="en-US" altLang="zh-CN" sz="2100" i="1" dirty="0">
                <a:latin typeface="Times New Roman" panose="02020603050405020304" charset="0"/>
                <a:ea typeface="SimSun" panose="02010600030101010101" pitchFamily="2" charset="-122"/>
              </a:rPr>
              <a:t>w</a:t>
            </a:r>
            <a:r>
              <a:rPr lang="en-US" altLang="zh-CN" sz="2100" dirty="0">
                <a:ea typeface="SimSun" panose="02010600030101010101" pitchFamily="2" charset="-122"/>
              </a:rPr>
              <a:t>. That is, </a:t>
            </a:r>
            <a:r>
              <a:rPr lang="en-US" altLang="zh-CN" sz="2100" i="1" dirty="0">
                <a:latin typeface="Times New Roman" panose="02020603050405020304" charset="0"/>
                <a:ea typeface="SimSun" panose="02010600030101010101" pitchFamily="2" charset="-122"/>
              </a:rPr>
              <a:t>Q</a:t>
            </a:r>
            <a:r>
              <a:rPr lang="en-US" altLang="zh-CN" sz="2100" baseline="-25000" dirty="0">
                <a:latin typeface="Times New Roman" panose="02020603050405020304" charset="0"/>
                <a:ea typeface="SimSun" panose="02010600030101010101" pitchFamily="2" charset="-122"/>
              </a:rPr>
              <a:t>0</a:t>
            </a:r>
            <a:r>
              <a:rPr lang="en-US" altLang="zh-CN" sz="2100" dirty="0">
                <a:latin typeface="Times New Roman" panose="02020603050405020304" charset="0"/>
                <a:ea typeface="SimSun" panose="02010600030101010101" pitchFamily="2" charset="-122"/>
              </a:rPr>
              <a:t> = </a:t>
            </a:r>
            <a:r>
              <a:rPr lang="en-US" altLang="zh-CN" sz="2100" i="1" dirty="0">
                <a:latin typeface="Times New Roman" panose="02020603050405020304" charset="0"/>
                <a:ea typeface="SimSun" panose="02010600030101010101" pitchFamily="2" charset="-122"/>
              </a:rPr>
              <a:t>h</a:t>
            </a:r>
            <a:r>
              <a:rPr lang="en-US" altLang="zh-CN" sz="2100" dirty="0">
                <a:latin typeface="Times New Roman" panose="02020603050405020304" charset="0"/>
                <a:ea typeface="SimSun" panose="02010600030101010101" pitchFamily="2" charset="-122"/>
              </a:rPr>
              <a:t>(</a:t>
            </a:r>
            <a:r>
              <a:rPr lang="en-US" altLang="zh-CN" sz="2100" i="1" dirty="0">
                <a:latin typeface="Times New Roman" panose="02020603050405020304" charset="0"/>
                <a:ea typeface="SimSun" panose="02010600030101010101" pitchFamily="2" charset="-122"/>
              </a:rPr>
              <a:t>w</a:t>
            </a:r>
            <a:r>
              <a:rPr lang="en-US" altLang="zh-CN" sz="2100" dirty="0">
                <a:latin typeface="Times New Roman" panose="02020603050405020304" charset="0"/>
                <a:ea typeface="SimSun" panose="02010600030101010101" pitchFamily="2" charset="-122"/>
              </a:rPr>
              <a:t>).</a:t>
            </a:r>
            <a:r>
              <a:rPr lang="en-US" altLang="zh-CN" sz="2100" dirty="0">
                <a:ea typeface="SimSun" panose="02010600030101010101" pitchFamily="2" charset="-122"/>
              </a:rPr>
              <a:t> If</a:t>
            </a:r>
            <a:endParaRPr lang="en-US" altLang="zh-CN" sz="2100" dirty="0">
              <a:ea typeface="SimSun" panose="02010600030101010101" pitchFamily="2" charset="-122"/>
            </a:endParaRPr>
          </a:p>
          <a:p>
            <a:pPr algn="ctr" eaLnBrk="1" hangingPunct="1">
              <a:buFont typeface="Wingdings" panose="05000000000000000000" pitchFamily="2" charset="2"/>
              <a:buNone/>
            </a:pPr>
            <a:endParaRPr lang="en-US" altLang="zh-CN" sz="2100" dirty="0">
              <a:ea typeface="SimSun" panose="02010600030101010101" pitchFamily="2" charset="-122"/>
            </a:endParaRPr>
          </a:p>
          <a:p>
            <a:pPr eaLnBrk="1" hangingPunct="1">
              <a:buFont typeface="Wingdings" panose="05000000000000000000" pitchFamily="2" charset="2"/>
              <a:buNone/>
            </a:pPr>
            <a:r>
              <a:rPr lang="en-US" altLang="zh-CN" sz="2100" dirty="0">
                <a:ea typeface="SimSun" panose="02010600030101010101" pitchFamily="2" charset="-122"/>
              </a:rPr>
              <a:t>	</a:t>
            </a:r>
            <a:endParaRPr lang="en-US" altLang="zh-CN" sz="2100" dirty="0">
              <a:ea typeface="SimSun" panose="02010600030101010101" pitchFamily="2" charset="-122"/>
            </a:endParaRPr>
          </a:p>
          <a:p>
            <a:pPr eaLnBrk="1" hangingPunct="1">
              <a:buFont typeface="Wingdings" panose="05000000000000000000" pitchFamily="2" charset="2"/>
              <a:buNone/>
            </a:pPr>
            <a:r>
              <a:rPr lang="en-US" altLang="zh-CN" sz="2100" dirty="0">
                <a:ea typeface="SimSun" panose="02010600030101010101" pitchFamily="2" charset="-122"/>
              </a:rPr>
              <a:t>	</a:t>
            </a:r>
            <a:endParaRPr lang="en-US" altLang="zh-CN" sz="2100" dirty="0">
              <a:ea typeface="SimSun" panose="02010600030101010101" pitchFamily="2" charset="-122"/>
            </a:endParaRPr>
          </a:p>
          <a:p>
            <a:pPr eaLnBrk="1" hangingPunct="1">
              <a:buFont typeface="Wingdings" panose="05000000000000000000" pitchFamily="2" charset="2"/>
              <a:buNone/>
            </a:pPr>
            <a:r>
              <a:rPr lang="en-US" altLang="zh-CN" sz="2100" dirty="0">
                <a:ea typeface="SimSun" panose="02010600030101010101" pitchFamily="2" charset="-122"/>
              </a:rPr>
              <a:t>	for some </a:t>
            </a:r>
            <a:r>
              <a:rPr lang="en-US" altLang="zh-CN" sz="2100" i="1" dirty="0" err="1">
                <a:latin typeface="Times New Roman" panose="02020603050405020304" charset="0"/>
                <a:ea typeface="SimSun" panose="02010600030101010101" pitchFamily="2" charset="-122"/>
              </a:rPr>
              <a:t>i</a:t>
            </a:r>
            <a:r>
              <a:rPr lang="en-US" altLang="zh-CN" sz="2100" dirty="0">
                <a:latin typeface="Times New Roman" panose="02020603050405020304" charset="0"/>
                <a:ea typeface="SimSun" panose="02010600030101010101" pitchFamily="2" charset="-122"/>
              </a:rPr>
              <a:t> ≥ 0</a:t>
            </a:r>
            <a:r>
              <a:rPr lang="en-US" altLang="zh-CN" sz="2100" dirty="0">
                <a:ea typeface="SimSun" panose="02010600030101010101" pitchFamily="2" charset="-122"/>
              </a:rPr>
              <a:t> and some </a:t>
            </a:r>
            <a:r>
              <a:rPr lang="en-US" altLang="zh-CN" sz="2100" i="1" dirty="0">
                <a:latin typeface="Times New Roman" panose="02020603050405020304" charset="0"/>
                <a:ea typeface="SimSun" panose="02010600030101010101" pitchFamily="2" charset="-122"/>
              </a:rPr>
              <a:t>j</a:t>
            </a:r>
            <a:r>
              <a:rPr lang="en-US" altLang="zh-CN" sz="2100" dirty="0">
                <a:ea typeface="SimSun" panose="02010600030101010101" pitchFamily="2" charset="-122"/>
              </a:rPr>
              <a:t> with </a:t>
            </a:r>
            <a:r>
              <a:rPr lang="en-US" altLang="zh-CN" sz="2100" dirty="0">
                <a:latin typeface="Times New Roman" panose="02020603050405020304" charset="0"/>
                <a:ea typeface="SimSun" panose="02010600030101010101" pitchFamily="2" charset="-122"/>
              </a:rPr>
              <a:t>1 ≤  </a:t>
            </a:r>
            <a:r>
              <a:rPr lang="en-US" altLang="zh-CN" sz="2100" i="1" dirty="0">
                <a:latin typeface="Times New Roman" panose="02020603050405020304" charset="0"/>
                <a:ea typeface="SimSun" panose="02010600030101010101" pitchFamily="2" charset="-122"/>
              </a:rPr>
              <a:t>j</a:t>
            </a:r>
            <a:r>
              <a:rPr lang="en-US" altLang="zh-CN" sz="2100" dirty="0">
                <a:latin typeface="Times New Roman" panose="02020603050405020304" charset="0"/>
                <a:ea typeface="SimSun" panose="02010600030101010101" pitchFamily="2" charset="-122"/>
              </a:rPr>
              <a:t> ≤ </a:t>
            </a:r>
            <a:r>
              <a:rPr lang="en-US" altLang="zh-CN" sz="2100" i="1" dirty="0">
                <a:latin typeface="Times New Roman" panose="02020603050405020304" charset="0"/>
                <a:ea typeface="SimSun" panose="02010600030101010101" pitchFamily="2" charset="-122"/>
              </a:rPr>
              <a:t>k</a:t>
            </a:r>
            <a:r>
              <a:rPr lang="en-US" altLang="zh-CN" sz="2100" dirty="0">
                <a:ea typeface="SimSun" panose="02010600030101010101" pitchFamily="2" charset="-122"/>
              </a:rPr>
              <a:t> and </a:t>
            </a:r>
            <a:r>
              <a:rPr lang="en-US" altLang="zh-CN" sz="2100" i="1" dirty="0" err="1">
                <a:latin typeface="Times New Roman" panose="02020603050405020304" charset="0"/>
                <a:ea typeface="SimSun" panose="02010600030101010101" pitchFamily="2" charset="-122"/>
              </a:rPr>
              <a:t>i</a:t>
            </a:r>
            <a:r>
              <a:rPr lang="en-US" altLang="zh-CN" sz="2100" dirty="0">
                <a:latin typeface="Times New Roman" panose="02020603050405020304" charset="0"/>
                <a:ea typeface="SimSun" panose="02010600030101010101" pitchFamily="2" charset="-122"/>
              </a:rPr>
              <a:t>  ≤  </a:t>
            </a:r>
            <a:r>
              <a:rPr lang="en-US" altLang="zh-CN" sz="2100" i="1" dirty="0">
                <a:latin typeface="Times New Roman" panose="02020603050405020304" charset="0"/>
                <a:ea typeface="SimSun" panose="02010600030101010101" pitchFamily="2" charset="-122"/>
              </a:rPr>
              <a:t>j</a:t>
            </a:r>
            <a:r>
              <a:rPr lang="en-US" altLang="zh-CN" sz="2100" dirty="0">
                <a:ea typeface="SimSun" panose="02010600030101010101" pitchFamily="2" charset="-122"/>
              </a:rPr>
              <a:t>, then </a:t>
            </a:r>
            <a:r>
              <a:rPr lang="en-US" altLang="zh-CN" sz="2100" i="1" dirty="0">
                <a:latin typeface="Times New Roman" panose="02020603050405020304" charset="0"/>
                <a:ea typeface="SimSun" panose="02010600030101010101" pitchFamily="2" charset="-122"/>
              </a:rPr>
              <a:t>w</a:t>
            </a:r>
            <a:r>
              <a:rPr lang="en-US" altLang="zh-CN" sz="2100" dirty="0">
                <a:ea typeface="SimSun" panose="02010600030101010101" pitchFamily="2" charset="-122"/>
              </a:rPr>
              <a:t> is possible to appear in the </a:t>
            </a:r>
            <a:r>
              <a:rPr lang="en-US" altLang="zh-CN" sz="2100" i="1" dirty="0" err="1">
                <a:latin typeface="Times New Roman" panose="02020603050405020304" charset="0"/>
                <a:ea typeface="SimSun" panose="02010600030101010101" pitchFamily="2" charset="-122"/>
              </a:rPr>
              <a:t>j</a:t>
            </a:r>
            <a:r>
              <a:rPr lang="en-US" altLang="zh-CN" sz="2100" dirty="0" err="1">
                <a:ea typeface="SimSun" panose="02010600030101010101" pitchFamily="2" charset="-122"/>
              </a:rPr>
              <a:t>th</a:t>
            </a:r>
            <a:r>
              <a:rPr lang="en-US" altLang="zh-CN" sz="2100" dirty="0">
                <a:ea typeface="SimSun" panose="02010600030101010101" pitchFamily="2" charset="-122"/>
              </a:rPr>
              <a:t> chain of </a:t>
            </a:r>
            <a:r>
              <a:rPr lang="en-US" altLang="zh-CN" sz="2100" i="1" dirty="0">
                <a:latin typeface="Times New Roman" panose="02020603050405020304" charset="0"/>
                <a:ea typeface="SimSun" panose="02010600030101010101" pitchFamily="2" charset="-122"/>
              </a:rPr>
              <a:t>w</a:t>
            </a:r>
            <a:r>
              <a:rPr lang="en-US" altLang="zh-CN" sz="2100" i="1" baseline="-25000" dirty="0">
                <a:latin typeface="Times New Roman" panose="02020603050405020304" charset="0"/>
                <a:ea typeface="SimSun" panose="02010600030101010101" pitchFamily="2" charset="-122"/>
              </a:rPr>
              <a:t>j</a:t>
            </a:r>
            <a:r>
              <a:rPr lang="en-US" altLang="zh-CN" sz="2100" baseline="-25000" dirty="0">
                <a:latin typeface="Times New Roman" panose="02020603050405020304" charset="0"/>
                <a:ea typeface="SimSun" panose="02010600030101010101" pitchFamily="2" charset="-122"/>
              </a:rPr>
              <a:t>1</a:t>
            </a:r>
            <a:r>
              <a:rPr lang="en-US" altLang="zh-CN" sz="2100" dirty="0">
                <a:latin typeface="Times New Roman" panose="02020603050405020304" charset="0"/>
                <a:ea typeface="SimSun" panose="02010600030101010101" pitchFamily="2" charset="-122"/>
              </a:rPr>
              <a:t>,…</a:t>
            </a:r>
            <a:r>
              <a:rPr lang="en-US" altLang="zh-CN" sz="2100" i="1" dirty="0" err="1">
                <a:latin typeface="Times New Roman" panose="02020603050405020304" charset="0"/>
                <a:ea typeface="SimSun" panose="02010600030101010101" pitchFamily="2" charset="-122"/>
              </a:rPr>
              <a:t>w</a:t>
            </a:r>
            <a:r>
              <a:rPr lang="en-US" altLang="zh-CN" sz="2100" i="1" baseline="-25000" dirty="0" err="1">
                <a:latin typeface="Times New Roman" panose="02020603050405020304" charset="0"/>
                <a:ea typeface="SimSun" panose="02010600030101010101" pitchFamily="2" charset="-122"/>
              </a:rPr>
              <a:t>j,nj</a:t>
            </a:r>
            <a:r>
              <a:rPr lang="en-US" altLang="zh-CN" sz="2100" baseline="-25000" dirty="0">
                <a:ea typeface="SimSun" panose="02010600030101010101" pitchFamily="2" charset="-122"/>
              </a:rPr>
              <a:t> </a:t>
            </a:r>
            <a:r>
              <a:rPr lang="en-US" altLang="zh-CN" sz="2100" dirty="0">
                <a:ea typeface="SimSun" panose="02010600030101010101" pitchFamily="2" charset="-122"/>
              </a:rPr>
              <a:t>. </a:t>
            </a:r>
            <a:endParaRPr lang="en-US" altLang="zh-CN" sz="2100" baseline="-25000" dirty="0">
              <a:ea typeface="SimSun" panose="02010600030101010101" pitchFamily="2" charset="-122"/>
            </a:endParaRPr>
          </a:p>
        </p:txBody>
      </p:sp>
      <p:sp>
        <p:nvSpPr>
          <p:cNvPr id="204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1800">
              <a:latin typeface="Garamond" pitchFamily="18" charset="0"/>
            </a:endParaRPr>
          </a:p>
        </p:txBody>
      </p:sp>
      <p:pic>
        <p:nvPicPr>
          <p:cNvPr id="20485" name="Picture 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0" y="2133600"/>
            <a:ext cx="44958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1800">
              <a:latin typeface="Garamond" pitchFamily="18" charset="0"/>
            </a:endParaRPr>
          </a:p>
        </p:txBody>
      </p:sp>
      <p:pic>
        <p:nvPicPr>
          <p:cNvPr id="20487"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1800" y="3810000"/>
            <a:ext cx="2819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3"/>
          <p:cNvSpPr txBox="1"/>
          <p:nvPr/>
        </p:nvSpPr>
        <p:spPr bwMode="auto">
          <a:xfrm>
            <a:off x="914400" y="-152400"/>
            <a:ext cx="732926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100" kern="0" dirty="0">
                <a:ea typeface="SimSun" panose="02010600030101010101" pitchFamily="2" charset="-122"/>
              </a:rPr>
              <a:t>Rainbow Table</a:t>
            </a:r>
            <a:endParaRPr lang="zh-CN" altLang="en-US" kern="0" dirty="0">
              <a:ea typeface="SimSun"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4294967295"/>
          </p:nvPr>
        </p:nvSpPr>
        <p:spPr>
          <a:xfrm>
            <a:off x="457200" y="1292689"/>
            <a:ext cx="8229600" cy="4724400"/>
          </a:xfrm>
        </p:spPr>
        <p:txBody>
          <a:bodyPr/>
          <a:lstStyle/>
          <a:p>
            <a:pPr marL="501650" lvl="1" indent="-495300" eaLnBrk="1" hangingPunct="1">
              <a:buClr>
                <a:srgbClr val="9E9EFF"/>
              </a:buClr>
              <a:buFont typeface="Wingdings" panose="05000000000000000000" pitchFamily="2" charset="2"/>
              <a:buChar char="l"/>
            </a:pPr>
            <a:r>
              <a:rPr lang="en-US" altLang="zh-CN" sz="2300" dirty="0">
                <a:ea typeface="SimSun" panose="02010600030101010101" pitchFamily="2" charset="-122"/>
              </a:rPr>
              <a:t>Algorithm to find </a:t>
            </a:r>
            <a:r>
              <a:rPr lang="en-US" altLang="zh-CN" sz="2300" i="1" dirty="0">
                <a:latin typeface="Times New Roman" panose="02020603050405020304" charset="0"/>
                <a:ea typeface="SimSun" panose="02010600030101010101" pitchFamily="2" charset="-122"/>
              </a:rPr>
              <a:t>w</a:t>
            </a:r>
            <a:r>
              <a:rPr lang="en-US" altLang="zh-CN" sz="2300" dirty="0">
                <a:ea typeface="SimSun" panose="02010600030101010101" pitchFamily="2" charset="-122"/>
              </a:rPr>
              <a:t> in a rainbow table:</a:t>
            </a:r>
            <a:endParaRPr lang="en-US" altLang="zh-CN" sz="2300" dirty="0">
              <a:ea typeface="SimSun" panose="02010600030101010101" pitchFamily="2" charset="-122"/>
            </a:endParaRPr>
          </a:p>
          <a:p>
            <a:pPr marL="863600" lvl="2" indent="-457200" eaLnBrk="1" hangingPunct="1">
              <a:buClr>
                <a:srgbClr val="9E9EFF"/>
              </a:buClr>
              <a:buFont typeface="Wingdings" panose="05000000000000000000" pitchFamily="2" charset="2"/>
              <a:buAutoNum type="arabicPeriod"/>
            </a:pPr>
            <a:endParaRPr lang="en-US" altLang="zh-CN" sz="2000" dirty="0">
              <a:ea typeface="SimSun" panose="02010600030101010101" pitchFamily="2" charset="-122"/>
            </a:endParaRPr>
          </a:p>
          <a:p>
            <a:pPr marL="863600" lvl="2" indent="-457200" eaLnBrk="1" hangingPunct="1">
              <a:buClr>
                <a:schemeClr val="tx1"/>
              </a:buClr>
              <a:buSzPct val="90000"/>
              <a:buFont typeface="Wingdings" panose="05000000000000000000" pitchFamily="2" charset="2"/>
              <a:buAutoNum type="arabicPeriod"/>
            </a:pPr>
            <a:r>
              <a:rPr lang="en-US" altLang="zh-CN" sz="2000" dirty="0">
                <a:ea typeface="SimSun" panose="02010600030101010101" pitchFamily="2" charset="-122"/>
              </a:rPr>
              <a:t>Set </a:t>
            </a:r>
            <a:r>
              <a:rPr lang="en-US" altLang="zh-CN" sz="2000" i="1" dirty="0">
                <a:latin typeface="Times New Roman" panose="02020603050405020304" charset="0"/>
                <a:ea typeface="SimSun" panose="02010600030101010101" pitchFamily="2" charset="-122"/>
              </a:rPr>
              <a:t>Q</a:t>
            </a:r>
            <a:r>
              <a:rPr lang="en-US" altLang="zh-CN" sz="2000" baseline="-25000" dirty="0">
                <a:latin typeface="Times New Roman" panose="02020603050405020304" charset="0"/>
                <a:ea typeface="SimSun" panose="02010600030101010101" pitchFamily="2" charset="-122"/>
              </a:rPr>
              <a:t>1</a:t>
            </a:r>
            <a:r>
              <a:rPr lang="en-US" altLang="zh-CN" sz="2000" dirty="0">
                <a:latin typeface="Times New Roman" panose="02020603050405020304" charset="0"/>
                <a:ea typeface="SimSun" panose="02010600030101010101" pitchFamily="2" charset="-122"/>
              </a:rPr>
              <a:t> ← </a:t>
            </a:r>
            <a:r>
              <a:rPr lang="en-US" altLang="zh-CN" sz="2000" i="1" dirty="0">
                <a:latin typeface="Times New Roman" panose="02020603050405020304" charset="0"/>
                <a:ea typeface="SimSun" panose="02010600030101010101" pitchFamily="2" charset="-122"/>
              </a:rPr>
              <a:t>Q</a:t>
            </a:r>
            <a:r>
              <a:rPr lang="en-US" altLang="zh-CN" sz="2000" baseline="-25000" dirty="0">
                <a:latin typeface="Times New Roman" panose="02020603050405020304" charset="0"/>
                <a:ea typeface="SimSun" panose="02010600030101010101" pitchFamily="2" charset="-122"/>
              </a:rPr>
              <a:t>0</a:t>
            </a:r>
            <a:r>
              <a:rPr lang="en-US" altLang="zh-CN" sz="2000" dirty="0">
                <a:ea typeface="SimSun" panose="02010600030101010101" pitchFamily="2" charset="-122"/>
              </a:rPr>
              <a:t> and</a:t>
            </a:r>
            <a:r>
              <a:rPr lang="en-US" altLang="zh-CN" sz="2000" i="1" dirty="0">
                <a:ea typeface="SimSun" panose="02010600030101010101" pitchFamily="2" charset="-122"/>
              </a:rPr>
              <a:t> </a:t>
            </a:r>
            <a:r>
              <a:rPr lang="en-US" altLang="zh-CN" sz="2000" i="1" dirty="0">
                <a:latin typeface="Times New Roman" panose="02020603050405020304" charset="0"/>
                <a:ea typeface="SimSun" panose="02010600030101010101" pitchFamily="2" charset="-122"/>
              </a:rPr>
              <a:t>t</a:t>
            </a:r>
            <a:r>
              <a:rPr lang="en-US" altLang="zh-CN" sz="2000" dirty="0">
                <a:latin typeface="Times New Roman" panose="02020603050405020304" charset="0"/>
                <a:ea typeface="SimSun" panose="02010600030101010101" pitchFamily="2" charset="-122"/>
              </a:rPr>
              <a:t> ← 0</a:t>
            </a:r>
            <a:r>
              <a:rPr lang="en-US" altLang="zh-CN" sz="2000" dirty="0">
                <a:ea typeface="SimSun" panose="02010600030101010101" pitchFamily="2" charset="-122"/>
              </a:rPr>
              <a:t>. Let </a:t>
            </a:r>
            <a:r>
              <a:rPr lang="en-US" altLang="zh-CN" sz="2000" i="1" dirty="0">
                <a:latin typeface="Times New Roman" panose="02020603050405020304" charset="0"/>
                <a:ea typeface="SimSun" panose="02010600030101010101" pitchFamily="2" charset="-122"/>
              </a:rPr>
              <a:t>n</a:t>
            </a:r>
            <a:r>
              <a:rPr lang="en-US" altLang="zh-CN" sz="2000" dirty="0">
                <a:latin typeface="Times New Roman" panose="02020603050405020304" charset="0"/>
                <a:ea typeface="SimSun" panose="02010600030101010101" pitchFamily="2" charset="-122"/>
              </a:rPr>
              <a:t> = max{</a:t>
            </a:r>
            <a:r>
              <a:rPr lang="en-US" altLang="zh-CN" sz="2000" i="1" dirty="0">
                <a:latin typeface="Times New Roman" panose="02020603050405020304" charset="0"/>
                <a:ea typeface="SimSun" panose="02010600030101010101" pitchFamily="2" charset="-122"/>
              </a:rPr>
              <a:t>n</a:t>
            </a:r>
            <a:r>
              <a:rPr lang="en-US" altLang="zh-CN" sz="2000" baseline="-25000" dirty="0">
                <a:latin typeface="Times New Roman" panose="02020603050405020304" charset="0"/>
                <a:ea typeface="SimSun" panose="02010600030101010101" pitchFamily="2" charset="-122"/>
              </a:rPr>
              <a:t>1</a:t>
            </a:r>
            <a:r>
              <a:rPr lang="en-US" altLang="zh-CN" sz="2000" dirty="0">
                <a:latin typeface="Times New Roman" panose="02020603050405020304" charset="0"/>
                <a:ea typeface="SimSun" panose="02010600030101010101" pitchFamily="2" charset="-122"/>
              </a:rPr>
              <a:t>,…,</a:t>
            </a:r>
            <a:r>
              <a:rPr lang="en-US" altLang="zh-CN" sz="2000" i="1" dirty="0" err="1">
                <a:latin typeface="Times New Roman" panose="02020603050405020304" charset="0"/>
                <a:ea typeface="SimSun" panose="02010600030101010101" pitchFamily="2" charset="-122"/>
              </a:rPr>
              <a:t>n</a:t>
            </a:r>
            <a:r>
              <a:rPr lang="en-US" altLang="zh-CN" sz="2000" i="1" baseline="-25000" dirty="0" err="1">
                <a:latin typeface="Times New Roman" panose="02020603050405020304" charset="0"/>
                <a:ea typeface="SimSun" panose="02010600030101010101" pitchFamily="2" charset="-122"/>
              </a:rPr>
              <a:t>k</a:t>
            </a:r>
            <a:r>
              <a:rPr lang="en-US" altLang="zh-CN" sz="2000" dirty="0">
                <a:latin typeface="Times New Roman" panose="02020603050405020304" charset="0"/>
                <a:ea typeface="SimSun" panose="02010600030101010101" pitchFamily="2" charset="-122"/>
              </a:rPr>
              <a:t>}</a:t>
            </a:r>
            <a:endParaRPr lang="en-US" altLang="zh-CN" sz="2000" dirty="0">
              <a:latin typeface="Times New Roman" panose="02020603050405020304" charset="0"/>
              <a:ea typeface="SimSun" panose="02010600030101010101" pitchFamily="2" charset="-122"/>
            </a:endParaRPr>
          </a:p>
          <a:p>
            <a:pPr marL="863600" lvl="2" indent="-457200" eaLnBrk="1" hangingPunct="1">
              <a:lnSpc>
                <a:spcPct val="50000"/>
              </a:lnSpc>
              <a:buClr>
                <a:schemeClr val="tx1"/>
              </a:buClr>
              <a:buSzPct val="90000"/>
              <a:buFont typeface="Wingdings" panose="05000000000000000000" pitchFamily="2" charset="2"/>
              <a:buAutoNum type="arabicPeriod"/>
            </a:pPr>
            <a:endParaRPr lang="en-US" altLang="zh-CN" sz="2000" dirty="0">
              <a:latin typeface="Times New Roman" panose="02020603050405020304" charset="0"/>
              <a:ea typeface="SimSun" panose="02010600030101010101" pitchFamily="2" charset="-122"/>
            </a:endParaRPr>
          </a:p>
          <a:p>
            <a:pPr marL="863600" lvl="2" indent="-457200" eaLnBrk="1" hangingPunct="1">
              <a:buClr>
                <a:schemeClr val="tx1"/>
              </a:buClr>
              <a:buSzPct val="90000"/>
              <a:buFont typeface="Wingdings" panose="05000000000000000000" pitchFamily="2" charset="2"/>
              <a:buAutoNum type="arabicPeriod"/>
            </a:pPr>
            <a:r>
              <a:rPr lang="en-US" altLang="zh-CN" sz="2000" dirty="0">
                <a:ea typeface="SimSun" panose="02010600030101010101" pitchFamily="2" charset="-122"/>
              </a:rPr>
              <a:t>Check if there is a </a:t>
            </a:r>
            <a:r>
              <a:rPr lang="en-US" altLang="zh-CN" sz="2000" dirty="0">
                <a:latin typeface="Times New Roman" panose="02020603050405020304" charset="0"/>
                <a:ea typeface="SimSun" panose="02010600030101010101" pitchFamily="2" charset="-122"/>
              </a:rPr>
              <a:t>1 ≤ </a:t>
            </a:r>
            <a:r>
              <a:rPr lang="en-US" altLang="zh-CN" sz="2000" i="1" dirty="0">
                <a:latin typeface="Times New Roman" panose="02020603050405020304" charset="0"/>
                <a:ea typeface="SimSun" panose="02010600030101010101" pitchFamily="2" charset="-122"/>
              </a:rPr>
              <a:t>j</a:t>
            </a:r>
            <a:r>
              <a:rPr lang="en-US" altLang="zh-CN" sz="2000" dirty="0">
                <a:latin typeface="Times New Roman" panose="02020603050405020304" charset="0"/>
                <a:ea typeface="SimSun" panose="02010600030101010101" pitchFamily="2" charset="-122"/>
              </a:rPr>
              <a:t> ≤ </a:t>
            </a:r>
            <a:r>
              <a:rPr lang="en-US" altLang="zh-CN" sz="2000" i="1" dirty="0">
                <a:latin typeface="Times New Roman" panose="02020603050405020304" charset="0"/>
                <a:ea typeface="SimSun" panose="02010600030101010101" pitchFamily="2" charset="-122"/>
              </a:rPr>
              <a:t>k</a:t>
            </a:r>
            <a:r>
              <a:rPr lang="en-US" altLang="zh-CN" sz="2000" dirty="0">
                <a:ea typeface="SimSun" panose="02010600030101010101" pitchFamily="2" charset="-122"/>
              </a:rPr>
              <a:t> such that </a:t>
            </a:r>
            <a:r>
              <a:rPr lang="en-US" altLang="zh-CN" sz="2000" i="1" dirty="0">
                <a:latin typeface="Times New Roman" panose="02020603050405020304" charset="0"/>
                <a:ea typeface="SimSun" panose="02010600030101010101" pitchFamily="2" charset="-122"/>
              </a:rPr>
              <a:t>Q</a:t>
            </a:r>
            <a:r>
              <a:rPr lang="en-US" altLang="zh-CN" sz="2000" baseline="-25000" dirty="0">
                <a:latin typeface="Times New Roman" panose="02020603050405020304" charset="0"/>
                <a:ea typeface="SimSun" panose="02010600030101010101" pitchFamily="2" charset="-122"/>
              </a:rPr>
              <a:t>1</a:t>
            </a:r>
            <a:r>
              <a:rPr lang="en-US" altLang="zh-CN" sz="2000" dirty="0">
                <a:latin typeface="Times New Roman" panose="02020603050405020304" charset="0"/>
                <a:ea typeface="SimSun" panose="02010600030101010101" pitchFamily="2" charset="-122"/>
              </a:rPr>
              <a:t> = </a:t>
            </a:r>
            <a:r>
              <a:rPr lang="en-US" altLang="zh-CN" sz="2000" i="1" dirty="0">
                <a:latin typeface="Times New Roman" panose="02020603050405020304" charset="0"/>
                <a:ea typeface="SimSun" panose="02010600030101010101" pitchFamily="2" charset="-122"/>
              </a:rPr>
              <a:t>h</a:t>
            </a:r>
            <a:r>
              <a:rPr lang="en-US" altLang="zh-CN" sz="2000" dirty="0">
                <a:latin typeface="Times New Roman" panose="02020603050405020304" charset="0"/>
                <a:ea typeface="SimSun" panose="02010600030101010101" pitchFamily="2" charset="-122"/>
              </a:rPr>
              <a:t>(</a:t>
            </a:r>
            <a:r>
              <a:rPr lang="en-US" altLang="zh-CN" sz="2000" i="1" dirty="0" err="1">
                <a:latin typeface="Times New Roman" panose="02020603050405020304" charset="0"/>
                <a:ea typeface="SimSun" panose="02010600030101010101" pitchFamily="2" charset="-122"/>
              </a:rPr>
              <a:t>w</a:t>
            </a:r>
            <a:r>
              <a:rPr lang="en-US" altLang="zh-CN" sz="2000" i="1" baseline="-25000" dirty="0" err="1">
                <a:latin typeface="Times New Roman" panose="02020603050405020304" charset="0"/>
                <a:ea typeface="SimSun" panose="02010600030101010101" pitchFamily="2" charset="-122"/>
              </a:rPr>
              <a:t>j,n</a:t>
            </a:r>
            <a:r>
              <a:rPr lang="en-US" altLang="zh-CN" sz="2000" i="1" baseline="-32000" dirty="0" err="1">
                <a:latin typeface="Times New Roman" panose="02020603050405020304" charset="0"/>
                <a:ea typeface="SimSun" panose="02010600030101010101" pitchFamily="2" charset="-122"/>
              </a:rPr>
              <a:t>j</a:t>
            </a:r>
            <a:r>
              <a:rPr lang="en-US" altLang="zh-CN" sz="2000" dirty="0">
                <a:latin typeface="Times New Roman" panose="02020603050405020304" charset="0"/>
                <a:ea typeface="SimSun" panose="02010600030101010101" pitchFamily="2" charset="-122"/>
              </a:rPr>
              <a:t>)</a:t>
            </a:r>
            <a:r>
              <a:rPr lang="en-US" altLang="zh-CN" sz="2000" dirty="0">
                <a:ea typeface="SimSun" panose="02010600030101010101" pitchFamily="2" charset="-122"/>
              </a:rPr>
              <a:t> and </a:t>
            </a:r>
            <a:r>
              <a:rPr lang="en-US" altLang="zh-CN" sz="2000" i="1" dirty="0">
                <a:latin typeface="Times New Roman" panose="02020603050405020304" charset="0"/>
                <a:ea typeface="SimSun" panose="02010600030101010101" pitchFamily="2" charset="-122"/>
              </a:rPr>
              <a:t>t</a:t>
            </a:r>
            <a:r>
              <a:rPr lang="en-US" altLang="zh-CN" sz="2000" dirty="0">
                <a:latin typeface="Times New Roman" panose="02020603050405020304" charset="0"/>
                <a:ea typeface="SimSun" panose="02010600030101010101" pitchFamily="2" charset="-122"/>
              </a:rPr>
              <a:t> ≤ </a:t>
            </a:r>
            <a:r>
              <a:rPr lang="en-US" altLang="zh-CN" sz="2000" i="1" dirty="0">
                <a:latin typeface="Times New Roman" panose="02020603050405020304" charset="0"/>
                <a:ea typeface="SimSun" panose="02010600030101010101" pitchFamily="2" charset="-122"/>
              </a:rPr>
              <a:t>n</a:t>
            </a:r>
            <a:r>
              <a:rPr lang="en-US" altLang="zh-CN" sz="2000" dirty="0">
                <a:ea typeface="SimSun" panose="02010600030101010101" pitchFamily="2" charset="-122"/>
              </a:rPr>
              <a:t>. If yes, </a:t>
            </a:r>
            <a:r>
              <a:rPr lang="en-US" altLang="zh-CN" sz="2000" dirty="0" err="1">
                <a:ea typeface="SimSun" panose="02010600030101010101" pitchFamily="2" charset="-122"/>
              </a:rPr>
              <a:t>goto</a:t>
            </a:r>
            <a:r>
              <a:rPr lang="en-US" altLang="zh-CN" sz="2000" dirty="0">
                <a:ea typeface="SimSun" panose="02010600030101010101" pitchFamily="2" charset="-122"/>
              </a:rPr>
              <a:t> step 3; otherwise, </a:t>
            </a:r>
            <a:r>
              <a:rPr lang="en-US" altLang="zh-CN" sz="2000" dirty="0" err="1">
                <a:ea typeface="SimSun" panose="02010600030101010101" pitchFamily="2" charset="-122"/>
              </a:rPr>
              <a:t>goto</a:t>
            </a:r>
            <a:r>
              <a:rPr lang="en-US" altLang="zh-CN" sz="2000" dirty="0">
                <a:ea typeface="SimSun" panose="02010600030101010101" pitchFamily="2" charset="-122"/>
              </a:rPr>
              <a:t> step 4 </a:t>
            </a:r>
            <a:endParaRPr lang="en-US" altLang="zh-CN" sz="2000" dirty="0">
              <a:ea typeface="SimSun" panose="02010600030101010101" pitchFamily="2" charset="-122"/>
            </a:endParaRPr>
          </a:p>
          <a:p>
            <a:pPr marL="863600" lvl="2" indent="-457200" eaLnBrk="1" hangingPunct="1">
              <a:lnSpc>
                <a:spcPct val="50000"/>
              </a:lnSpc>
              <a:buClr>
                <a:schemeClr val="tx1"/>
              </a:buClr>
              <a:buSzPct val="90000"/>
              <a:buFont typeface="Wingdings" panose="05000000000000000000" pitchFamily="2" charset="2"/>
              <a:buAutoNum type="arabicPeriod"/>
            </a:pPr>
            <a:endParaRPr lang="en-US" altLang="zh-CN" sz="2000" dirty="0">
              <a:ea typeface="SimSun" panose="02010600030101010101" pitchFamily="2" charset="-122"/>
            </a:endParaRPr>
          </a:p>
          <a:p>
            <a:pPr marL="863600" lvl="2" indent="-457200" eaLnBrk="1" hangingPunct="1">
              <a:buClr>
                <a:schemeClr val="tx1"/>
              </a:buClr>
              <a:buSzPct val="90000"/>
              <a:buFont typeface="Wingdings" panose="05000000000000000000" pitchFamily="2" charset="2"/>
              <a:buAutoNum type="arabicPeriod"/>
            </a:pPr>
            <a:r>
              <a:rPr lang="en-US" altLang="zh-CN" sz="2000" dirty="0">
                <a:ea typeface="SimSun" panose="02010600030101010101" pitchFamily="2" charset="-122"/>
              </a:rPr>
              <a:t>Apply </a:t>
            </a:r>
            <a:r>
              <a:rPr lang="en-US" altLang="zh-CN" sz="2000" i="1" dirty="0">
                <a:latin typeface="Times New Roman" panose="02020603050405020304" charset="0"/>
                <a:ea typeface="SimSun" panose="02010600030101010101" pitchFamily="2" charset="-122"/>
              </a:rPr>
              <a:t>r</a:t>
            </a:r>
            <a:r>
              <a:rPr lang="en-US" altLang="zh-CN" sz="2000" dirty="0">
                <a:ea typeface="SimSun" panose="02010600030101010101" pitchFamily="2" charset="-122"/>
              </a:rPr>
              <a:t> and </a:t>
            </a:r>
            <a:r>
              <a:rPr lang="en-US" altLang="zh-CN" sz="2000" i="1" dirty="0">
                <a:latin typeface="Times New Roman" panose="02020603050405020304" charset="0"/>
                <a:ea typeface="SimSun" panose="02010600030101010101" pitchFamily="2" charset="-122"/>
              </a:rPr>
              <a:t>h</a:t>
            </a:r>
            <a:r>
              <a:rPr lang="en-US" altLang="zh-CN" sz="2000" dirty="0">
                <a:ea typeface="SimSun" panose="02010600030101010101" pitchFamily="2" charset="-122"/>
              </a:rPr>
              <a:t> alternatively on </a:t>
            </a:r>
            <a:r>
              <a:rPr lang="en-US" altLang="zh-CN" sz="2000" i="1" dirty="0">
                <a:latin typeface="Times New Roman" panose="02020603050405020304" charset="0"/>
                <a:ea typeface="SimSun" panose="02010600030101010101" pitchFamily="2" charset="-122"/>
              </a:rPr>
              <a:t>w</a:t>
            </a:r>
            <a:r>
              <a:rPr lang="en-US" altLang="zh-CN" sz="2000" baseline="-25000" dirty="0">
                <a:latin typeface="Times New Roman" panose="02020603050405020304" charset="0"/>
                <a:ea typeface="SimSun" panose="02010600030101010101" pitchFamily="2" charset="-122"/>
              </a:rPr>
              <a:t>j1</a:t>
            </a:r>
            <a:r>
              <a:rPr lang="en-US" altLang="zh-CN" sz="2000" dirty="0">
                <a:ea typeface="SimSun" panose="02010600030101010101" pitchFamily="2" charset="-122"/>
              </a:rPr>
              <a:t> for </a:t>
            </a:r>
            <a:r>
              <a:rPr lang="en-US" altLang="zh-CN" sz="2000" dirty="0">
                <a:latin typeface="Times New Roman" panose="02020603050405020304" charset="0"/>
                <a:ea typeface="SimSun" panose="02010600030101010101" pitchFamily="2" charset="-122"/>
              </a:rPr>
              <a:t>0 ≤ </a:t>
            </a:r>
            <a:r>
              <a:rPr lang="en-US" altLang="zh-CN" sz="2000" i="1" dirty="0" err="1">
                <a:latin typeface="Times New Roman" panose="02020603050405020304" charset="0"/>
                <a:ea typeface="SimSun" panose="02010600030101010101" pitchFamily="2" charset="-122"/>
              </a:rPr>
              <a:t>i</a:t>
            </a:r>
            <a:r>
              <a:rPr lang="en-US" altLang="zh-CN" sz="2000" dirty="0">
                <a:latin typeface="Times New Roman" panose="02020603050405020304" charset="0"/>
                <a:ea typeface="SimSun" panose="02010600030101010101" pitchFamily="2" charset="-122"/>
              </a:rPr>
              <a:t> ≤</a:t>
            </a:r>
            <a:r>
              <a:rPr lang="en-US" altLang="zh-CN" sz="2000" dirty="0">
                <a:ea typeface="SimSun" panose="02010600030101010101" pitchFamily="2" charset="-122"/>
              </a:rPr>
              <a:t> </a:t>
            </a:r>
            <a:r>
              <a:rPr lang="en-US" altLang="zh-CN" sz="2000" i="1" dirty="0">
                <a:ea typeface="SimSun" panose="02010600030101010101" pitchFamily="2" charset="-122"/>
              </a:rPr>
              <a:t>j</a:t>
            </a:r>
            <a:r>
              <a:rPr lang="en-US" altLang="zh-CN" sz="2000" dirty="0">
                <a:ea typeface="SimSun" panose="02010600030101010101" pitchFamily="2" charset="-122"/>
              </a:rPr>
              <a:t> times until </a:t>
            </a:r>
            <a:endParaRPr lang="en-US" altLang="zh-CN" sz="2000" dirty="0">
              <a:ea typeface="SimSun" panose="02010600030101010101" pitchFamily="2" charset="-122"/>
            </a:endParaRPr>
          </a:p>
          <a:p>
            <a:pPr marL="863600" lvl="2" indent="-457200" eaLnBrk="1" hangingPunct="1">
              <a:buClr>
                <a:schemeClr val="tx1"/>
              </a:buClr>
              <a:buSzPct val="90000"/>
              <a:buFont typeface="Wingdings" panose="05000000000000000000" pitchFamily="2" charset="2"/>
              <a:buNone/>
            </a:pPr>
            <a:r>
              <a:rPr lang="en-US" altLang="zh-CN" sz="2000" dirty="0">
                <a:ea typeface="SimSun" panose="02010600030101010101" pitchFamily="2" charset="-122"/>
              </a:rPr>
              <a:t>	</a:t>
            </a:r>
            <a:r>
              <a:rPr lang="en-US" altLang="zh-CN" sz="2000" i="1" dirty="0" err="1">
                <a:latin typeface="Times New Roman" panose="02020603050405020304" charset="0"/>
                <a:ea typeface="SimSun" panose="02010600030101010101" pitchFamily="2" charset="-122"/>
              </a:rPr>
              <a:t>w</a:t>
            </a:r>
            <a:r>
              <a:rPr lang="en-US" altLang="zh-CN" sz="2000" i="1" baseline="-25000" dirty="0" err="1">
                <a:latin typeface="Times New Roman" panose="02020603050405020304" charset="0"/>
                <a:ea typeface="SimSun" panose="02010600030101010101" pitchFamily="2" charset="-122"/>
              </a:rPr>
              <a:t>j,n</a:t>
            </a:r>
            <a:r>
              <a:rPr lang="en-US" altLang="zh-CN" sz="2000" i="1" baseline="-35000" dirty="0" err="1">
                <a:latin typeface="Times New Roman" panose="02020603050405020304" charset="0"/>
                <a:ea typeface="SimSun" panose="02010600030101010101" pitchFamily="2" charset="-122"/>
              </a:rPr>
              <a:t>i</a:t>
            </a:r>
            <a:r>
              <a:rPr lang="en-US" altLang="zh-CN" sz="2000" i="1" dirty="0">
                <a:latin typeface="Times New Roman" panose="02020603050405020304" charset="0"/>
                <a:ea typeface="SimSun" panose="02010600030101010101" pitchFamily="2" charset="-122"/>
              </a:rPr>
              <a:t> </a:t>
            </a:r>
            <a:r>
              <a:rPr lang="en-US" altLang="zh-CN" sz="2000" dirty="0">
                <a:latin typeface="Times New Roman" panose="02020603050405020304" charset="0"/>
                <a:ea typeface="SimSun" panose="02010600030101010101" pitchFamily="2" charset="-122"/>
              </a:rPr>
              <a:t>= (</a:t>
            </a:r>
            <a:r>
              <a:rPr lang="en-US" altLang="zh-CN" sz="2000" i="1" dirty="0">
                <a:latin typeface="Times New Roman" panose="02020603050405020304" charset="0"/>
                <a:ea typeface="SimSun" panose="02010600030101010101" pitchFamily="2" charset="-122"/>
              </a:rPr>
              <a:t>r</a:t>
            </a:r>
            <a:r>
              <a:rPr lang="en-US" altLang="zh-CN" sz="2000" dirty="0">
                <a:latin typeface="Times New Roman" panose="02020603050405020304" charset="0"/>
                <a:ea typeface="SimSun" panose="02010600030101010101" pitchFamily="2" charset="-122"/>
              </a:rPr>
              <a:t> ○ </a:t>
            </a:r>
            <a:r>
              <a:rPr lang="en-US" altLang="zh-CN" sz="2000" i="1" dirty="0">
                <a:latin typeface="Times New Roman" panose="02020603050405020304" charset="0"/>
                <a:ea typeface="SimSun" panose="02010600030101010101" pitchFamily="2" charset="-122"/>
              </a:rPr>
              <a:t>h</a:t>
            </a:r>
            <a:r>
              <a:rPr lang="en-US" altLang="zh-CN" sz="2000" dirty="0">
                <a:latin typeface="Times New Roman" panose="02020603050405020304" charset="0"/>
                <a:ea typeface="SimSun" panose="02010600030101010101" pitchFamily="2" charset="-122"/>
              </a:rPr>
              <a:t>)</a:t>
            </a:r>
            <a:r>
              <a:rPr lang="en-US" altLang="zh-CN" sz="2000" i="1" baseline="30000" dirty="0" err="1">
                <a:latin typeface="Times New Roman" panose="02020603050405020304" charset="0"/>
                <a:ea typeface="SimSun" panose="02010600030101010101" pitchFamily="2" charset="-122"/>
              </a:rPr>
              <a:t>i</a:t>
            </a:r>
            <a:r>
              <a:rPr lang="en-US" altLang="zh-CN" sz="2000" dirty="0">
                <a:latin typeface="Times New Roman" panose="02020603050405020304" charset="0"/>
                <a:ea typeface="SimSun" panose="02010600030101010101" pitchFamily="2" charset="-122"/>
              </a:rPr>
              <a:t>(</a:t>
            </a:r>
            <a:r>
              <a:rPr lang="en-US" altLang="zh-CN" sz="2000" i="1" dirty="0">
                <a:latin typeface="Times New Roman" panose="02020603050405020304" charset="0"/>
                <a:ea typeface="SimSun" panose="02010600030101010101" pitchFamily="2" charset="-122"/>
              </a:rPr>
              <a:t>w</a:t>
            </a:r>
            <a:r>
              <a:rPr lang="en-US" altLang="zh-CN" sz="2000" i="1" baseline="-25000" dirty="0">
                <a:latin typeface="Times New Roman" panose="02020603050405020304" charset="0"/>
                <a:ea typeface="SimSun" panose="02010600030101010101" pitchFamily="2" charset="-122"/>
              </a:rPr>
              <a:t>j</a:t>
            </a:r>
            <a:r>
              <a:rPr lang="en-US" altLang="zh-CN" sz="2000" baseline="-25000" dirty="0">
                <a:latin typeface="Times New Roman" panose="02020603050405020304" charset="0"/>
                <a:ea typeface="SimSun" panose="02010600030101010101" pitchFamily="2" charset="-122"/>
              </a:rPr>
              <a:t>1</a:t>
            </a:r>
            <a:r>
              <a:rPr lang="en-US" altLang="zh-CN" sz="2000" dirty="0">
                <a:latin typeface="Times New Roman" panose="02020603050405020304" charset="0"/>
                <a:ea typeface="SimSun" panose="02010600030101010101" pitchFamily="2" charset="-122"/>
              </a:rPr>
              <a:t>)</a:t>
            </a:r>
            <a:r>
              <a:rPr lang="en-US" altLang="zh-CN" sz="2000" dirty="0">
                <a:ea typeface="SimSun" panose="02010600030101010101" pitchFamily="2" charset="-122"/>
              </a:rPr>
              <a:t> is generated such that </a:t>
            </a:r>
            <a:r>
              <a:rPr lang="en-US" altLang="zh-CN" sz="2000" i="1" dirty="0">
                <a:latin typeface="Times New Roman" panose="02020603050405020304" charset="0"/>
                <a:ea typeface="SimSun" panose="02010600030101010101" pitchFamily="2" charset="-122"/>
              </a:rPr>
              <a:t>h</a:t>
            </a:r>
            <a:r>
              <a:rPr lang="en-US" altLang="zh-CN" sz="2000" dirty="0">
                <a:latin typeface="Times New Roman" panose="02020603050405020304" charset="0"/>
                <a:ea typeface="SimSun" panose="02010600030101010101" pitchFamily="2" charset="-122"/>
              </a:rPr>
              <a:t>(</a:t>
            </a:r>
            <a:r>
              <a:rPr lang="en-US" altLang="zh-CN" sz="2000" i="1" dirty="0" err="1">
                <a:latin typeface="Times New Roman" panose="02020603050405020304" charset="0"/>
                <a:ea typeface="SimSun" panose="02010600030101010101" pitchFamily="2" charset="-122"/>
              </a:rPr>
              <a:t>w</a:t>
            </a:r>
            <a:r>
              <a:rPr lang="en-US" altLang="zh-CN" sz="2000" i="1" baseline="-25000" dirty="0" err="1">
                <a:latin typeface="Times New Roman" panose="02020603050405020304" charset="0"/>
                <a:ea typeface="SimSun" panose="02010600030101010101" pitchFamily="2" charset="-122"/>
              </a:rPr>
              <a:t>j,n</a:t>
            </a:r>
            <a:r>
              <a:rPr lang="en-US" altLang="zh-CN" sz="2000" i="1" baseline="-35000" dirty="0" err="1">
                <a:latin typeface="Times New Roman" panose="02020603050405020304" charset="0"/>
                <a:ea typeface="SimSun" panose="02010600030101010101" pitchFamily="2" charset="-122"/>
              </a:rPr>
              <a:t>i</a:t>
            </a:r>
            <a:r>
              <a:rPr lang="en-US" altLang="zh-CN" sz="2000" dirty="0">
                <a:latin typeface="Times New Roman" panose="02020603050405020304" charset="0"/>
                <a:ea typeface="SimSun" panose="02010600030101010101" pitchFamily="2" charset="-122"/>
              </a:rPr>
              <a:t>) = </a:t>
            </a:r>
            <a:r>
              <a:rPr lang="en-US" altLang="zh-CN" sz="2000" i="1" dirty="0">
                <a:latin typeface="Times New Roman" panose="02020603050405020304" charset="0"/>
                <a:ea typeface="SimSun" panose="02010600030101010101" pitchFamily="2" charset="-122"/>
              </a:rPr>
              <a:t>Q</a:t>
            </a:r>
            <a:r>
              <a:rPr lang="en-US" altLang="zh-CN" sz="2000" baseline="-25000" dirty="0">
                <a:latin typeface="Times New Roman" panose="02020603050405020304" charset="0"/>
                <a:ea typeface="SimSun" panose="02010600030101010101" pitchFamily="2" charset="-122"/>
              </a:rPr>
              <a:t>0</a:t>
            </a:r>
            <a:r>
              <a:rPr lang="en-US" altLang="zh-CN" sz="2000" baseline="-25000" dirty="0">
                <a:ea typeface="SimSun" panose="02010600030101010101" pitchFamily="2" charset="-122"/>
              </a:rPr>
              <a:t> </a:t>
            </a:r>
            <a:r>
              <a:rPr lang="en-US" altLang="zh-CN" sz="2000" dirty="0">
                <a:ea typeface="SimSun" panose="02010600030101010101" pitchFamily="2" charset="-122"/>
              </a:rPr>
              <a:t>. If such a </a:t>
            </a:r>
            <a:r>
              <a:rPr lang="en-US" altLang="zh-CN" sz="2000" i="1" dirty="0" err="1">
                <a:latin typeface="Times New Roman" panose="02020603050405020304" charset="0"/>
                <a:ea typeface="SimSun" panose="02010600030101010101" pitchFamily="2" charset="-122"/>
              </a:rPr>
              <a:t>w</a:t>
            </a:r>
            <a:r>
              <a:rPr lang="en-US" altLang="zh-CN" sz="2000" i="1" baseline="-25000" dirty="0" err="1">
                <a:latin typeface="Times New Roman" panose="02020603050405020304" charset="0"/>
                <a:ea typeface="SimSun" panose="02010600030101010101" pitchFamily="2" charset="-122"/>
              </a:rPr>
              <a:t>j,n</a:t>
            </a:r>
            <a:r>
              <a:rPr lang="en-US" altLang="zh-CN" sz="2000" i="1" baseline="-35000" dirty="0" err="1">
                <a:latin typeface="Times New Roman" panose="02020603050405020304" charset="0"/>
                <a:ea typeface="SimSun" panose="02010600030101010101" pitchFamily="2" charset="-122"/>
              </a:rPr>
              <a:t>i</a:t>
            </a:r>
            <a:r>
              <a:rPr lang="en-US" altLang="zh-CN" sz="2000" dirty="0">
                <a:ea typeface="SimSun" panose="02010600030101010101" pitchFamily="2" charset="-122"/>
              </a:rPr>
              <a:t> is found, return </a:t>
            </a:r>
            <a:r>
              <a:rPr lang="en-US" altLang="zh-CN" sz="2000" i="1" dirty="0">
                <a:latin typeface="Times New Roman" panose="02020603050405020304" charset="0"/>
                <a:ea typeface="SimSun" panose="02010600030101010101" pitchFamily="2" charset="-122"/>
              </a:rPr>
              <a:t>w</a:t>
            </a:r>
            <a:r>
              <a:rPr lang="en-US" altLang="zh-CN" sz="2000" dirty="0">
                <a:latin typeface="Times New Roman" panose="02020603050405020304" charset="0"/>
                <a:ea typeface="SimSun" panose="02010600030101010101" pitchFamily="2" charset="-122"/>
              </a:rPr>
              <a:t> = </a:t>
            </a:r>
            <a:r>
              <a:rPr lang="en-US" altLang="zh-CN" sz="2000" i="1" dirty="0" err="1">
                <a:latin typeface="Times New Roman" panose="02020603050405020304" charset="0"/>
                <a:ea typeface="SimSun" panose="02010600030101010101" pitchFamily="2" charset="-122"/>
              </a:rPr>
              <a:t>w</a:t>
            </a:r>
            <a:r>
              <a:rPr lang="en-US" altLang="zh-CN" sz="2000" i="1" baseline="-25000" dirty="0" err="1">
                <a:latin typeface="Times New Roman" panose="02020603050405020304" charset="0"/>
                <a:ea typeface="SimSun" panose="02010600030101010101" pitchFamily="2" charset="-122"/>
              </a:rPr>
              <a:t>j,n</a:t>
            </a:r>
            <a:r>
              <a:rPr lang="en-US" altLang="zh-CN" sz="2000" i="1" baseline="-35000" dirty="0" err="1">
                <a:latin typeface="Times New Roman" panose="02020603050405020304" charset="0"/>
                <a:ea typeface="SimSun" panose="02010600030101010101" pitchFamily="2" charset="-122"/>
              </a:rPr>
              <a:t>i</a:t>
            </a:r>
            <a:r>
              <a:rPr lang="en-US" altLang="zh-CN" sz="2000" dirty="0">
                <a:ea typeface="SimSun" panose="02010600030101010101" pitchFamily="2" charset="-122"/>
              </a:rPr>
              <a:t>;  otherwise, </a:t>
            </a:r>
            <a:r>
              <a:rPr lang="en-US" altLang="zh-CN" sz="2000" dirty="0" err="1">
                <a:ea typeface="SimSun" panose="02010600030101010101" pitchFamily="2" charset="-122"/>
              </a:rPr>
              <a:t>goto</a:t>
            </a:r>
            <a:r>
              <a:rPr lang="en-US" altLang="zh-CN" sz="2000" dirty="0">
                <a:ea typeface="SimSun" panose="02010600030101010101" pitchFamily="2" charset="-122"/>
              </a:rPr>
              <a:t> step 4</a:t>
            </a:r>
            <a:endParaRPr lang="en-US" altLang="zh-CN" sz="2000" dirty="0">
              <a:ea typeface="SimSun" panose="02010600030101010101" pitchFamily="2" charset="-122"/>
            </a:endParaRPr>
          </a:p>
          <a:p>
            <a:pPr marL="863600" lvl="2" indent="-457200" eaLnBrk="1" hangingPunct="1">
              <a:buClr>
                <a:schemeClr val="tx1"/>
              </a:buClr>
              <a:buSzPct val="90000"/>
              <a:buFont typeface="Wingdings" panose="05000000000000000000" pitchFamily="2" charset="2"/>
              <a:buAutoNum type="arabicPeriod" startAt="4"/>
            </a:pPr>
            <a:endParaRPr lang="en-US" altLang="zh-CN" sz="2000" dirty="0">
              <a:ea typeface="SimSun" panose="02010600030101010101" pitchFamily="2" charset="-122"/>
            </a:endParaRPr>
          </a:p>
          <a:p>
            <a:pPr marL="863600" lvl="2" indent="-457200" eaLnBrk="1" hangingPunct="1">
              <a:buClr>
                <a:schemeClr val="tx1"/>
              </a:buClr>
              <a:buSzPct val="90000"/>
              <a:buFont typeface="Wingdings" panose="05000000000000000000" pitchFamily="2" charset="2"/>
              <a:buAutoNum type="arabicPeriod" startAt="4"/>
            </a:pPr>
            <a:r>
              <a:rPr lang="en-US" altLang="zh-CN" sz="2000" dirty="0">
                <a:ea typeface="SimSun" panose="02010600030101010101" pitchFamily="2" charset="-122"/>
              </a:rPr>
              <a:t>Set </a:t>
            </a:r>
            <a:r>
              <a:rPr lang="en-US" altLang="zh-CN" sz="2000" i="1" dirty="0">
                <a:latin typeface="Times New Roman" panose="02020603050405020304" charset="0"/>
                <a:ea typeface="SimSun" panose="02010600030101010101" pitchFamily="2" charset="-122"/>
              </a:rPr>
              <a:t>Q</a:t>
            </a:r>
            <a:r>
              <a:rPr lang="en-US" altLang="zh-CN" sz="2000" baseline="-25000" dirty="0">
                <a:latin typeface="Times New Roman" panose="02020603050405020304" charset="0"/>
                <a:ea typeface="SimSun" panose="02010600030101010101" pitchFamily="2" charset="-122"/>
              </a:rPr>
              <a:t>1</a:t>
            </a:r>
            <a:r>
              <a:rPr lang="en-US" altLang="zh-CN" sz="2000" dirty="0">
                <a:latin typeface="Times New Roman" panose="02020603050405020304" charset="0"/>
                <a:ea typeface="SimSun" panose="02010600030101010101" pitchFamily="2" charset="-122"/>
              </a:rPr>
              <a:t> ← </a:t>
            </a:r>
            <a:r>
              <a:rPr lang="en-US" altLang="zh-CN" sz="2000" i="1" dirty="0">
                <a:latin typeface="Times New Roman" panose="02020603050405020304" charset="0"/>
                <a:ea typeface="SimSun" panose="02010600030101010101" pitchFamily="2" charset="-122"/>
              </a:rPr>
              <a:t>h</a:t>
            </a:r>
            <a:r>
              <a:rPr lang="en-US" altLang="zh-CN" sz="2000" dirty="0">
                <a:latin typeface="Times New Roman" panose="02020603050405020304" charset="0"/>
                <a:ea typeface="SimSun" panose="02010600030101010101" pitchFamily="2" charset="-122"/>
              </a:rPr>
              <a:t>(</a:t>
            </a:r>
            <a:r>
              <a:rPr lang="en-US" altLang="zh-CN" sz="2000" i="1" dirty="0">
                <a:latin typeface="Times New Roman" panose="02020603050405020304" charset="0"/>
                <a:ea typeface="SimSun" panose="02010600030101010101" pitchFamily="2" charset="-122"/>
              </a:rPr>
              <a:t>r</a:t>
            </a:r>
            <a:r>
              <a:rPr lang="en-US" altLang="zh-CN" sz="2000" dirty="0">
                <a:latin typeface="Times New Roman" panose="02020603050405020304" charset="0"/>
                <a:ea typeface="SimSun" panose="02010600030101010101" pitchFamily="2" charset="-122"/>
              </a:rPr>
              <a:t>(</a:t>
            </a:r>
            <a:r>
              <a:rPr lang="en-US" altLang="zh-CN" sz="2000" i="1" dirty="0">
                <a:latin typeface="Times New Roman" panose="02020603050405020304" charset="0"/>
                <a:ea typeface="SimSun" panose="02010600030101010101" pitchFamily="2" charset="-122"/>
              </a:rPr>
              <a:t>Q</a:t>
            </a:r>
            <a:r>
              <a:rPr lang="en-US" altLang="zh-CN" sz="2000" baseline="-25000" dirty="0">
                <a:latin typeface="Times New Roman" panose="02020603050405020304" charset="0"/>
                <a:ea typeface="SimSun" panose="02010600030101010101" pitchFamily="2" charset="-122"/>
              </a:rPr>
              <a:t>1</a:t>
            </a:r>
            <a:r>
              <a:rPr lang="en-US" altLang="zh-CN" sz="2000" dirty="0">
                <a:latin typeface="Times New Roman" panose="02020603050405020304" charset="0"/>
                <a:ea typeface="SimSun" panose="02010600030101010101" pitchFamily="2" charset="-122"/>
              </a:rPr>
              <a:t>))</a:t>
            </a:r>
            <a:r>
              <a:rPr lang="en-US" altLang="zh-CN" sz="2000" dirty="0">
                <a:ea typeface="SimSun" panose="02010600030101010101" pitchFamily="2" charset="-122"/>
              </a:rPr>
              <a:t> and </a:t>
            </a:r>
            <a:r>
              <a:rPr lang="en-US" altLang="zh-CN" sz="2000" i="1" dirty="0">
                <a:latin typeface="Times New Roman" panose="02020603050405020304" charset="0"/>
                <a:ea typeface="SimSun" panose="02010600030101010101" pitchFamily="2" charset="-122"/>
              </a:rPr>
              <a:t>t</a:t>
            </a:r>
            <a:r>
              <a:rPr lang="en-US" altLang="zh-CN" sz="2000" dirty="0">
                <a:latin typeface="Times New Roman" panose="02020603050405020304" charset="0"/>
                <a:ea typeface="SimSun" panose="02010600030101010101" pitchFamily="2" charset="-122"/>
              </a:rPr>
              <a:t> ← </a:t>
            </a:r>
            <a:r>
              <a:rPr lang="en-US" altLang="zh-CN" sz="2000" i="1" dirty="0">
                <a:latin typeface="Times New Roman" panose="02020603050405020304" charset="0"/>
                <a:ea typeface="SimSun" panose="02010600030101010101" pitchFamily="2" charset="-122"/>
              </a:rPr>
              <a:t>t</a:t>
            </a:r>
            <a:r>
              <a:rPr lang="en-US" altLang="zh-CN" sz="2000" dirty="0">
                <a:latin typeface="Times New Roman" panose="02020603050405020304" charset="0"/>
                <a:ea typeface="SimSun" panose="02010600030101010101" pitchFamily="2" charset="-122"/>
              </a:rPr>
              <a:t> + 1</a:t>
            </a:r>
            <a:r>
              <a:rPr lang="en-US" altLang="zh-CN" sz="2000" dirty="0">
                <a:ea typeface="SimSun" panose="02010600030101010101" pitchFamily="2" charset="-122"/>
              </a:rPr>
              <a:t>. If </a:t>
            </a:r>
            <a:r>
              <a:rPr lang="en-US" altLang="zh-CN" sz="2000" i="1" dirty="0">
                <a:latin typeface="Times New Roman" panose="02020603050405020304" charset="0"/>
                <a:ea typeface="SimSun" panose="02010600030101010101" pitchFamily="2" charset="-122"/>
              </a:rPr>
              <a:t>t</a:t>
            </a:r>
            <a:r>
              <a:rPr lang="en-US" altLang="zh-CN" sz="2000" dirty="0">
                <a:latin typeface="Times New Roman" panose="02020603050405020304" charset="0"/>
                <a:ea typeface="SimSun" panose="02010600030101010101" pitchFamily="2" charset="-122"/>
              </a:rPr>
              <a:t> ≤ n</a:t>
            </a:r>
            <a:r>
              <a:rPr lang="en-US" altLang="zh-CN" sz="2000" dirty="0">
                <a:ea typeface="SimSun" panose="02010600030101010101" pitchFamily="2" charset="-122"/>
              </a:rPr>
              <a:t> then </a:t>
            </a:r>
            <a:r>
              <a:rPr lang="en-US" altLang="zh-CN" sz="2000" dirty="0" err="1">
                <a:ea typeface="SimSun" panose="02010600030101010101" pitchFamily="2" charset="-122"/>
              </a:rPr>
              <a:t>goto</a:t>
            </a:r>
            <a:r>
              <a:rPr lang="en-US" altLang="zh-CN" sz="2000" dirty="0">
                <a:ea typeface="SimSun" panose="02010600030101010101" pitchFamily="2" charset="-122"/>
              </a:rPr>
              <a:t> step 2. Otherwise, return “password not found.” (the rainbow table doesn’t contain the password whose hash value equals </a:t>
            </a:r>
            <a:r>
              <a:rPr lang="en-US" altLang="zh-CN" sz="2000" i="1" dirty="0">
                <a:latin typeface="Times New Roman" panose="02020603050405020304" charset="0"/>
                <a:ea typeface="SimSun" panose="02010600030101010101" pitchFamily="2" charset="-122"/>
              </a:rPr>
              <a:t>Q</a:t>
            </a:r>
            <a:r>
              <a:rPr lang="en-US" altLang="zh-CN" sz="2000" baseline="-25000" dirty="0">
                <a:latin typeface="Times New Roman" panose="02020603050405020304" charset="0"/>
                <a:ea typeface="SimSun" panose="02010600030101010101" pitchFamily="2" charset="-122"/>
              </a:rPr>
              <a:t>0 </a:t>
            </a:r>
            <a:r>
              <a:rPr lang="en-US" altLang="zh-CN" sz="2000" dirty="0">
                <a:ea typeface="SimSun" panose="02010600030101010101" pitchFamily="2" charset="-122"/>
              </a:rPr>
              <a:t>)</a:t>
            </a:r>
            <a:endParaRPr lang="zh-CN" altLang="en-US" sz="2000" dirty="0">
              <a:ea typeface="SimSun" panose="02010600030101010101" pitchFamily="2" charset="-122"/>
            </a:endParaRPr>
          </a:p>
        </p:txBody>
      </p:sp>
      <p:sp>
        <p:nvSpPr>
          <p:cNvPr id="4" name="Title 3"/>
          <p:cNvSpPr txBox="1"/>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100" kern="0" dirty="0">
                <a:ea typeface="SimSun" panose="02010600030101010101" pitchFamily="2" charset="-122"/>
              </a:rPr>
              <a:t>Rainbow Table</a:t>
            </a:r>
            <a:endParaRPr lang="zh-CN" altLang="en-US" kern="0" dirty="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Rot="1" noChangeArrowheads="1"/>
          </p:cNvSpPr>
          <p:nvPr>
            <p:ph type="title" idx="4294967295"/>
          </p:nvPr>
        </p:nvSpPr>
        <p:spPr>
          <a:xfrm>
            <a:off x="1143000" y="-152400"/>
            <a:ext cx="7543800" cy="1295400"/>
          </a:xfrm>
        </p:spPr>
        <p:txBody>
          <a:bodyPr anchor="ctr"/>
          <a:lstStyle/>
          <a:p>
            <a:r>
              <a:rPr lang="en-US" b="1">
                <a:latin typeface="Times New Roman" panose="02020603050405020304" charset="0"/>
                <a:cs typeface="Times New Roman" panose="02020603050405020304" charset="0"/>
              </a:rPr>
              <a:t>Motivations</a:t>
            </a:r>
            <a:endParaRPr lang="en-US" b="1">
              <a:latin typeface="Times New Roman" panose="02020603050405020304" charset="0"/>
              <a:cs typeface="Times New Roman" panose="02020603050405020304" charset="0"/>
            </a:endParaRPr>
          </a:p>
        </p:txBody>
      </p:sp>
      <p:sp>
        <p:nvSpPr>
          <p:cNvPr id="6148" name="Rectangle 3"/>
          <p:cNvSpPr>
            <a:spLocks noGrp="1" noChangeArrowheads="1"/>
          </p:cNvSpPr>
          <p:nvPr>
            <p:ph idx="4294967295"/>
          </p:nvPr>
        </p:nvSpPr>
        <p:spPr>
          <a:xfrm>
            <a:off x="800100" y="1447800"/>
            <a:ext cx="8229600" cy="4411662"/>
          </a:xfrm>
        </p:spPr>
        <p:txBody>
          <a:bodyPr/>
          <a:lstStyle/>
          <a:p>
            <a:pPr eaLnBrk="1" hangingPunct="1">
              <a:buClr>
                <a:srgbClr val="9E9EFF"/>
              </a:buClr>
            </a:pPr>
            <a:r>
              <a:rPr lang="en-US" altLang="zh-CN">
                <a:ea typeface="SimSun" panose="02010600030101010101" pitchFamily="2" charset="-122"/>
              </a:rPr>
              <a:t>Data and software</a:t>
            </a:r>
            <a:endParaRPr lang="en-US" altLang="zh-CN">
              <a:ea typeface="SimSun" panose="02010600030101010101" pitchFamily="2" charset="-122"/>
            </a:endParaRPr>
          </a:p>
          <a:p>
            <a:pPr lvl="1" eaLnBrk="1" hangingPunct="1">
              <a:buClr>
                <a:srgbClr val="9E9EFF"/>
              </a:buClr>
            </a:pPr>
            <a:r>
              <a:rPr lang="en-US" altLang="zh-CN">
                <a:ea typeface="SimSun" panose="02010600030101010101" pitchFamily="2" charset="-122"/>
              </a:rPr>
              <a:t>What is data</a:t>
            </a:r>
            <a:r>
              <a:rPr lang="en-US" altLang="zh-CN" dirty="0">
                <a:ea typeface="SimSun" panose="02010600030101010101" pitchFamily="2" charset="-122"/>
              </a:rPr>
              <a:t>?</a:t>
            </a:r>
            <a:endParaRPr lang="en-US" altLang="zh-CN" dirty="0">
              <a:ea typeface="SimSun" panose="02010600030101010101" pitchFamily="2" charset="-122"/>
            </a:endParaRPr>
          </a:p>
          <a:p>
            <a:pPr lvl="1" eaLnBrk="1" hangingPunct="1">
              <a:buClr>
                <a:srgbClr val="9E9EFF"/>
              </a:buClr>
              <a:buFont typeface="Wingdings" panose="05000000000000000000" pitchFamily="2" charset="2"/>
              <a:buChar char="§"/>
            </a:pPr>
            <a:r>
              <a:rPr lang="en-US" altLang="zh-CN" sz="2200" dirty="0">
                <a:ea typeface="SimSun" panose="02010600030101010101" pitchFamily="2" charset="-122"/>
              </a:rPr>
              <a:t>Any object that can be processed or executed by a computer</a:t>
            </a:r>
            <a:endParaRPr lang="en-US" altLang="zh-CN" sz="2200" dirty="0">
              <a:ea typeface="SimSun" panose="02010600030101010101" pitchFamily="2" charset="-122"/>
            </a:endParaRPr>
          </a:p>
          <a:p>
            <a:pPr lvl="1" eaLnBrk="1" hangingPunct="1">
              <a:buClr>
                <a:srgbClr val="9E9EFF"/>
              </a:buClr>
            </a:pPr>
            <a:r>
              <a:rPr lang="en-US" altLang="zh-CN" dirty="0">
                <a:ea typeface="SimSun" panose="02010600030101010101" pitchFamily="2" charset="-122"/>
              </a:rPr>
              <a:t>Two states of data </a:t>
            </a:r>
            <a:endParaRPr lang="en-US" altLang="zh-CN" dirty="0">
              <a:ea typeface="SimSun" panose="02010600030101010101" pitchFamily="2" charset="-122"/>
            </a:endParaRPr>
          </a:p>
          <a:p>
            <a:pPr lvl="1" eaLnBrk="1" hangingPunct="1">
              <a:buClr>
                <a:srgbClr val="9E9EFF"/>
              </a:buClr>
              <a:buFont typeface="Wingdings" panose="05000000000000000000" pitchFamily="2" charset="2"/>
              <a:buChar char="§"/>
            </a:pPr>
            <a:r>
              <a:rPr lang="en-US" altLang="zh-CN" sz="2200" dirty="0">
                <a:solidFill>
                  <a:srgbClr val="FF0000"/>
                </a:solidFill>
                <a:ea typeface="SimSun" panose="02010600030101010101" pitchFamily="2" charset="-122"/>
              </a:rPr>
              <a:t>transmission state</a:t>
            </a:r>
            <a:endParaRPr lang="en-US" altLang="zh-CN" sz="2200" dirty="0">
              <a:solidFill>
                <a:srgbClr val="FF0000"/>
              </a:solidFill>
              <a:ea typeface="SimSun" panose="02010600030101010101" pitchFamily="2" charset="-122"/>
            </a:endParaRPr>
          </a:p>
          <a:p>
            <a:pPr lvl="1" eaLnBrk="1" hangingPunct="1">
              <a:buClr>
                <a:srgbClr val="9E9EFF"/>
              </a:buClr>
              <a:buFont typeface="Wingdings" panose="05000000000000000000" pitchFamily="2" charset="2"/>
              <a:buChar char="§"/>
            </a:pPr>
            <a:r>
              <a:rPr lang="en-US" altLang="zh-CN" sz="2200" dirty="0">
                <a:solidFill>
                  <a:srgbClr val="FF0000"/>
                </a:solidFill>
                <a:ea typeface="SimSun" panose="02010600030101010101" pitchFamily="2" charset="-122"/>
              </a:rPr>
              <a:t>storage state</a:t>
            </a:r>
            <a:endParaRPr lang="en-US" altLang="zh-CN" sz="2200" dirty="0">
              <a:solidFill>
                <a:srgbClr val="FF0000"/>
              </a:solidFill>
              <a:ea typeface="SimSun" panose="02010600030101010101" pitchFamily="2" charset="-122"/>
            </a:endParaRPr>
          </a:p>
          <a:p>
            <a:pPr lvl="1" eaLnBrk="1" hangingPunct="1">
              <a:buClr>
                <a:srgbClr val="9E9EFF"/>
              </a:buClr>
            </a:pPr>
            <a:r>
              <a:rPr lang="en-US" altLang="zh-CN" sz="2200" dirty="0">
                <a:ea typeface="SimSun" panose="02010600030101010101" pitchFamily="2" charset="-122"/>
              </a:rPr>
              <a:t> </a:t>
            </a:r>
            <a:r>
              <a:rPr lang="en-US" altLang="zh-CN" dirty="0">
                <a:ea typeface="SimSun" panose="02010600030101010101" pitchFamily="2" charset="-122"/>
              </a:rPr>
              <a:t>Data vs. information </a:t>
            </a:r>
            <a:r>
              <a:rPr lang="en-US" altLang="zh-CN">
                <a:ea typeface="SimSun" panose="02010600030101010101" pitchFamily="2" charset="-122"/>
              </a:rPr>
              <a:t>security </a:t>
            </a:r>
            <a:endParaRPr lang="en-US" altLang="zh-CN">
              <a:ea typeface="SimSun" panose="02010600030101010101" pitchFamily="2" charset="-122"/>
            </a:endParaRPr>
          </a:p>
          <a:p>
            <a:pPr eaLnBrk="1" hangingPunct="1">
              <a:buClr>
                <a:srgbClr val="9E9EFF"/>
              </a:buClr>
            </a:pPr>
            <a:r>
              <a:rPr lang="en-US" altLang="zh-CN">
                <a:ea typeface="SimSun" panose="02010600030101010101" pitchFamily="2" charset="-122"/>
              </a:rPr>
              <a:t>Harward and devices</a:t>
            </a:r>
            <a:endParaRPr lang="en-US" altLang="zh-CN">
              <a:ea typeface="SimSun" panose="02010600030101010101" pitchFamily="2" charset="-122"/>
            </a:endParaRPr>
          </a:p>
          <a:p>
            <a:pPr eaLnBrk="1" hangingPunct="1">
              <a:buClr>
                <a:srgbClr val="9E9EFF"/>
              </a:buClr>
            </a:pPr>
            <a:r>
              <a:rPr lang="en-US" altLang="zh-CN">
                <a:ea typeface="SimSun" panose="02010600030101010101" pitchFamily="2" charset="-122"/>
              </a:rPr>
              <a:t>Reputation </a:t>
            </a:r>
            <a:endParaRPr lang="en-US" altLang="zh-CN" dirty="0">
              <a:ea typeface="SimSun" panose="02010600030101010101" pitchFamily="2" charset="-122"/>
            </a:endParaRPr>
          </a:p>
          <a:p>
            <a:pPr eaLnBrk="1" hangingPunct="1">
              <a:buClr>
                <a:srgbClr val="9E9EFF"/>
              </a:buClr>
              <a:buFont typeface="Wingdings" panose="05000000000000000000" pitchFamily="2" charset="2"/>
              <a:buNone/>
            </a:pPr>
            <a:endParaRPr lang="en-US" altLang="zh-CN" sz="2600" dirty="0">
              <a:ea typeface="SimSun" panose="02010600030101010101" pitchFamily="2" charset="-122"/>
            </a:endParaRPr>
          </a:p>
        </p:txBody>
      </p:sp>
      <p:sp>
        <p:nvSpPr>
          <p:cNvPr id="2" name="TextBox 1"/>
          <p:cNvSpPr txBox="1"/>
          <p:nvPr/>
        </p:nvSpPr>
        <p:spPr>
          <a:xfrm>
            <a:off x="609600" y="838200"/>
            <a:ext cx="4459554" cy="646331"/>
          </a:xfrm>
          <a:prstGeom prst="rect">
            <a:avLst/>
          </a:prstGeom>
          <a:noFill/>
        </p:spPr>
        <p:txBody>
          <a:bodyPr wrap="none" rtlCol="0">
            <a:spAutoFit/>
          </a:bodyPr>
          <a:lstStyle/>
          <a:p>
            <a:r>
              <a:rPr lang="en-US" sz="3600" b="1">
                <a:latin typeface="Times New Roman" panose="02020603050405020304" charset="0"/>
                <a:cs typeface="Times New Roman" panose="02020603050405020304" charset="0"/>
              </a:rPr>
              <a:t>Protect digital assets?</a:t>
            </a:r>
            <a:endParaRPr lang="en-US" sz="3600" b="1">
              <a:latin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4294967295"/>
          </p:nvPr>
        </p:nvSpPr>
        <p:spPr>
          <a:xfrm>
            <a:off x="181168" y="2209800"/>
            <a:ext cx="8229600" cy="4411663"/>
          </a:xfrm>
        </p:spPr>
        <p:txBody>
          <a:bodyPr/>
          <a:lstStyle/>
          <a:p>
            <a:pPr eaLnBrk="1" hangingPunct="1">
              <a:lnSpc>
                <a:spcPct val="90000"/>
              </a:lnSpc>
              <a:buFont typeface="Wingdings" panose="05000000000000000000" pitchFamily="2" charset="2"/>
              <a:buNone/>
            </a:pPr>
            <a:r>
              <a:rPr lang="zh-CN" altLang="en-US" sz="2400" dirty="0">
                <a:ea typeface="SimSun" panose="02010600030101010101" pitchFamily="2" charset="-122"/>
              </a:rPr>
              <a:t>     </a:t>
            </a:r>
            <a:r>
              <a:rPr lang="en-US" altLang="zh-CN" sz="2400" b="1" dirty="0">
                <a:ea typeface="SimSun" panose="02010600030101010101" pitchFamily="2" charset="-122"/>
              </a:rPr>
              <a:t>Password sniffers </a:t>
            </a:r>
            <a:r>
              <a:rPr lang="en-US" altLang="zh-CN" sz="2400" dirty="0">
                <a:ea typeface="SimSun" panose="02010600030101010101" pitchFamily="2" charset="-122"/>
              </a:rPr>
              <a:t>are software programs, used to capture remote login information such as user names and user passwords</a:t>
            </a:r>
            <a:endParaRPr lang="en-US" altLang="zh-CN" sz="2400" dirty="0">
              <a:ea typeface="SimSun" panose="02010600030101010101" pitchFamily="2" charset="-122"/>
            </a:endParaRPr>
          </a:p>
          <a:p>
            <a:pPr eaLnBrk="1" hangingPunct="1">
              <a:lnSpc>
                <a:spcPct val="90000"/>
              </a:lnSpc>
              <a:buFont typeface="Wingdings" panose="05000000000000000000" pitchFamily="2" charset="2"/>
              <a:buNone/>
            </a:pPr>
            <a:endParaRPr lang="en-US" altLang="zh-CN" sz="2400" dirty="0">
              <a:ea typeface="SimSun" panose="02010600030101010101" pitchFamily="2" charset="-122"/>
            </a:endParaRPr>
          </a:p>
          <a:p>
            <a:pPr eaLnBrk="1" hangingPunct="1">
              <a:lnSpc>
                <a:spcPct val="90000"/>
              </a:lnSpc>
              <a:buFont typeface="Wingdings" panose="05000000000000000000" pitchFamily="2" charset="2"/>
              <a:buNone/>
            </a:pPr>
            <a:r>
              <a:rPr lang="en-US" altLang="zh-CN" sz="2400" dirty="0">
                <a:ea typeface="SimSun" panose="02010600030101010101" pitchFamily="2" charset="-122"/>
              </a:rPr>
              <a:t>    	Defense Method – encrypt all message, include login information, using, e.g., SSH and HTTPS</a:t>
            </a:r>
            <a:endParaRPr lang="en-US" altLang="zh-CN" sz="2400" dirty="0">
              <a:ea typeface="SimSun" panose="02010600030101010101" pitchFamily="2" charset="-122"/>
            </a:endParaRPr>
          </a:p>
          <a:p>
            <a:pPr eaLnBrk="1" hangingPunct="1">
              <a:lnSpc>
                <a:spcPct val="90000"/>
              </a:lnSpc>
              <a:buFont typeface="Wingdings" panose="05000000000000000000" pitchFamily="2" charset="2"/>
              <a:buNone/>
            </a:pPr>
            <a:endParaRPr lang="en-US" altLang="zh-CN" sz="2400" dirty="0">
              <a:ea typeface="SimSun" panose="02010600030101010101" pitchFamily="2" charset="-122"/>
            </a:endParaRPr>
          </a:p>
          <a:p>
            <a:pPr eaLnBrk="1" hangingPunct="1">
              <a:lnSpc>
                <a:spcPct val="90000"/>
              </a:lnSpc>
              <a:buFont typeface="Wingdings" panose="05000000000000000000" pitchFamily="2" charset="2"/>
              <a:buNone/>
            </a:pPr>
            <a:r>
              <a:rPr lang="en-US" altLang="zh-CN" sz="2400" dirty="0">
                <a:ea typeface="SimSun" panose="02010600030101010101" pitchFamily="2" charset="-122"/>
              </a:rPr>
              <a:t>    	Cain &amp; Abel, a password recovery tool, can capture and crack encrypted password for the Microsoft Operating System </a:t>
            </a:r>
            <a:endParaRPr lang="en-US" altLang="zh-CN" sz="2400" dirty="0">
              <a:ea typeface="SimSun" panose="02010600030101010101" pitchFamily="2" charset="-122"/>
            </a:endParaRPr>
          </a:p>
        </p:txBody>
      </p:sp>
      <p:sp>
        <p:nvSpPr>
          <p:cNvPr id="4" name="Title 3"/>
          <p:cNvSpPr txBox="1"/>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a:ea typeface="SimSun" panose="02010600030101010101" pitchFamily="2" charset="-122"/>
              </a:rPr>
              <a:t> Active attacks</a:t>
            </a:r>
            <a:endParaRPr lang="en-US" altLang="zh-CN" sz="4000" dirty="0">
              <a:ea typeface="SimSun" panose="02010600030101010101" pitchFamily="2" charset="-122"/>
            </a:endParaRPr>
          </a:p>
        </p:txBody>
      </p:sp>
      <p:sp>
        <p:nvSpPr>
          <p:cNvPr id="2" name="Rectangle 1"/>
          <p:cNvSpPr/>
          <p:nvPr/>
        </p:nvSpPr>
        <p:spPr>
          <a:xfrm>
            <a:off x="533400" y="1141615"/>
            <a:ext cx="3762568" cy="646331"/>
          </a:xfrm>
          <a:prstGeom prst="rect">
            <a:avLst/>
          </a:prstGeom>
        </p:spPr>
        <p:txBody>
          <a:bodyPr wrap="none">
            <a:spAutoFit/>
          </a:bodyPr>
          <a:lstStyle/>
          <a:p>
            <a:r>
              <a:rPr lang="en-US" altLang="zh-CN" sz="3600" b="1">
                <a:latin typeface="Times New Roman" panose="02020603050405020304" charset="0"/>
                <a:cs typeface="Times New Roman" panose="02020603050405020304" charset="0"/>
              </a:rPr>
              <a:t>Password Sniffing</a:t>
            </a:r>
            <a:endParaRPr lang="en-US" sz="3600" b="1">
              <a:latin typeface="Times New Roman" panose="02020603050405020304" charset="0"/>
              <a:cs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4294967295"/>
          </p:nvPr>
        </p:nvSpPr>
        <p:spPr>
          <a:xfrm>
            <a:off x="304800" y="1066800"/>
            <a:ext cx="8229600" cy="4953000"/>
          </a:xfrm>
        </p:spPr>
        <p:txBody>
          <a:bodyPr/>
          <a:lstStyle/>
          <a:p>
            <a:pPr marL="990600" lvl="1" indent="-646430" eaLnBrk="1" hangingPunct="1">
              <a:buFont typeface="Wingdings" panose="05000000000000000000" pitchFamily="2" charset="2"/>
              <a:buNone/>
            </a:pPr>
            <a:r>
              <a:rPr lang="en-US" altLang="zh-CN" sz="2000" dirty="0">
                <a:ea typeface="SimSun" panose="02010600030101010101" pitchFamily="2" charset="-122"/>
              </a:rPr>
              <a:t>Rules to help protect passwords from pilfering:</a:t>
            </a:r>
            <a:endParaRPr lang="en-US" altLang="zh-CN" sz="2000" dirty="0">
              <a:ea typeface="SimSun" panose="02010600030101010101" pitchFamily="2" charset="-122"/>
            </a:endParaRPr>
          </a:p>
          <a:p>
            <a:pPr marL="990600" lvl="1" indent="-646430" eaLnBrk="1" hangingPunct="1">
              <a:buClr>
                <a:schemeClr val="tx1"/>
              </a:buClr>
              <a:buSzTx/>
              <a:buFont typeface="Wingdings" panose="05000000000000000000" pitchFamily="2" charset="2"/>
              <a:buAutoNum type="arabicPeriod"/>
            </a:pPr>
            <a:r>
              <a:rPr lang="en-US" altLang="zh-CN" sz="2000" dirty="0">
                <a:ea typeface="SimSun" panose="02010600030101010101" pitchFamily="2" charset="-122"/>
              </a:rPr>
              <a:t>Use long passwords, with a combination of letters, capital letters, digits, and other characters such as $,#,@. Do not use dictionary words, common names and dates.</a:t>
            </a:r>
            <a:endParaRPr lang="en-US" altLang="zh-CN" sz="2000" dirty="0">
              <a:ea typeface="SimSun" panose="02010600030101010101" pitchFamily="2" charset="-122"/>
            </a:endParaRPr>
          </a:p>
          <a:p>
            <a:pPr marL="990600" lvl="1" indent="-646430" eaLnBrk="1" hangingPunct="1">
              <a:buClr>
                <a:schemeClr val="tx1"/>
              </a:buClr>
              <a:buSzTx/>
              <a:buFont typeface="Wingdings" panose="05000000000000000000" pitchFamily="2" charset="2"/>
              <a:buAutoNum type="arabicPeriod"/>
            </a:pPr>
            <a:r>
              <a:rPr lang="en-US" altLang="zh-CN" sz="2000" dirty="0">
                <a:ea typeface="SimSun" panose="02010600030101010101" pitchFamily="2" charset="-122"/>
              </a:rPr>
              <a:t>Do not reveal your passwords to anyone you do not know. Do not submit to anyone who acts as if he has authority. If you have to give out your password, do so face to face.</a:t>
            </a:r>
            <a:endParaRPr lang="en-US" altLang="zh-CN" sz="2000" dirty="0">
              <a:ea typeface="SimSun" panose="02010600030101010101" pitchFamily="2" charset="-122"/>
            </a:endParaRPr>
          </a:p>
          <a:p>
            <a:pPr marL="990600" lvl="1" indent="-646430" eaLnBrk="1" hangingPunct="1">
              <a:buClr>
                <a:schemeClr val="tx1"/>
              </a:buClr>
              <a:buSzTx/>
              <a:buFont typeface="Wingdings" panose="05000000000000000000" pitchFamily="2" charset="2"/>
              <a:buAutoNum type="arabicPeriod"/>
            </a:pPr>
            <a:r>
              <a:rPr lang="en-US" altLang="zh-CN" sz="2000" dirty="0">
                <a:ea typeface="SimSun" panose="02010600030101010101" pitchFamily="2" charset="-122"/>
              </a:rPr>
              <a:t>Change passwords periodically and do not reuse old passwords. </a:t>
            </a:r>
            <a:endParaRPr lang="en-US" altLang="zh-CN" sz="2000" dirty="0">
              <a:ea typeface="SimSun" panose="02010600030101010101" pitchFamily="2" charset="-122"/>
            </a:endParaRPr>
          </a:p>
          <a:p>
            <a:pPr marL="990600" lvl="1" indent="-646430" eaLnBrk="1" hangingPunct="1">
              <a:buClr>
                <a:schemeClr val="tx1"/>
              </a:buClr>
              <a:buSzTx/>
              <a:buFont typeface="Wingdings" panose="05000000000000000000" pitchFamily="2" charset="2"/>
              <a:buAutoNum type="arabicPeriod"/>
            </a:pPr>
            <a:r>
              <a:rPr lang="en-US" altLang="zh-CN" sz="2000" dirty="0">
                <a:ea typeface="SimSun" panose="02010600030101010101" pitchFamily="2" charset="-122"/>
              </a:rPr>
              <a:t>Do not use the same password for different accounts.</a:t>
            </a:r>
            <a:endParaRPr lang="en-US" altLang="zh-CN" sz="2000" dirty="0">
              <a:ea typeface="SimSun" panose="02010600030101010101" pitchFamily="2" charset="-122"/>
            </a:endParaRPr>
          </a:p>
          <a:p>
            <a:pPr marL="990600" lvl="1" indent="-646430" eaLnBrk="1" hangingPunct="1">
              <a:buClr>
                <a:schemeClr val="tx1"/>
              </a:buClr>
              <a:buSzTx/>
              <a:buFont typeface="Wingdings" panose="05000000000000000000" pitchFamily="2" charset="2"/>
              <a:buAutoNum type="arabicPeriod"/>
            </a:pPr>
            <a:r>
              <a:rPr lang="en-US" altLang="zh-CN" sz="2000" dirty="0">
                <a:ea typeface="SimSun" panose="02010600030101010101" pitchFamily="2" charset="-122"/>
              </a:rPr>
              <a:t>Do not use remote login software that does not encrypt user passwords and other important personal information.</a:t>
            </a:r>
            <a:endParaRPr lang="en-US" altLang="zh-CN" sz="2000" dirty="0">
              <a:ea typeface="SimSun" panose="02010600030101010101" pitchFamily="2" charset="-122"/>
            </a:endParaRPr>
          </a:p>
          <a:p>
            <a:pPr marL="990600" lvl="1" indent="-646430" eaLnBrk="1" hangingPunct="1">
              <a:buClr>
                <a:schemeClr val="tx1"/>
              </a:buClr>
              <a:buSzTx/>
              <a:buFont typeface="Wingdings" panose="05000000000000000000" pitchFamily="2" charset="2"/>
              <a:buAutoNum type="arabicPeriod"/>
            </a:pPr>
            <a:r>
              <a:rPr lang="en-US" altLang="zh-CN" sz="2000" dirty="0">
                <a:ea typeface="SimSun" panose="02010600030101010101" pitchFamily="2" charset="-122"/>
              </a:rPr>
              <a:t>Shred all discarded papers using a good paper shredder.</a:t>
            </a:r>
            <a:endParaRPr lang="en-US" altLang="zh-CN" sz="2000" dirty="0">
              <a:ea typeface="SimSun" panose="02010600030101010101" pitchFamily="2" charset="-122"/>
            </a:endParaRPr>
          </a:p>
          <a:p>
            <a:pPr marL="990600" lvl="1" indent="-646430" eaLnBrk="1" hangingPunct="1">
              <a:buClr>
                <a:schemeClr val="tx1"/>
              </a:buClr>
              <a:buSzTx/>
              <a:buFont typeface="Wingdings" panose="05000000000000000000" pitchFamily="2" charset="2"/>
              <a:buAutoNum type="arabicPeriod"/>
            </a:pPr>
            <a:r>
              <a:rPr lang="en-US" altLang="zh-CN" sz="2000" dirty="0">
                <a:ea typeface="SimSun" panose="02010600030101010101" pitchFamily="2" charset="-122"/>
              </a:rPr>
              <a:t>Avoid entering any information in any popup window, and avoid clicking on links in suspicious emails.</a:t>
            </a:r>
            <a:endParaRPr lang="zh-CN" altLang="en-US" sz="2000" dirty="0">
              <a:ea typeface="SimSun" panose="02010600030101010101" pitchFamily="2" charset="-122"/>
            </a:endParaRPr>
          </a:p>
        </p:txBody>
      </p:sp>
      <p:sp>
        <p:nvSpPr>
          <p:cNvPr id="5" name="Title 3"/>
          <p:cNvSpPr txBox="1"/>
          <p:nvPr/>
        </p:nvSpPr>
        <p:spPr bwMode="auto">
          <a:xfrm>
            <a:off x="9906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571500" indent="-571500" eaLnBrk="1" hangingPunct="1">
              <a:buClr>
                <a:srgbClr val="9E9EFF"/>
              </a:buClr>
              <a:buSzPct val="120000"/>
              <a:buFontTx/>
              <a:buNone/>
            </a:pPr>
            <a:r>
              <a:rPr lang="en-US" altLang="zh-CN" sz="4000" dirty="0">
                <a:ea typeface="SimSun" panose="02010600030101010101" pitchFamily="2" charset="-122"/>
              </a:rPr>
              <a:t>Password Protection</a:t>
            </a:r>
            <a:endParaRPr lang="en-US" altLang="zh-CN" sz="4000" dirty="0">
              <a:ea typeface="SimSun"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4294967295"/>
          </p:nvPr>
        </p:nvSpPr>
        <p:spPr>
          <a:xfrm>
            <a:off x="457200" y="1295400"/>
            <a:ext cx="8229600" cy="5029200"/>
          </a:xfrm>
        </p:spPr>
        <p:txBody>
          <a:bodyPr/>
          <a:lstStyle/>
          <a:p>
            <a:pPr lvl="1" eaLnBrk="1" hangingPunct="1">
              <a:buClr>
                <a:srgbClr val="9E9EFF"/>
              </a:buClr>
              <a:buFont typeface="Wingdings" panose="05000000000000000000" pitchFamily="2" charset="2"/>
              <a:buChar char="q"/>
            </a:pPr>
            <a:r>
              <a:rPr lang="en-US" altLang="zh-CN" dirty="0">
                <a:ea typeface="SimSun" panose="02010600030101010101" pitchFamily="2" charset="-122"/>
              </a:rPr>
              <a:t>Use biometrics of unique biological features – connect biometric devices to a computer, such as fingerprint readers and retina scanners</a:t>
            </a:r>
            <a:endParaRPr lang="en-US" altLang="zh-CN" dirty="0">
              <a:ea typeface="SimSun" panose="02010600030101010101" pitchFamily="2" charset="-122"/>
            </a:endParaRPr>
          </a:p>
          <a:p>
            <a:pPr lvl="1" eaLnBrk="1" hangingPunct="1">
              <a:buClr>
                <a:srgbClr val="9E9EFF"/>
              </a:buClr>
              <a:buFont typeface="Wingdings" panose="05000000000000000000" pitchFamily="2" charset="2"/>
              <a:buChar char="q"/>
            </a:pPr>
            <a:r>
              <a:rPr lang="en-US" altLang="zh-CN" dirty="0">
                <a:ea typeface="SimSun" panose="02010600030101010101" pitchFamily="2" charset="-122"/>
              </a:rPr>
              <a:t> User devices </a:t>
            </a:r>
            <a:endParaRPr lang="en-US" altLang="zh-CN" dirty="0">
              <a:ea typeface="SimSun" panose="02010600030101010101" pitchFamily="2" charset="-122"/>
            </a:endParaRPr>
          </a:p>
          <a:p>
            <a:pPr lvl="1" eaLnBrk="1" hangingPunct="1">
              <a:buClr>
                <a:srgbClr val="9E9EFF"/>
              </a:buClr>
              <a:buFont typeface="Wingdings" panose="05000000000000000000" pitchFamily="2" charset="2"/>
              <a:buChar char="q"/>
            </a:pPr>
            <a:r>
              <a:rPr lang="en-US" altLang="zh-CN" dirty="0">
                <a:ea typeface="SimSun" panose="02010600030101010101" pitchFamily="2" charset="-122"/>
              </a:rPr>
              <a:t>Use authenticating items – electronic passes authenticated by the issuer (smart card).</a:t>
            </a:r>
            <a:endParaRPr lang="en-US" altLang="zh-CN" sz="2300" dirty="0">
              <a:ea typeface="SimSun" panose="02010600030101010101" pitchFamily="2" charset="-122"/>
            </a:endParaRPr>
          </a:p>
          <a:p>
            <a:pPr lvl="1" eaLnBrk="1" hangingPunct="1">
              <a:buFont typeface="Wingdings" panose="05000000000000000000" pitchFamily="2" charset="2"/>
              <a:buNone/>
            </a:pPr>
            <a:r>
              <a:rPr lang="en-US" altLang="zh-CN" sz="2300" dirty="0">
                <a:ea typeface="SimSun" panose="02010600030101010101" pitchFamily="2" charset="-122"/>
              </a:rPr>
              <a:t>    </a:t>
            </a:r>
            <a:endParaRPr lang="en-US" altLang="zh-CN" sz="2300" dirty="0">
              <a:ea typeface="SimSun" panose="02010600030101010101" pitchFamily="2" charset="-122"/>
            </a:endParaRPr>
          </a:p>
          <a:p>
            <a:pPr lvl="1" eaLnBrk="1" hangingPunct="1">
              <a:buFont typeface="Wingdings" panose="05000000000000000000" pitchFamily="2" charset="2"/>
              <a:buNone/>
            </a:pPr>
            <a:r>
              <a:rPr lang="en-US" altLang="zh-CN" sz="2300" dirty="0">
                <a:ea typeface="SimSun" panose="02010600030101010101" pitchFamily="2" charset="-122"/>
              </a:rPr>
              <a:t>   	Authentication using user passwords is by far the easiest method</a:t>
            </a:r>
            <a:endParaRPr lang="zh-CN" altLang="en-US" dirty="0">
              <a:ea typeface="SimSun" panose="02010600030101010101" pitchFamily="2" charset="-122"/>
            </a:endParaRPr>
          </a:p>
        </p:txBody>
      </p:sp>
      <p:sp>
        <p:nvSpPr>
          <p:cNvPr id="4" name="Title 3"/>
          <p:cNvSpPr txBox="1"/>
          <p:nvPr/>
        </p:nvSpPr>
        <p:spPr bwMode="auto">
          <a:xfrm>
            <a:off x="838200" y="-152400"/>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buClr>
                <a:srgbClr val="9E9EFF"/>
              </a:buClr>
              <a:buSzPct val="120000"/>
            </a:pPr>
            <a:r>
              <a:rPr lang="en-US" altLang="zh-CN" sz="4000" dirty="0">
                <a:ea typeface="SimSun" panose="02010600030101010101" pitchFamily="2" charset="-122"/>
              </a:rPr>
              <a:t>Other User-Authentication Methods</a:t>
            </a:r>
            <a:endParaRPr lang="en-US" altLang="zh-CN" sz="4000" dirty="0">
              <a:ea typeface="SimSun"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Rot="1" noChangeArrowheads="1"/>
          </p:cNvSpPr>
          <p:nvPr>
            <p:ph type="title" idx="4294967295"/>
          </p:nvPr>
        </p:nvSpPr>
        <p:spPr>
          <a:xfrm>
            <a:off x="818637" y="990600"/>
            <a:ext cx="7543800" cy="1295400"/>
          </a:xfrm>
        </p:spPr>
        <p:txBody>
          <a:bodyPr anchor="ctr"/>
          <a:lstStyle/>
          <a:p>
            <a:pPr eaLnBrk="1" hangingPunct="1"/>
            <a:r>
              <a:rPr lang="en-US" altLang="zh-CN" sz="4100" dirty="0">
                <a:ea typeface="SimSun" panose="02010600030101010101" pitchFamily="2" charset="-122"/>
              </a:rPr>
              <a:t>Identity Spoofing</a:t>
            </a:r>
            <a:endParaRPr lang="zh-CN" altLang="en-US" sz="4100" dirty="0">
              <a:ea typeface="SimSun" panose="02010600030101010101" pitchFamily="2" charset="-122"/>
            </a:endParaRPr>
          </a:p>
        </p:txBody>
      </p:sp>
      <p:sp>
        <p:nvSpPr>
          <p:cNvPr id="2" name="Rectangle 1"/>
          <p:cNvSpPr/>
          <p:nvPr/>
        </p:nvSpPr>
        <p:spPr>
          <a:xfrm>
            <a:off x="788490" y="2209800"/>
            <a:ext cx="7772400" cy="2232984"/>
          </a:xfrm>
          <a:prstGeom prst="rect">
            <a:avLst/>
          </a:prstGeom>
        </p:spPr>
        <p:txBody>
          <a:bodyPr wrap="square">
            <a:spAutoFit/>
          </a:bodyPr>
          <a:lstStyle/>
          <a:p>
            <a:pPr>
              <a:lnSpc>
                <a:spcPct val="150000"/>
              </a:lnSpc>
            </a:pPr>
            <a:r>
              <a:rPr lang="en-US" sz="2400" b="1" dirty="0">
                <a:solidFill>
                  <a:srgbClr val="222222"/>
                </a:solidFill>
                <a:latin typeface="Tahoma" panose="020B0604030504040204" pitchFamily="34" charset="0"/>
                <a:ea typeface="Tahoma" panose="020B0604030504040204" pitchFamily="34" charset="0"/>
                <a:cs typeface="Tahoma" panose="020B0604030504040204" pitchFamily="34" charset="0"/>
              </a:rPr>
              <a:t>Spoofing</a:t>
            </a:r>
            <a:r>
              <a:rPr lang="en-US" sz="2400" dirty="0">
                <a:solidFill>
                  <a:srgbClr val="222222"/>
                </a:solidFill>
                <a:latin typeface="Tahoma" panose="020B0604030504040204" pitchFamily="34" charset="0"/>
                <a:ea typeface="Tahoma" panose="020B0604030504040204" pitchFamily="34" charset="0"/>
                <a:cs typeface="Tahoma" panose="020B0604030504040204" pitchFamily="34" charset="0"/>
              </a:rPr>
              <a:t> is a specific type of cyber-attack in which someone attempts to use a computer, device, or </a:t>
            </a:r>
            <a:r>
              <a:rPr lang="en-US" sz="2400" b="1" dirty="0">
                <a:solidFill>
                  <a:srgbClr val="222222"/>
                </a:solidFill>
                <a:latin typeface="Tahoma" panose="020B0604030504040204" pitchFamily="34" charset="0"/>
                <a:ea typeface="Tahoma" panose="020B0604030504040204" pitchFamily="34" charset="0"/>
                <a:cs typeface="Tahoma" panose="020B0604030504040204" pitchFamily="34" charset="0"/>
              </a:rPr>
              <a:t>network</a:t>
            </a:r>
            <a:r>
              <a:rPr lang="en-US" sz="2400" dirty="0">
                <a:solidFill>
                  <a:srgbClr val="222222"/>
                </a:solidFill>
                <a:latin typeface="Tahoma" panose="020B0604030504040204" pitchFamily="34" charset="0"/>
                <a:ea typeface="Tahoma" panose="020B0604030504040204" pitchFamily="34" charset="0"/>
                <a:cs typeface="Tahoma" panose="020B0604030504040204" pitchFamily="34" charset="0"/>
              </a:rPr>
              <a:t> to </a:t>
            </a: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trick other computer </a:t>
            </a: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networks</a:t>
            </a: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 by </a:t>
            </a:r>
            <a:r>
              <a:rPr lang="en-US" sz="2400" u="sng" dirty="0">
                <a:solidFill>
                  <a:srgbClr val="FF0000"/>
                </a:solidFill>
                <a:latin typeface="Tahoma" panose="020B0604030504040204" pitchFamily="34" charset="0"/>
                <a:ea typeface="Tahoma" panose="020B0604030504040204" pitchFamily="34" charset="0"/>
                <a:cs typeface="Tahoma" panose="020B0604030504040204" pitchFamily="34" charset="0"/>
              </a:rPr>
              <a:t>masquerading</a:t>
            </a: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 as a legitimate entity</a:t>
            </a:r>
            <a:endPar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685800" y="5182082"/>
            <a:ext cx="7146508" cy="523220"/>
          </a:xfrm>
          <a:prstGeom prst="rect">
            <a:avLst/>
          </a:prstGeom>
        </p:spPr>
        <p:txBody>
          <a:bodyPr wrap="none">
            <a:spAutoFit/>
          </a:bodyPr>
          <a:lstStyle/>
          <a:p>
            <a:r>
              <a:rPr lang="en-US" altLang="zh-CN" sz="2800" b="1" dirty="0"/>
              <a:t>Identity Spoofing = impersonation attack</a:t>
            </a:r>
            <a:endParaRPr lang="en-US" sz="2800" b="1" dirty="0"/>
          </a:p>
        </p:txBody>
      </p:sp>
      <p:sp>
        <p:nvSpPr>
          <p:cNvPr id="5" name="Title 3"/>
          <p:cNvSpPr txBox="1"/>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a:ea typeface="SimSun" panose="02010600030101010101" pitchFamily="2" charset="-122"/>
              </a:rPr>
              <a:t> Active attacks</a:t>
            </a:r>
            <a:endParaRPr lang="en-US" altLang="zh-CN" sz="4000" dirty="0">
              <a:ea typeface="SimSun"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type="body" sz="half" idx="4294967295"/>
          </p:nvPr>
        </p:nvSpPr>
        <p:spPr>
          <a:xfrm>
            <a:off x="0" y="838200"/>
            <a:ext cx="8305800" cy="5486400"/>
          </a:xfrm>
        </p:spPr>
        <p:txBody>
          <a:bodyPr/>
          <a:lstStyle/>
          <a:p>
            <a:pPr marL="0" indent="0" eaLnBrk="1" hangingPunct="1">
              <a:buClr>
                <a:srgbClr val="9E9EFF"/>
              </a:buClr>
              <a:buSzPct val="120000"/>
              <a:buNone/>
            </a:pPr>
            <a:r>
              <a:rPr lang="en-US" altLang="zh-CN" dirty="0">
                <a:ea typeface="SimSun" panose="02010600030101010101" pitchFamily="2" charset="-122"/>
              </a:rPr>
              <a:t>   </a:t>
            </a:r>
            <a:endParaRPr lang="en-US" altLang="zh-CN" dirty="0">
              <a:ea typeface="SimSun" panose="02010600030101010101" pitchFamily="2" charset="-122"/>
            </a:endParaRPr>
          </a:p>
          <a:p>
            <a:pPr marL="457200" lvl="1" indent="-285750" eaLnBrk="1" hangingPunct="1">
              <a:buFont typeface="Wingdings" panose="05000000000000000000" pitchFamily="2" charset="2"/>
              <a:buNone/>
            </a:pPr>
            <a:r>
              <a:rPr lang="en-US" altLang="zh-CN" sz="1900" b="1" dirty="0">
                <a:ea typeface="SimSun" panose="02010600030101010101" pitchFamily="2" charset="-122"/>
              </a:rPr>
              <a:t>	Compromise a network device (or installs one of his own) between two or more users. Using this device to intercept, modify, or fabricate data transmitted between users.</a:t>
            </a:r>
            <a:endParaRPr lang="en-US" altLang="zh-CN" sz="1700" b="1" dirty="0">
              <a:ea typeface="SimSun" panose="02010600030101010101" pitchFamily="2" charset="-122"/>
            </a:endParaRPr>
          </a:p>
          <a:p>
            <a:pPr eaLnBrk="1" hangingPunct="1">
              <a:buFont typeface="Wingdings" panose="05000000000000000000" pitchFamily="2" charset="2"/>
              <a:buNone/>
            </a:pPr>
            <a:endParaRPr lang="zh-CN" altLang="en-US" sz="2600" dirty="0">
              <a:ea typeface="SimSun" panose="02010600030101010101" pitchFamily="2" charset="-122"/>
            </a:endParaRPr>
          </a:p>
          <a:p>
            <a:pPr eaLnBrk="1" hangingPunct="1">
              <a:buFont typeface="Wingdings" panose="05000000000000000000" pitchFamily="2" charset="2"/>
              <a:buNone/>
            </a:pPr>
            <a:endParaRPr lang="zh-CN" altLang="en-US" sz="2600" dirty="0">
              <a:ea typeface="SimSun" panose="02010600030101010101" pitchFamily="2" charset="-122"/>
            </a:endParaRPr>
          </a:p>
          <a:p>
            <a:pPr eaLnBrk="1" hangingPunct="1">
              <a:buFont typeface="Wingdings" panose="05000000000000000000" pitchFamily="2" charset="2"/>
              <a:buNone/>
            </a:pPr>
            <a:endParaRPr lang="zh-CN" altLang="en-US" sz="2600" dirty="0">
              <a:ea typeface="SimSun" panose="02010600030101010101" pitchFamily="2" charset="-122"/>
            </a:endParaRPr>
          </a:p>
          <a:p>
            <a:pPr eaLnBrk="1" hangingPunct="1">
              <a:buFont typeface="Wingdings" panose="05000000000000000000" pitchFamily="2" charset="2"/>
              <a:buNone/>
            </a:pPr>
            <a:endParaRPr lang="zh-CN" altLang="en-US" sz="2600" dirty="0">
              <a:ea typeface="SimSun" panose="02010600030101010101" pitchFamily="2" charset="-122"/>
            </a:endParaRPr>
          </a:p>
          <a:p>
            <a:pPr eaLnBrk="1" hangingPunct="1">
              <a:buFont typeface="Wingdings" panose="05000000000000000000" pitchFamily="2" charset="2"/>
              <a:buNone/>
            </a:pPr>
            <a:endParaRPr lang="zh-CN" altLang="en-US" sz="2600" dirty="0">
              <a:ea typeface="SimSun" panose="02010600030101010101" pitchFamily="2" charset="-122"/>
            </a:endParaRPr>
          </a:p>
          <a:p>
            <a:pPr marL="457200" lvl="1" indent="-285750" eaLnBrk="1" hangingPunct="1">
              <a:buFont typeface="Wingdings" panose="05000000000000000000" pitchFamily="2" charset="2"/>
              <a:buNone/>
            </a:pPr>
            <a:endParaRPr lang="en-US" altLang="zh-CN" sz="1900" b="1" dirty="0">
              <a:ea typeface="SimSun" panose="02010600030101010101" pitchFamily="2" charset="-122"/>
            </a:endParaRPr>
          </a:p>
          <a:p>
            <a:pPr marL="457200" lvl="1" indent="-285750" eaLnBrk="1" hangingPunct="1">
              <a:buFont typeface="Wingdings" panose="05000000000000000000" pitchFamily="2" charset="2"/>
              <a:buNone/>
            </a:pPr>
            <a:endParaRPr lang="en-US" altLang="zh-CN" sz="1900" b="1" dirty="0">
              <a:ea typeface="SimSun" panose="02010600030101010101" pitchFamily="2" charset="-122"/>
            </a:endParaRPr>
          </a:p>
          <a:p>
            <a:pPr eaLnBrk="1" hangingPunct="1">
              <a:buFont typeface="Wingdings" panose="05000000000000000000" pitchFamily="2" charset="2"/>
              <a:buNone/>
            </a:pPr>
            <a:endParaRPr lang="en-US" altLang="zh-CN" sz="2100" b="1" dirty="0">
              <a:ea typeface="SimSun" panose="02010600030101010101" pitchFamily="2" charset="-122"/>
            </a:endParaRPr>
          </a:p>
          <a:p>
            <a:pPr eaLnBrk="1" hangingPunct="1">
              <a:buFont typeface="Wingdings" panose="05000000000000000000" pitchFamily="2" charset="2"/>
              <a:buNone/>
            </a:pPr>
            <a:r>
              <a:rPr lang="en-US" altLang="zh-CN" sz="2100" b="1" dirty="0">
                <a:ea typeface="SimSun" panose="02010600030101010101" pitchFamily="2" charset="-122"/>
              </a:rPr>
              <a:t>Defense measures – encrypting and authenticating IP packets</a:t>
            </a:r>
            <a:endParaRPr lang="zh-CN" altLang="en-US" sz="2600" dirty="0">
              <a:ea typeface="SimSun" panose="02010600030101010101" pitchFamily="2" charset="-122"/>
            </a:endParaRPr>
          </a:p>
          <a:p>
            <a:pPr eaLnBrk="1" hangingPunct="1">
              <a:buFont typeface="Wingdings" panose="05000000000000000000" pitchFamily="2" charset="2"/>
              <a:buNone/>
            </a:pPr>
            <a:endParaRPr lang="zh-CN" altLang="en-US" sz="2600" dirty="0">
              <a:ea typeface="SimSun" panose="02010600030101010101" pitchFamily="2" charset="-122"/>
            </a:endParaRPr>
          </a:p>
        </p:txBody>
      </p:sp>
      <p:pic>
        <p:nvPicPr>
          <p:cNvPr id="26628" name="Picture 19" descr="Picture3.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81000" y="2743200"/>
            <a:ext cx="83058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Rot="1" noChangeArrowheads="1"/>
          </p:cNvSpPr>
          <p:nvPr/>
        </p:nvSpPr>
        <p:spPr bwMode="auto">
          <a:xfrm>
            <a:off x="990600" y="-2286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000" dirty="0">
                <a:ea typeface="SimSun" panose="02010600030101010101" pitchFamily="2" charset="-122"/>
              </a:rPr>
              <a:t>Man-in-the-middle Attacks</a:t>
            </a:r>
            <a:endParaRPr lang="zh-CN" altLang="en-US" sz="4100" kern="0" dirty="0">
              <a:ea typeface="SimSun" panose="0201060003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4294967295"/>
          </p:nvPr>
        </p:nvSpPr>
        <p:spPr>
          <a:xfrm>
            <a:off x="457200" y="1143000"/>
            <a:ext cx="8229600" cy="5257800"/>
          </a:xfrm>
        </p:spPr>
        <p:txBody>
          <a:bodyPr/>
          <a:lstStyle/>
          <a:p>
            <a:pPr marL="0" indent="0" eaLnBrk="1" hangingPunct="1">
              <a:lnSpc>
                <a:spcPct val="90000"/>
              </a:lnSpc>
              <a:buClr>
                <a:srgbClr val="9E9EFF"/>
              </a:buClr>
              <a:buSzPct val="120000"/>
              <a:buNone/>
            </a:pPr>
            <a:r>
              <a:rPr lang="zh-CN" altLang="en-US" sz="2700" dirty="0">
                <a:ea typeface="SimSun" panose="02010600030101010101" pitchFamily="2" charset="-122"/>
              </a:rPr>
              <a:t>	</a:t>
            </a:r>
            <a:r>
              <a:rPr lang="en-US" altLang="zh-CN" sz="2100" dirty="0">
                <a:ea typeface="SimSun" panose="02010600030101010101" pitchFamily="2" charset="-122"/>
              </a:rPr>
              <a:t>The attacker first intercepts a legitimate message and retransmits it at a later time to the original receiver</a:t>
            </a:r>
            <a:endParaRPr lang="en-US" altLang="zh-CN" sz="2100" dirty="0">
              <a:ea typeface="SimSun" panose="02010600030101010101" pitchFamily="2" charset="-122"/>
            </a:endParaRPr>
          </a:p>
          <a:p>
            <a:pPr eaLnBrk="1" hangingPunct="1">
              <a:lnSpc>
                <a:spcPct val="90000"/>
              </a:lnSpc>
              <a:buFont typeface="Wingdings" panose="05000000000000000000" pitchFamily="2" charset="2"/>
              <a:buNone/>
            </a:pPr>
            <a:endParaRPr lang="en-US" altLang="zh-CN" sz="800" dirty="0">
              <a:ea typeface="SimSun" panose="02010600030101010101" pitchFamily="2" charset="-122"/>
            </a:endParaRPr>
          </a:p>
          <a:p>
            <a:pPr eaLnBrk="1" hangingPunct="1">
              <a:lnSpc>
                <a:spcPct val="90000"/>
              </a:lnSpc>
              <a:buFont typeface="Wingdings" panose="05000000000000000000" pitchFamily="2" charset="2"/>
              <a:buNone/>
            </a:pPr>
            <a:r>
              <a:rPr lang="en-US" altLang="zh-CN" sz="2100" dirty="0">
                <a:ea typeface="SimSun" panose="02010600030101010101" pitchFamily="2" charset="-122"/>
              </a:rPr>
              <a:t> 	For example, an attacker may intercept an authentication pass of a legitimate user, and use it to impersonate this user to get the services from the system</a:t>
            </a:r>
            <a:endParaRPr lang="en-US" altLang="zh-CN" sz="2100" dirty="0">
              <a:ea typeface="SimSun" panose="02010600030101010101" pitchFamily="2" charset="-122"/>
            </a:endParaRPr>
          </a:p>
          <a:p>
            <a:pPr eaLnBrk="1" hangingPunct="1">
              <a:lnSpc>
                <a:spcPct val="90000"/>
              </a:lnSpc>
              <a:buFont typeface="Wingdings" panose="05000000000000000000" pitchFamily="2" charset="2"/>
              <a:buNone/>
            </a:pPr>
            <a:r>
              <a:rPr lang="en-US" altLang="zh-CN" sz="2100" dirty="0">
                <a:ea typeface="SimSun" panose="02010600030101010101" pitchFamily="2" charset="-122"/>
              </a:rPr>
              <a:t> </a:t>
            </a:r>
            <a:endParaRPr lang="en-US" altLang="zh-CN" sz="2100" dirty="0">
              <a:ea typeface="SimSun" panose="02010600030101010101" pitchFamily="2" charset="-122"/>
            </a:endParaRPr>
          </a:p>
          <a:p>
            <a:pPr eaLnBrk="1" hangingPunct="1">
              <a:lnSpc>
                <a:spcPct val="90000"/>
              </a:lnSpc>
              <a:buFont typeface="Wingdings" panose="05000000000000000000" pitchFamily="2" charset="2"/>
              <a:buNone/>
            </a:pPr>
            <a:r>
              <a:rPr lang="en-US" altLang="zh-CN" sz="2100" dirty="0">
                <a:ea typeface="SimSun" panose="02010600030101010101" pitchFamily="2" charset="-122"/>
              </a:rPr>
              <a:t>	Defense Mechanisms – </a:t>
            </a:r>
            <a:endParaRPr lang="en-US" altLang="zh-CN" sz="2100" dirty="0">
              <a:ea typeface="SimSun" panose="02010600030101010101" pitchFamily="2" charset="-122"/>
            </a:endParaRPr>
          </a:p>
          <a:p>
            <a:pPr eaLnBrk="1" hangingPunct="1">
              <a:lnSpc>
                <a:spcPct val="90000"/>
              </a:lnSpc>
              <a:buFont typeface="Wingdings" panose="05000000000000000000" pitchFamily="2" charset="2"/>
              <a:buNone/>
            </a:pPr>
            <a:r>
              <a:rPr lang="en-US" altLang="zh-CN" sz="2100" dirty="0">
                <a:ea typeface="SimSun" panose="02010600030101010101" pitchFamily="2" charset="-122"/>
              </a:rPr>
              <a:t>	</a:t>
            </a:r>
            <a:r>
              <a:rPr lang="en-US" altLang="zh-CN" sz="1900" dirty="0">
                <a:ea typeface="SimSun" panose="02010600030101010101" pitchFamily="2" charset="-122"/>
              </a:rPr>
              <a:t>Attach a random number to the message. This number is referred to as nonce (it requires to store the entire history)</a:t>
            </a:r>
            <a:endParaRPr lang="en-US" altLang="zh-CN" sz="1900" dirty="0">
              <a:ea typeface="SimSun" panose="02010600030101010101" pitchFamily="2" charset="-122"/>
            </a:endParaRPr>
          </a:p>
          <a:p>
            <a:pPr eaLnBrk="1" hangingPunct="1">
              <a:lnSpc>
                <a:spcPct val="90000"/>
              </a:lnSpc>
              <a:buFont typeface="Wingdings" panose="05000000000000000000" pitchFamily="2" charset="2"/>
              <a:buNone/>
            </a:pPr>
            <a:r>
              <a:rPr lang="en-US" altLang="zh-CN" sz="800" dirty="0">
                <a:ea typeface="SimSun" panose="02010600030101010101" pitchFamily="2" charset="-122"/>
              </a:rPr>
              <a:t>	</a:t>
            </a:r>
            <a:endParaRPr lang="en-US" altLang="zh-CN" sz="800" dirty="0">
              <a:ea typeface="SimSun" panose="02010600030101010101" pitchFamily="2" charset="-122"/>
            </a:endParaRPr>
          </a:p>
          <a:p>
            <a:pPr eaLnBrk="1" hangingPunct="1">
              <a:lnSpc>
                <a:spcPct val="90000"/>
              </a:lnSpc>
              <a:buFont typeface="Wingdings" panose="05000000000000000000" pitchFamily="2" charset="2"/>
              <a:buNone/>
            </a:pPr>
            <a:r>
              <a:rPr lang="en-US" altLang="zh-CN" sz="1900" dirty="0">
                <a:ea typeface="SimSun" panose="02010600030101010101" pitchFamily="2" charset="-122"/>
              </a:rPr>
              <a:t>	Attach a time stamp to the message (it is impossible to synchronize networked computers 100%; there will be a small error of time)</a:t>
            </a:r>
            <a:endParaRPr lang="en-US" altLang="zh-CN" sz="1900" dirty="0">
              <a:ea typeface="SimSun" panose="02010600030101010101" pitchFamily="2" charset="-122"/>
            </a:endParaRPr>
          </a:p>
          <a:p>
            <a:pPr eaLnBrk="1" hangingPunct="1">
              <a:lnSpc>
                <a:spcPct val="90000"/>
              </a:lnSpc>
              <a:buFont typeface="Wingdings" panose="05000000000000000000" pitchFamily="2" charset="2"/>
              <a:buNone/>
            </a:pPr>
            <a:endParaRPr lang="en-US" altLang="zh-CN" sz="800" dirty="0">
              <a:ea typeface="SimSun" panose="02010600030101010101" pitchFamily="2" charset="-122"/>
            </a:endParaRPr>
          </a:p>
          <a:p>
            <a:pPr eaLnBrk="1" hangingPunct="1">
              <a:lnSpc>
                <a:spcPct val="90000"/>
              </a:lnSpc>
              <a:buFont typeface="Wingdings" panose="05000000000000000000" pitchFamily="2" charset="2"/>
              <a:buNone/>
            </a:pPr>
            <a:r>
              <a:rPr lang="en-US" altLang="zh-CN" sz="1900" dirty="0">
                <a:ea typeface="SimSun" panose="02010600030101010101" pitchFamily="2" charset="-122"/>
              </a:rPr>
              <a:t>	The best method is to use a nonce and a time stamp together (only store the messages within a small time interval [t, t+</a:t>
            </a:r>
            <a:r>
              <a:rPr lang="el-GR" altLang="zh-CN" sz="1900" dirty="0">
                <a:ea typeface="SimSun" panose="02010600030101010101" pitchFamily="2" charset="-122"/>
              </a:rPr>
              <a:t>Δ</a:t>
            </a:r>
            <a:r>
              <a:rPr lang="en-US" altLang="zh-CN" sz="1900" dirty="0">
                <a:ea typeface="SimSun" panose="02010600030101010101" pitchFamily="2" charset="-122"/>
              </a:rPr>
              <a:t>t])</a:t>
            </a:r>
            <a:endParaRPr lang="zh-CN" altLang="en-US" sz="2100" dirty="0">
              <a:ea typeface="SimSun" panose="02010600030101010101" pitchFamily="2" charset="-122"/>
            </a:endParaRPr>
          </a:p>
        </p:txBody>
      </p:sp>
      <p:sp>
        <p:nvSpPr>
          <p:cNvPr id="4" name="Rectangle 2"/>
          <p:cNvSpPr txBox="1">
            <a:spLocks noRot="1" noChangeArrowheads="1"/>
          </p:cNvSpPr>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dirty="0">
                <a:ea typeface="SimSun" panose="02010600030101010101" pitchFamily="2" charset="-122"/>
              </a:rPr>
              <a:t>Message Replays</a:t>
            </a:r>
            <a:endParaRPr lang="en-US" altLang="zh-CN" sz="4000" dirty="0">
              <a:ea typeface="SimSun"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21178" y="2057400"/>
            <a:ext cx="8229600" cy="5064125"/>
          </a:xfrm>
        </p:spPr>
        <p:txBody>
          <a:bodyPr/>
          <a:lstStyle/>
          <a:p>
            <a:pPr lvl="1" eaLnBrk="1" hangingPunct="1">
              <a:buClr>
                <a:srgbClr val="9E9EFF"/>
              </a:buClr>
              <a:buFont typeface="Wingdings" panose="05000000000000000000" pitchFamily="2" charset="2"/>
              <a:buChar char="q"/>
            </a:pPr>
            <a:r>
              <a:rPr lang="en-US" altLang="zh-CN" sz="2300" dirty="0">
                <a:ea typeface="SimSun" panose="02010600030101010101" pitchFamily="2" charset="-122"/>
              </a:rPr>
              <a:t>IP spoofing is one of the major network spoofing techniques </a:t>
            </a:r>
            <a:endParaRPr lang="en-US" altLang="zh-CN" sz="2300" dirty="0">
              <a:ea typeface="SimSun" panose="02010600030101010101" pitchFamily="2" charset="-122"/>
            </a:endParaRPr>
          </a:p>
          <a:p>
            <a:pPr marL="457200" lvl="1" indent="0" eaLnBrk="1" hangingPunct="1">
              <a:buClr>
                <a:srgbClr val="9E9EFF"/>
              </a:buClr>
              <a:buNone/>
            </a:pPr>
            <a:r>
              <a:rPr lang="en-US" altLang="zh-CN" sz="2300" dirty="0">
                <a:ea typeface="SimSun" panose="02010600030101010101" pitchFamily="2" charset="-122"/>
              </a:rPr>
              <a:t>https://en.wikipedia.org/wiki/IP_address_spoofing</a:t>
            </a:r>
            <a:endParaRPr lang="en-US" altLang="zh-CN" sz="2300" dirty="0">
              <a:ea typeface="SimSun" panose="02010600030101010101" pitchFamily="2" charset="-122"/>
            </a:endParaRPr>
          </a:p>
          <a:p>
            <a:pPr lvl="1" eaLnBrk="1" hangingPunct="1">
              <a:buClr>
                <a:srgbClr val="9E9EFF"/>
              </a:buClr>
              <a:buFont typeface="Wingdings" panose="05000000000000000000" pitchFamily="2" charset="2"/>
              <a:buChar char="q"/>
            </a:pPr>
            <a:r>
              <a:rPr lang="en-US" altLang="zh-CN" sz="2300" dirty="0">
                <a:ea typeface="SimSun" panose="02010600030101010101" pitchFamily="2" charset="-122"/>
              </a:rPr>
              <a:t>SYN flooding</a:t>
            </a:r>
            <a:endParaRPr lang="en-US" altLang="zh-CN" sz="23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200" dirty="0">
                <a:ea typeface="SimSun" panose="02010600030101010101" pitchFamily="2" charset="-122"/>
              </a:rPr>
              <a:t>The attacker fills the target computer’s TCP buffer with a large number of crafted SYN packets</a:t>
            </a:r>
            <a:endParaRPr lang="en-US" altLang="zh-CN" sz="22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200" dirty="0">
                <a:ea typeface="SimSun" panose="02010600030101010101" pitchFamily="2" charset="-122"/>
              </a:rPr>
              <a:t>Purpose: Make the target computer unable to establish connection (i.e., to silent/mute the computer)</a:t>
            </a:r>
            <a:endParaRPr lang="en-US" altLang="zh-CN" sz="2200" dirty="0">
              <a:ea typeface="SimSun" panose="02010600030101010101" pitchFamily="2" charset="-122"/>
            </a:endParaRPr>
          </a:p>
          <a:p>
            <a:pPr lvl="1" eaLnBrk="1" hangingPunct="1">
              <a:buClr>
                <a:srgbClr val="9E9EFF"/>
              </a:buClr>
              <a:buFont typeface="Wingdings" panose="05000000000000000000" pitchFamily="2" charset="2"/>
              <a:buChar char="q"/>
            </a:pPr>
            <a:endParaRPr lang="en-US" altLang="zh-CN" sz="2300" dirty="0">
              <a:ea typeface="SimSun" panose="02010600030101010101" pitchFamily="2" charset="-122"/>
            </a:endParaRPr>
          </a:p>
          <a:p>
            <a:pPr lvl="1" eaLnBrk="1" hangingPunct="1">
              <a:buClr>
                <a:srgbClr val="9E9EFF"/>
              </a:buClr>
              <a:buFont typeface="Wingdings" panose="05000000000000000000" pitchFamily="2" charset="2"/>
              <a:buChar char="q"/>
            </a:pPr>
            <a:r>
              <a:rPr lang="en-US" altLang="zh-CN" sz="2300" dirty="0">
                <a:ea typeface="SimSun" panose="02010600030101010101" pitchFamily="2" charset="-122"/>
              </a:rPr>
              <a:t>ARP spoofing, which is also known as ARP poisoning</a:t>
            </a:r>
            <a:endParaRPr lang="en-US" altLang="zh-CN" sz="2300" dirty="0">
              <a:ea typeface="SimSun" panose="02010600030101010101" pitchFamily="2" charset="-122"/>
            </a:endParaRPr>
          </a:p>
          <a:p>
            <a:pPr eaLnBrk="1" hangingPunct="1">
              <a:buFont typeface="Wingdings" panose="05000000000000000000" pitchFamily="2" charset="2"/>
              <a:buNone/>
            </a:pPr>
            <a:endParaRPr lang="en-US" altLang="zh-CN" dirty="0">
              <a:ea typeface="SimSun" panose="02010600030101010101" pitchFamily="2" charset="-122"/>
            </a:endParaRPr>
          </a:p>
          <a:p>
            <a:pPr eaLnBrk="1" hangingPunct="1"/>
            <a:endParaRPr lang="en-US" altLang="en-US" dirty="0"/>
          </a:p>
        </p:txBody>
      </p:sp>
      <p:sp>
        <p:nvSpPr>
          <p:cNvPr id="4" name="Rectangle 2"/>
          <p:cNvSpPr txBox="1">
            <a:spLocks noRot="1" noChangeArrowheads="1"/>
          </p:cNvSpPr>
          <p:nvPr/>
        </p:nvSpPr>
        <p:spPr bwMode="auto">
          <a:xfrm>
            <a:off x="990600" y="7620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000" dirty="0">
                <a:ea typeface="SimSun" panose="02010600030101010101" pitchFamily="2" charset="-122"/>
              </a:rPr>
              <a:t>Network Spoofing</a:t>
            </a:r>
            <a:endParaRPr lang="en-US" altLang="zh-CN" sz="4000" dirty="0">
              <a:ea typeface="SimSun" panose="02010600030101010101" pitchFamily="2" charset="-122"/>
            </a:endParaRPr>
          </a:p>
        </p:txBody>
      </p:sp>
      <p:sp>
        <p:nvSpPr>
          <p:cNvPr id="5" name="Title 3"/>
          <p:cNvSpPr txBox="1"/>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a:ea typeface="SimSun" panose="02010600030101010101" pitchFamily="2" charset="-122"/>
              </a:rPr>
              <a:t> Active attacks</a:t>
            </a:r>
            <a:endParaRPr lang="en-US" altLang="zh-CN" sz="4000" dirty="0">
              <a:ea typeface="SimSun"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4294967295"/>
          </p:nvPr>
        </p:nvSpPr>
        <p:spPr>
          <a:xfrm>
            <a:off x="609600" y="1226234"/>
            <a:ext cx="8229600" cy="4717366"/>
          </a:xfrm>
        </p:spPr>
        <p:txBody>
          <a:bodyPr/>
          <a:lstStyle/>
          <a:p>
            <a:pPr marL="552450" lvl="2" indent="-438150" eaLnBrk="1" hangingPunct="1">
              <a:buClr>
                <a:srgbClr val="9E9EFF"/>
              </a:buClr>
              <a:buFontTx/>
              <a:buNone/>
            </a:pPr>
            <a:r>
              <a:rPr lang="en-US" altLang="zh-CN" sz="2400" dirty="0">
                <a:ea typeface="SimSun" panose="02010600030101010101" pitchFamily="2" charset="-122"/>
              </a:rPr>
              <a:t>	</a:t>
            </a:r>
            <a:endParaRPr lang="en-US" altLang="zh-CN" sz="2000" dirty="0">
              <a:ea typeface="SimSun" panose="02010600030101010101" pitchFamily="2" charset="-122"/>
            </a:endParaRPr>
          </a:p>
          <a:p>
            <a:pPr marL="552450" lvl="2" indent="-438150" eaLnBrk="1" hangingPunct="1">
              <a:buClr>
                <a:schemeClr val="tx1"/>
              </a:buClr>
              <a:buSzPct val="90000"/>
              <a:buFontTx/>
              <a:buAutoNum type="arabicPeriod"/>
            </a:pPr>
            <a:r>
              <a:rPr lang="en-US" altLang="zh-CN" sz="2100" dirty="0">
                <a:ea typeface="SimSun" panose="02010600030101010101" pitchFamily="2" charset="-122"/>
              </a:rPr>
              <a:t>Attacker sends to victim a large number of crafted SYN packets</a:t>
            </a:r>
            <a:endParaRPr lang="en-US" altLang="zh-CN" sz="2100" dirty="0">
              <a:ea typeface="SimSun" panose="02010600030101010101" pitchFamily="2" charset="-122"/>
            </a:endParaRPr>
          </a:p>
          <a:p>
            <a:pPr marL="552450" lvl="2" indent="-438150" eaLnBrk="1" hangingPunct="1">
              <a:buClr>
                <a:schemeClr val="tx1"/>
              </a:buClr>
              <a:buSzPct val="90000"/>
              <a:buFontTx/>
              <a:buAutoNum type="arabicPeriod"/>
            </a:pPr>
            <a:r>
              <a:rPr lang="en-US" altLang="zh-CN" sz="2100" dirty="0">
                <a:ea typeface="SimSun" panose="02010600030101010101" pitchFamily="2" charset="-122"/>
              </a:rPr>
              <a:t>The victim’s computer is obliged to send an ACK packet to the crafted source IP address contained in the SYN packet according to the 3-way handshake protocol</a:t>
            </a:r>
            <a:endParaRPr lang="en-US" altLang="zh-CN" sz="2100" dirty="0">
              <a:ea typeface="SimSun" panose="02010600030101010101" pitchFamily="2" charset="-122"/>
            </a:endParaRPr>
          </a:p>
          <a:p>
            <a:pPr marL="552450" lvl="2" indent="-438150" eaLnBrk="1" hangingPunct="1">
              <a:buClr>
                <a:schemeClr val="tx1"/>
              </a:buClr>
              <a:buSzPct val="90000"/>
              <a:buFontTx/>
              <a:buAutoNum type="arabicPeriod"/>
            </a:pPr>
            <a:r>
              <a:rPr lang="en-US" altLang="zh-CN" sz="2100" dirty="0">
                <a:ea typeface="SimSun" panose="02010600030101010101" pitchFamily="2" charset="-122"/>
              </a:rPr>
              <a:t>Because the source IP address is crafted and unreachable, the victim computer will never receive the ACK packet it is waiting for, allowing the crafted SYN packet to remain in the TCP buffer</a:t>
            </a:r>
            <a:endParaRPr lang="en-US" altLang="zh-CN" sz="2100" dirty="0">
              <a:ea typeface="SimSun" panose="02010600030101010101" pitchFamily="2" charset="-122"/>
            </a:endParaRPr>
          </a:p>
          <a:p>
            <a:pPr marL="552450" lvl="2" indent="-438150" eaLnBrk="1" hangingPunct="1">
              <a:buClr>
                <a:schemeClr val="tx1"/>
              </a:buClr>
              <a:buSzPct val="90000"/>
              <a:buFontTx/>
              <a:buAutoNum type="arabicPeriod"/>
            </a:pPr>
            <a:r>
              <a:rPr lang="en-US" altLang="zh-CN" sz="2100" dirty="0">
                <a:ea typeface="SimSun" panose="02010600030101010101" pitchFamily="2" charset="-122"/>
              </a:rPr>
              <a:t>The TCP buffer is completely occupied by the crafted SYN packets, causing the computer unable to establish communications with other computers</a:t>
            </a:r>
            <a:endParaRPr lang="en-US" altLang="zh-CN" sz="2100" dirty="0">
              <a:ea typeface="SimSun" panose="02010600030101010101" pitchFamily="2" charset="-122"/>
            </a:endParaRPr>
          </a:p>
          <a:p>
            <a:pPr marL="552450" lvl="2" indent="-438150" eaLnBrk="1" hangingPunct="1">
              <a:buClr>
                <a:schemeClr val="tx1"/>
              </a:buClr>
              <a:buSzPct val="90000"/>
              <a:buFontTx/>
              <a:buAutoNum type="arabicPeriod"/>
            </a:pPr>
            <a:endParaRPr lang="en-US" altLang="zh-CN" sz="2000" dirty="0">
              <a:ea typeface="SimSun" panose="02010600030101010101" pitchFamily="2" charset="-122"/>
            </a:endParaRPr>
          </a:p>
        </p:txBody>
      </p:sp>
      <p:sp>
        <p:nvSpPr>
          <p:cNvPr id="4" name="Rectangle 2"/>
          <p:cNvSpPr txBox="1">
            <a:spLocks noRot="1" noChangeArrowheads="1"/>
          </p:cNvSpPr>
          <p:nvPr/>
        </p:nvSpPr>
        <p:spPr bwMode="auto">
          <a:xfrm>
            <a:off x="1143000" y="578534"/>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buClr>
                <a:srgbClr val="9E9EFF"/>
              </a:buClr>
              <a:buSzPct val="120000"/>
            </a:pPr>
            <a:r>
              <a:rPr lang="en-US" altLang="zh-CN" sz="4000" dirty="0">
                <a:ea typeface="SimSun" panose="02010600030101010101" pitchFamily="2" charset="-122"/>
              </a:rPr>
              <a:t>SYN flooding</a:t>
            </a:r>
            <a:endParaRPr lang="en-US" altLang="zh-CN" sz="4000" dirty="0">
              <a:ea typeface="SimSun" panose="02010600030101010101" pitchFamily="2" charset="-122"/>
            </a:endParaRPr>
          </a:p>
        </p:txBody>
      </p:sp>
      <p:sp>
        <p:nvSpPr>
          <p:cNvPr id="5" name="Title 3"/>
          <p:cNvSpPr txBox="1"/>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a:ea typeface="SimSun" panose="02010600030101010101" pitchFamily="2" charset="-122"/>
              </a:rPr>
              <a:t> Active attacks</a:t>
            </a:r>
            <a:endParaRPr lang="en-US" altLang="zh-CN" sz="4000" dirty="0">
              <a:ea typeface="SimSun"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4294967295"/>
          </p:nvPr>
        </p:nvSpPr>
        <p:spPr>
          <a:xfrm>
            <a:off x="605444" y="1371600"/>
            <a:ext cx="8229600" cy="4876800"/>
          </a:xfrm>
        </p:spPr>
        <p:txBody>
          <a:bodyPr/>
          <a:lstStyle/>
          <a:p>
            <a:pPr marL="438150" lvl="2" indent="-438150" eaLnBrk="1" hangingPunct="1">
              <a:buClr>
                <a:srgbClr val="9E9EFF"/>
              </a:buClr>
              <a:buFontTx/>
              <a:buNone/>
            </a:pPr>
            <a:r>
              <a:rPr lang="en-US" altLang="zh-CN" sz="2200" dirty="0">
                <a:ea typeface="SimSun" panose="02010600030101010101" pitchFamily="2" charset="-122"/>
              </a:rPr>
              <a:t>	V is a company computer</a:t>
            </a:r>
            <a:endParaRPr lang="en-US" altLang="zh-CN" sz="2200" dirty="0">
              <a:ea typeface="SimSun" panose="02010600030101010101" pitchFamily="2" charset="-122"/>
            </a:endParaRPr>
          </a:p>
          <a:p>
            <a:pPr marL="438150" lvl="2" indent="-438150" eaLnBrk="1" hangingPunct="1">
              <a:buClr>
                <a:srgbClr val="9E9EFF"/>
              </a:buClr>
              <a:buFontTx/>
              <a:buNone/>
            </a:pPr>
            <a:r>
              <a:rPr lang="en-US" altLang="zh-CN" sz="2200" dirty="0">
                <a:ea typeface="SimSun" panose="02010600030101010101" pitchFamily="2" charset="-122"/>
              </a:rPr>
              <a:t>	Alice, an employee of the company, is going to remote logon to V</a:t>
            </a:r>
            <a:endParaRPr lang="en-US" altLang="zh-CN" sz="2200" dirty="0">
              <a:ea typeface="SimSun" panose="02010600030101010101" pitchFamily="2" charset="-122"/>
            </a:endParaRPr>
          </a:p>
          <a:p>
            <a:pPr marL="438150" lvl="2" indent="-438150" eaLnBrk="1" hangingPunct="1">
              <a:buClr>
                <a:schemeClr val="tx1"/>
              </a:buClr>
              <a:buSzPct val="95000"/>
              <a:buFontTx/>
              <a:buAutoNum type="arabicPeriod"/>
            </a:pPr>
            <a:r>
              <a:rPr lang="en-US" altLang="zh-CN" sz="2200" dirty="0">
                <a:ea typeface="SimSun" panose="02010600030101010101" pitchFamily="2" charset="-122"/>
              </a:rPr>
              <a:t>Alice sends a SYN packet to V</a:t>
            </a:r>
            <a:endParaRPr lang="en-US" altLang="zh-CN" sz="2200" dirty="0">
              <a:ea typeface="SimSun" panose="02010600030101010101" pitchFamily="2" charset="-122"/>
            </a:endParaRPr>
          </a:p>
          <a:p>
            <a:pPr marL="438150" lvl="2" indent="-438150" eaLnBrk="1" hangingPunct="1">
              <a:buClr>
                <a:schemeClr val="tx1"/>
              </a:buClr>
              <a:buSzPct val="95000"/>
              <a:buFontTx/>
              <a:buAutoNum type="arabicPeriod"/>
            </a:pPr>
            <a:r>
              <a:rPr lang="en-US" altLang="zh-CN" sz="2200" dirty="0">
                <a:ea typeface="SimSun" panose="02010600030101010101" pitchFamily="2" charset="-122"/>
              </a:rPr>
              <a:t>The attacker intercepts this packet, and uses SYN flooding to mute V so that V can’t complete the three-way handshake</a:t>
            </a:r>
            <a:endParaRPr lang="en-US" altLang="zh-CN" sz="2200" dirty="0">
              <a:ea typeface="SimSun" panose="02010600030101010101" pitchFamily="2" charset="-122"/>
            </a:endParaRPr>
          </a:p>
          <a:p>
            <a:pPr marL="438150" lvl="2" indent="-438150" eaLnBrk="1" hangingPunct="1">
              <a:buClr>
                <a:schemeClr val="tx1"/>
              </a:buClr>
              <a:buSzPct val="95000"/>
              <a:buFontTx/>
              <a:buAutoNum type="arabicPeriod"/>
            </a:pPr>
            <a:r>
              <a:rPr lang="en-US" altLang="zh-CN" sz="2200" dirty="0">
                <a:ea typeface="SimSun" panose="02010600030101010101" pitchFamily="2" charset="-122"/>
              </a:rPr>
              <a:t>The attacker predicts the correct TCP sequence number for the ACK supposed to be sent from V to Alice. The attacker then crafts an ACK packet with the sequence number and V’s IP address and sends it to Alice</a:t>
            </a:r>
            <a:endParaRPr lang="en-US" altLang="zh-CN" sz="2200" dirty="0">
              <a:ea typeface="SimSun" panose="02010600030101010101" pitchFamily="2" charset="-122"/>
            </a:endParaRPr>
          </a:p>
          <a:p>
            <a:pPr marL="438150" lvl="2" indent="-438150" eaLnBrk="1" hangingPunct="1">
              <a:buClr>
                <a:schemeClr val="tx1"/>
              </a:buClr>
              <a:buSzPct val="95000"/>
              <a:buFontTx/>
              <a:buAutoNum type="arabicPeriod"/>
            </a:pPr>
            <a:r>
              <a:rPr lang="en-US" altLang="zh-CN" sz="2200" dirty="0">
                <a:ea typeface="SimSun" panose="02010600030101010101" pitchFamily="2" charset="-122"/>
              </a:rPr>
              <a:t>Alice verifies the ACK packet and sends an ACK packet to the attacker to complete this handshake</a:t>
            </a:r>
            <a:endParaRPr lang="en-US" altLang="zh-CN" sz="2200" dirty="0">
              <a:ea typeface="SimSun" panose="02010600030101010101" pitchFamily="2" charset="-122"/>
            </a:endParaRPr>
          </a:p>
          <a:p>
            <a:pPr marL="438150" lvl="2" indent="-438150" eaLnBrk="1" hangingPunct="1">
              <a:buClr>
                <a:schemeClr val="tx1"/>
              </a:buClr>
              <a:buSzPct val="95000"/>
              <a:buFontTx/>
              <a:buAutoNum type="arabicPeriod"/>
            </a:pPr>
            <a:r>
              <a:rPr lang="en-US" altLang="zh-CN" sz="2200" dirty="0">
                <a:ea typeface="SimSun" panose="02010600030101010101" pitchFamily="2" charset="-122"/>
              </a:rPr>
              <a:t>The TCP connection is established between Alice and the attacker, instead of between Alice and V.   </a:t>
            </a:r>
            <a:endParaRPr lang="en-US" altLang="zh-CN" sz="2200" dirty="0">
              <a:ea typeface="SimSun" panose="02010600030101010101" pitchFamily="2" charset="-122"/>
            </a:endParaRPr>
          </a:p>
          <a:p>
            <a:pPr marL="571500" indent="-571500" eaLnBrk="1" hangingPunct="1">
              <a:buClr>
                <a:srgbClr val="9E9EFF"/>
              </a:buClr>
              <a:buFont typeface="Wingdings" panose="05000000000000000000" pitchFamily="2" charset="2"/>
              <a:buNone/>
            </a:pPr>
            <a:endParaRPr lang="zh-CN" altLang="en-US" sz="2200" dirty="0">
              <a:ea typeface="SimSun" panose="02010600030101010101" pitchFamily="2" charset="-122"/>
            </a:endParaRPr>
          </a:p>
        </p:txBody>
      </p:sp>
      <p:sp>
        <p:nvSpPr>
          <p:cNvPr id="4" name="Rectangle 2"/>
          <p:cNvSpPr txBox="1">
            <a:spLocks noRot="1" noChangeArrowheads="1"/>
          </p:cNvSpPr>
          <p:nvPr/>
        </p:nvSpPr>
        <p:spPr bwMode="auto">
          <a:xfrm>
            <a:off x="948344" y="4572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33655" lvl="1" eaLnBrk="1" hangingPunct="1">
              <a:buClr>
                <a:srgbClr val="9E9EFF"/>
              </a:buClr>
              <a:buSzPct val="120000"/>
            </a:pPr>
            <a:r>
              <a:rPr lang="en-US" altLang="zh-CN" sz="3100" dirty="0"/>
              <a:t>TCP Hijacking</a:t>
            </a:r>
            <a:endParaRPr lang="en-US" altLang="zh-CN" sz="3100" dirty="0"/>
          </a:p>
        </p:txBody>
      </p:sp>
      <p:sp>
        <p:nvSpPr>
          <p:cNvPr id="5" name="Title 3"/>
          <p:cNvSpPr txBox="1"/>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a:ea typeface="SimSun" panose="02010600030101010101" pitchFamily="2" charset="-122"/>
              </a:rPr>
              <a:t> Active attacks</a:t>
            </a:r>
            <a:endParaRPr lang="en-US" altLang="zh-CN" sz="4000" dirty="0">
              <a:ea typeface="SimSun"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4294967295"/>
          </p:nvPr>
        </p:nvSpPr>
        <p:spPr>
          <a:xfrm>
            <a:off x="541713" y="1600200"/>
            <a:ext cx="8229600" cy="4411663"/>
          </a:xfrm>
        </p:spPr>
        <p:txBody>
          <a:bodyPr/>
          <a:lstStyle/>
          <a:p>
            <a:pPr lvl="2" eaLnBrk="1" hangingPunct="1">
              <a:buClr>
                <a:srgbClr val="9E9EFF"/>
              </a:buClr>
              <a:buFontTx/>
              <a:buNone/>
            </a:pPr>
            <a:endParaRPr lang="en-US" altLang="zh-CN" sz="2800" dirty="0">
              <a:ea typeface="SimSun" panose="02010600030101010101" pitchFamily="2" charset="-122"/>
            </a:endParaRPr>
          </a:p>
          <a:p>
            <a:pPr marL="319405" lvl="1" indent="-285750" eaLnBrk="1" hangingPunct="1">
              <a:buClr>
                <a:srgbClr val="9E9EFF"/>
              </a:buClr>
              <a:buFontTx/>
              <a:buNone/>
            </a:pPr>
            <a:r>
              <a:rPr lang="en-US" altLang="zh-CN" dirty="0">
                <a:ea typeface="SimSun" panose="02010600030101010101" pitchFamily="2" charset="-122"/>
              </a:rPr>
              <a:t>   	The attacker changes the legitimate MAC address of a networked computer to a different MAC address chosen by the attacker</a:t>
            </a:r>
            <a:endParaRPr lang="en-US" altLang="zh-CN" dirty="0">
              <a:ea typeface="SimSun" panose="02010600030101010101" pitchFamily="2" charset="-122"/>
            </a:endParaRPr>
          </a:p>
          <a:p>
            <a:pPr marL="319405" lvl="1" indent="-285750" eaLnBrk="1" hangingPunct="1">
              <a:buClr>
                <a:srgbClr val="9E9EFF"/>
              </a:buClr>
              <a:buFontTx/>
              <a:buNone/>
            </a:pPr>
            <a:r>
              <a:rPr lang="en-US" altLang="zh-CN" dirty="0">
                <a:ea typeface="SimSun" panose="02010600030101010101" pitchFamily="2" charset="-122"/>
              </a:rPr>
              <a:t>	</a:t>
            </a:r>
            <a:endParaRPr lang="en-US" altLang="zh-CN" dirty="0">
              <a:ea typeface="SimSun" panose="02010600030101010101" pitchFamily="2" charset="-122"/>
            </a:endParaRPr>
          </a:p>
          <a:p>
            <a:pPr marL="319405" lvl="1" indent="-285750" eaLnBrk="1" hangingPunct="1">
              <a:buClr>
                <a:srgbClr val="9E9EFF"/>
              </a:buClr>
              <a:buFontTx/>
              <a:buNone/>
            </a:pPr>
            <a:r>
              <a:rPr lang="en-US" altLang="zh-CN" dirty="0">
                <a:ea typeface="SimSun" panose="02010600030101010101" pitchFamily="2" charset="-122"/>
              </a:rPr>
              <a:t>	Defense Method – checking</a:t>
            </a:r>
            <a:endParaRPr lang="en-US" altLang="zh-CN" dirty="0">
              <a:ea typeface="SimSun" panose="02010600030101010101" pitchFamily="2" charset="-122"/>
            </a:endParaRPr>
          </a:p>
          <a:p>
            <a:pPr lvl="2" eaLnBrk="1" hangingPunct="1">
              <a:buClr>
                <a:srgbClr val="9E9EFF"/>
              </a:buClr>
              <a:buFontTx/>
              <a:buNone/>
            </a:pPr>
            <a:r>
              <a:rPr lang="en-US" altLang="zh-CN" dirty="0">
                <a:ea typeface="SimSun" panose="02010600030101010101" pitchFamily="2" charset="-122"/>
              </a:rPr>
              <a:t>	</a:t>
            </a:r>
            <a:r>
              <a:rPr lang="en-US" altLang="zh-CN" sz="2400" dirty="0">
                <a:ea typeface="SimSun" panose="02010600030101010101" pitchFamily="2" charset="-122"/>
              </a:rPr>
              <a:t>Check MAC address and domain names</a:t>
            </a:r>
            <a:endParaRPr lang="en-US" altLang="zh-CN" sz="2400" dirty="0">
              <a:ea typeface="SimSun" panose="02010600030101010101" pitchFamily="2" charset="-122"/>
            </a:endParaRPr>
          </a:p>
          <a:p>
            <a:pPr eaLnBrk="1" hangingPunct="1">
              <a:buClr>
                <a:srgbClr val="9E9EFF"/>
              </a:buClr>
              <a:buFont typeface="Wingdings" panose="05000000000000000000" pitchFamily="2" charset="2"/>
              <a:buNone/>
            </a:pPr>
            <a:endParaRPr lang="zh-CN" altLang="en-US" sz="3400" dirty="0">
              <a:ea typeface="SimSun" panose="02010600030101010101" pitchFamily="2" charset="-122"/>
            </a:endParaRPr>
          </a:p>
        </p:txBody>
      </p:sp>
      <p:sp>
        <p:nvSpPr>
          <p:cNvPr id="4" name="Rectangle 2"/>
          <p:cNvSpPr txBox="1">
            <a:spLocks noRot="1" noChangeArrowheads="1"/>
          </p:cNvSpPr>
          <p:nvPr/>
        </p:nvSpPr>
        <p:spPr bwMode="auto">
          <a:xfrm>
            <a:off x="1029392" y="9525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33655" lvl="1" eaLnBrk="1" hangingPunct="1">
              <a:buClr>
                <a:srgbClr val="9E9EFF"/>
              </a:buClr>
              <a:buSzPct val="120000"/>
            </a:pPr>
            <a:r>
              <a:rPr lang="en-US" altLang="zh-CN" sz="3100" dirty="0"/>
              <a:t>ARP Spoofing</a:t>
            </a:r>
            <a:endParaRPr lang="en-US" altLang="zh-CN" sz="3100" dirty="0"/>
          </a:p>
        </p:txBody>
      </p:sp>
      <p:sp>
        <p:nvSpPr>
          <p:cNvPr id="5" name="Title 3"/>
          <p:cNvSpPr txBox="1"/>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lnSpc>
                <a:spcPct val="90000"/>
              </a:lnSpc>
              <a:buClr>
                <a:srgbClr val="9E9EFF"/>
              </a:buClr>
              <a:buSzPct val="120000"/>
            </a:pPr>
            <a:r>
              <a:rPr lang="en-US" altLang="zh-CN" sz="4000">
                <a:ea typeface="SimSun" panose="02010600030101010101" pitchFamily="2" charset="-122"/>
              </a:rPr>
              <a:t> Active attacks</a:t>
            </a:r>
            <a:endParaRPr lang="en-US" altLang="zh-CN" sz="4000" dirty="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533400" y="1676400"/>
            <a:ext cx="7620000" cy="4724400"/>
          </a:xfrm>
        </p:spPr>
        <p:txBody>
          <a:bodyPr/>
          <a:lstStyle/>
          <a:p>
            <a:pPr lvl="1" eaLnBrk="1" hangingPunct="1">
              <a:lnSpc>
                <a:spcPct val="90000"/>
              </a:lnSpc>
              <a:buClr>
                <a:srgbClr val="9E9EFF"/>
              </a:buClr>
            </a:pPr>
            <a:r>
              <a:rPr lang="en-US" altLang="zh-CN" sz="2400" dirty="0">
                <a:ea typeface="SimSun" panose="02010600030101010101" pitchFamily="2" charset="-122"/>
              </a:rPr>
              <a:t>Confidentiality </a:t>
            </a:r>
            <a:endParaRPr lang="en-US" altLang="zh-CN" sz="2400" dirty="0">
              <a:ea typeface="SimSun" panose="02010600030101010101" pitchFamily="2" charset="-122"/>
            </a:endParaRPr>
          </a:p>
          <a:p>
            <a:pPr lvl="2" eaLnBrk="1" hangingPunct="1">
              <a:lnSpc>
                <a:spcPct val="90000"/>
              </a:lnSpc>
              <a:buClr>
                <a:srgbClr val="9E9EFF"/>
              </a:buClr>
            </a:pPr>
            <a:r>
              <a:rPr lang="en-US" altLang="zh-CN" sz="2100" dirty="0">
                <a:ea typeface="SimSun" panose="02010600030101010101" pitchFamily="2" charset="-122"/>
              </a:rPr>
              <a:t>including data in transmission and storage states</a:t>
            </a:r>
            <a:endParaRPr lang="en-US" altLang="zh-CN" sz="2100" dirty="0">
              <a:ea typeface="SimSun" panose="02010600030101010101" pitchFamily="2" charset="-122"/>
            </a:endParaRPr>
          </a:p>
          <a:p>
            <a:pPr lvl="1" eaLnBrk="1" hangingPunct="1">
              <a:lnSpc>
                <a:spcPct val="90000"/>
              </a:lnSpc>
              <a:spcBef>
                <a:spcPts val="1800"/>
              </a:spcBef>
              <a:buClr>
                <a:srgbClr val="9E9EFF"/>
              </a:buClr>
            </a:pPr>
            <a:r>
              <a:rPr lang="en-US" altLang="zh-CN" sz="2400" dirty="0">
                <a:ea typeface="SimSun" panose="02010600030101010101" pitchFamily="2" charset="-122"/>
              </a:rPr>
              <a:t> Data integrity           </a:t>
            </a:r>
            <a:endParaRPr lang="en-US" altLang="zh-CN" sz="2400" dirty="0">
              <a:ea typeface="SimSun" panose="02010600030101010101" pitchFamily="2" charset="-122"/>
            </a:endParaRPr>
          </a:p>
          <a:p>
            <a:pPr lvl="2" eaLnBrk="1" hangingPunct="1">
              <a:lnSpc>
                <a:spcPct val="90000"/>
              </a:lnSpc>
              <a:buClr>
                <a:srgbClr val="9E9EFF"/>
              </a:buClr>
            </a:pPr>
            <a:r>
              <a:rPr lang="en-US" altLang="zh-CN" sz="2100" dirty="0">
                <a:ea typeface="SimSun" panose="02010600030101010101" pitchFamily="2" charset="-122"/>
              </a:rPr>
              <a:t>including data in transmission and storage state</a:t>
            </a:r>
            <a:endParaRPr lang="en-US" altLang="zh-CN" sz="2100" dirty="0">
              <a:ea typeface="SimSun" panose="02010600030101010101" pitchFamily="2" charset="-122"/>
            </a:endParaRPr>
          </a:p>
          <a:p>
            <a:pPr lvl="1" eaLnBrk="1" hangingPunct="1">
              <a:lnSpc>
                <a:spcPct val="90000"/>
              </a:lnSpc>
              <a:spcBef>
                <a:spcPts val="1800"/>
              </a:spcBef>
              <a:buClr>
                <a:srgbClr val="9E9EFF"/>
              </a:buClr>
            </a:pPr>
            <a:r>
              <a:rPr lang="en-US" altLang="zh-CN" sz="2400" dirty="0">
                <a:ea typeface="SimSun" panose="02010600030101010101" pitchFamily="2" charset="-122"/>
              </a:rPr>
              <a:t> Non-repudiation</a:t>
            </a:r>
            <a:endParaRPr lang="en-US" altLang="zh-CN" sz="2400" dirty="0">
              <a:ea typeface="SimSun" panose="02010600030101010101" pitchFamily="2" charset="-122"/>
            </a:endParaRPr>
          </a:p>
          <a:p>
            <a:pPr lvl="1" eaLnBrk="1" hangingPunct="1">
              <a:lnSpc>
                <a:spcPct val="90000"/>
              </a:lnSpc>
              <a:spcBef>
                <a:spcPts val="1800"/>
              </a:spcBef>
              <a:buClr>
                <a:srgbClr val="9E9EFF"/>
              </a:buClr>
            </a:pPr>
            <a:r>
              <a:rPr lang="en-US" altLang="zh-CN" sz="2400" dirty="0">
                <a:ea typeface="SimSun" panose="02010600030101010101" pitchFamily="2" charset="-122"/>
              </a:rPr>
              <a:t> Authentication</a:t>
            </a:r>
            <a:endParaRPr lang="en-US" altLang="zh-CN" sz="2400" dirty="0">
              <a:ea typeface="SimSun" panose="02010600030101010101" pitchFamily="2" charset="-122"/>
            </a:endParaRPr>
          </a:p>
          <a:p>
            <a:pPr lvl="2" eaLnBrk="1" hangingPunct="1">
              <a:lnSpc>
                <a:spcPct val="90000"/>
              </a:lnSpc>
              <a:buClr>
                <a:srgbClr val="9E9EFF"/>
              </a:buClr>
              <a:buFont typeface="Arial" panose="020B0604020202020204" pitchFamily="34" charset="0"/>
              <a:buChar char="•"/>
            </a:pPr>
            <a:r>
              <a:rPr lang="en-US" altLang="zh-CN" dirty="0">
                <a:ea typeface="SimSun" panose="02010600030101010101" pitchFamily="2" charset="-122"/>
              </a:rPr>
              <a:t>All nodes in network</a:t>
            </a:r>
            <a:endParaRPr lang="en-US" altLang="zh-CN" dirty="0">
              <a:ea typeface="SimSun" panose="02010600030101010101" pitchFamily="2" charset="-122"/>
            </a:endParaRPr>
          </a:p>
          <a:p>
            <a:pPr lvl="1" eaLnBrk="1" hangingPunct="1">
              <a:lnSpc>
                <a:spcPct val="90000"/>
              </a:lnSpc>
              <a:spcBef>
                <a:spcPts val="1800"/>
              </a:spcBef>
              <a:buClr>
                <a:srgbClr val="9E9EFF"/>
              </a:buClr>
            </a:pPr>
            <a:r>
              <a:rPr lang="en-US" altLang="zh-CN" sz="2400" dirty="0">
                <a:ea typeface="SimSun" panose="02010600030101010101" pitchFamily="2" charset="-122"/>
              </a:rPr>
              <a:t> Privacy</a:t>
            </a:r>
            <a:endParaRPr lang="en-US" altLang="zh-CN" sz="2400" dirty="0">
              <a:ea typeface="SimSun" panose="02010600030101010101" pitchFamily="2" charset="-122"/>
            </a:endParaRPr>
          </a:p>
          <a:p>
            <a:pPr lvl="1" eaLnBrk="1" hangingPunct="1">
              <a:lnSpc>
                <a:spcPct val="90000"/>
              </a:lnSpc>
              <a:spcBef>
                <a:spcPts val="1800"/>
              </a:spcBef>
              <a:buClr>
                <a:srgbClr val="9E9EFF"/>
              </a:buClr>
            </a:pPr>
            <a:r>
              <a:rPr lang="en-US" altLang="zh-CN" sz="2400" dirty="0">
                <a:ea typeface="SimSun" panose="02010600030101010101" pitchFamily="2" charset="-122"/>
              </a:rPr>
              <a:t> Availability</a:t>
            </a:r>
            <a:endParaRPr lang="en-US" altLang="zh-CN" sz="2400" dirty="0">
              <a:ea typeface="SimSun" panose="02010600030101010101" pitchFamily="2" charset="-122"/>
            </a:endParaRPr>
          </a:p>
          <a:p>
            <a:pPr lvl="1" eaLnBrk="1" hangingPunct="1">
              <a:lnSpc>
                <a:spcPct val="90000"/>
              </a:lnSpc>
              <a:buClr>
                <a:srgbClr val="9E9EFF"/>
              </a:buClr>
            </a:pPr>
            <a:endParaRPr lang="en-US" altLang="zh-CN" dirty="0">
              <a:ea typeface="SimSun" panose="02010600030101010101" pitchFamily="2" charset="-122"/>
            </a:endParaRPr>
          </a:p>
        </p:txBody>
      </p:sp>
      <p:sp>
        <p:nvSpPr>
          <p:cNvPr id="5" name="Rectangle 2"/>
          <p:cNvSpPr txBox="1">
            <a:spLocks noRot="1" noChangeArrowheads="1"/>
          </p:cNvSpPr>
          <p:nvPr/>
        </p:nvSpPr>
        <p:spPr bwMode="auto">
          <a:xfrm>
            <a:off x="1143000" y="-152400"/>
            <a:ext cx="67056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0" indent="0" eaLnBrk="1" hangingPunct="1">
              <a:lnSpc>
                <a:spcPct val="90000"/>
              </a:lnSpc>
              <a:buClr>
                <a:srgbClr val="9E9EFF"/>
              </a:buClr>
              <a:buNone/>
            </a:pPr>
            <a:r>
              <a:rPr lang="en-US" sz="4000" b="1">
                <a:latin typeface="Times New Roman" panose="02020603050405020304" charset="0"/>
                <a:cs typeface="Times New Roman" panose="02020603050405020304" charset="0"/>
              </a:rPr>
              <a:t>Motivations</a:t>
            </a:r>
            <a:endParaRPr lang="en-US" altLang="zh-CN" sz="4000" dirty="0"/>
          </a:p>
        </p:txBody>
      </p:sp>
      <p:sp>
        <p:nvSpPr>
          <p:cNvPr id="4" name="TextBox 3"/>
          <p:cNvSpPr txBox="1"/>
          <p:nvPr/>
        </p:nvSpPr>
        <p:spPr>
          <a:xfrm>
            <a:off x="609600" y="990600"/>
            <a:ext cx="3172663" cy="646331"/>
          </a:xfrm>
          <a:prstGeom prst="rect">
            <a:avLst/>
          </a:prstGeom>
          <a:noFill/>
        </p:spPr>
        <p:txBody>
          <a:bodyPr wrap="none" rtlCol="0">
            <a:spAutoFit/>
          </a:bodyPr>
          <a:lstStyle/>
          <a:p>
            <a:r>
              <a:rPr lang="en-US" sz="3600" b="1">
                <a:latin typeface="Times New Roman" panose="02020603050405020304" charset="0"/>
                <a:cs typeface="Times New Roman" panose="02020603050405020304" charset="0"/>
              </a:rPr>
              <a:t>Security goals?</a:t>
            </a:r>
            <a:endParaRPr lang="en-US" sz="3600" b="1">
              <a:latin typeface="Times New Roman" panose="02020603050405020304" charset="0"/>
              <a:cs typeface="Times New Roman"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p:cNvSpPr>
            <a:spLocks noGrp="1" noRot="1" noChangeArrowheads="1"/>
          </p:cNvSpPr>
          <p:nvPr>
            <p:ph type="title" idx="4294967295"/>
          </p:nvPr>
        </p:nvSpPr>
        <p:spPr>
          <a:xfrm>
            <a:off x="990600" y="-152400"/>
            <a:ext cx="7543800" cy="1295400"/>
          </a:xfrm>
        </p:spPr>
        <p:txBody>
          <a:bodyPr anchor="ctr"/>
          <a:lstStyle/>
          <a:p>
            <a:pPr eaLnBrk="1" hangingPunct="1"/>
            <a:r>
              <a:rPr lang="en-US" altLang="zh-CN" sz="4100" dirty="0">
                <a:ea typeface="SimSun" panose="02010600030101010101" pitchFamily="2" charset="-122"/>
              </a:rPr>
              <a:t>Buffer-Overflow Exploitation</a:t>
            </a:r>
            <a:endParaRPr lang="zh-CN" altLang="en-US" sz="4100" dirty="0">
              <a:ea typeface="SimSun" panose="02010600030101010101" pitchFamily="2" charset="-122"/>
            </a:endParaRPr>
          </a:p>
        </p:txBody>
      </p:sp>
      <p:sp>
        <p:nvSpPr>
          <p:cNvPr id="32772" name="Rectangle 3"/>
          <p:cNvSpPr>
            <a:spLocks noGrp="1" noChangeArrowheads="1"/>
          </p:cNvSpPr>
          <p:nvPr>
            <p:ph idx="4294967295"/>
          </p:nvPr>
        </p:nvSpPr>
        <p:spPr>
          <a:xfrm>
            <a:off x="76200" y="1143000"/>
            <a:ext cx="8229600" cy="1335088"/>
          </a:xfrm>
        </p:spPr>
        <p:txBody>
          <a:bodyPr/>
          <a:lstStyle/>
          <a:p>
            <a:pPr eaLnBrk="1" hangingPunct="1">
              <a:lnSpc>
                <a:spcPct val="80000"/>
              </a:lnSpc>
              <a:buClr>
                <a:srgbClr val="9E9EFF"/>
              </a:buClr>
            </a:pPr>
            <a:r>
              <a:rPr lang="en-US" altLang="zh-CN" dirty="0">
                <a:ea typeface="SimSun" panose="02010600030101010101" pitchFamily="2" charset="-122"/>
              </a:rPr>
              <a:t>Buffer-Overflow Exploitation</a:t>
            </a:r>
            <a:endParaRPr lang="en-US" altLang="zh-CN" dirty="0">
              <a:ea typeface="SimSun" panose="02010600030101010101" pitchFamily="2" charset="-122"/>
            </a:endParaRPr>
          </a:p>
          <a:p>
            <a:pPr eaLnBrk="1" hangingPunct="1">
              <a:lnSpc>
                <a:spcPct val="80000"/>
              </a:lnSpc>
              <a:buFont typeface="Wingdings" panose="05000000000000000000" pitchFamily="2" charset="2"/>
              <a:buNone/>
            </a:pPr>
            <a:r>
              <a:rPr lang="zh-CN" altLang="en-US" sz="2100" dirty="0">
                <a:ea typeface="SimSun" panose="02010600030101010101" pitchFamily="2" charset="-122"/>
              </a:rPr>
              <a:t>    	</a:t>
            </a:r>
            <a:r>
              <a:rPr lang="en-US" altLang="zh-CN" sz="1900" dirty="0">
                <a:ea typeface="SimSun" panose="02010600030101010101" pitchFamily="2" charset="-122"/>
              </a:rPr>
              <a:t>Buffer overflow, a.k.a. buffer overrun, is a common software flaw.  Buffer overflow occurs if the process writes more data into a buffer area than it is supposed to hold   </a:t>
            </a:r>
            <a:endParaRPr lang="en-US" altLang="zh-CN" sz="1900" dirty="0">
              <a:ea typeface="SimSun" panose="02010600030101010101" pitchFamily="2" charset="-122"/>
            </a:endParaRPr>
          </a:p>
          <a:p>
            <a:pPr eaLnBrk="1" hangingPunct="1">
              <a:lnSpc>
                <a:spcPct val="80000"/>
              </a:lnSpc>
              <a:buFont typeface="Wingdings" panose="05000000000000000000" pitchFamily="2" charset="2"/>
              <a:buNone/>
            </a:pPr>
            <a:r>
              <a:rPr lang="en-US" altLang="zh-CN" sz="1900" dirty="0">
                <a:ea typeface="SimSun" panose="02010600030101010101" pitchFamily="2" charset="-122"/>
              </a:rPr>
              <a:t>    </a:t>
            </a:r>
            <a:endParaRPr lang="en-US" altLang="zh-CN" sz="1900" dirty="0">
              <a:ea typeface="SimSun" panose="02010600030101010101" pitchFamily="2" charset="-122"/>
            </a:endParaRPr>
          </a:p>
        </p:txBody>
      </p:sp>
      <p:sp>
        <p:nvSpPr>
          <p:cNvPr id="32773" name="Rectangle 4"/>
          <p:cNvSpPr>
            <a:spLocks noChangeArrowheads="1"/>
          </p:cNvSpPr>
          <p:nvPr/>
        </p:nvSpPr>
        <p:spPr bwMode="auto">
          <a:xfrm>
            <a:off x="304800" y="2743200"/>
            <a:ext cx="4267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hlink"/>
              </a:buClr>
              <a:buFont typeface="Wingdings" panose="05000000000000000000" pitchFamily="2" charset="2"/>
              <a:buNone/>
            </a:pPr>
            <a:r>
              <a:rPr lang="en-US" altLang="zh-CN" sz="2000" dirty="0"/>
              <a:t>     It is possible to exploit buffer  overflows to redirect the victim’s program to execute attackers’ own code located in a different location. Such attacks often exploit function calls in standard memory layout, where the buffer is placed in a heap and the return address of the function call is placed in a stack</a:t>
            </a:r>
            <a:endParaRPr lang="en-US" altLang="zh-CN" sz="2000" dirty="0"/>
          </a:p>
        </p:txBody>
      </p:sp>
      <p:pic>
        <p:nvPicPr>
          <p:cNvPr id="32774" name="Picture 21" descr="Picture4.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495800" y="2743200"/>
            <a:ext cx="4541838"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4294967295"/>
          </p:nvPr>
        </p:nvSpPr>
        <p:spPr>
          <a:xfrm>
            <a:off x="304800" y="1143000"/>
            <a:ext cx="8229600" cy="5334000"/>
          </a:xfrm>
        </p:spPr>
        <p:txBody>
          <a:bodyPr/>
          <a:lstStyle/>
          <a:p>
            <a:pPr marL="609600" indent="-609600" eaLnBrk="1" hangingPunct="1">
              <a:buClr>
                <a:srgbClr val="9E9EFF"/>
              </a:buClr>
            </a:pPr>
            <a:r>
              <a:rPr lang="en-US" altLang="zh-CN" sz="2800" dirty="0">
                <a:ea typeface="SimSun" panose="02010600030101010101" pitchFamily="2" charset="-122"/>
              </a:rPr>
              <a:t>General steps of buffer-overflow attack:</a:t>
            </a:r>
            <a:endParaRPr lang="en-US" altLang="zh-CN" sz="2800" dirty="0">
              <a:ea typeface="SimSun" panose="02010600030101010101" pitchFamily="2" charset="-122"/>
            </a:endParaRPr>
          </a:p>
          <a:p>
            <a:pPr marL="609600" indent="-609600" eaLnBrk="1" hangingPunct="1">
              <a:buClr>
                <a:srgbClr val="9E9EFF"/>
              </a:buClr>
            </a:pPr>
            <a:endParaRPr lang="en-US" altLang="zh-CN" sz="800" dirty="0">
              <a:ea typeface="SimSun" panose="02010600030101010101" pitchFamily="2" charset="-122"/>
            </a:endParaRPr>
          </a:p>
          <a:p>
            <a:pPr marL="609600" indent="-609600" eaLnBrk="1" hangingPunct="1">
              <a:buClr>
                <a:schemeClr val="tx1"/>
              </a:buClr>
              <a:buSzPct val="90000"/>
              <a:buFont typeface="Wingdings" panose="05000000000000000000" pitchFamily="2" charset="2"/>
              <a:buAutoNum type="arabicPeriod"/>
            </a:pPr>
            <a:r>
              <a:rPr lang="en-US" altLang="zh-CN" sz="2100" dirty="0">
                <a:ea typeface="SimSun" panose="02010600030101010101" pitchFamily="2" charset="-122"/>
              </a:rPr>
              <a:t>Find a program that is prone to buffer overflows (e.g. programs use function do not check bounds)</a:t>
            </a:r>
            <a:endParaRPr lang="en-US" altLang="zh-CN" sz="2100" dirty="0">
              <a:ea typeface="SimSun" panose="02010600030101010101" pitchFamily="2" charset="-122"/>
            </a:endParaRPr>
          </a:p>
          <a:p>
            <a:pPr marL="609600" indent="-609600" eaLnBrk="1" hangingPunct="1">
              <a:buClr>
                <a:schemeClr val="tx1"/>
              </a:buClr>
              <a:buSzPct val="90000"/>
              <a:buFont typeface="Wingdings" panose="05000000000000000000" pitchFamily="2" charset="2"/>
              <a:buAutoNum type="arabicPeriod"/>
            </a:pPr>
            <a:r>
              <a:rPr lang="en-US" altLang="zh-CN" sz="2100" dirty="0">
                <a:ea typeface="SimSun" panose="02010600030101010101" pitchFamily="2" charset="-122"/>
              </a:rPr>
              <a:t>Figure out the address of the attacker’s code</a:t>
            </a:r>
            <a:endParaRPr lang="en-US" altLang="zh-CN" sz="2100" dirty="0">
              <a:ea typeface="SimSun" panose="02010600030101010101" pitchFamily="2" charset="-122"/>
            </a:endParaRPr>
          </a:p>
          <a:p>
            <a:pPr marL="609600" indent="-609600" eaLnBrk="1" hangingPunct="1">
              <a:buClr>
                <a:schemeClr val="tx1"/>
              </a:buClr>
              <a:buSzPct val="90000"/>
              <a:buFont typeface="Wingdings" panose="05000000000000000000" pitchFamily="2" charset="2"/>
              <a:buAutoNum type="arabicPeriod"/>
            </a:pPr>
            <a:r>
              <a:rPr lang="en-US" altLang="zh-CN" sz="2100" dirty="0">
                <a:ea typeface="SimSun" panose="02010600030101010101" pitchFamily="2" charset="-122"/>
              </a:rPr>
              <a:t>Determine the number of bytes that is long enough to overwrite the return address</a:t>
            </a:r>
            <a:endParaRPr lang="en-US" altLang="zh-CN" sz="2100" dirty="0">
              <a:ea typeface="SimSun" panose="02010600030101010101" pitchFamily="2" charset="-122"/>
            </a:endParaRPr>
          </a:p>
          <a:p>
            <a:pPr marL="609600" indent="-609600" eaLnBrk="1" hangingPunct="1">
              <a:buClr>
                <a:schemeClr val="tx1"/>
              </a:buClr>
              <a:buSzPct val="90000"/>
              <a:buFont typeface="Wingdings" panose="05000000000000000000" pitchFamily="2" charset="2"/>
              <a:buAutoNum type="arabicPeriod"/>
            </a:pPr>
            <a:r>
              <a:rPr lang="en-US" altLang="zh-CN" sz="2100" dirty="0">
                <a:ea typeface="SimSun" panose="02010600030101010101" pitchFamily="2" charset="-122"/>
              </a:rPr>
              <a:t>Overflow the buffer that rewrites the original return address of the function call with the address of the attacker’s code</a:t>
            </a:r>
            <a:endParaRPr lang="en-US" altLang="zh-CN" sz="2100" dirty="0">
              <a:ea typeface="SimSun" panose="02010600030101010101" pitchFamily="2" charset="-122"/>
            </a:endParaRPr>
          </a:p>
          <a:p>
            <a:pPr marL="990600" lvl="1" indent="-646430" eaLnBrk="1" hangingPunct="1">
              <a:buClr>
                <a:srgbClr val="9E9EFF"/>
              </a:buClr>
              <a:buFont typeface="Wingdings" panose="05000000000000000000" pitchFamily="2" charset="2"/>
              <a:buNone/>
            </a:pPr>
            <a:endParaRPr lang="en-US" altLang="zh-CN" sz="1900" dirty="0">
              <a:ea typeface="SimSun" panose="02010600030101010101" pitchFamily="2" charset="-122"/>
            </a:endParaRPr>
          </a:p>
          <a:p>
            <a:pPr marL="609600" indent="-609600" eaLnBrk="1" hangingPunct="1">
              <a:buClr>
                <a:srgbClr val="9E9EFF"/>
              </a:buClr>
              <a:buFont typeface="Wingdings" panose="05000000000000000000" pitchFamily="2" charset="2"/>
              <a:buNone/>
            </a:pPr>
            <a:r>
              <a:rPr lang="en-US" altLang="zh-CN" sz="2100" dirty="0">
                <a:ea typeface="SimSun" panose="02010600030101010101" pitchFamily="2" charset="-122"/>
              </a:rPr>
              <a:t>	</a:t>
            </a:r>
            <a:r>
              <a:rPr lang="en-US" altLang="zh-CN" sz="2100" b="1" dirty="0">
                <a:ea typeface="SimSun" panose="02010600030101010101" pitchFamily="2" charset="-122"/>
              </a:rPr>
              <a:t>Defense method </a:t>
            </a:r>
            <a:endParaRPr lang="en-US" altLang="zh-CN" sz="2100" b="1" dirty="0">
              <a:ea typeface="SimSun" panose="02010600030101010101" pitchFamily="2" charset="-122"/>
            </a:endParaRPr>
          </a:p>
          <a:p>
            <a:pPr marL="609600" indent="-609600" eaLnBrk="1" hangingPunct="1">
              <a:buClrTx/>
              <a:buFont typeface="Arial" panose="020B0604020202020204" pitchFamily="34" charset="0"/>
              <a:buAutoNum type="arabicPeriod"/>
            </a:pPr>
            <a:r>
              <a:rPr lang="en-US" altLang="zh-CN" sz="2100" dirty="0">
                <a:ea typeface="SimSun" panose="02010600030101010101" pitchFamily="2" charset="-122"/>
              </a:rPr>
              <a:t>Coding: follow good programming practice; always add statements to check bounds when dealing with buffers</a:t>
            </a:r>
            <a:endParaRPr lang="en-US" altLang="zh-CN" sz="2100" dirty="0">
              <a:ea typeface="SimSun" panose="02010600030101010101" pitchFamily="2" charset="-122"/>
            </a:endParaRPr>
          </a:p>
          <a:p>
            <a:pPr marL="609600" indent="-609600" eaLnBrk="1" hangingPunct="1">
              <a:buClrTx/>
              <a:buFont typeface="Arial" panose="020B0604020202020204" pitchFamily="34" charset="0"/>
              <a:buAutoNum type="arabicPeriod"/>
            </a:pPr>
            <a:r>
              <a:rPr lang="en-US" altLang="zh-CN" sz="2100" dirty="0">
                <a:ea typeface="SimSun" panose="02010600030101010101" pitchFamily="2" charset="-122"/>
              </a:rPr>
              <a:t>Compiling: insert a random canary value before a returned address</a:t>
            </a:r>
            <a:endParaRPr lang="en-US" altLang="zh-CN" sz="2100" dirty="0">
              <a:ea typeface="SimSun" panose="02010600030101010101" pitchFamily="2" charset="-122"/>
            </a:endParaRPr>
          </a:p>
        </p:txBody>
      </p:sp>
      <p:sp>
        <p:nvSpPr>
          <p:cNvPr id="4" name="Rectangle 2"/>
          <p:cNvSpPr txBox="1">
            <a:spLocks noRot="1" noChangeArrowheads="1"/>
          </p:cNvSpPr>
          <p:nvPr/>
        </p:nvSpPr>
        <p:spPr bwMode="auto">
          <a:xfrm>
            <a:off x="11430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100" kern="0">
                <a:ea typeface="SimSun" panose="02010600030101010101" pitchFamily="2" charset="-122"/>
              </a:rPr>
              <a:t>Buffer-Overflow Exploitation</a:t>
            </a:r>
            <a:endParaRPr lang="zh-CN" altLang="en-US" sz="4100" kern="0" dirty="0">
              <a:ea typeface="SimSun"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rrowheads="1"/>
          </p:cNvSpPr>
          <p:nvPr>
            <p:ph type="title" idx="4294967295"/>
          </p:nvPr>
        </p:nvSpPr>
        <p:spPr>
          <a:xfrm>
            <a:off x="1143000" y="-152400"/>
            <a:ext cx="7010400" cy="1295400"/>
          </a:xfrm>
        </p:spPr>
        <p:txBody>
          <a:bodyPr anchor="ctr"/>
          <a:lstStyle/>
          <a:p>
            <a:pPr eaLnBrk="1" hangingPunct="1"/>
            <a:r>
              <a:rPr lang="en-US" altLang="zh-CN" sz="4100" dirty="0">
                <a:ea typeface="SimSun" panose="02010600030101010101" pitchFamily="2" charset="-122"/>
              </a:rPr>
              <a:t>Repudiation</a:t>
            </a:r>
            <a:endParaRPr lang="zh-CN" altLang="en-US" sz="4100" dirty="0">
              <a:ea typeface="SimSun" panose="02010600030101010101" pitchFamily="2" charset="-122"/>
            </a:endParaRPr>
          </a:p>
        </p:txBody>
      </p:sp>
      <p:sp>
        <p:nvSpPr>
          <p:cNvPr id="34820" name="Rectangle 3"/>
          <p:cNvSpPr>
            <a:spLocks noGrp="1" noChangeArrowheads="1"/>
          </p:cNvSpPr>
          <p:nvPr>
            <p:ph idx="4294967295"/>
          </p:nvPr>
        </p:nvSpPr>
        <p:spPr>
          <a:xfrm>
            <a:off x="533400" y="1143000"/>
            <a:ext cx="8229600" cy="4411662"/>
          </a:xfrm>
        </p:spPr>
        <p:txBody>
          <a:bodyPr/>
          <a:lstStyle/>
          <a:p>
            <a:pPr eaLnBrk="1" hangingPunct="1">
              <a:buClr>
                <a:srgbClr val="9E9EFF"/>
              </a:buClr>
              <a:buFont typeface="Wingdings" panose="05000000000000000000" pitchFamily="2" charset="2"/>
              <a:buNone/>
            </a:pPr>
            <a:r>
              <a:rPr lang="en-US" altLang="zh-CN" sz="2100" dirty="0">
                <a:ea typeface="SimSun" panose="02010600030101010101" pitchFamily="2" charset="-122"/>
              </a:rPr>
              <a:t>	</a:t>
            </a:r>
            <a:r>
              <a:rPr lang="en-US" altLang="zh-CN" sz="2800" dirty="0">
                <a:ea typeface="SimSun" panose="02010600030101010101" pitchFamily="2" charset="-122"/>
              </a:rPr>
              <a:t>In some situations the owner of the data may not want to </a:t>
            </a:r>
            <a:r>
              <a:rPr lang="en-US" altLang="zh-CN" sz="2800" dirty="0">
                <a:solidFill>
                  <a:srgbClr val="FF0000"/>
                </a:solidFill>
                <a:ea typeface="SimSun" panose="02010600030101010101" pitchFamily="2" charset="-122"/>
              </a:rPr>
              <a:t>admit ownership </a:t>
            </a:r>
            <a:r>
              <a:rPr lang="en-US" altLang="zh-CN" sz="2800" dirty="0">
                <a:ea typeface="SimSun" panose="02010600030101010101" pitchFamily="2" charset="-122"/>
              </a:rPr>
              <a:t>of the data to evade legal consequences</a:t>
            </a:r>
            <a:endParaRPr lang="en-US" altLang="zh-CN" sz="2800" dirty="0">
              <a:ea typeface="SimSun" panose="02010600030101010101" pitchFamily="2" charset="-122"/>
            </a:endParaRPr>
          </a:p>
          <a:p>
            <a:pPr lvl="1" eaLnBrk="1" hangingPunct="1">
              <a:buClr>
                <a:srgbClr val="9E9EFF"/>
              </a:buClr>
            </a:pPr>
            <a:r>
              <a:rPr lang="en-US" altLang="zh-CN" sz="2400" dirty="0">
                <a:ea typeface="SimSun" panose="02010600030101010101" pitchFamily="2" charset="-122"/>
              </a:rPr>
              <a:t>He may argue that he has never sent or received the data in question</a:t>
            </a:r>
            <a:endParaRPr lang="en-US" altLang="zh-CN" sz="2400" dirty="0">
              <a:ea typeface="SimSun" panose="02010600030101010101" pitchFamily="2" charset="-122"/>
            </a:endParaRPr>
          </a:p>
          <a:p>
            <a:pPr eaLnBrk="1" hangingPunct="1">
              <a:buFont typeface="Wingdings" panose="05000000000000000000" pitchFamily="2" charset="2"/>
              <a:buNone/>
            </a:pPr>
            <a:r>
              <a:rPr lang="en-US" altLang="zh-CN" sz="2800" dirty="0">
                <a:ea typeface="SimSun" panose="02010600030101010101" pitchFamily="2" charset="-122"/>
              </a:rPr>
              <a:t>	</a:t>
            </a:r>
            <a:endParaRPr lang="en-US" altLang="zh-CN" sz="2800" dirty="0">
              <a:ea typeface="SimSun" panose="02010600030101010101" pitchFamily="2" charset="-122"/>
            </a:endParaRPr>
          </a:p>
          <a:p>
            <a:pPr eaLnBrk="1" hangingPunct="1">
              <a:buFont typeface="Wingdings" panose="05000000000000000000" pitchFamily="2" charset="2"/>
              <a:buNone/>
            </a:pPr>
            <a:r>
              <a:rPr lang="en-US" altLang="zh-CN" sz="2800" dirty="0">
                <a:ea typeface="SimSun" panose="02010600030101010101" pitchFamily="2" charset="-122"/>
              </a:rPr>
              <a:t>	Defense method – </a:t>
            </a:r>
            <a:endParaRPr lang="en-US" altLang="zh-CN" sz="2800" dirty="0">
              <a:ea typeface="SimSun" panose="02010600030101010101" pitchFamily="2" charset="-122"/>
            </a:endParaRPr>
          </a:p>
          <a:p>
            <a:pPr lvl="1" eaLnBrk="1" hangingPunct="1">
              <a:buFont typeface="Wingdings" panose="05000000000000000000" pitchFamily="2" charset="2"/>
              <a:buNone/>
            </a:pPr>
            <a:r>
              <a:rPr lang="en-US" altLang="zh-CN" sz="2400" dirty="0">
                <a:ea typeface="SimSun" panose="02010600030101010101" pitchFamily="2" charset="-122"/>
              </a:rPr>
              <a:t>	Use stronger encryption and authentication algorithms</a:t>
            </a:r>
            <a:r>
              <a:rPr lang="en-US" altLang="zh-CN" sz="1900" dirty="0">
                <a:ea typeface="SimSun" panose="02010600030101010101" pitchFamily="2" charset="-122"/>
              </a:rPr>
              <a:t> </a:t>
            </a:r>
            <a:endParaRPr lang="en-US" altLang="zh-CN" sz="1900" dirty="0">
              <a:ea typeface="SimSun" panose="02010600030101010101" pitchFamily="2" charset="-122"/>
            </a:endParaRPr>
          </a:p>
          <a:p>
            <a:pPr eaLnBrk="1" hangingPunct="1">
              <a:buFont typeface="Wingdings" panose="05000000000000000000" pitchFamily="2" charset="2"/>
              <a:buNone/>
            </a:pPr>
            <a:r>
              <a:rPr lang="en-US" altLang="zh-CN" sz="1900" dirty="0">
                <a:ea typeface="SimSun" panose="02010600030101010101" pitchFamily="2" charset="-122"/>
              </a:rPr>
              <a:t>     </a:t>
            </a:r>
            <a:endParaRPr lang="en-US" altLang="zh-CN" sz="1900" dirty="0">
              <a:ea typeface="SimSun"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rrowheads="1"/>
          </p:cNvSpPr>
          <p:nvPr>
            <p:ph type="title" idx="4294967295"/>
          </p:nvPr>
        </p:nvSpPr>
        <p:spPr>
          <a:xfrm>
            <a:off x="1066800" y="76200"/>
            <a:ext cx="7543800" cy="884238"/>
          </a:xfrm>
        </p:spPr>
        <p:txBody>
          <a:bodyPr anchor="ctr"/>
          <a:lstStyle/>
          <a:p>
            <a:pPr eaLnBrk="1" hangingPunct="1"/>
            <a:r>
              <a:rPr lang="en-US" altLang="zh-CN" sz="4100" dirty="0">
                <a:ea typeface="SimSun" panose="02010600030101010101" pitchFamily="2" charset="-122"/>
              </a:rPr>
              <a:t>Intrusion</a:t>
            </a:r>
            <a:endParaRPr lang="zh-CN" altLang="en-US" sz="4100" dirty="0">
              <a:ea typeface="SimSun" panose="02010600030101010101" pitchFamily="2" charset="-122"/>
            </a:endParaRPr>
          </a:p>
        </p:txBody>
      </p:sp>
      <p:sp>
        <p:nvSpPr>
          <p:cNvPr id="35844" name="Rectangle 3"/>
          <p:cNvSpPr>
            <a:spLocks noGrp="1" noChangeArrowheads="1"/>
          </p:cNvSpPr>
          <p:nvPr>
            <p:ph idx="4294967295"/>
          </p:nvPr>
        </p:nvSpPr>
        <p:spPr>
          <a:xfrm>
            <a:off x="609600" y="1066800"/>
            <a:ext cx="8229600" cy="4411662"/>
          </a:xfrm>
        </p:spPr>
        <p:txBody>
          <a:bodyPr/>
          <a:lstStyle/>
          <a:p>
            <a:pPr eaLnBrk="1" hangingPunct="1">
              <a:buClr>
                <a:schemeClr val="tx1"/>
              </a:buClr>
            </a:pPr>
            <a:r>
              <a:rPr lang="en-US" altLang="zh-CN" sz="2000" dirty="0">
                <a:ea typeface="SimSun" panose="02010600030101010101" pitchFamily="2" charset="-122"/>
              </a:rPr>
              <a:t>An illegitimate user gains access to someone else’s computer systems. Configuration loopholes, protocol flaws, and software side effects may all be exploited by intruders</a:t>
            </a:r>
            <a:endParaRPr lang="en-US" altLang="zh-CN" sz="2000" dirty="0">
              <a:ea typeface="SimSun" panose="02010600030101010101" pitchFamily="2" charset="-122"/>
            </a:endParaRPr>
          </a:p>
          <a:p>
            <a:pPr eaLnBrk="1" hangingPunct="1">
              <a:buClr>
                <a:srgbClr val="9E9EFF"/>
              </a:buClr>
            </a:pPr>
            <a:endParaRPr lang="en-US" altLang="zh-CN" sz="2000" dirty="0">
              <a:ea typeface="SimSun" panose="02010600030101010101" pitchFamily="2" charset="-122"/>
            </a:endParaRPr>
          </a:p>
          <a:p>
            <a:pPr eaLnBrk="1" hangingPunct="1"/>
            <a:r>
              <a:rPr lang="en-US" altLang="zh-CN" sz="2000" dirty="0">
                <a:ea typeface="SimSun" panose="02010600030101010101" pitchFamily="2" charset="-122"/>
              </a:rPr>
              <a:t>Intrusion detection is a technology for detecting intrusion incidents. Closing TCP and UDP ports that may be exploited by intruders can also help reduce intrusions</a:t>
            </a:r>
            <a:endParaRPr lang="en-US" altLang="zh-CN" sz="2000" dirty="0">
              <a:ea typeface="SimSun" panose="02010600030101010101" pitchFamily="2" charset="-122"/>
            </a:endParaRPr>
          </a:p>
          <a:p>
            <a:pPr eaLnBrk="1" hangingPunct="1"/>
            <a:endParaRPr lang="en-US" altLang="zh-CN" sz="2000" dirty="0">
              <a:ea typeface="SimSun" panose="02010600030101010101" pitchFamily="2" charset="-122"/>
            </a:endParaRPr>
          </a:p>
          <a:p>
            <a:pPr eaLnBrk="1" hangingPunct="1"/>
            <a:r>
              <a:rPr lang="en-US" altLang="zh-CN" sz="2000" dirty="0">
                <a:ea typeface="SimSun" panose="02010600030101010101" pitchFamily="2" charset="-122"/>
              </a:rPr>
              <a:t>IP scans and Port scans are common hacking tools. However, it can also help users to identify in their own systems which ports are open and which ports may be vulnerable.</a:t>
            </a:r>
            <a:endParaRPr lang="en-US" altLang="zh-CN" sz="2000" dirty="0">
              <a:ea typeface="SimSun"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rrowheads="1"/>
          </p:cNvSpPr>
          <p:nvPr>
            <p:ph type="title" idx="4294967295"/>
          </p:nvPr>
        </p:nvSpPr>
        <p:spPr>
          <a:xfrm>
            <a:off x="1143000" y="-152400"/>
            <a:ext cx="7543800" cy="1295400"/>
          </a:xfrm>
        </p:spPr>
        <p:txBody>
          <a:bodyPr anchor="ctr"/>
          <a:lstStyle/>
          <a:p>
            <a:pPr eaLnBrk="1" hangingPunct="1"/>
            <a:r>
              <a:rPr lang="en-US" altLang="zh-CN" sz="4100" dirty="0">
                <a:ea typeface="SimSun" panose="02010600030101010101" pitchFamily="2" charset="-122"/>
              </a:rPr>
              <a:t>Traffic Analysis</a:t>
            </a:r>
            <a:endParaRPr lang="zh-CN" altLang="en-US" sz="4100" dirty="0">
              <a:ea typeface="SimSun" panose="02010600030101010101" pitchFamily="2" charset="-122"/>
            </a:endParaRPr>
          </a:p>
        </p:txBody>
      </p:sp>
      <p:sp>
        <p:nvSpPr>
          <p:cNvPr id="36868" name="Rectangle 3"/>
          <p:cNvSpPr>
            <a:spLocks noGrp="1" noChangeArrowheads="1"/>
          </p:cNvSpPr>
          <p:nvPr>
            <p:ph idx="4294967295"/>
          </p:nvPr>
        </p:nvSpPr>
        <p:spPr>
          <a:xfrm>
            <a:off x="609600" y="1066800"/>
            <a:ext cx="8229600" cy="4411662"/>
          </a:xfrm>
        </p:spPr>
        <p:txBody>
          <a:bodyPr/>
          <a:lstStyle/>
          <a:p>
            <a:pPr eaLnBrk="1" hangingPunct="1">
              <a:buClr>
                <a:srgbClr val="9E9EFF"/>
              </a:buClr>
              <a:buFont typeface="Wingdings" panose="05000000000000000000" pitchFamily="2" charset="2"/>
              <a:buNone/>
            </a:pPr>
            <a:r>
              <a:rPr lang="en-US" altLang="zh-CN" sz="2100" dirty="0">
                <a:ea typeface="SimSun" panose="02010600030101010101" pitchFamily="2" charset="-122"/>
              </a:rPr>
              <a:t>	</a:t>
            </a:r>
            <a:r>
              <a:rPr lang="en-US" altLang="zh-CN" sz="2400" dirty="0">
                <a:ea typeface="SimSun" panose="02010600030101010101" pitchFamily="2" charset="-122"/>
              </a:rPr>
              <a:t>The purpose is to determine who is talking to whom by analyzing IP packets. Even if the payload of the IP packet is encrypted, the attacker may still obtain useful information from analyzing IP headers</a:t>
            </a:r>
            <a:endParaRPr lang="en-US" altLang="zh-CN" sz="2400" dirty="0">
              <a:ea typeface="SimSun" panose="02010600030101010101" pitchFamily="2" charset="-122"/>
            </a:endParaRPr>
          </a:p>
          <a:p>
            <a:pPr eaLnBrk="1" hangingPunct="1">
              <a:buFont typeface="Wingdings" panose="05000000000000000000" pitchFamily="2" charset="2"/>
              <a:buNone/>
            </a:pPr>
            <a:endParaRPr lang="en-US" altLang="zh-CN" sz="2400" dirty="0">
              <a:ea typeface="SimSun" panose="02010600030101010101" pitchFamily="2" charset="-122"/>
            </a:endParaRPr>
          </a:p>
          <a:p>
            <a:pPr eaLnBrk="1" hangingPunct="1">
              <a:buFont typeface="Wingdings" panose="05000000000000000000" pitchFamily="2" charset="2"/>
              <a:buNone/>
            </a:pPr>
            <a:r>
              <a:rPr lang="en-US" altLang="zh-CN" sz="2400" dirty="0">
                <a:ea typeface="SimSun" panose="02010600030101010101" pitchFamily="2" charset="-122"/>
              </a:rPr>
              <a:t>    Defense method – Encrypt IP headers. But an IP packet with an encrypted IP header cannot be routed to destination. Thus, network gateways are needed</a:t>
            </a:r>
            <a:endParaRPr lang="en-US" altLang="zh-CN" sz="2400" dirty="0">
              <a:ea typeface="SimSun" panose="02010600030101010101" pitchFamily="2" charset="-122"/>
            </a:endParaRPr>
          </a:p>
          <a:p>
            <a:pPr eaLnBrk="1" hangingPunct="1">
              <a:buFont typeface="Wingdings" panose="05000000000000000000" pitchFamily="2" charset="2"/>
              <a:buNone/>
            </a:pPr>
            <a:endParaRPr lang="en-US" altLang="zh-CN" sz="2400" dirty="0">
              <a:ea typeface="SimSun" panose="02010600030101010101" pitchFamily="2" charset="-122"/>
            </a:endParaRPr>
          </a:p>
          <a:p>
            <a:pPr lvl="1" eaLnBrk="1" hangingPunct="1"/>
            <a:r>
              <a:rPr lang="en-US" altLang="zh-CN" sz="2000" dirty="0">
                <a:ea typeface="SimSun" panose="02010600030101010101" pitchFamily="2" charset="-122"/>
              </a:rPr>
              <a:t>Network gateway also protects internal network topology</a:t>
            </a:r>
            <a:endParaRPr lang="en-US" altLang="zh-CN" sz="2000" dirty="0">
              <a:ea typeface="SimSun"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3" name="Text Box 280"/>
          <p:cNvSpPr txBox="1">
            <a:spLocks noChangeArrowheads="1"/>
          </p:cNvSpPr>
          <p:nvPr/>
        </p:nvSpPr>
        <p:spPr bwMode="auto">
          <a:xfrm>
            <a:off x="609600" y="4724400"/>
            <a:ext cx="8382000" cy="1200150"/>
          </a:xfrm>
          <a:prstGeom prst="rect">
            <a:avLst/>
          </a:prstGeom>
          <a:noFill/>
          <a:ln w="9525">
            <a:noFill/>
            <a:miter lim="800000"/>
          </a:ln>
        </p:spPr>
        <p:txBody>
          <a:bodyPr>
            <a:spAutoFit/>
          </a:bodyPr>
          <a:lstStyle/>
          <a:p>
            <a:pPr>
              <a:spcBef>
                <a:spcPct val="50000"/>
              </a:spcBef>
              <a:defRPr/>
            </a:pPr>
            <a:r>
              <a:rPr lang="en-US" altLang="zh-CN" dirty="0">
                <a:latin typeface="+mn-lt"/>
              </a:rPr>
              <a:t>(1)  Sender forwards an IP packet to gateway A. (2) gateway A encrypts sender’s IP packet and routes it to the next router in the Internet. (3) The IP packet from Gateway A is delivered to gateway B. (4) Gateway B removes its header, decrypts the encrypted IP packet of the sender, and forwards it to the receiver.</a:t>
            </a:r>
            <a:endParaRPr lang="en-US" altLang="zh-CN" dirty="0">
              <a:latin typeface="+mn-lt"/>
            </a:endParaRPr>
          </a:p>
        </p:txBody>
      </p:sp>
      <p:pic>
        <p:nvPicPr>
          <p:cNvPr id="37892" name="Picture 39" descr="Picture5.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71538" y="914400"/>
            <a:ext cx="7400925"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Rot="1" noChangeArrowheads="1"/>
          </p:cNvSpPr>
          <p:nvPr/>
        </p:nvSpPr>
        <p:spPr bwMode="auto">
          <a:xfrm>
            <a:off x="1066800" y="-2286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100" kern="0">
                <a:ea typeface="SimSun" panose="02010600030101010101" pitchFamily="2" charset="-122"/>
              </a:rPr>
              <a:t>Traffic Analysis</a:t>
            </a:r>
            <a:endParaRPr lang="zh-CN" altLang="en-US" sz="4100" kern="0" dirty="0">
              <a:ea typeface="SimSun"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rrowheads="1"/>
          </p:cNvSpPr>
          <p:nvPr>
            <p:ph type="title" idx="4294967295"/>
          </p:nvPr>
        </p:nvSpPr>
        <p:spPr>
          <a:xfrm>
            <a:off x="1066800" y="152400"/>
            <a:ext cx="7543800" cy="731838"/>
          </a:xfrm>
        </p:spPr>
        <p:txBody>
          <a:bodyPr anchor="ctr"/>
          <a:lstStyle/>
          <a:p>
            <a:pPr eaLnBrk="1" hangingPunct="1"/>
            <a:r>
              <a:rPr lang="en-US" altLang="zh-CN" sz="3600" dirty="0">
                <a:ea typeface="SimSun" panose="02010600030101010101" pitchFamily="2" charset="-122"/>
              </a:rPr>
              <a:t>Denial of Service Attacks</a:t>
            </a:r>
            <a:endParaRPr lang="zh-CN" altLang="en-US" sz="3600" dirty="0">
              <a:ea typeface="SimSun" panose="02010600030101010101" pitchFamily="2" charset="-122"/>
            </a:endParaRPr>
          </a:p>
        </p:txBody>
      </p:sp>
      <p:sp>
        <p:nvSpPr>
          <p:cNvPr id="38916" name="Rectangle 3"/>
          <p:cNvSpPr>
            <a:spLocks noGrp="1" noChangeArrowheads="1"/>
          </p:cNvSpPr>
          <p:nvPr>
            <p:ph idx="4294967295"/>
          </p:nvPr>
        </p:nvSpPr>
        <p:spPr>
          <a:xfrm>
            <a:off x="457200" y="1143000"/>
            <a:ext cx="8229600" cy="4411662"/>
          </a:xfrm>
        </p:spPr>
        <p:txBody>
          <a:bodyPr/>
          <a:lstStyle/>
          <a:p>
            <a:pPr eaLnBrk="1" hangingPunct="1">
              <a:buClr>
                <a:srgbClr val="9E9EFF"/>
              </a:buClr>
              <a:buFont typeface="Wingdings" panose="05000000000000000000" pitchFamily="2" charset="2"/>
              <a:buNone/>
            </a:pPr>
            <a:r>
              <a:rPr lang="en-US" altLang="zh-CN" sz="2600" dirty="0">
                <a:ea typeface="SimSun" panose="02010600030101010101" pitchFamily="2" charset="-122"/>
              </a:rPr>
              <a:t>	</a:t>
            </a:r>
            <a:r>
              <a:rPr lang="en-US" altLang="zh-CN" sz="2800" dirty="0">
                <a:ea typeface="SimSun" panose="02010600030101010101" pitchFamily="2" charset="-122"/>
              </a:rPr>
              <a:t>The goal is to block legitimate users from getting services they can normally get from servers</a:t>
            </a:r>
            <a:endParaRPr lang="en-US" altLang="zh-CN" sz="2800" dirty="0">
              <a:ea typeface="SimSun" panose="02010600030101010101" pitchFamily="2" charset="-122"/>
            </a:endParaRPr>
          </a:p>
          <a:p>
            <a:pPr eaLnBrk="1" hangingPunct="1">
              <a:buClr>
                <a:srgbClr val="9E9EFF"/>
              </a:buClr>
              <a:buFont typeface="Wingdings" panose="05000000000000000000" pitchFamily="2" charset="2"/>
              <a:buNone/>
            </a:pPr>
            <a:endParaRPr lang="en-US" altLang="zh-CN" sz="2600" dirty="0">
              <a:ea typeface="SimSun" panose="02010600030101010101" pitchFamily="2" charset="-122"/>
            </a:endParaRPr>
          </a:p>
          <a:p>
            <a:pPr lvl="1" eaLnBrk="1" hangingPunct="1">
              <a:buClr>
                <a:srgbClr val="9E9EFF"/>
              </a:buClr>
              <a:buFont typeface="Wingdings" panose="05000000000000000000" pitchFamily="2" charset="2"/>
              <a:buChar char="q"/>
            </a:pPr>
            <a:r>
              <a:rPr lang="en-US" altLang="zh-CN" sz="2400" dirty="0">
                <a:ea typeface="SimSun" panose="02010600030101010101" pitchFamily="2" charset="-122"/>
              </a:rPr>
              <a:t>DoS – launched from a single computer</a:t>
            </a:r>
            <a:endParaRPr lang="en-US" altLang="zh-CN" sz="2400" dirty="0">
              <a:ea typeface="SimSun" panose="02010600030101010101" pitchFamily="2" charset="-122"/>
            </a:endParaRPr>
          </a:p>
          <a:p>
            <a:pPr eaLnBrk="1" hangingPunct="1">
              <a:buClr>
                <a:srgbClr val="9E9EFF"/>
              </a:buClr>
              <a:buFont typeface="Wingdings" panose="05000000000000000000" pitchFamily="2" charset="2"/>
              <a:buChar char="q"/>
            </a:pPr>
            <a:endParaRPr lang="en-US" altLang="zh-CN" sz="2400" dirty="0">
              <a:ea typeface="SimSun" panose="02010600030101010101" pitchFamily="2" charset="-122"/>
            </a:endParaRPr>
          </a:p>
          <a:p>
            <a:pPr lvl="1" eaLnBrk="1" hangingPunct="1">
              <a:buClr>
                <a:srgbClr val="9E9EFF"/>
              </a:buClr>
              <a:buFont typeface="Wingdings" panose="05000000000000000000" pitchFamily="2" charset="2"/>
              <a:buChar char="q"/>
            </a:pPr>
            <a:r>
              <a:rPr lang="en-US" altLang="zh-CN" sz="2400" dirty="0">
                <a:ea typeface="SimSun" panose="02010600030101010101" pitchFamily="2" charset="-122"/>
              </a:rPr>
              <a:t>DDoS – launched from a group of computers</a:t>
            </a:r>
            <a:endParaRPr lang="en-US" altLang="zh-CN" sz="2400" dirty="0">
              <a:ea typeface="SimSun"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sz="half" idx="4294967295"/>
          </p:nvPr>
        </p:nvSpPr>
        <p:spPr>
          <a:xfrm>
            <a:off x="495300" y="1143000"/>
            <a:ext cx="8153400" cy="1371600"/>
          </a:xfrm>
        </p:spPr>
        <p:txBody>
          <a:bodyPr/>
          <a:lstStyle/>
          <a:p>
            <a:pPr eaLnBrk="1" hangingPunct="1">
              <a:buClr>
                <a:srgbClr val="9E9EFF"/>
              </a:buClr>
              <a:buFont typeface="Wingdings" panose="05000000000000000000" pitchFamily="2" charset="2"/>
              <a:buNone/>
            </a:pPr>
            <a:r>
              <a:rPr lang="en-US" altLang="zh-CN" sz="2400" dirty="0">
                <a:ea typeface="SimSun" panose="02010600030101010101" pitchFamily="2" charset="-122"/>
              </a:rPr>
              <a:t>	</a:t>
            </a:r>
            <a:r>
              <a:rPr lang="en-US" altLang="zh-CN" sz="2000" dirty="0">
                <a:ea typeface="SimSun" panose="02010600030101010101" pitchFamily="2" charset="-122"/>
              </a:rPr>
              <a:t>SYN flooding is a typical and effective technique used by DoS attacks. The </a:t>
            </a:r>
            <a:r>
              <a:rPr lang="en-US" altLang="zh-CN" sz="2000" dirty="0" err="1">
                <a:ea typeface="SimSun" panose="02010600030101010101" pitchFamily="2" charset="-122"/>
              </a:rPr>
              <a:t>smurf</a:t>
            </a:r>
            <a:r>
              <a:rPr lang="en-US" altLang="zh-CN" sz="2000" dirty="0">
                <a:ea typeface="SimSun" panose="02010600030101010101" pitchFamily="2" charset="-122"/>
              </a:rPr>
              <a:t> attack is another typical type of DoS attack</a:t>
            </a:r>
            <a:endParaRPr lang="en-US" altLang="zh-CN" sz="2000" dirty="0">
              <a:ea typeface="SimSun" panose="02010600030101010101" pitchFamily="2" charset="-122"/>
            </a:endParaRPr>
          </a:p>
        </p:txBody>
      </p:sp>
      <p:sp>
        <p:nvSpPr>
          <p:cNvPr id="39940" name="Text Box 51"/>
          <p:cNvSpPr txBox="1">
            <a:spLocks noChangeArrowheads="1"/>
          </p:cNvSpPr>
          <p:nvPr/>
        </p:nvSpPr>
        <p:spPr bwMode="auto">
          <a:xfrm>
            <a:off x="762000" y="5029200"/>
            <a:ext cx="7848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600"/>
              <a:t>Attacker sends an excessive number of crafted </a:t>
            </a:r>
            <a:r>
              <a:rPr lang="en-US" altLang="zh-CN" sz="1600" b="1"/>
              <a:t>ping</a:t>
            </a:r>
            <a:r>
              <a:rPr lang="en-US" altLang="zh-CN" sz="1600"/>
              <a:t> requests to a large number of computers within a short period of time, where the source IP address in the crafted </a:t>
            </a:r>
            <a:r>
              <a:rPr lang="en-US" altLang="zh-CN" sz="1600" b="1"/>
              <a:t>ping</a:t>
            </a:r>
            <a:r>
              <a:rPr lang="en-US" altLang="zh-CN" sz="1600"/>
              <a:t> request is replaced with the victim’s IP address. Therefore, each computer that receives the crafted ping request will respond to the victim’s computer with a </a:t>
            </a:r>
            <a:r>
              <a:rPr lang="en-US" altLang="zh-CN" sz="1600" b="1"/>
              <a:t>pong</a:t>
            </a:r>
            <a:r>
              <a:rPr lang="en-US" altLang="zh-CN" sz="1600"/>
              <a:t> message.</a:t>
            </a:r>
            <a:endParaRPr lang="en-US" altLang="zh-CN" sz="1600"/>
          </a:p>
        </p:txBody>
      </p:sp>
      <p:pic>
        <p:nvPicPr>
          <p:cNvPr id="39941" name="Picture 39" descr="Picture6.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2268537"/>
            <a:ext cx="528637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Rot="1" noChangeArrowheads="1"/>
          </p:cNvSpPr>
          <p:nvPr/>
        </p:nvSpPr>
        <p:spPr bwMode="auto">
          <a:xfrm>
            <a:off x="1219200" y="152400"/>
            <a:ext cx="7543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3600" kern="0" dirty="0">
                <a:ea typeface="SimSun" panose="02010600030101010101" pitchFamily="2" charset="-122"/>
              </a:rPr>
              <a:t>DoS</a:t>
            </a:r>
            <a:endParaRPr lang="zh-CN" altLang="en-US" sz="3600" kern="0" dirty="0">
              <a:ea typeface="SimSun"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sz="half" idx="4294967295"/>
          </p:nvPr>
        </p:nvSpPr>
        <p:spPr>
          <a:xfrm>
            <a:off x="381000" y="1219200"/>
            <a:ext cx="7924800" cy="2667000"/>
          </a:xfrm>
        </p:spPr>
        <p:txBody>
          <a:bodyPr/>
          <a:lstStyle/>
          <a:p>
            <a:pPr marL="342900" lvl="1" indent="-342900" eaLnBrk="1" hangingPunct="1">
              <a:lnSpc>
                <a:spcPct val="80000"/>
              </a:lnSpc>
              <a:spcBef>
                <a:spcPct val="0"/>
              </a:spcBef>
              <a:buClr>
                <a:srgbClr val="9E9EFF"/>
              </a:buClr>
              <a:buFont typeface="Wingdings" panose="05000000000000000000" pitchFamily="2" charset="2"/>
              <a:buNone/>
            </a:pPr>
            <a:r>
              <a:rPr lang="en-US" altLang="zh-CN" sz="2800" dirty="0">
                <a:ea typeface="SimSun" panose="02010600030101010101" pitchFamily="2" charset="-122"/>
              </a:rPr>
              <a:t> 	</a:t>
            </a:r>
            <a:r>
              <a:rPr lang="en-US" altLang="zh-CN" sz="1900" dirty="0">
                <a:ea typeface="SimSun" panose="02010600030101010101" pitchFamily="2" charset="-122"/>
              </a:rPr>
              <a:t>A typical DDoS attack proceeds as follows:</a:t>
            </a:r>
            <a:endParaRPr lang="en-US" altLang="zh-CN" sz="1900" dirty="0">
              <a:ea typeface="SimSun" panose="02010600030101010101" pitchFamily="2" charset="-122"/>
            </a:endParaRPr>
          </a:p>
          <a:p>
            <a:pPr marL="342900" lvl="1" indent="-342900" eaLnBrk="1" hangingPunct="1">
              <a:lnSpc>
                <a:spcPct val="80000"/>
              </a:lnSpc>
              <a:spcBef>
                <a:spcPct val="0"/>
              </a:spcBef>
              <a:buClr>
                <a:srgbClr val="9E9EFF"/>
              </a:buClr>
              <a:buFont typeface="Wingdings" panose="05000000000000000000" pitchFamily="2" charset="2"/>
              <a:buNone/>
            </a:pPr>
            <a:endParaRPr lang="en-US" altLang="zh-CN" sz="1900" dirty="0">
              <a:ea typeface="SimSun" panose="02010600030101010101" pitchFamily="2" charset="-122"/>
            </a:endParaRPr>
          </a:p>
          <a:p>
            <a:pPr marL="342900" lvl="1" indent="-342900" eaLnBrk="1" hangingPunct="1">
              <a:lnSpc>
                <a:spcPct val="80000"/>
              </a:lnSpc>
              <a:spcBef>
                <a:spcPct val="0"/>
              </a:spcBef>
              <a:buClr>
                <a:schemeClr val="tx1"/>
              </a:buClr>
              <a:buFont typeface="Wingdings" panose="05000000000000000000" pitchFamily="2" charset="2"/>
              <a:buAutoNum type="arabicPeriod"/>
            </a:pPr>
            <a:r>
              <a:rPr lang="en-US" altLang="zh-CN" sz="1800" dirty="0">
                <a:ea typeface="SimSun" panose="02010600030101010101" pitchFamily="2" charset="-122"/>
              </a:rPr>
              <a:t>Compromise as many networked computers as possible</a:t>
            </a:r>
            <a:endParaRPr lang="en-US" altLang="zh-CN" sz="1800" dirty="0">
              <a:ea typeface="SimSun" panose="02010600030101010101" pitchFamily="2" charset="-122"/>
            </a:endParaRPr>
          </a:p>
          <a:p>
            <a:pPr marL="342900" lvl="1" indent="-342900" eaLnBrk="1" hangingPunct="1">
              <a:lnSpc>
                <a:spcPct val="80000"/>
              </a:lnSpc>
              <a:spcBef>
                <a:spcPct val="0"/>
              </a:spcBef>
              <a:buClr>
                <a:schemeClr val="tx1"/>
              </a:buClr>
              <a:buFont typeface="Wingdings" panose="05000000000000000000" pitchFamily="2" charset="2"/>
              <a:buNone/>
            </a:pPr>
            <a:endParaRPr lang="en-US" altLang="zh-CN" sz="1800" dirty="0">
              <a:ea typeface="SimSun" panose="02010600030101010101" pitchFamily="2" charset="-122"/>
            </a:endParaRPr>
          </a:p>
          <a:p>
            <a:pPr marL="342900" lvl="1" indent="-342900" eaLnBrk="1" hangingPunct="1">
              <a:lnSpc>
                <a:spcPct val="80000"/>
              </a:lnSpc>
              <a:spcBef>
                <a:spcPct val="0"/>
              </a:spcBef>
              <a:buClr>
                <a:schemeClr val="tx1"/>
              </a:buClr>
              <a:buFont typeface="Wingdings" panose="05000000000000000000" pitchFamily="2" charset="2"/>
              <a:buAutoNum type="arabicPeriod"/>
            </a:pPr>
            <a:r>
              <a:rPr lang="en-US" altLang="zh-CN" sz="1800" dirty="0">
                <a:ea typeface="SimSun" panose="02010600030101010101" pitchFamily="2" charset="-122"/>
              </a:rPr>
              <a:t>Install special software in the compromised computers to carry out a DoS attack at a certain time later</a:t>
            </a:r>
            <a:endParaRPr lang="en-US" altLang="zh-CN" sz="1800" dirty="0">
              <a:ea typeface="SimSun" panose="02010600030101010101" pitchFamily="2" charset="-122"/>
            </a:endParaRPr>
          </a:p>
          <a:p>
            <a:pPr marL="342900" lvl="1" indent="-342900" eaLnBrk="1" hangingPunct="1">
              <a:lnSpc>
                <a:spcPct val="80000"/>
              </a:lnSpc>
              <a:spcBef>
                <a:spcPct val="0"/>
              </a:spcBef>
              <a:buClr>
                <a:schemeClr val="tx1"/>
              </a:buClr>
              <a:buFont typeface="Wingdings" panose="05000000000000000000" pitchFamily="2" charset="2"/>
              <a:buAutoNum type="arabicPeriod"/>
            </a:pPr>
            <a:endParaRPr lang="en-US" altLang="zh-CN" sz="1800" dirty="0">
              <a:ea typeface="SimSun" panose="02010600030101010101" pitchFamily="2" charset="-122"/>
            </a:endParaRPr>
          </a:p>
          <a:p>
            <a:pPr marL="342900" lvl="1" indent="-342900" eaLnBrk="1" hangingPunct="1">
              <a:lnSpc>
                <a:spcPct val="80000"/>
              </a:lnSpc>
              <a:spcBef>
                <a:spcPct val="0"/>
              </a:spcBef>
              <a:buClr>
                <a:schemeClr val="tx1"/>
              </a:buClr>
              <a:buFont typeface="Wingdings" panose="05000000000000000000" pitchFamily="2" charset="2"/>
              <a:buAutoNum type="arabicPeriod"/>
            </a:pPr>
            <a:r>
              <a:rPr lang="en-US" altLang="zh-CN" sz="1800" dirty="0">
                <a:ea typeface="SimSun" panose="02010600030101010101" pitchFamily="2" charset="-122"/>
              </a:rPr>
              <a:t>Issue an attack command to every zombie computer to launch a DoS attack on the same target at the same time</a:t>
            </a:r>
            <a:endParaRPr lang="en-US" altLang="zh-CN" sz="1800" dirty="0">
              <a:ea typeface="SimSun" panose="02010600030101010101" pitchFamily="2" charset="-122"/>
            </a:endParaRPr>
          </a:p>
          <a:p>
            <a:pPr marL="342900" lvl="1" indent="-342900" eaLnBrk="1" hangingPunct="1">
              <a:lnSpc>
                <a:spcPct val="80000"/>
              </a:lnSpc>
              <a:buClr>
                <a:srgbClr val="9E9EFF"/>
              </a:buClr>
              <a:buFont typeface="Wingdings" panose="05000000000000000000" pitchFamily="2" charset="2"/>
              <a:buNone/>
            </a:pPr>
            <a:endParaRPr lang="en-US" altLang="zh-CN" sz="1900" dirty="0">
              <a:ea typeface="SimSun" panose="02010600030101010101" pitchFamily="2" charset="-122"/>
            </a:endParaRPr>
          </a:p>
          <a:p>
            <a:pPr marL="590550" indent="-533400" eaLnBrk="1" hangingPunct="1">
              <a:lnSpc>
                <a:spcPct val="80000"/>
              </a:lnSpc>
              <a:buClr>
                <a:srgbClr val="9E9EFF"/>
              </a:buClr>
              <a:buFont typeface="Wingdings" panose="05000000000000000000" pitchFamily="2" charset="2"/>
              <a:buNone/>
            </a:pPr>
            <a:endParaRPr lang="zh-CN" altLang="en-US" sz="3100" dirty="0">
              <a:ea typeface="SimSun" panose="02010600030101010101" pitchFamily="2" charset="-122"/>
            </a:endParaRPr>
          </a:p>
        </p:txBody>
      </p:sp>
      <p:pic>
        <p:nvPicPr>
          <p:cNvPr id="40964" name="Picture 40" descr="Picture7.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38200" y="3581400"/>
            <a:ext cx="7413625"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Rot="1" noChangeArrowheads="1"/>
          </p:cNvSpPr>
          <p:nvPr/>
        </p:nvSpPr>
        <p:spPr bwMode="auto">
          <a:xfrm>
            <a:off x="1143000" y="76200"/>
            <a:ext cx="7543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3600" kern="0" dirty="0">
                <a:ea typeface="SimSun" panose="02010600030101010101" pitchFamily="2" charset="-122"/>
              </a:rPr>
              <a:t>DDoS</a:t>
            </a:r>
            <a:endParaRPr lang="zh-CN" altLang="en-US" sz="3600" kern="0" dirty="0">
              <a:ea typeface="SimSun"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rrowheads="1"/>
          </p:cNvSpPr>
          <p:nvPr>
            <p:ph type="title" idx="4294967295"/>
          </p:nvPr>
        </p:nvSpPr>
        <p:spPr>
          <a:xfrm>
            <a:off x="1066800" y="-228600"/>
            <a:ext cx="7543800" cy="1295400"/>
          </a:xfrm>
        </p:spPr>
        <p:txBody>
          <a:bodyPr anchor="ctr"/>
          <a:lstStyle/>
          <a:p>
            <a:pPr eaLnBrk="1" hangingPunct="1"/>
            <a:r>
              <a:rPr lang="en-US" altLang="zh-CN" sz="4100" dirty="0">
                <a:ea typeface="SimSun" panose="02010600030101010101" pitchFamily="2" charset="-122"/>
              </a:rPr>
              <a:t>Spam Mail</a:t>
            </a:r>
            <a:endParaRPr lang="zh-CN" altLang="en-US" sz="4100" dirty="0">
              <a:ea typeface="SimSun" panose="02010600030101010101" pitchFamily="2" charset="-122"/>
            </a:endParaRPr>
          </a:p>
        </p:txBody>
      </p:sp>
      <p:sp>
        <p:nvSpPr>
          <p:cNvPr id="41988" name="Rectangle 3"/>
          <p:cNvSpPr>
            <a:spLocks noGrp="1" noChangeArrowheads="1"/>
          </p:cNvSpPr>
          <p:nvPr>
            <p:ph idx="4294967295"/>
          </p:nvPr>
        </p:nvSpPr>
        <p:spPr>
          <a:xfrm>
            <a:off x="457200" y="1223169"/>
            <a:ext cx="8229600" cy="4411662"/>
          </a:xfrm>
        </p:spPr>
        <p:txBody>
          <a:bodyPr/>
          <a:lstStyle/>
          <a:p>
            <a:pPr eaLnBrk="1" hangingPunct="1">
              <a:buClr>
                <a:srgbClr val="9E9EFF"/>
              </a:buClr>
              <a:buFont typeface="Wingdings" panose="05000000000000000000" pitchFamily="2" charset="2"/>
              <a:buNone/>
            </a:pPr>
            <a:r>
              <a:rPr lang="en-US" altLang="zh-CN" sz="1900" dirty="0">
                <a:ea typeface="SimSun" panose="02010600030101010101" pitchFamily="2" charset="-122"/>
              </a:rPr>
              <a:t>	</a:t>
            </a:r>
            <a:r>
              <a:rPr lang="en-US" altLang="zh-CN" sz="2000" dirty="0">
                <a:ea typeface="SimSun" panose="02010600030101010101" pitchFamily="2" charset="-122"/>
              </a:rPr>
              <a:t>Spam mails are uninvited email messages, which may be commercial messages or phishing messages</a:t>
            </a:r>
            <a:endParaRPr lang="en-US" altLang="zh-CN" sz="2000" dirty="0">
              <a:ea typeface="SimSun" panose="02010600030101010101" pitchFamily="2" charset="-122"/>
            </a:endParaRPr>
          </a:p>
          <a:p>
            <a:pPr eaLnBrk="1" hangingPunct="1">
              <a:buClr>
                <a:srgbClr val="9E9EFF"/>
              </a:buClr>
              <a:buFont typeface="Wingdings" panose="05000000000000000000" pitchFamily="2" charset="2"/>
              <a:buNone/>
            </a:pPr>
            <a:endParaRPr lang="en-US" altLang="zh-CN" sz="2000" dirty="0">
              <a:ea typeface="SimSun" panose="02010600030101010101" pitchFamily="2" charset="-122"/>
            </a:endParaRPr>
          </a:p>
          <a:p>
            <a:pPr eaLnBrk="1" hangingPunct="1">
              <a:buClr>
                <a:srgbClr val="9E9EFF"/>
              </a:buClr>
              <a:buFont typeface="Wingdings" panose="05000000000000000000" pitchFamily="2" charset="2"/>
              <a:buNone/>
            </a:pPr>
            <a:r>
              <a:rPr lang="en-US" altLang="zh-CN" sz="2000" dirty="0">
                <a:ea typeface="SimSun" panose="02010600030101010101" pitchFamily="2" charset="-122"/>
              </a:rPr>
              <a:t>	While not intended to bring the user’s computer out of service, spam mails do consume computing resources</a:t>
            </a:r>
            <a:endParaRPr lang="en-US" altLang="zh-CN" sz="2000" dirty="0">
              <a:ea typeface="SimSun" panose="02010600030101010101" pitchFamily="2" charset="-122"/>
            </a:endParaRPr>
          </a:p>
          <a:p>
            <a:pPr eaLnBrk="1" hangingPunct="1">
              <a:buFont typeface="Wingdings" panose="05000000000000000000" pitchFamily="2" charset="2"/>
              <a:buNone/>
            </a:pPr>
            <a:endParaRPr lang="en-US" altLang="zh-CN" sz="2000" dirty="0">
              <a:ea typeface="SimSun" panose="02010600030101010101" pitchFamily="2" charset="-122"/>
            </a:endParaRPr>
          </a:p>
          <a:p>
            <a:pPr eaLnBrk="1" hangingPunct="1">
              <a:buFont typeface="Wingdings" panose="05000000000000000000" pitchFamily="2" charset="2"/>
              <a:buNone/>
            </a:pPr>
            <a:r>
              <a:rPr lang="en-US" altLang="zh-CN" sz="2000" dirty="0">
                <a:ea typeface="SimSun" panose="02010600030101010101" pitchFamily="2" charset="-122"/>
              </a:rPr>
              <a:t>     Spamming also occurs in Web search engines, Instant Messaging, blogs, mobile phone messaging, and other network applications</a:t>
            </a:r>
            <a:endParaRPr lang="en-US" altLang="zh-CN" sz="2000" dirty="0">
              <a:ea typeface="SimSun" panose="02010600030101010101" pitchFamily="2" charset="-122"/>
            </a:endParaRPr>
          </a:p>
          <a:p>
            <a:pPr eaLnBrk="1" hangingPunct="1">
              <a:buFont typeface="Wingdings" panose="05000000000000000000" pitchFamily="2" charset="2"/>
              <a:buNone/>
            </a:pPr>
            <a:endParaRPr lang="en-US" altLang="zh-CN" sz="2000" dirty="0">
              <a:ea typeface="SimSun" panose="02010600030101010101" pitchFamily="2" charset="-122"/>
            </a:endParaRPr>
          </a:p>
          <a:p>
            <a:pPr eaLnBrk="1" hangingPunct="1">
              <a:buFont typeface="Wingdings" panose="05000000000000000000" pitchFamily="2" charset="2"/>
              <a:buNone/>
            </a:pPr>
            <a:r>
              <a:rPr lang="en-US" altLang="zh-CN" sz="2000" dirty="0">
                <a:ea typeface="SimSun" panose="02010600030101010101" pitchFamily="2" charset="-122"/>
              </a:rPr>
              <a:t>     Defense method – spam fillers are software solutions to detect and block spam mails from reaching the user’s mailbox</a:t>
            </a:r>
            <a:endParaRPr lang="en-US" altLang="zh-CN" sz="2000" dirty="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609600" y="1751231"/>
            <a:ext cx="8229600" cy="4411662"/>
          </a:xfrm>
        </p:spPr>
        <p:txBody>
          <a:bodyPr/>
          <a:lstStyle/>
          <a:p>
            <a:pPr eaLnBrk="1" hangingPunct="1">
              <a:buClr>
                <a:srgbClr val="9E9EFF"/>
              </a:buClr>
            </a:pPr>
            <a:r>
              <a:rPr lang="en-US" altLang="zh-CN" dirty="0">
                <a:ea typeface="SimSun" panose="02010600030101010101" pitchFamily="2" charset="-122"/>
              </a:rPr>
              <a:t>Loopholes, Flaws, and Defects </a:t>
            </a:r>
            <a:endParaRPr lang="en-US" altLang="zh-CN" dirty="0">
              <a:ea typeface="SimSun" panose="02010600030101010101" pitchFamily="2" charset="-122"/>
            </a:endParaRPr>
          </a:p>
          <a:p>
            <a:pPr eaLnBrk="1" hangingPunct="1">
              <a:buClr>
                <a:srgbClr val="9E9EFF"/>
              </a:buClr>
              <a:buFont typeface="Wingdings" panose="05000000000000000000" pitchFamily="2" charset="2"/>
              <a:buNone/>
            </a:pPr>
            <a:endParaRPr lang="en-US" altLang="zh-CN" dirty="0">
              <a:ea typeface="SimSun" panose="02010600030101010101" pitchFamily="2" charset="-122"/>
            </a:endParaRPr>
          </a:p>
          <a:p>
            <a:pPr eaLnBrk="1" hangingPunct="1">
              <a:buClr>
                <a:srgbClr val="9E9EFF"/>
              </a:buClr>
            </a:pPr>
            <a:r>
              <a:rPr lang="en-US" altLang="zh-CN" dirty="0">
                <a:ea typeface="SimSun" panose="02010600030101010101" pitchFamily="2" charset="-122"/>
              </a:rPr>
              <a:t>Defense: Who, Where, How? </a:t>
            </a:r>
            <a:endParaRPr lang="en-US" altLang="zh-CN" dirty="0">
              <a:ea typeface="SimSun" panose="02010600030101010101" pitchFamily="2" charset="-122"/>
            </a:endParaRPr>
          </a:p>
          <a:p>
            <a:pPr lvl="1" eaLnBrk="1" hangingPunct="1">
              <a:buClr>
                <a:srgbClr val="9E9EFF"/>
              </a:buClr>
            </a:pPr>
            <a:r>
              <a:rPr lang="en-US" altLang="zh-CN" dirty="0">
                <a:ea typeface="SimSun" panose="02010600030101010101" pitchFamily="2" charset="-122"/>
              </a:rPr>
              <a:t>Multiple-layer defense mechanism</a:t>
            </a:r>
            <a:endParaRPr lang="en-US" altLang="zh-CN" dirty="0">
              <a:ea typeface="SimSun" panose="02010600030101010101" pitchFamily="2" charset="-122"/>
            </a:endParaRPr>
          </a:p>
          <a:p>
            <a:pPr eaLnBrk="1" hangingPunct="1">
              <a:buClr>
                <a:srgbClr val="9E9EFF"/>
              </a:buClr>
              <a:buFont typeface="Wingdings" panose="05000000000000000000" pitchFamily="2" charset="2"/>
              <a:buNone/>
            </a:pPr>
            <a:endParaRPr lang="en-US" altLang="zh-CN" dirty="0">
              <a:ea typeface="SimSun" panose="02010600030101010101" pitchFamily="2" charset="-122"/>
            </a:endParaRPr>
          </a:p>
          <a:p>
            <a:pPr eaLnBrk="1" hangingPunct="1">
              <a:buClr>
                <a:srgbClr val="9E9EFF"/>
              </a:buClr>
            </a:pPr>
            <a:r>
              <a:rPr lang="en-US" altLang="zh-CN" dirty="0">
                <a:ea typeface="SimSun" panose="02010600030101010101" pitchFamily="2" charset="-122"/>
              </a:rPr>
              <a:t>Broader </a:t>
            </a:r>
            <a:r>
              <a:rPr lang="en-US" altLang="zh-CN">
                <a:ea typeface="SimSun" panose="02010600030101010101" pitchFamily="2" charset="-122"/>
              </a:rPr>
              <a:t>Scope </a:t>
            </a:r>
            <a:endParaRPr lang="en-US" altLang="zh-CN">
              <a:ea typeface="SimSun" panose="02010600030101010101" pitchFamily="2" charset="-122"/>
            </a:endParaRPr>
          </a:p>
          <a:p>
            <a:pPr lvl="1" eaLnBrk="1" hangingPunct="1">
              <a:buClr>
                <a:srgbClr val="9E9EFF"/>
              </a:buClr>
            </a:pPr>
            <a:r>
              <a:rPr lang="en-US" altLang="zh-CN">
                <a:ea typeface="SimSun" panose="02010600030101010101" pitchFamily="2" charset="-122"/>
              </a:rPr>
              <a:t>  Data security</a:t>
            </a:r>
            <a:endParaRPr lang="en-US" altLang="zh-CN">
              <a:ea typeface="SimSun" panose="02010600030101010101" pitchFamily="2" charset="-122"/>
            </a:endParaRPr>
          </a:p>
          <a:p>
            <a:pPr lvl="1" eaLnBrk="1" hangingPunct="1">
              <a:buClr>
                <a:srgbClr val="9E9EFF"/>
              </a:buClr>
            </a:pPr>
            <a:r>
              <a:rPr lang="en-US" altLang="zh-CN">
                <a:ea typeface="SimSun" panose="02010600030101010101" pitchFamily="2" charset="-122"/>
              </a:rPr>
              <a:t>  </a:t>
            </a:r>
            <a:r>
              <a:rPr lang="en-US" altLang="zh-CN" dirty="0">
                <a:solidFill>
                  <a:srgbClr val="FF0000"/>
                </a:solidFill>
                <a:ea typeface="SimSun" panose="02010600030101010101" pitchFamily="2" charset="-122"/>
              </a:rPr>
              <a:t>Information Security</a:t>
            </a:r>
            <a:endParaRPr lang="en-US" altLang="zh-CN" dirty="0">
              <a:solidFill>
                <a:srgbClr val="FF0000"/>
              </a:solidFill>
              <a:ea typeface="SimSun" panose="02010600030101010101" pitchFamily="2" charset="-122"/>
            </a:endParaRPr>
          </a:p>
          <a:p>
            <a:pPr eaLnBrk="1" hangingPunct="1">
              <a:buClr>
                <a:srgbClr val="9E9EFF"/>
              </a:buClr>
            </a:pPr>
            <a:endParaRPr lang="en-US" altLang="zh-CN" dirty="0">
              <a:ea typeface="SimSun" panose="02010600030101010101" pitchFamily="2" charset="-122"/>
            </a:endParaRPr>
          </a:p>
        </p:txBody>
      </p:sp>
      <p:sp>
        <p:nvSpPr>
          <p:cNvPr id="4" name="Rectangle 2"/>
          <p:cNvSpPr txBox="1">
            <a:spLocks noRot="1" noChangeArrowheads="1"/>
          </p:cNvSpPr>
          <p:nvPr/>
        </p:nvSpPr>
        <p:spPr bwMode="auto">
          <a:xfrm>
            <a:off x="1143000" y="-152400"/>
            <a:ext cx="67056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0" indent="0" eaLnBrk="1" hangingPunct="1">
              <a:lnSpc>
                <a:spcPct val="90000"/>
              </a:lnSpc>
              <a:buClr>
                <a:srgbClr val="9E9EFF"/>
              </a:buClr>
              <a:buNone/>
            </a:pPr>
            <a:r>
              <a:rPr lang="en-US" sz="4000" b="1">
                <a:latin typeface="Times New Roman" panose="02020603050405020304" charset="0"/>
                <a:cs typeface="Times New Roman" panose="02020603050405020304" charset="0"/>
              </a:rPr>
              <a:t>Motivations</a:t>
            </a:r>
            <a:endParaRPr lang="en-US" altLang="zh-CN" sz="4000" dirty="0"/>
          </a:p>
        </p:txBody>
      </p:sp>
      <p:sp>
        <p:nvSpPr>
          <p:cNvPr id="3" name="Rectangle 2"/>
          <p:cNvSpPr/>
          <p:nvPr/>
        </p:nvSpPr>
        <p:spPr>
          <a:xfrm>
            <a:off x="842384" y="1104900"/>
            <a:ext cx="3715761" cy="646331"/>
          </a:xfrm>
          <a:prstGeom prst="rect">
            <a:avLst/>
          </a:prstGeom>
        </p:spPr>
        <p:txBody>
          <a:bodyPr wrap="none">
            <a:spAutoFit/>
          </a:bodyPr>
          <a:lstStyle/>
          <a:p>
            <a:r>
              <a:rPr lang="en-US" sz="3600" b="1">
                <a:latin typeface="Times New Roman" panose="02020603050405020304" charset="0"/>
                <a:cs typeface="Times New Roman" panose="02020603050405020304" charset="0"/>
              </a:rPr>
              <a:t>Countermeasure?</a:t>
            </a:r>
            <a:endParaRPr lang="en-US" sz="3600" b="1">
              <a:latin typeface="Times New Roman" panose="02020603050405020304" charset="0"/>
              <a:cs typeface="Times New Roman" panose="020206030504050203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Rot="1" noChangeArrowheads="1"/>
          </p:cNvSpPr>
          <p:nvPr>
            <p:ph type="title" idx="4294967295"/>
          </p:nvPr>
        </p:nvSpPr>
        <p:spPr>
          <a:xfrm>
            <a:off x="1371600" y="-228600"/>
            <a:ext cx="7543800" cy="1295400"/>
          </a:xfrm>
        </p:spPr>
        <p:txBody>
          <a:bodyPr anchor="ctr"/>
          <a:lstStyle/>
          <a:p>
            <a:pPr eaLnBrk="1" hangingPunct="1"/>
            <a:r>
              <a:rPr lang="en-US" altLang="zh-CN" sz="4100" dirty="0">
                <a:ea typeface="SimSun" panose="02010600030101010101" pitchFamily="2" charset="-122"/>
              </a:rPr>
              <a:t>Malicious Software</a:t>
            </a:r>
            <a:endParaRPr lang="zh-CN" altLang="en-US" sz="4100" dirty="0">
              <a:ea typeface="SimSun" panose="02010600030101010101" pitchFamily="2" charset="-122"/>
            </a:endParaRPr>
          </a:p>
        </p:txBody>
      </p:sp>
      <p:sp>
        <p:nvSpPr>
          <p:cNvPr id="43012" name="Rectangle 3"/>
          <p:cNvSpPr>
            <a:spLocks noGrp="1" noChangeArrowheads="1"/>
          </p:cNvSpPr>
          <p:nvPr>
            <p:ph idx="4294967295"/>
          </p:nvPr>
        </p:nvSpPr>
        <p:spPr>
          <a:xfrm>
            <a:off x="671593" y="1223169"/>
            <a:ext cx="8229600" cy="4411662"/>
          </a:xfrm>
        </p:spPr>
        <p:txBody>
          <a:bodyPr/>
          <a:lstStyle/>
          <a:p>
            <a:pPr eaLnBrk="1" hangingPunct="1">
              <a:buClr>
                <a:srgbClr val="9E9EFF"/>
              </a:buClr>
              <a:buFont typeface="Wingdings" panose="05000000000000000000" pitchFamily="2" charset="2"/>
              <a:buNone/>
            </a:pPr>
            <a:r>
              <a:rPr lang="en-US" altLang="zh-CN" sz="2100" dirty="0">
                <a:ea typeface="SimSun" panose="02010600030101010101" pitchFamily="2" charset="-122"/>
              </a:rPr>
              <a:t>	</a:t>
            </a:r>
            <a:r>
              <a:rPr lang="en-US" altLang="zh-CN" sz="2400" dirty="0">
                <a:ea typeface="SimSun" panose="02010600030101010101" pitchFamily="2" charset="-122"/>
              </a:rPr>
              <a:t>Software intended to harm computers is malicious software. Malicious software is also referred to as malware</a:t>
            </a:r>
            <a:endParaRPr lang="en-US" altLang="zh-CN" sz="24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400" dirty="0">
                <a:ea typeface="SimSun" panose="02010600030101010101" pitchFamily="2" charset="-122"/>
              </a:rPr>
              <a:t>Virus</a:t>
            </a:r>
            <a:endParaRPr lang="en-US" altLang="zh-CN" sz="24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400" dirty="0">
                <a:ea typeface="SimSun" panose="02010600030101010101" pitchFamily="2" charset="-122"/>
              </a:rPr>
              <a:t>Worms</a:t>
            </a:r>
            <a:endParaRPr lang="en-US" altLang="zh-CN" sz="24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400" dirty="0">
                <a:ea typeface="SimSun" panose="02010600030101010101" pitchFamily="2" charset="-122"/>
              </a:rPr>
              <a:t>Trojan horses</a:t>
            </a:r>
            <a:endParaRPr lang="en-US" altLang="zh-CN" sz="24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400" dirty="0">
                <a:ea typeface="SimSun" panose="02010600030101010101" pitchFamily="2" charset="-122"/>
              </a:rPr>
              <a:t>Logic bombs</a:t>
            </a:r>
            <a:endParaRPr lang="en-US" altLang="zh-CN" sz="24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400" dirty="0">
                <a:ea typeface="SimSun" panose="02010600030101010101" pitchFamily="2" charset="-122"/>
              </a:rPr>
              <a:t>Backdoors</a:t>
            </a:r>
            <a:endParaRPr lang="en-US" altLang="zh-CN" sz="24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400" dirty="0">
                <a:ea typeface="SimSun" panose="02010600030101010101" pitchFamily="2" charset="-122"/>
              </a:rPr>
              <a:t>Spyware    </a:t>
            </a:r>
            <a:endParaRPr lang="en-US" altLang="zh-CN" sz="2400" dirty="0">
              <a:ea typeface="SimSun"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4294967295"/>
          </p:nvPr>
        </p:nvSpPr>
        <p:spPr>
          <a:xfrm>
            <a:off x="304800" y="1066800"/>
            <a:ext cx="8229600" cy="4876800"/>
          </a:xfrm>
        </p:spPr>
        <p:txBody>
          <a:bodyPr/>
          <a:lstStyle/>
          <a:p>
            <a:pPr eaLnBrk="1" hangingPunct="1">
              <a:buClr>
                <a:srgbClr val="9E9EFF"/>
              </a:buClr>
              <a:buFont typeface="Wingdings" panose="05000000000000000000" pitchFamily="2" charset="2"/>
              <a:buChar char="q"/>
            </a:pPr>
            <a:r>
              <a:rPr lang="en-US" altLang="zh-CN" dirty="0">
                <a:ea typeface="SimSun" panose="02010600030101010101" pitchFamily="2" charset="-122"/>
              </a:rPr>
              <a:t>Viruses and Worms</a:t>
            </a:r>
            <a:endParaRPr lang="en-US" altLang="zh-CN" dirty="0">
              <a:ea typeface="SimSun" panose="02010600030101010101" pitchFamily="2" charset="-122"/>
            </a:endParaRPr>
          </a:p>
          <a:p>
            <a:pPr lvl="1" eaLnBrk="1" hangingPunct="1">
              <a:buClr>
                <a:schemeClr val="tx1"/>
              </a:buClr>
              <a:buSzPct val="120000"/>
              <a:buFontTx/>
              <a:buChar char="•"/>
            </a:pPr>
            <a:r>
              <a:rPr lang="en-US" altLang="zh-CN" sz="1900" dirty="0">
                <a:ea typeface="SimSun" panose="02010600030101010101" pitchFamily="2" charset="-122"/>
              </a:rPr>
              <a:t>A computer virus is a piece of software that can reproduce itself.  A virus is not a standalone program. It must attach itself to another program or another file. A program or file that contains a virus is called an infected host</a:t>
            </a:r>
            <a:endParaRPr lang="en-US" altLang="zh-CN" sz="1900" dirty="0">
              <a:ea typeface="SimSun" panose="02010600030101010101" pitchFamily="2" charset="-122"/>
            </a:endParaRPr>
          </a:p>
          <a:p>
            <a:pPr lvl="1" eaLnBrk="1" hangingPunct="1">
              <a:buClr>
                <a:schemeClr val="tx1"/>
              </a:buClr>
              <a:buSzPct val="120000"/>
              <a:buFontTx/>
              <a:buNone/>
            </a:pPr>
            <a:endParaRPr lang="en-US" altLang="zh-CN" sz="1900" dirty="0">
              <a:ea typeface="SimSun" panose="02010600030101010101" pitchFamily="2" charset="-122"/>
            </a:endParaRPr>
          </a:p>
          <a:p>
            <a:pPr lvl="1" eaLnBrk="1" hangingPunct="1">
              <a:buClr>
                <a:schemeClr val="tx1"/>
              </a:buClr>
              <a:buSzPct val="120000"/>
              <a:buFontTx/>
              <a:buChar char="•"/>
            </a:pPr>
            <a:r>
              <a:rPr lang="en-US" altLang="zh-CN" sz="1900" dirty="0">
                <a:ea typeface="SimSun" panose="02010600030101010101" pitchFamily="2" charset="-122"/>
              </a:rPr>
              <a:t>A computer worm is also a piece of software that can reproduce itself. Unlike a virus, a worm is a stand alone program. </a:t>
            </a:r>
            <a:endParaRPr lang="en-US" altLang="zh-CN" sz="1900" dirty="0">
              <a:ea typeface="SimSun" panose="02010600030101010101" pitchFamily="2" charset="-122"/>
            </a:endParaRPr>
          </a:p>
          <a:p>
            <a:pPr marL="284480" lvl="2" indent="-284480" eaLnBrk="1" hangingPunct="1">
              <a:buClr>
                <a:srgbClr val="9E9EFF"/>
              </a:buClr>
              <a:buFont typeface="Wingdings" panose="05000000000000000000" pitchFamily="2" charset="2"/>
              <a:buNone/>
            </a:pPr>
            <a:r>
              <a:rPr lang="en-US" altLang="zh-CN" sz="2000" dirty="0">
                <a:ea typeface="SimSun" panose="02010600030101010101" pitchFamily="2" charset="-122"/>
              </a:rPr>
              <a:t>	</a:t>
            </a:r>
            <a:endParaRPr lang="en-US" altLang="zh-CN" sz="2000" dirty="0">
              <a:ea typeface="SimSun" panose="02010600030101010101" pitchFamily="2" charset="-122"/>
            </a:endParaRPr>
          </a:p>
          <a:p>
            <a:pPr marL="284480" lvl="2" indent="-284480" eaLnBrk="1" hangingPunct="1">
              <a:buClr>
                <a:srgbClr val="9E9EFF"/>
              </a:buClr>
              <a:buFont typeface="Wingdings" panose="05000000000000000000" pitchFamily="2" charset="2"/>
              <a:buNone/>
            </a:pPr>
            <a:r>
              <a:rPr lang="en-US" altLang="zh-CN" sz="2000" dirty="0">
                <a:ea typeface="SimSun" panose="02010600030101010101" pitchFamily="2" charset="-122"/>
              </a:rPr>
              <a:t>	Defense method – </a:t>
            </a:r>
            <a:endParaRPr lang="en-US" altLang="zh-CN" sz="2000" dirty="0">
              <a:ea typeface="SimSun" panose="02010600030101010101" pitchFamily="2" charset="-122"/>
            </a:endParaRPr>
          </a:p>
          <a:p>
            <a:pPr lvl="1" eaLnBrk="1" hangingPunct="1">
              <a:buClr>
                <a:srgbClr val="9E9EFF"/>
              </a:buClr>
            </a:pPr>
            <a:r>
              <a:rPr lang="en-US" altLang="zh-CN" sz="1800" dirty="0">
                <a:ea typeface="SimSun" panose="02010600030101010101" pitchFamily="2" charset="-122"/>
              </a:rPr>
              <a:t>Do not download software from distrusted Web sites or other sources</a:t>
            </a:r>
            <a:endParaRPr lang="en-US" altLang="zh-CN" sz="1800" dirty="0">
              <a:ea typeface="SimSun" panose="02010600030101010101" pitchFamily="2" charset="-122"/>
            </a:endParaRPr>
          </a:p>
          <a:p>
            <a:pPr lvl="1" eaLnBrk="1" hangingPunct="1">
              <a:buClr>
                <a:srgbClr val="9E9EFF"/>
              </a:buClr>
            </a:pPr>
            <a:r>
              <a:rPr lang="en-US" altLang="zh-CN" sz="1800" dirty="0">
                <a:ea typeface="SimSun" panose="02010600030101010101" pitchFamily="2" charset="-122"/>
              </a:rPr>
              <a:t>Do not open any executable file given to you by someone you do not know</a:t>
            </a:r>
            <a:endParaRPr lang="en-US" altLang="zh-CN" sz="1800" dirty="0">
              <a:ea typeface="SimSun" panose="02010600030101010101" pitchFamily="2" charset="-122"/>
            </a:endParaRPr>
          </a:p>
          <a:p>
            <a:pPr lvl="1" eaLnBrk="1" hangingPunct="1">
              <a:buClr>
                <a:srgbClr val="9E9EFF"/>
              </a:buClr>
            </a:pPr>
            <a:r>
              <a:rPr lang="en-US" altLang="zh-CN" sz="1800" dirty="0">
                <a:ea typeface="SimSun" panose="02010600030101010101" pitchFamily="2" charset="-122"/>
              </a:rPr>
              <a:t>Make sure software patches are installed and up to date</a:t>
            </a:r>
            <a:r>
              <a:rPr lang="zh-CN" altLang="en-US" sz="1800" dirty="0">
                <a:ea typeface="SimSun" panose="02010600030101010101" pitchFamily="2" charset="-122"/>
              </a:rPr>
              <a:t>    </a:t>
            </a:r>
            <a:endParaRPr lang="zh-CN" altLang="en-US" sz="1800" dirty="0">
              <a:ea typeface="SimSun" panose="02010600030101010101" pitchFamily="2" charset="-122"/>
            </a:endParaRPr>
          </a:p>
        </p:txBody>
      </p:sp>
      <p:sp>
        <p:nvSpPr>
          <p:cNvPr id="4" name="Rectangle 2"/>
          <p:cNvSpPr txBox="1">
            <a:spLocks noRot="1" noChangeArrowheads="1"/>
          </p:cNvSpPr>
          <p:nvPr/>
        </p:nvSpPr>
        <p:spPr bwMode="auto">
          <a:xfrm>
            <a:off x="990600" y="-2286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100" kern="0" dirty="0">
                <a:ea typeface="SimSun" panose="02010600030101010101" pitchFamily="2" charset="-122"/>
              </a:rPr>
              <a:t>Malicious Software</a:t>
            </a:r>
            <a:endParaRPr lang="zh-CN" altLang="en-US" sz="4100" kern="0" dirty="0">
              <a:ea typeface="SimSun"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4294967295"/>
          </p:nvPr>
        </p:nvSpPr>
        <p:spPr>
          <a:xfrm>
            <a:off x="152400" y="1219200"/>
            <a:ext cx="8229600" cy="5029200"/>
          </a:xfrm>
        </p:spPr>
        <p:txBody>
          <a:bodyPr/>
          <a:lstStyle/>
          <a:p>
            <a:pPr eaLnBrk="1" hangingPunct="1">
              <a:buClr>
                <a:srgbClr val="9E9EFF"/>
              </a:buClr>
              <a:buFont typeface="Wingdings" panose="05000000000000000000" pitchFamily="2" charset="2"/>
              <a:buChar char="q"/>
            </a:pPr>
            <a:r>
              <a:rPr lang="en-US" altLang="zh-CN" dirty="0">
                <a:ea typeface="SimSun" panose="02010600030101010101" pitchFamily="2" charset="-122"/>
              </a:rPr>
              <a:t>Trojan Horse</a:t>
            </a:r>
            <a:endParaRPr lang="en-US" altLang="zh-CN" dirty="0">
              <a:ea typeface="SimSun" panose="02010600030101010101" pitchFamily="2" charset="-122"/>
            </a:endParaRPr>
          </a:p>
          <a:p>
            <a:pPr eaLnBrk="1" hangingPunct="1">
              <a:buFont typeface="Wingdings" panose="05000000000000000000" pitchFamily="2" charset="2"/>
              <a:buNone/>
            </a:pPr>
            <a:r>
              <a:rPr lang="en-US" altLang="zh-CN" dirty="0">
                <a:ea typeface="SimSun" panose="02010600030101010101" pitchFamily="2" charset="-122"/>
              </a:rPr>
              <a:t> 	</a:t>
            </a:r>
            <a:r>
              <a:rPr lang="en-US" altLang="zh-CN" sz="2400" dirty="0">
                <a:ea typeface="SimSun" panose="02010600030101010101" pitchFamily="2" charset="-122"/>
              </a:rPr>
              <a:t>Trojan horses are software programs that appear to do one thing, but secretly also perform other tasks </a:t>
            </a:r>
            <a:endParaRPr lang="en-US" altLang="zh-CN" sz="2400" dirty="0">
              <a:ea typeface="SimSun" panose="02010600030101010101" pitchFamily="2" charset="-122"/>
            </a:endParaRPr>
          </a:p>
          <a:p>
            <a:pPr eaLnBrk="1" hangingPunct="1">
              <a:buFont typeface="Wingdings" panose="05000000000000000000" pitchFamily="2" charset="2"/>
              <a:buNone/>
            </a:pPr>
            <a:r>
              <a:rPr lang="en-US" altLang="zh-CN" sz="2400" dirty="0">
                <a:ea typeface="SimSun" panose="02010600030101010101" pitchFamily="2" charset="-122"/>
              </a:rPr>
              <a:t>	</a:t>
            </a:r>
            <a:endParaRPr lang="en-US" altLang="zh-CN" sz="2400" dirty="0">
              <a:ea typeface="SimSun" panose="02010600030101010101" pitchFamily="2" charset="-122"/>
            </a:endParaRPr>
          </a:p>
          <a:p>
            <a:pPr eaLnBrk="1" hangingPunct="1">
              <a:buFont typeface="Wingdings" panose="05000000000000000000" pitchFamily="2" charset="2"/>
              <a:buNone/>
            </a:pPr>
            <a:r>
              <a:rPr lang="en-US" altLang="zh-CN" sz="2400" dirty="0">
                <a:ea typeface="SimSun" panose="02010600030101010101" pitchFamily="2" charset="-122"/>
              </a:rPr>
              <a:t>	Trojan horses often disguise themselves as desirable and harmless software applications to lure people to download them</a:t>
            </a:r>
            <a:endParaRPr lang="en-US" altLang="zh-CN" sz="2400" dirty="0">
              <a:ea typeface="SimSun" panose="02010600030101010101" pitchFamily="2" charset="-122"/>
            </a:endParaRPr>
          </a:p>
          <a:p>
            <a:pPr eaLnBrk="1" hangingPunct="1">
              <a:buFont typeface="Wingdings" panose="05000000000000000000" pitchFamily="2" charset="2"/>
              <a:buNone/>
            </a:pPr>
            <a:r>
              <a:rPr lang="en-US" altLang="zh-CN" sz="2100" dirty="0">
                <a:ea typeface="SimSun" panose="02010600030101010101" pitchFamily="2" charset="-122"/>
              </a:rPr>
              <a:t> 	</a:t>
            </a:r>
            <a:endParaRPr lang="en-US" altLang="zh-CN" sz="2100" dirty="0">
              <a:ea typeface="SimSun" panose="02010600030101010101" pitchFamily="2" charset="-122"/>
            </a:endParaRPr>
          </a:p>
          <a:p>
            <a:pPr eaLnBrk="1" hangingPunct="1">
              <a:buFont typeface="Wingdings" panose="05000000000000000000" pitchFamily="2" charset="2"/>
              <a:buNone/>
            </a:pPr>
            <a:r>
              <a:rPr lang="en-US" altLang="zh-CN" sz="2100" dirty="0">
                <a:ea typeface="SimSun" panose="02010600030101010101" pitchFamily="2" charset="-122"/>
              </a:rPr>
              <a:t>	</a:t>
            </a:r>
            <a:r>
              <a:rPr lang="en-US" altLang="zh-CN" sz="2400" dirty="0">
                <a:ea typeface="SimSun" panose="02010600030101010101" pitchFamily="2" charset="-122"/>
              </a:rPr>
              <a:t>Defense method – The same measures of combating viruses and worms can also be used to combat Trojan horses. Virus scans can also detect, quarantine, and delete Trojan horses</a:t>
            </a:r>
            <a:endParaRPr lang="en-US" altLang="zh-CN" sz="2400" dirty="0">
              <a:ea typeface="SimSun" panose="02010600030101010101" pitchFamily="2" charset="-122"/>
            </a:endParaRPr>
          </a:p>
        </p:txBody>
      </p:sp>
      <p:sp>
        <p:nvSpPr>
          <p:cNvPr id="4" name="Rectangle 2"/>
          <p:cNvSpPr txBox="1">
            <a:spLocks noRot="1" noChangeArrowheads="1"/>
          </p:cNvSpPr>
          <p:nvPr/>
        </p:nvSpPr>
        <p:spPr bwMode="auto">
          <a:xfrm>
            <a:off x="10668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100" kern="0" dirty="0">
                <a:ea typeface="SimSun" panose="02010600030101010101" pitchFamily="2" charset="-122"/>
              </a:rPr>
              <a:t>Malicious Software</a:t>
            </a:r>
            <a:endParaRPr lang="zh-CN" altLang="en-US" sz="4100" kern="0" dirty="0">
              <a:ea typeface="SimSun"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4294967295"/>
          </p:nvPr>
        </p:nvSpPr>
        <p:spPr>
          <a:xfrm>
            <a:off x="304800" y="1143000"/>
            <a:ext cx="8229600" cy="4953000"/>
          </a:xfrm>
        </p:spPr>
        <p:txBody>
          <a:bodyPr/>
          <a:lstStyle/>
          <a:p>
            <a:pPr eaLnBrk="1" hangingPunct="1">
              <a:buClr>
                <a:srgbClr val="9E9EFF"/>
              </a:buClr>
              <a:buFont typeface="Wingdings" panose="05000000000000000000" pitchFamily="2" charset="2"/>
              <a:buChar char="q"/>
            </a:pPr>
            <a:r>
              <a:rPr lang="en-US" altLang="zh-CN" dirty="0">
                <a:ea typeface="SimSun" panose="02010600030101010101" pitchFamily="2" charset="-122"/>
              </a:rPr>
              <a:t>Logic Bombs</a:t>
            </a:r>
            <a:endParaRPr lang="en-US" altLang="zh-CN" dirty="0">
              <a:ea typeface="SimSun" panose="02010600030101010101" pitchFamily="2" charset="-122"/>
            </a:endParaRPr>
          </a:p>
          <a:p>
            <a:pPr eaLnBrk="1" hangingPunct="1">
              <a:buClr>
                <a:srgbClr val="9E9EFF"/>
              </a:buClr>
              <a:buFont typeface="Wingdings" panose="05000000000000000000" pitchFamily="2" charset="2"/>
              <a:buNone/>
            </a:pPr>
            <a:r>
              <a:rPr lang="en-US" altLang="zh-CN" sz="2300" dirty="0">
                <a:ea typeface="SimSun" panose="02010600030101010101" pitchFamily="2" charset="-122"/>
              </a:rPr>
              <a:t>	Logic bombs are subroutines or instructions embedded in a program. Their execution are triggered by conditional statements</a:t>
            </a:r>
            <a:endParaRPr lang="en-US" altLang="zh-CN" sz="2300" dirty="0">
              <a:ea typeface="SimSun" panose="02010600030101010101" pitchFamily="2" charset="-122"/>
            </a:endParaRPr>
          </a:p>
          <a:p>
            <a:pPr eaLnBrk="1" hangingPunct="1">
              <a:buClr>
                <a:srgbClr val="9E9EFF"/>
              </a:buClr>
              <a:buFont typeface="Wingdings" panose="05000000000000000000" pitchFamily="2" charset="2"/>
              <a:buNone/>
            </a:pPr>
            <a:endParaRPr lang="en-US" altLang="zh-CN" sz="2300" dirty="0">
              <a:ea typeface="SimSun" panose="02010600030101010101" pitchFamily="2" charset="-122"/>
            </a:endParaRPr>
          </a:p>
          <a:p>
            <a:pPr eaLnBrk="1" hangingPunct="1">
              <a:buClr>
                <a:srgbClr val="9E9EFF"/>
              </a:buClr>
              <a:buFont typeface="Wingdings" panose="05000000000000000000" pitchFamily="2" charset="2"/>
              <a:buNone/>
            </a:pPr>
            <a:r>
              <a:rPr lang="en-US" altLang="zh-CN" sz="2300" dirty="0">
                <a:ea typeface="SimSun" panose="02010600030101010101" pitchFamily="2" charset="-122"/>
              </a:rPr>
              <a:t>	Defense method – </a:t>
            </a:r>
            <a:endParaRPr lang="en-US" altLang="zh-CN" sz="2300" dirty="0">
              <a:ea typeface="SimSun" panose="02010600030101010101" pitchFamily="2" charset="-122"/>
            </a:endParaRPr>
          </a:p>
          <a:p>
            <a:pPr eaLnBrk="1" hangingPunct="1">
              <a:buClr>
                <a:srgbClr val="9E9EFF"/>
              </a:buClr>
              <a:buFont typeface="Wingdings" panose="05000000000000000000" pitchFamily="2" charset="2"/>
              <a:buChar char="q"/>
            </a:pPr>
            <a:r>
              <a:rPr lang="en-US" altLang="zh-CN" sz="2000" dirty="0">
                <a:ea typeface="SimSun" panose="02010600030101010101" pitchFamily="2" charset="-122"/>
              </a:rPr>
              <a:t>Employers should take care of their employees, so that none would be tempted to place a logic bomb</a:t>
            </a:r>
            <a:endParaRPr lang="en-US" altLang="zh-CN" sz="2000" dirty="0">
              <a:ea typeface="SimSun" panose="02010600030101010101" pitchFamily="2" charset="-122"/>
            </a:endParaRPr>
          </a:p>
          <a:p>
            <a:pPr eaLnBrk="1" hangingPunct="1">
              <a:buClr>
                <a:srgbClr val="9E9EFF"/>
              </a:buClr>
              <a:buFont typeface="Wingdings" panose="05000000000000000000" pitchFamily="2" charset="2"/>
              <a:buChar char="q"/>
            </a:pPr>
            <a:r>
              <a:rPr lang="en-US" altLang="zh-CN" sz="2000" dirty="0">
                <a:ea typeface="SimSun" panose="02010600030101010101" pitchFamily="2" charset="-122"/>
              </a:rPr>
              <a:t>Project managers should hire an outside company or form a special team of reviewers from a different group of people other than the developer to review the source code</a:t>
            </a:r>
            <a:endParaRPr lang="en-US" altLang="zh-CN" sz="2000" dirty="0">
              <a:ea typeface="SimSun" panose="02010600030101010101" pitchFamily="2" charset="-122"/>
            </a:endParaRPr>
          </a:p>
          <a:p>
            <a:pPr eaLnBrk="1" hangingPunct="1">
              <a:buClr>
                <a:srgbClr val="9E9EFF"/>
              </a:buClr>
              <a:buFont typeface="Wingdings" panose="05000000000000000000" pitchFamily="2" charset="2"/>
              <a:buChar char="q"/>
            </a:pPr>
            <a:r>
              <a:rPr lang="en-US" altLang="zh-CN" sz="2000" dirty="0">
                <a:ea typeface="SimSun" panose="02010600030101010101" pitchFamily="2" charset="-122"/>
              </a:rPr>
              <a:t>Relevant laws should be established so that employees who planted logic bombs will face criminal charges</a:t>
            </a:r>
            <a:endParaRPr lang="zh-CN" altLang="en-US" sz="2000" dirty="0">
              <a:ea typeface="SimSun" panose="02010600030101010101" pitchFamily="2" charset="-122"/>
            </a:endParaRPr>
          </a:p>
        </p:txBody>
      </p:sp>
      <p:sp>
        <p:nvSpPr>
          <p:cNvPr id="4" name="Rectangle 2"/>
          <p:cNvSpPr txBox="1">
            <a:spLocks noRot="1" noChangeArrowheads="1"/>
          </p:cNvSpPr>
          <p:nvPr/>
        </p:nvSpPr>
        <p:spPr bwMode="auto">
          <a:xfrm>
            <a:off x="1066800" y="-2286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100" kern="0" dirty="0">
                <a:ea typeface="SimSun" panose="02010600030101010101" pitchFamily="2" charset="-122"/>
              </a:rPr>
              <a:t>Malicious Software</a:t>
            </a:r>
            <a:endParaRPr lang="zh-CN" altLang="en-US" sz="4100" kern="0" dirty="0">
              <a:ea typeface="SimSun"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4294967295"/>
          </p:nvPr>
        </p:nvSpPr>
        <p:spPr>
          <a:xfrm>
            <a:off x="928468" y="1223168"/>
            <a:ext cx="8229600" cy="4411663"/>
          </a:xfrm>
        </p:spPr>
        <p:txBody>
          <a:bodyPr/>
          <a:lstStyle/>
          <a:p>
            <a:pPr eaLnBrk="1" hangingPunct="1">
              <a:buClr>
                <a:srgbClr val="9E9EFF"/>
              </a:buClr>
              <a:buFont typeface="Wingdings" panose="05000000000000000000" pitchFamily="2" charset="2"/>
              <a:buChar char="q"/>
            </a:pPr>
            <a:r>
              <a:rPr lang="en-US" altLang="zh-CN" dirty="0">
                <a:ea typeface="SimSun" panose="02010600030101010101" pitchFamily="2" charset="-122"/>
              </a:rPr>
              <a:t>Backdoors</a:t>
            </a:r>
            <a:endParaRPr lang="en-US" altLang="zh-CN" dirty="0">
              <a:ea typeface="SimSun" panose="02010600030101010101" pitchFamily="2" charset="-122"/>
            </a:endParaRPr>
          </a:p>
          <a:p>
            <a:pPr eaLnBrk="1" hangingPunct="1">
              <a:buClr>
                <a:srgbClr val="9E9EFF"/>
              </a:buClr>
              <a:buFont typeface="Wingdings" panose="05000000000000000000" pitchFamily="2" charset="2"/>
              <a:buNone/>
            </a:pPr>
            <a:r>
              <a:rPr lang="en-US" altLang="zh-CN" sz="2700" dirty="0">
                <a:ea typeface="SimSun" panose="02010600030101010101" pitchFamily="2" charset="-122"/>
              </a:rPr>
              <a:t>	Backdoors are secret entrance points to a program</a:t>
            </a:r>
            <a:endParaRPr lang="en-US" altLang="zh-CN" sz="2700" dirty="0">
              <a:ea typeface="SimSun" panose="02010600030101010101" pitchFamily="2" charset="-122"/>
            </a:endParaRPr>
          </a:p>
          <a:p>
            <a:pPr eaLnBrk="1" hangingPunct="1">
              <a:buClr>
                <a:srgbClr val="9E9EFF"/>
              </a:buClr>
              <a:buFont typeface="Wingdings" panose="05000000000000000000" pitchFamily="2" charset="2"/>
              <a:buNone/>
            </a:pPr>
            <a:endParaRPr lang="en-US" altLang="zh-CN" sz="2700" dirty="0">
              <a:ea typeface="SimSun" panose="02010600030101010101" pitchFamily="2" charset="-122"/>
            </a:endParaRPr>
          </a:p>
          <a:p>
            <a:pPr eaLnBrk="1" hangingPunct="1">
              <a:buClr>
                <a:srgbClr val="9E9EFF"/>
              </a:buClr>
              <a:buFont typeface="Wingdings" panose="05000000000000000000" pitchFamily="2" charset="2"/>
              <a:buNone/>
            </a:pPr>
            <a:r>
              <a:rPr lang="en-US" altLang="zh-CN" sz="2700" dirty="0">
                <a:ea typeface="SimSun" panose="02010600030101010101" pitchFamily="2" charset="-122"/>
              </a:rPr>
              <a:t>	They may be inserted by software developers to provide a short cut to enter a password-protected program when attempting to modify or debug code </a:t>
            </a:r>
            <a:endParaRPr lang="en-US" altLang="zh-CN" sz="2700" dirty="0">
              <a:ea typeface="SimSun" panose="02010600030101010101" pitchFamily="2" charset="-122"/>
            </a:endParaRPr>
          </a:p>
          <a:p>
            <a:pPr eaLnBrk="1" hangingPunct="1">
              <a:buClr>
                <a:srgbClr val="9E9EFF"/>
              </a:buClr>
              <a:buFont typeface="Wingdings" panose="05000000000000000000" pitchFamily="2" charset="2"/>
              <a:buNone/>
            </a:pPr>
            <a:r>
              <a:rPr lang="en-US" altLang="zh-CN" sz="2700" dirty="0">
                <a:ea typeface="SimSun" panose="02010600030101010101" pitchFamily="2" charset="-122"/>
              </a:rPr>
              <a:t>	</a:t>
            </a:r>
            <a:endParaRPr lang="en-US" altLang="zh-CN" sz="2700" dirty="0">
              <a:ea typeface="SimSun" panose="02010600030101010101" pitchFamily="2" charset="-122"/>
            </a:endParaRPr>
          </a:p>
          <a:p>
            <a:pPr eaLnBrk="1" hangingPunct="1">
              <a:buClr>
                <a:srgbClr val="9E9EFF"/>
              </a:buClr>
              <a:buFont typeface="Wingdings" panose="05000000000000000000" pitchFamily="2" charset="2"/>
              <a:buNone/>
            </a:pPr>
            <a:r>
              <a:rPr lang="en-US" altLang="zh-CN" sz="2700" dirty="0">
                <a:ea typeface="SimSun" panose="02010600030101010101" pitchFamily="2" charset="-122"/>
              </a:rPr>
              <a:t>	Defense method – check source code by an independent team</a:t>
            </a:r>
            <a:r>
              <a:rPr lang="en-US" altLang="zh-CN" sz="2100" dirty="0">
                <a:ea typeface="SimSun" panose="02010600030101010101" pitchFamily="2" charset="-122"/>
              </a:rPr>
              <a:t> </a:t>
            </a:r>
            <a:endParaRPr lang="zh-CN" altLang="en-US" sz="2100" dirty="0">
              <a:ea typeface="SimSun" panose="02010600030101010101" pitchFamily="2" charset="-122"/>
            </a:endParaRPr>
          </a:p>
        </p:txBody>
      </p:sp>
      <p:sp>
        <p:nvSpPr>
          <p:cNvPr id="4" name="Rectangle 2"/>
          <p:cNvSpPr txBox="1">
            <a:spLocks noRot="1" noChangeArrowheads="1"/>
          </p:cNvSpPr>
          <p:nvPr/>
        </p:nvSpPr>
        <p:spPr bwMode="auto">
          <a:xfrm>
            <a:off x="11430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100" kern="0" dirty="0">
                <a:ea typeface="SimSun" panose="02010600030101010101" pitchFamily="2" charset="-122"/>
              </a:rPr>
              <a:t>Malicious Software</a:t>
            </a:r>
            <a:endParaRPr lang="zh-CN" altLang="en-US" sz="4100" kern="0" dirty="0">
              <a:ea typeface="SimSun"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4294967295"/>
          </p:nvPr>
        </p:nvSpPr>
        <p:spPr>
          <a:xfrm>
            <a:off x="228600" y="1223168"/>
            <a:ext cx="8229600" cy="4411663"/>
          </a:xfrm>
        </p:spPr>
        <p:txBody>
          <a:bodyPr/>
          <a:lstStyle/>
          <a:p>
            <a:pPr eaLnBrk="1" hangingPunct="1">
              <a:buClr>
                <a:srgbClr val="9E9EFF"/>
              </a:buClr>
              <a:buSzPct val="120000"/>
              <a:buFont typeface="Wingdings" panose="05000000000000000000" pitchFamily="2" charset="2"/>
              <a:buChar char="q"/>
            </a:pPr>
            <a:r>
              <a:rPr lang="en-US" altLang="zh-CN" sz="2700" b="1" dirty="0">
                <a:ea typeface="SimSun" panose="02010600030101010101" pitchFamily="2" charset="-122"/>
              </a:rPr>
              <a:t> </a:t>
            </a:r>
            <a:r>
              <a:rPr lang="en-US" altLang="zh-CN" sz="3000" b="1" dirty="0">
                <a:ea typeface="SimSun" panose="02010600030101010101" pitchFamily="2" charset="-122"/>
              </a:rPr>
              <a:t>Spyware</a:t>
            </a:r>
            <a:endParaRPr lang="en-US" altLang="zh-CN" sz="3000" b="1" dirty="0">
              <a:ea typeface="SimSun" panose="02010600030101010101" pitchFamily="2" charset="-122"/>
            </a:endParaRPr>
          </a:p>
          <a:p>
            <a:pPr eaLnBrk="1" hangingPunct="1">
              <a:buClr>
                <a:srgbClr val="9E9EFF"/>
              </a:buClr>
              <a:buSzPct val="120000"/>
              <a:buFontTx/>
              <a:buNone/>
            </a:pPr>
            <a:r>
              <a:rPr lang="en-US" altLang="zh-CN" sz="2400" dirty="0">
                <a:ea typeface="SimSun" panose="02010600030101010101" pitchFamily="2" charset="-122"/>
              </a:rPr>
              <a:t>Spyware is a type of software that installs itself on the user’s computer</a:t>
            </a:r>
            <a:endParaRPr lang="en-US" altLang="zh-CN" sz="2400" dirty="0">
              <a:ea typeface="SimSun" panose="02010600030101010101" pitchFamily="2" charset="-122"/>
            </a:endParaRPr>
          </a:p>
          <a:p>
            <a:pPr eaLnBrk="1" hangingPunct="1">
              <a:buClr>
                <a:srgbClr val="9E9EFF"/>
              </a:buClr>
              <a:buSzPct val="120000"/>
              <a:buFontTx/>
              <a:buNone/>
            </a:pPr>
            <a:endParaRPr lang="en-US" altLang="zh-CN" sz="2400" dirty="0">
              <a:ea typeface="SimSun" panose="02010600030101010101" pitchFamily="2" charset="-122"/>
            </a:endParaRPr>
          </a:p>
          <a:p>
            <a:pPr eaLnBrk="1" hangingPunct="1">
              <a:buClr>
                <a:srgbClr val="9E9EFF"/>
              </a:buClr>
              <a:buSzPct val="120000"/>
              <a:buFontTx/>
              <a:buNone/>
            </a:pPr>
            <a:r>
              <a:rPr lang="en-US" altLang="zh-CN" sz="2400" dirty="0">
                <a:ea typeface="SimSun" panose="02010600030101010101" pitchFamily="2" charset="-122"/>
              </a:rPr>
              <a:t>	Spyware is often used to monitor what users do and to harass them with popup commercial messages</a:t>
            </a:r>
            <a:endParaRPr lang="en-US" altLang="zh-CN" sz="24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a:ea typeface="SimSun" panose="02010600030101010101" pitchFamily="2" charset="-122"/>
              </a:rPr>
              <a:t>Browser Hijacking – is a technique that changes the settings of the user’s browsers</a:t>
            </a: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endParaRPr lang="en-US" altLang="zh-CN" sz="2000" dirty="0">
              <a:ea typeface="SimSun" panose="02010600030101010101" pitchFamily="2" charset="-122"/>
            </a:endParaRPr>
          </a:p>
          <a:p>
            <a:pPr lvl="2" eaLnBrk="1" hangingPunct="1">
              <a:buClr>
                <a:srgbClr val="9E9EFF"/>
              </a:buClr>
              <a:buFont typeface="Wingdings" panose="05000000000000000000" pitchFamily="2" charset="2"/>
              <a:buChar char="q"/>
            </a:pPr>
            <a:r>
              <a:rPr lang="en-US" altLang="zh-CN" sz="2000" dirty="0" err="1">
                <a:ea typeface="SimSun" panose="02010600030101010101" pitchFamily="2" charset="-122"/>
              </a:rPr>
              <a:t>Zombieware</a:t>
            </a:r>
            <a:r>
              <a:rPr lang="en-US" altLang="zh-CN" sz="2000" dirty="0">
                <a:ea typeface="SimSun" panose="02010600030101010101" pitchFamily="2" charset="-122"/>
              </a:rPr>
              <a:t> – software that takes over the user’s computer and turns it into a zombie for launching DDoS attacks or into a relay which carries out harmful activities such as sending spam email or spreading viruses.</a:t>
            </a:r>
            <a:endParaRPr lang="zh-CN" altLang="en-US" sz="2000" dirty="0">
              <a:ea typeface="SimSun" panose="02010600030101010101" pitchFamily="2" charset="-122"/>
            </a:endParaRPr>
          </a:p>
        </p:txBody>
      </p:sp>
      <p:sp>
        <p:nvSpPr>
          <p:cNvPr id="5" name="Rectangle 2"/>
          <p:cNvSpPr txBox="1">
            <a:spLocks noRot="1" noChangeArrowheads="1"/>
          </p:cNvSpPr>
          <p:nvPr/>
        </p:nvSpPr>
        <p:spPr bwMode="auto">
          <a:xfrm>
            <a:off x="9906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100" kern="0" dirty="0">
                <a:ea typeface="SimSun" panose="02010600030101010101" pitchFamily="2" charset="-122"/>
              </a:rPr>
              <a:t>Malicious Software</a:t>
            </a:r>
            <a:endParaRPr lang="zh-CN" altLang="en-US" sz="4100" kern="0" dirty="0">
              <a:ea typeface="SimSun"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4294967295"/>
          </p:nvPr>
        </p:nvSpPr>
        <p:spPr>
          <a:xfrm>
            <a:off x="381000" y="1143000"/>
            <a:ext cx="8229600" cy="4833938"/>
          </a:xfrm>
        </p:spPr>
        <p:txBody>
          <a:bodyPr/>
          <a:lstStyle/>
          <a:p>
            <a:pPr eaLnBrk="1" hangingPunct="1">
              <a:buClr>
                <a:srgbClr val="9E9EFF"/>
              </a:buClr>
              <a:buFont typeface="Wingdings" panose="05000000000000000000" pitchFamily="2" charset="2"/>
              <a:buNone/>
            </a:pPr>
            <a:r>
              <a:rPr lang="en-US" altLang="zh-CN" sz="3100" dirty="0">
                <a:ea typeface="SimSun" panose="02010600030101010101" pitchFamily="2" charset="-122"/>
              </a:rPr>
              <a:t>	</a:t>
            </a:r>
            <a:r>
              <a:rPr lang="en-US" altLang="zh-CN" sz="2800" dirty="0" err="1">
                <a:ea typeface="SimSun" panose="02010600030101010101" pitchFamily="2" charset="-122"/>
              </a:rPr>
              <a:t>Spyward</a:t>
            </a:r>
            <a:r>
              <a:rPr lang="en-US" altLang="zh-CN" sz="2800" dirty="0">
                <a:ea typeface="SimSun" panose="02010600030101010101" pitchFamily="2" charset="-122"/>
              </a:rPr>
              <a:t> can also do a list of other things, including </a:t>
            </a:r>
            <a:endParaRPr lang="en-US" altLang="zh-CN" sz="2800" dirty="0">
              <a:ea typeface="SimSun" panose="02010600030101010101" pitchFamily="2" charset="-122"/>
            </a:endParaRPr>
          </a:p>
          <a:p>
            <a:pPr eaLnBrk="1" hangingPunct="1">
              <a:buClr>
                <a:srgbClr val="9E9EFF"/>
              </a:buClr>
              <a:buFont typeface="Wingdings" panose="05000000000000000000" pitchFamily="2" charset="2"/>
              <a:buChar char="q"/>
            </a:pPr>
            <a:r>
              <a:rPr lang="en-US" altLang="zh-CN" sz="2400" dirty="0">
                <a:ea typeface="SimSun" panose="02010600030101010101" pitchFamily="2" charset="-122"/>
              </a:rPr>
              <a:t>Monitoring – monitor and report to a web server or to the attacker’s machine a user’s surfing habits and patterns.</a:t>
            </a:r>
            <a:endParaRPr lang="en-US" altLang="zh-CN" sz="2400" dirty="0">
              <a:ea typeface="SimSun" panose="02010600030101010101" pitchFamily="2" charset="-122"/>
            </a:endParaRPr>
          </a:p>
          <a:p>
            <a:pPr eaLnBrk="1" hangingPunct="1">
              <a:buClr>
                <a:srgbClr val="9E9EFF"/>
              </a:buClr>
              <a:buFont typeface="Wingdings" panose="05000000000000000000" pitchFamily="2" charset="2"/>
              <a:buChar char="q"/>
            </a:pPr>
            <a:r>
              <a:rPr lang="en-US" altLang="zh-CN" sz="2400" dirty="0">
                <a:ea typeface="SimSun" panose="02010600030101010101" pitchFamily="2" charset="-122"/>
              </a:rPr>
              <a:t>Password sniffing – sniff user passwords by logging users’ keystrokes using a keystroke logger</a:t>
            </a:r>
            <a:endParaRPr lang="en-US" altLang="zh-CN" sz="2400" dirty="0">
              <a:ea typeface="SimSun" panose="02010600030101010101" pitchFamily="2" charset="-122"/>
            </a:endParaRPr>
          </a:p>
          <a:p>
            <a:pPr eaLnBrk="1" hangingPunct="1">
              <a:buClr>
                <a:srgbClr val="9E9EFF"/>
              </a:buClr>
              <a:buFont typeface="Wingdings" panose="05000000000000000000" pitchFamily="2" charset="2"/>
              <a:buChar char="q"/>
            </a:pPr>
            <a:r>
              <a:rPr lang="en-US" altLang="zh-CN" sz="2400" dirty="0">
                <a:ea typeface="SimSun" panose="02010600030101010101" pitchFamily="2" charset="-122"/>
              </a:rPr>
              <a:t>Adware – software that automatically displays advertising materials on the user’s computer screen.</a:t>
            </a:r>
            <a:endParaRPr lang="en-US" altLang="zh-CN" sz="2400" dirty="0">
              <a:ea typeface="SimSun" panose="02010600030101010101" pitchFamily="2" charset="-122"/>
            </a:endParaRPr>
          </a:p>
          <a:p>
            <a:pPr marL="398780" lvl="2" indent="-284480" eaLnBrk="1" hangingPunct="1">
              <a:buClr>
                <a:srgbClr val="9E9EFF"/>
              </a:buClr>
              <a:buFont typeface="Wingdings" panose="05000000000000000000" pitchFamily="2" charset="2"/>
              <a:buNone/>
            </a:pPr>
            <a:r>
              <a:rPr lang="en-US" altLang="zh-CN" sz="2800" dirty="0">
                <a:ea typeface="SimSun" panose="02010600030101010101" pitchFamily="2" charset="-122"/>
              </a:rPr>
              <a:t>	</a:t>
            </a:r>
            <a:endParaRPr lang="en-US" altLang="zh-CN" sz="2800" dirty="0">
              <a:ea typeface="SimSun" panose="02010600030101010101" pitchFamily="2" charset="-122"/>
            </a:endParaRPr>
          </a:p>
          <a:p>
            <a:pPr marL="398780" lvl="2" indent="-284480" eaLnBrk="1" hangingPunct="1">
              <a:buClr>
                <a:srgbClr val="9E9EFF"/>
              </a:buClr>
              <a:buFont typeface="Wingdings" panose="05000000000000000000" pitchFamily="2" charset="2"/>
              <a:buNone/>
            </a:pPr>
            <a:r>
              <a:rPr lang="en-US" altLang="zh-CN" sz="2800" dirty="0">
                <a:ea typeface="SimSun" panose="02010600030101010101" pitchFamily="2" charset="-122"/>
              </a:rPr>
              <a:t>	Defense method – use anti-spyware software to detect and block spyware</a:t>
            </a:r>
            <a:endParaRPr lang="en-US" altLang="zh-CN" sz="2800" dirty="0">
              <a:ea typeface="SimSun" panose="02010600030101010101" pitchFamily="2" charset="-122"/>
            </a:endParaRPr>
          </a:p>
        </p:txBody>
      </p:sp>
      <p:sp>
        <p:nvSpPr>
          <p:cNvPr id="4" name="Rectangle 2"/>
          <p:cNvSpPr txBox="1">
            <a:spLocks noRot="1" noChangeArrowheads="1"/>
          </p:cNvSpPr>
          <p:nvPr/>
        </p:nvSpPr>
        <p:spPr bwMode="auto">
          <a:xfrm>
            <a:off x="1219200" y="-1524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zh-CN" sz="4100" kern="0" dirty="0">
                <a:ea typeface="SimSun" panose="02010600030101010101" pitchFamily="2" charset="-122"/>
              </a:rPr>
              <a:t>Malicious Software</a:t>
            </a:r>
            <a:endParaRPr lang="zh-CN" altLang="en-US" sz="4100" kern="0" dirty="0">
              <a:ea typeface="SimSun"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idx="4294967295"/>
          </p:nvPr>
        </p:nvSpPr>
        <p:spPr>
          <a:xfrm>
            <a:off x="762000" y="0"/>
            <a:ext cx="8153400" cy="914400"/>
          </a:xfrm>
        </p:spPr>
        <p:txBody>
          <a:bodyPr/>
          <a:lstStyle/>
          <a:p>
            <a:pPr eaLnBrk="1" hangingPunct="1"/>
            <a:r>
              <a:rPr lang="en-US" altLang="zh-CN" sz="4000">
                <a:ea typeface="SimSun" panose="02010600030101010101" pitchFamily="2" charset="-122"/>
              </a:rPr>
              <a:t>Outline</a:t>
            </a:r>
            <a:endParaRPr lang="en-US" altLang="zh-CN" sz="4000" dirty="0">
              <a:ea typeface="SimSun" panose="02010600030101010101" pitchFamily="2" charset="-122"/>
            </a:endParaRPr>
          </a:p>
        </p:txBody>
      </p:sp>
      <p:sp>
        <p:nvSpPr>
          <p:cNvPr id="2" name="Rectangle 1"/>
          <p:cNvSpPr/>
          <p:nvPr/>
        </p:nvSpPr>
        <p:spPr>
          <a:xfrm>
            <a:off x="825731" y="1066800"/>
            <a:ext cx="6858000" cy="3539430"/>
          </a:xfrm>
          <a:prstGeom prst="rect">
            <a:avLst/>
          </a:prstGeom>
        </p:spPr>
        <p:txBody>
          <a:bodyPr wrap="square">
            <a:spAutoFit/>
          </a:bodyPr>
          <a:lstStyle/>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Motivations</a:t>
            </a:r>
            <a:endParaRPr lang="en-US" sz="2800" b="1">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Threat, vulnerability, risk</a:t>
            </a:r>
            <a:endParaRPr lang="en-US" sz="2800" b="1">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Comment attacks</a:t>
            </a:r>
            <a:endParaRPr lang="en-US" sz="2800" b="1">
              <a:latin typeface="Times New Roman" panose="02020603050405020304" charset="0"/>
              <a:cs typeface="Times New Roman" panose="02020603050405020304" charset="0"/>
            </a:endParaRPr>
          </a:p>
          <a:p>
            <a:pPr marL="914400" lvl="1" indent="-457200">
              <a:buFont typeface="Wingdings" panose="05000000000000000000" pitchFamily="2" charset="2"/>
              <a:buChar char="§"/>
            </a:pPr>
            <a:r>
              <a:rPr lang="en-US" sz="2800" b="1">
                <a:latin typeface="Times New Roman" panose="02020603050405020304" charset="0"/>
                <a:cs typeface="Times New Roman" panose="02020603050405020304" charset="0"/>
              </a:rPr>
              <a:t>Passive attacks</a:t>
            </a:r>
            <a:endParaRPr lang="en-US" sz="2800" b="1">
              <a:latin typeface="Times New Roman" panose="02020603050405020304" charset="0"/>
              <a:cs typeface="Times New Roman" panose="02020603050405020304" charset="0"/>
            </a:endParaRPr>
          </a:p>
          <a:p>
            <a:pPr marL="914400" lvl="1" indent="-457200">
              <a:buFont typeface="Wingdings" panose="05000000000000000000" pitchFamily="2" charset="2"/>
              <a:buChar char="§"/>
            </a:pPr>
            <a:r>
              <a:rPr lang="en-US" sz="2800" b="1">
                <a:latin typeface="Times New Roman" panose="02020603050405020304" charset="0"/>
                <a:cs typeface="Times New Roman" panose="02020603050405020304" charset="0"/>
              </a:rPr>
              <a:t>Active attacks</a:t>
            </a:r>
            <a:endParaRPr lang="en-US" sz="2800" b="1">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solidFill>
                  <a:srgbClr val="FF0000"/>
                </a:solidFill>
                <a:latin typeface="Times New Roman" panose="02020603050405020304" charset="0"/>
                <a:cs typeface="Times New Roman" panose="02020603050405020304" charset="0"/>
              </a:rPr>
              <a:t>Protection, detection and response</a:t>
            </a:r>
            <a:endParaRPr lang="en-US" sz="2800" b="1">
              <a:solidFill>
                <a:srgbClr val="FF0000"/>
              </a:solidFill>
              <a:latin typeface="Times New Roman" panose="02020603050405020304" charset="0"/>
              <a:cs typeface="Times New Roman" panose="02020603050405020304" charset="0"/>
            </a:endParaRPr>
          </a:p>
          <a:p>
            <a:pPr marL="914400" lvl="1" indent="-457200">
              <a:buFont typeface="Wingdings" panose="05000000000000000000" pitchFamily="2" charset="2"/>
              <a:buChar char="§"/>
            </a:pPr>
            <a:r>
              <a:rPr lang="en-US" altLang="zh-CN" sz="2800">
                <a:solidFill>
                  <a:srgbClr val="FF0000"/>
                </a:solidFill>
              </a:rPr>
              <a:t>Basic Security Model</a:t>
            </a:r>
            <a:endParaRPr lang="en-US" altLang="zh-CN" sz="2800">
              <a:solidFill>
                <a:srgbClr val="FF0000"/>
              </a:solidFill>
            </a:endParaRPr>
          </a:p>
          <a:p>
            <a:pPr marL="457200" indent="-457200">
              <a:buFont typeface="Wingdings" panose="05000000000000000000" pitchFamily="2" charset="2"/>
              <a:buChar char="§"/>
            </a:pPr>
            <a:endParaRPr lang="en-US" sz="2800">
              <a:latin typeface="Times New Roman" panose="02020603050405020304" charset="0"/>
              <a:cs typeface="Times New Roman" panose="0202060305040502030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rrowheads="1"/>
          </p:cNvSpPr>
          <p:nvPr>
            <p:ph type="title" idx="4294967295"/>
          </p:nvPr>
        </p:nvSpPr>
        <p:spPr>
          <a:xfrm>
            <a:off x="990600" y="-152400"/>
            <a:ext cx="7543800" cy="1295400"/>
          </a:xfrm>
        </p:spPr>
        <p:txBody>
          <a:bodyPr anchor="ctr"/>
          <a:lstStyle/>
          <a:p>
            <a:pPr eaLnBrk="1" hangingPunct="1"/>
            <a:r>
              <a:rPr lang="en-US" altLang="zh-CN" sz="4100" dirty="0">
                <a:ea typeface="SimSun" panose="02010600030101010101" pitchFamily="2" charset="-122"/>
              </a:rPr>
              <a:t>Basic Security Model</a:t>
            </a:r>
            <a:endParaRPr lang="zh-CN" altLang="en-US" sz="4100" dirty="0">
              <a:ea typeface="SimSun" panose="02010600030101010101" pitchFamily="2" charset="-122"/>
            </a:endParaRPr>
          </a:p>
        </p:txBody>
      </p:sp>
      <p:sp>
        <p:nvSpPr>
          <p:cNvPr id="56324" name="Rectangle 3"/>
          <p:cNvSpPr>
            <a:spLocks noGrp="1" noChangeArrowheads="1"/>
          </p:cNvSpPr>
          <p:nvPr>
            <p:ph idx="4294967295"/>
          </p:nvPr>
        </p:nvSpPr>
        <p:spPr>
          <a:xfrm>
            <a:off x="304800" y="1223169"/>
            <a:ext cx="8229600" cy="4411662"/>
          </a:xfrm>
        </p:spPr>
        <p:txBody>
          <a:bodyPr/>
          <a:lstStyle/>
          <a:p>
            <a:pPr eaLnBrk="1" hangingPunct="1">
              <a:buClr>
                <a:srgbClr val="9E9EFF"/>
              </a:buClr>
              <a:buFont typeface="Wingdings" panose="05000000000000000000" pitchFamily="2" charset="2"/>
              <a:buNone/>
            </a:pPr>
            <a:r>
              <a:rPr lang="en-US" altLang="zh-CN" sz="2100" dirty="0">
                <a:ea typeface="SimSun" panose="02010600030101010101" pitchFamily="2" charset="-122"/>
              </a:rPr>
              <a:t>	</a:t>
            </a:r>
            <a:r>
              <a:rPr lang="en-US" altLang="zh-CN" sz="2400" dirty="0">
                <a:ea typeface="SimSun" panose="02010600030101010101" pitchFamily="2" charset="-122"/>
              </a:rPr>
              <a:t>The basic security model consists of four components: cryptosystems, firewalls, anti-malicious-software systems (AMS software), and intrusion detection system (IDS)</a:t>
            </a:r>
            <a:endParaRPr lang="en-US" altLang="zh-CN" sz="2100" dirty="0">
              <a:ea typeface="SimSun" panose="02010600030101010101" pitchFamily="2" charset="-122"/>
            </a:endParaRPr>
          </a:p>
        </p:txBody>
      </p:sp>
      <p:pic>
        <p:nvPicPr>
          <p:cNvPr id="56325" name="Picture 26" descr="Picture8.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7200" y="3200400"/>
            <a:ext cx="8540723" cy="2178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sz="half" idx="4294967295"/>
          </p:nvPr>
        </p:nvSpPr>
        <p:spPr>
          <a:xfrm>
            <a:off x="1033220" y="228600"/>
            <a:ext cx="8077200" cy="914400"/>
          </a:xfrm>
        </p:spPr>
        <p:txBody>
          <a:bodyPr/>
          <a:lstStyle/>
          <a:p>
            <a:pPr eaLnBrk="1" hangingPunct="1">
              <a:buClr>
                <a:srgbClr val="9E9EFF"/>
              </a:buClr>
            </a:pPr>
            <a:r>
              <a:rPr lang="en-US" altLang="zh-CN" dirty="0">
                <a:ea typeface="SimSun" panose="02010600030101010101" pitchFamily="2" charset="-122"/>
              </a:rPr>
              <a:t>Network model of cryptosystem cipher</a:t>
            </a:r>
            <a:endParaRPr lang="en-US" altLang="zh-CN" dirty="0">
              <a:ea typeface="SimSun" panose="02010600030101010101" pitchFamily="2" charset="-122"/>
            </a:endParaRPr>
          </a:p>
          <a:p>
            <a:pPr eaLnBrk="1" hangingPunct="1">
              <a:buClr>
                <a:srgbClr val="9E9EFF"/>
              </a:buClr>
              <a:buFont typeface="Wingdings" panose="05000000000000000000" pitchFamily="2" charset="2"/>
              <a:buNone/>
            </a:pPr>
            <a:r>
              <a:rPr lang="zh-CN" altLang="en-US" dirty="0">
                <a:ea typeface="SimSun" panose="02010600030101010101" pitchFamily="2" charset="-122"/>
              </a:rPr>
              <a:t>    </a:t>
            </a:r>
            <a:endParaRPr lang="zh-CN" altLang="en-US" dirty="0">
              <a:ea typeface="SimSun" panose="02010600030101010101" pitchFamily="2" charset="-122"/>
            </a:endParaRPr>
          </a:p>
        </p:txBody>
      </p:sp>
      <p:pic>
        <p:nvPicPr>
          <p:cNvPr id="57348" name="Picture 27" descr="Picture9.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12920" y="914400"/>
            <a:ext cx="8077200" cy="33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6" descr="Picture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3745" y="4419600"/>
            <a:ext cx="757555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idx="4294967295"/>
          </p:nvPr>
        </p:nvSpPr>
        <p:spPr>
          <a:xfrm>
            <a:off x="762000" y="0"/>
            <a:ext cx="8153400" cy="914400"/>
          </a:xfrm>
        </p:spPr>
        <p:txBody>
          <a:bodyPr/>
          <a:lstStyle/>
          <a:p>
            <a:pPr eaLnBrk="1" hangingPunct="1"/>
            <a:r>
              <a:rPr lang="en-US" altLang="zh-CN" sz="4000">
                <a:ea typeface="SimSun" panose="02010600030101010101" pitchFamily="2" charset="-122"/>
              </a:rPr>
              <a:t>Outline</a:t>
            </a:r>
            <a:endParaRPr lang="en-US" altLang="zh-CN" sz="4000" dirty="0">
              <a:ea typeface="SimSun" panose="02010600030101010101" pitchFamily="2" charset="-122"/>
            </a:endParaRPr>
          </a:p>
        </p:txBody>
      </p:sp>
      <p:sp>
        <p:nvSpPr>
          <p:cNvPr id="2" name="Rectangle 1"/>
          <p:cNvSpPr/>
          <p:nvPr/>
        </p:nvSpPr>
        <p:spPr>
          <a:xfrm>
            <a:off x="762000" y="1066800"/>
            <a:ext cx="6858000" cy="1815882"/>
          </a:xfrm>
          <a:prstGeom prst="rect">
            <a:avLst/>
          </a:prstGeom>
        </p:spPr>
        <p:txBody>
          <a:bodyPr wrap="square">
            <a:spAutoFit/>
          </a:bodyPr>
          <a:lstStyle/>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Motivations</a:t>
            </a:r>
            <a:endParaRPr lang="en-US" sz="2800" b="1">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solidFill>
                  <a:srgbClr val="FF0000"/>
                </a:solidFill>
                <a:latin typeface="Times New Roman" panose="02020603050405020304" charset="0"/>
                <a:cs typeface="Times New Roman" panose="02020603050405020304" charset="0"/>
              </a:rPr>
              <a:t>Threat, vulnerability, risk</a:t>
            </a:r>
            <a:endParaRPr lang="en-US" sz="2800" b="1">
              <a:solidFill>
                <a:srgbClr val="FF0000"/>
              </a:solidFill>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Comment attacks</a:t>
            </a:r>
            <a:endParaRPr lang="en-US" sz="2800" b="1">
              <a:latin typeface="Times New Roman" panose="02020603050405020304" charset="0"/>
              <a:cs typeface="Times New Roman" panose="02020603050405020304" charset="0"/>
            </a:endParaRPr>
          </a:p>
          <a:p>
            <a:pPr marL="457200" indent="-457200">
              <a:buFont typeface="Wingdings" panose="05000000000000000000" pitchFamily="2" charset="2"/>
              <a:buChar char="§"/>
            </a:pPr>
            <a:r>
              <a:rPr lang="en-US" sz="2800" b="1">
                <a:latin typeface="Times New Roman" panose="02020603050405020304" charset="0"/>
                <a:cs typeface="Times New Roman" panose="02020603050405020304" charset="0"/>
              </a:rPr>
              <a:t>Protection, detection and response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8028384" cy="792163"/>
          </a:xfrm>
        </p:spPr>
        <p:txBody>
          <a:bodyPr/>
          <a:lstStyle/>
          <a:p>
            <a:r>
              <a:rPr lang="en-GB" b="1"/>
              <a:t>Vulnerability,Threats and Risks</a:t>
            </a:r>
            <a:endParaRPr lang="en-GB" dirty="0"/>
          </a:p>
        </p:txBody>
      </p:sp>
      <p:pic>
        <p:nvPicPr>
          <p:cNvPr id="1026" name="Picture 2" descr="http://cognussys.com/wp-content/uploads/2018/04/risk_assessmen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1216197"/>
            <a:ext cx="8028384" cy="5352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39552" y="1268760"/>
            <a:ext cx="8424936" cy="1375089"/>
          </a:xfrm>
          <a:prstGeom prst="rect">
            <a:avLst/>
          </a:prstGeom>
        </p:spPr>
        <p:txBody>
          <a:bodyPr vert="horz" wrap="square" lIns="0" tIns="5239" rIns="0" bIns="0" rtlCol="0">
            <a:spAutoFit/>
          </a:bodyPr>
          <a:lstStyle/>
          <a:p>
            <a:pPr marL="9525" marR="3810" algn="just">
              <a:lnSpc>
                <a:spcPct val="101000"/>
              </a:lnSpc>
              <a:spcBef>
                <a:spcPts val="40"/>
              </a:spcBef>
            </a:pPr>
            <a:r>
              <a:rPr sz="3000" spc="-4" dirty="0">
                <a:solidFill>
                  <a:srgbClr val="404040"/>
                </a:solidFill>
                <a:latin typeface="Arial" panose="020B0604020202020204"/>
                <a:cs typeface="Arial" panose="020B0604020202020204"/>
              </a:rPr>
              <a:t>The </a:t>
            </a:r>
            <a:r>
              <a:rPr sz="3000" dirty="0">
                <a:solidFill>
                  <a:srgbClr val="404040"/>
                </a:solidFill>
                <a:latin typeface="Arial" panose="020B0604020202020204"/>
                <a:cs typeface="Arial" panose="020B0604020202020204"/>
              </a:rPr>
              <a:t>term </a:t>
            </a:r>
            <a:r>
              <a:rPr sz="3000" b="1" dirty="0">
                <a:solidFill>
                  <a:srgbClr val="404040"/>
                </a:solidFill>
                <a:latin typeface="Arial" panose="020B0604020202020204"/>
                <a:cs typeface="Arial" panose="020B0604020202020204"/>
              </a:rPr>
              <a:t>risk </a:t>
            </a:r>
            <a:r>
              <a:rPr sz="3000" spc="-4" dirty="0">
                <a:solidFill>
                  <a:srgbClr val="404040"/>
                </a:solidFill>
                <a:latin typeface="Arial" panose="020B0604020202020204"/>
                <a:cs typeface="Arial" panose="020B0604020202020204"/>
              </a:rPr>
              <a:t>is used to describe the  </a:t>
            </a:r>
            <a:r>
              <a:rPr sz="3000" spc="-4" dirty="0">
                <a:solidFill>
                  <a:srgbClr val="FCB827"/>
                </a:solidFill>
                <a:latin typeface="Arial" panose="020B0604020202020204"/>
                <a:cs typeface="Arial" panose="020B0604020202020204"/>
              </a:rPr>
              <a:t>possibility </a:t>
            </a:r>
            <a:r>
              <a:rPr sz="3000" spc="-4" dirty="0">
                <a:solidFill>
                  <a:srgbClr val="404040"/>
                </a:solidFill>
                <a:latin typeface="Arial" panose="020B0604020202020204"/>
                <a:cs typeface="Arial" panose="020B0604020202020204"/>
              </a:rPr>
              <a:t>of a </a:t>
            </a:r>
            <a:r>
              <a:rPr sz="3000" spc="-4" dirty="0">
                <a:solidFill>
                  <a:srgbClr val="FCB827"/>
                </a:solidFill>
                <a:latin typeface="Arial" panose="020B0604020202020204"/>
                <a:cs typeface="Arial" panose="020B0604020202020204"/>
              </a:rPr>
              <a:t>threat </a:t>
            </a:r>
            <a:r>
              <a:rPr sz="3000" spc="-4" dirty="0">
                <a:solidFill>
                  <a:srgbClr val="404040"/>
                </a:solidFill>
                <a:latin typeface="Arial" panose="020B0604020202020204"/>
                <a:cs typeface="Arial" panose="020B0604020202020204"/>
              </a:rPr>
              <a:t>taking </a:t>
            </a:r>
            <a:r>
              <a:rPr sz="3000" spc="-4" dirty="0">
                <a:solidFill>
                  <a:srgbClr val="FCB827"/>
                </a:solidFill>
                <a:latin typeface="Arial" panose="020B0604020202020204"/>
                <a:cs typeface="Arial" panose="020B0604020202020204"/>
              </a:rPr>
              <a:t>advantage </a:t>
            </a:r>
            <a:r>
              <a:rPr sz="3000" spc="-8" dirty="0">
                <a:solidFill>
                  <a:srgbClr val="404040"/>
                </a:solidFill>
                <a:latin typeface="Arial" panose="020B0604020202020204"/>
                <a:cs typeface="Arial" panose="020B0604020202020204"/>
              </a:rPr>
              <a:t>of</a:t>
            </a:r>
            <a:r>
              <a:rPr lang="en-US" sz="3000" spc="-8" dirty="0">
                <a:solidFill>
                  <a:srgbClr val="404040"/>
                </a:solidFill>
                <a:latin typeface="Arial" panose="020B0604020202020204"/>
                <a:cs typeface="Arial" panose="020B0604020202020204"/>
              </a:rPr>
              <a:t> </a:t>
            </a:r>
            <a:r>
              <a:rPr sz="3000" spc="-4" dirty="0">
                <a:solidFill>
                  <a:srgbClr val="404040"/>
                </a:solidFill>
                <a:latin typeface="Arial" panose="020B0604020202020204"/>
                <a:cs typeface="Arial" panose="020B0604020202020204"/>
              </a:rPr>
              <a:t>an </a:t>
            </a:r>
            <a:r>
              <a:rPr sz="3000" spc="-11" dirty="0">
                <a:solidFill>
                  <a:srgbClr val="FCB827"/>
                </a:solidFill>
                <a:latin typeface="Arial" panose="020B0604020202020204"/>
                <a:cs typeface="Arial" panose="020B0604020202020204"/>
              </a:rPr>
              <a:t>asset’s</a:t>
            </a:r>
            <a:r>
              <a:rPr sz="3000" spc="11" dirty="0">
                <a:solidFill>
                  <a:srgbClr val="FCB827"/>
                </a:solidFill>
                <a:latin typeface="Arial" panose="020B0604020202020204"/>
                <a:cs typeface="Arial" panose="020B0604020202020204"/>
              </a:rPr>
              <a:t> </a:t>
            </a:r>
            <a:r>
              <a:rPr sz="3000" spc="-4" dirty="0">
                <a:solidFill>
                  <a:srgbClr val="FCB827"/>
                </a:solidFill>
                <a:latin typeface="Arial" panose="020B0604020202020204"/>
                <a:cs typeface="Arial" panose="020B0604020202020204"/>
              </a:rPr>
              <a:t>vulnerability</a:t>
            </a:r>
            <a:endParaRPr sz="3000" dirty="0">
              <a:latin typeface="Arial" panose="020B0604020202020204"/>
              <a:cs typeface="Arial" panose="020B0604020202020204"/>
            </a:endParaRPr>
          </a:p>
        </p:txBody>
      </p:sp>
      <p:pic>
        <p:nvPicPr>
          <p:cNvPr id="2" name="Picture 1"/>
          <p:cNvPicPr>
            <a:picLocks noChangeAspect="1"/>
          </p:cNvPicPr>
          <p:nvPr/>
        </p:nvPicPr>
        <p:blipFill>
          <a:blip r:embed="rId1"/>
          <a:stretch>
            <a:fillRect/>
          </a:stretch>
        </p:blipFill>
        <p:spPr>
          <a:xfrm>
            <a:off x="381000" y="2751513"/>
            <a:ext cx="7335407" cy="3377439"/>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7543800" y="4214152"/>
                <a:ext cx="1841338" cy="523220"/>
              </a:xfrm>
              <a:prstGeom prst="rect">
                <a:avLst/>
              </a:prstGeom>
              <a:noFill/>
            </p:spPr>
            <p:txBody>
              <a:bodyPr wrap="none" rtlCol="0">
                <a:spAutoFit/>
              </a:bodyPr>
              <a:lstStyle/>
              <a:p>
                <a14:m>
                  <m:oMath xmlns:m="http://schemas.openxmlformats.org/officeDocument/2006/math">
                    <m:r>
                      <a:rPr lang="en-US" sz="2800" i="1" smtClean="0">
                        <a:latin typeface="Cambria Math" panose="02040503050406030204" pitchFamily="18" charset="0"/>
                      </a:rPr>
                      <m:t>𝑋</m:t>
                    </m:r>
                  </m:oMath>
                </a14:m>
                <a:r>
                  <a:rPr lang="en-US" sz="2800"/>
                  <a:t> assests </a:t>
                </a:r>
                <a:endParaRPr lang="en-US" sz="2800"/>
              </a:p>
            </p:txBody>
          </p:sp>
        </mc:Choice>
        <mc:Fallback>
          <p:sp>
            <p:nvSpPr>
              <p:cNvPr id="5" name="TextBox 4"/>
              <p:cNvSpPr txBox="1">
                <a:spLocks noRot="1" noChangeAspect="1" noMove="1" noResize="1" noEditPoints="1" noAdjustHandles="1" noChangeArrowheads="1" noChangeShapeType="1" noTextEdit="1"/>
              </p:cNvSpPr>
              <p:nvPr/>
            </p:nvSpPr>
            <p:spPr>
              <a:xfrm>
                <a:off x="7543800" y="4214152"/>
                <a:ext cx="1841338" cy="523220"/>
              </a:xfrm>
              <a:prstGeom prst="rect">
                <a:avLst/>
              </a:prstGeom>
              <a:blipFill rotWithShape="1">
                <a:blip r:embed="rId2"/>
                <a:stretch>
                  <a:fillRect t="-56" r="-3285" b="52"/>
                </a:stretch>
              </a:blipFill>
            </p:spPr>
            <p:txBody>
              <a:bodyPr/>
              <a:lstStyle/>
              <a:p>
                <a:r>
                  <a:rPr lang="en-US" altLang="en-US">
                    <a:noFill/>
                  </a:rPr>
                  <a:t> </a:t>
                </a:r>
              </a:p>
            </p:txBody>
          </p:sp>
        </mc:Fallback>
      </mc:AlternateContent>
      <p:sp>
        <p:nvSpPr>
          <p:cNvPr id="6" name="Rectangle 5"/>
          <p:cNvSpPr/>
          <p:nvPr/>
        </p:nvSpPr>
        <p:spPr>
          <a:xfrm>
            <a:off x="1524000" y="282714"/>
            <a:ext cx="1181285" cy="707886"/>
          </a:xfrm>
          <a:prstGeom prst="rect">
            <a:avLst/>
          </a:prstGeom>
        </p:spPr>
        <p:txBody>
          <a:bodyPr wrap="none">
            <a:spAutoFit/>
          </a:bodyPr>
          <a:lstStyle/>
          <a:p>
            <a:r>
              <a:rPr lang="en-US" sz="4000" b="1" spc="-4">
                <a:latin typeface="Times New Roman" panose="02020603050405020304" charset="0"/>
                <a:cs typeface="Times New Roman" panose="02020603050405020304" charset="0"/>
              </a:rPr>
              <a:t>Risk</a:t>
            </a:r>
            <a:endParaRPr lang="en-US" sz="4000"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21355</Words>
  <Application>WPS Presentation</Application>
  <PresentationFormat>On-screen Show (4:3)</PresentationFormat>
  <Paragraphs>729</Paragraphs>
  <Slides>69</Slides>
  <Notes>51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69</vt:i4>
      </vt:variant>
    </vt:vector>
  </HeadingPairs>
  <TitlesOfParts>
    <vt:vector size="86" baseType="lpstr">
      <vt:lpstr>Arial</vt:lpstr>
      <vt:lpstr>SimSun</vt:lpstr>
      <vt:lpstr>Wingdings</vt:lpstr>
      <vt:lpstr>Times</vt:lpstr>
      <vt:lpstr>Times New Roman</vt:lpstr>
      <vt:lpstr>Arial</vt:lpstr>
      <vt:lpstr>Garamond</vt:lpstr>
      <vt:lpstr>Segoe Print</vt:lpstr>
      <vt:lpstr>Calibri</vt:lpstr>
      <vt:lpstr>Cambria Math</vt:lpstr>
      <vt:lpstr>Microsoft YaHei</vt:lpstr>
      <vt:lpstr>Arial Unicode MS</vt:lpstr>
      <vt:lpstr>Tahoma</vt:lpstr>
      <vt:lpstr>Courier New</vt:lpstr>
      <vt:lpstr>MS PGothic</vt:lpstr>
      <vt:lpstr>Comic Sans MS</vt:lpstr>
      <vt:lpstr>2_Standarddesign</vt:lpstr>
      <vt:lpstr>NT101-Network Security</vt:lpstr>
      <vt:lpstr>Outline</vt:lpstr>
      <vt:lpstr>Motivations</vt:lpstr>
      <vt:lpstr>Motivations</vt:lpstr>
      <vt:lpstr>PowerPoint 演示文稿</vt:lpstr>
      <vt:lpstr>PowerPoint 演示文稿</vt:lpstr>
      <vt:lpstr>Outline</vt:lpstr>
      <vt:lpstr>Vulnerability,Threats and Risks</vt:lpstr>
      <vt:lpstr>PowerPoint 演示文稿</vt:lpstr>
      <vt:lpstr>Threats</vt:lpstr>
      <vt:lpstr>Threat model</vt:lpstr>
      <vt:lpstr>Threat agents</vt:lpstr>
      <vt:lpstr>External agents</vt:lpstr>
      <vt:lpstr>External agents (contd.)</vt:lpstr>
      <vt:lpstr>External agents (contd.)</vt:lpstr>
      <vt:lpstr>Internal agents</vt:lpstr>
      <vt:lpstr>Internal agents (contd.)</vt:lpstr>
      <vt:lpstr>Partners</vt:lpstr>
      <vt:lpstr>Threat actions</vt:lpstr>
      <vt:lpstr>Threat actions (contd.)</vt:lpstr>
      <vt:lpstr>Threat actions (contd.)</vt:lpstr>
      <vt:lpstr>Vulnerabilities</vt:lpstr>
      <vt:lpstr>Vulnerabilities</vt:lpstr>
      <vt:lpstr>Vulnerability trends</vt:lpstr>
      <vt:lpstr>Vulnerability categories</vt:lpstr>
      <vt:lpstr>IT SECURITY RISKS</vt:lpstr>
      <vt:lpstr>Outline</vt:lpstr>
      <vt:lpstr> Passive attacks</vt:lpstr>
      <vt:lpstr>Cryptanalysis</vt:lpstr>
      <vt:lpstr>Sensitive information Pilfering </vt:lpstr>
      <vt:lpstr>PowerPoint 演示文稿</vt:lpstr>
      <vt:lpstr>PowerPoint 演示文稿</vt:lpstr>
      <vt:lpstr>PowerPoint 演示文稿</vt:lpstr>
      <vt:lpstr>PowerPoint 演示文稿</vt:lpstr>
      <vt:lpstr>PowerPoint 演示文稿</vt:lpstr>
      <vt:lpstr>PowerPoint 演示文稿</vt:lpstr>
      <vt:lpstr>Rainbow Table</vt:lpstr>
      <vt:lpstr>PowerPoint 演示文稿</vt:lpstr>
      <vt:lpstr>PowerPoint 演示文稿</vt:lpstr>
      <vt:lpstr>PowerPoint 演示文稿</vt:lpstr>
      <vt:lpstr>PowerPoint 演示文稿</vt:lpstr>
      <vt:lpstr>PowerPoint 演示文稿</vt:lpstr>
      <vt:lpstr>Identity Spoofing</vt:lpstr>
      <vt:lpstr>PowerPoint 演示文稿</vt:lpstr>
      <vt:lpstr>PowerPoint 演示文稿</vt:lpstr>
      <vt:lpstr>PowerPoint 演示文稿</vt:lpstr>
      <vt:lpstr>PowerPoint 演示文稿</vt:lpstr>
      <vt:lpstr>PowerPoint 演示文稿</vt:lpstr>
      <vt:lpstr>PowerPoint 演示文稿</vt:lpstr>
      <vt:lpstr>Buffer-Overflow Exploitation</vt:lpstr>
      <vt:lpstr>PowerPoint 演示文稿</vt:lpstr>
      <vt:lpstr>Repudiation</vt:lpstr>
      <vt:lpstr>Intrusion</vt:lpstr>
      <vt:lpstr>Traffic Analysis</vt:lpstr>
      <vt:lpstr>PowerPoint 演示文稿</vt:lpstr>
      <vt:lpstr>Denial of Service Attacks</vt:lpstr>
      <vt:lpstr>PowerPoint 演示文稿</vt:lpstr>
      <vt:lpstr>PowerPoint 演示文稿</vt:lpstr>
      <vt:lpstr>Spam Mail</vt:lpstr>
      <vt:lpstr>Malicious Software</vt:lpstr>
      <vt:lpstr>PowerPoint 演示文稿</vt:lpstr>
      <vt:lpstr>PowerPoint 演示文稿</vt:lpstr>
      <vt:lpstr>PowerPoint 演示文稿</vt:lpstr>
      <vt:lpstr>PowerPoint 演示文稿</vt:lpstr>
      <vt:lpstr>PowerPoint 演示文稿</vt:lpstr>
      <vt:lpstr>PowerPoint 演示文稿</vt:lpstr>
      <vt:lpstr>Outline</vt:lpstr>
      <vt:lpstr>Basic Security Model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 Security Theory and Practice</dc:title>
  <dc:creator>NGOCTU</dc:creator>
  <cp:lastModifiedBy>Ngân Vương Đinh Thanh</cp:lastModifiedBy>
  <cp:revision>476</cp:revision>
  <dcterms:created xsi:type="dcterms:W3CDTF">2008-01-30T16:33:00Z</dcterms:created>
  <dcterms:modified xsi:type="dcterms:W3CDTF">2023-02-19T18:59:22Z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0x0101000306E66439A3B4439F1E40907241B1C2</vt:lpwstr>
  </property>
  <property fmtid="{D5CDD505-2E9C-101B-9397-08002B2CF9AE}" pid="3" name="ICV">
    <vt:lpwstr>C276A674FE2C4AE7B0943FF642D80CEF</vt:lpwstr>
  </property>
  <property fmtid="{D5CDD505-2E9C-101B-9397-08002B2CF9AE}" pid="4" name="KSOProductBuildVer">
    <vt:lpwstr>1033-11.2.0.11486</vt:lpwstr>
  </property>
</Properties>
</file>