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6" r:id="rId5"/>
  </p:sldMasterIdLst>
  <p:notesMasterIdLst>
    <p:notesMasterId r:id="rId66"/>
  </p:notesMasterIdLst>
  <p:handoutMasterIdLst>
    <p:handoutMasterId r:id="rId67"/>
  </p:handoutMasterIdLst>
  <p:sldIdLst>
    <p:sldId id="494" r:id="rId6"/>
    <p:sldId id="1493" r:id="rId7"/>
    <p:sldId id="1156" r:id="rId8"/>
    <p:sldId id="313" r:id="rId9"/>
    <p:sldId id="1403" r:id="rId10"/>
    <p:sldId id="1405" r:id="rId11"/>
    <p:sldId id="1407" r:id="rId12"/>
    <p:sldId id="1491" r:id="rId13"/>
    <p:sldId id="1492" r:id="rId14"/>
    <p:sldId id="1404" r:id="rId15"/>
    <p:sldId id="436" r:id="rId16"/>
    <p:sldId id="1406" r:id="rId17"/>
    <p:sldId id="281" r:id="rId18"/>
    <p:sldId id="439" r:id="rId19"/>
    <p:sldId id="1497" r:id="rId20"/>
    <p:sldId id="1495" r:id="rId21"/>
    <p:sldId id="444" r:id="rId22"/>
    <p:sldId id="1498" r:id="rId23"/>
    <p:sldId id="1479" r:id="rId24"/>
    <p:sldId id="438" r:id="rId25"/>
    <p:sldId id="423" r:id="rId26"/>
    <p:sldId id="442" r:id="rId27"/>
    <p:sldId id="1499" r:id="rId28"/>
    <p:sldId id="1494" r:id="rId29"/>
    <p:sldId id="901" r:id="rId30"/>
    <p:sldId id="1500" r:id="rId31"/>
    <p:sldId id="353" r:id="rId32"/>
    <p:sldId id="1481" r:id="rId33"/>
    <p:sldId id="1484" r:id="rId34"/>
    <p:sldId id="1487" r:id="rId35"/>
    <p:sldId id="1486" r:id="rId36"/>
    <p:sldId id="391" r:id="rId37"/>
    <p:sldId id="323" r:id="rId38"/>
    <p:sldId id="392" r:id="rId39"/>
    <p:sldId id="324" r:id="rId40"/>
    <p:sldId id="388" r:id="rId41"/>
    <p:sldId id="1474" r:id="rId42"/>
    <p:sldId id="1488" r:id="rId43"/>
    <p:sldId id="394" r:id="rId44"/>
    <p:sldId id="406" r:id="rId45"/>
    <p:sldId id="396" r:id="rId46"/>
    <p:sldId id="1489" r:id="rId47"/>
    <p:sldId id="1490" r:id="rId48"/>
    <p:sldId id="373" r:id="rId49"/>
    <p:sldId id="376" r:id="rId50"/>
    <p:sldId id="590" r:id="rId51"/>
    <p:sldId id="592" r:id="rId52"/>
    <p:sldId id="613" r:id="rId53"/>
    <p:sldId id="374" r:id="rId54"/>
    <p:sldId id="375" r:id="rId55"/>
    <p:sldId id="377" r:id="rId56"/>
    <p:sldId id="378" r:id="rId57"/>
    <p:sldId id="379" r:id="rId58"/>
    <p:sldId id="380" r:id="rId59"/>
    <p:sldId id="599" r:id="rId60"/>
    <p:sldId id="381" r:id="rId61"/>
    <p:sldId id="382" r:id="rId62"/>
    <p:sldId id="386" r:id="rId63"/>
    <p:sldId id="387" r:id="rId64"/>
    <p:sldId id="308" r:id="rId6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EF7C6F-E710-46E8-AF01-0212D2E7880A}" v="1" dt="2022-12-20T01:29:43.7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ê Tuấn Lương" userId="S::20521588@ms.uit.edu.vn::b25bb6a9-43d7-4ee0-86b7-44892c13a7f6" providerId="AD" clId="Web-{87EF7C6F-E710-46E8-AF01-0212D2E7880A}"/>
    <pc:docChg chg="modSld">
      <pc:chgData name="Lê Tuấn Lương" userId="S::20521588@ms.uit.edu.vn::b25bb6a9-43d7-4ee0-86b7-44892c13a7f6" providerId="AD" clId="Web-{87EF7C6F-E710-46E8-AF01-0212D2E7880A}" dt="2022-12-20T01:29:43.788" v="0" actId="1076"/>
      <pc:docMkLst>
        <pc:docMk/>
      </pc:docMkLst>
      <pc:sldChg chg="modSp">
        <pc:chgData name="Lê Tuấn Lương" userId="S::20521588@ms.uit.edu.vn::b25bb6a9-43d7-4ee0-86b7-44892c13a7f6" providerId="AD" clId="Web-{87EF7C6F-E710-46E8-AF01-0212D2E7880A}" dt="2022-12-20T01:29:43.788" v="0" actId="1076"/>
        <pc:sldMkLst>
          <pc:docMk/>
          <pc:sldMk cId="752650441" sldId="1405"/>
        </pc:sldMkLst>
        <pc:spChg chg="mod">
          <ac:chgData name="Lê Tuấn Lương" userId="S::20521588@ms.uit.edu.vn::b25bb6a9-43d7-4ee0-86b7-44892c13a7f6" providerId="AD" clId="Web-{87EF7C6F-E710-46E8-AF01-0212D2E7880A}" dt="2022-12-20T01:29:43.788" v="0" actId="1076"/>
          <ac:spMkLst>
            <pc:docMk/>
            <pc:sldMk cId="752650441" sldId="1405"/>
            <ac:spMk id="52" creationId="{76C1479E-9313-45E9-82AD-950951C0483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EB096C-8617-44BA-B073-2F76F4362D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D7950-48B8-449B-A20D-0253E55A7E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CA8F9-8973-4883-9248-918BCDE3B99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391A8-E98C-472F-A11E-2CFC7B81DB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741B1-20CB-4AF7-A50B-BA3BA3D31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B709C-2061-4C88-9D9A-740626CC8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4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6CEA6-82D0-42DF-A86A-86A0FACA46B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9F02C-BF7D-4FFE-807B-D6ADE7DA5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031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87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41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7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1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26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72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25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6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74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87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3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E50988B-BA72-491C-BB85-1F60221FAD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9463868E-A1D4-4DCE-BB60-7045D739B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57116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54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88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>
            <a:extLst>
              <a:ext uri="{FF2B5EF4-FFF2-40B4-BE49-F238E27FC236}">
                <a16:creationId xmlns:a16="http://schemas.microsoft.com/office/drawing/2014/main" id="{2EE587FB-123E-4032-AC6F-D50D83172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EAFC882-0AC1-4A30-AAFA-342363449B65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30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75779" name="Rectangle 1">
            <a:extLst>
              <a:ext uri="{FF2B5EF4-FFF2-40B4-BE49-F238E27FC236}">
                <a16:creationId xmlns:a16="http://schemas.microsoft.com/office/drawing/2014/main" id="{A59D0DBD-5A4E-43DF-85C1-A06225BDB7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EBC62A85-854F-45B5-A83C-86D1DB3BF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259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3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A59EAD54-3A61-4717-8A6E-4B5E04FEF6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8CD802D-EDAC-46AB-A614-89762B9A0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>
            <a:extLst>
              <a:ext uri="{FF2B5EF4-FFF2-40B4-BE49-F238E27FC236}">
                <a16:creationId xmlns:a16="http://schemas.microsoft.com/office/drawing/2014/main" id="{FFCC1700-C3DD-4668-A8B0-17A9149FE6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037EACA-15D3-4320-9BBB-9FD36CB8A42F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33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77827" name="Rectangle 1">
            <a:extLst>
              <a:ext uri="{FF2B5EF4-FFF2-40B4-BE49-F238E27FC236}">
                <a16:creationId xmlns:a16="http://schemas.microsoft.com/office/drawing/2014/main" id="{533D3882-46B9-4C17-841C-3DBFE1E07B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A23E66F8-26A4-4669-949E-70E14AE4F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1A6E1E2-EE15-4557-81FD-D85810C3E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BBC0896B-29BA-454F-BE9E-F92C30A8E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/>
              <a:t>frm</a:t>
            </a:r>
            <a:r>
              <a:rPr lang="en-US" altLang="en-US" dirty="0"/>
              <a:t> </a:t>
            </a:r>
            <a:r>
              <a:rPr lang="en-US" altLang="en-US" dirty="0" err="1"/>
              <a:t>trlr</a:t>
            </a:r>
            <a:r>
              <a:rPr lang="en-US" altLang="en-US" dirty="0"/>
              <a:t> =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redundancy check (CRC) trailer; 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>
            <a:extLst>
              <a:ext uri="{FF2B5EF4-FFF2-40B4-BE49-F238E27FC236}">
                <a16:creationId xmlns:a16="http://schemas.microsoft.com/office/drawing/2014/main" id="{3519F268-79B8-4508-AE8E-4C230677D6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1B2C014-44B2-4D0F-B419-826BFF853307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79875" name="Rectangle 1">
            <a:extLst>
              <a:ext uri="{FF2B5EF4-FFF2-40B4-BE49-F238E27FC236}">
                <a16:creationId xmlns:a16="http://schemas.microsoft.com/office/drawing/2014/main" id="{8679E5DD-63A9-4DC9-9BA5-87C9B5FFCE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B68E89E1-3984-4821-99F2-CA18C1363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01374224-1B5E-4BE3-9567-E1DB1BD1F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0F76BD7-D992-4D3A-8778-56899D40F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16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5CB14D48-E438-49AF-934D-A33E8C9D5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E984DDB8-30D0-4C2B-BC76-E91323D10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8218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>
            <a:extLst>
              <a:ext uri="{FF2B5EF4-FFF2-40B4-BE49-F238E27FC236}">
                <a16:creationId xmlns:a16="http://schemas.microsoft.com/office/drawing/2014/main" id="{00232D70-AC1B-43E1-9687-0FF4AD8426F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810E4D0-E086-4D77-98EC-BFDFA8C0283B}" type="slidenum">
              <a:rPr lang="en-GB" altLang="zh-CN" i="0">
                <a:latin typeface="Garamond" panose="02020404030301010803" pitchFamily="18" charset="0"/>
              </a:rPr>
              <a:pPr algn="r" eaLnBrk="1" hangingPunct="1">
                <a:spcBef>
                  <a:spcPct val="0"/>
                </a:spcBef>
              </a:pPr>
              <a:t>38</a:t>
            </a:fld>
            <a:endParaRPr lang="en-GB" altLang="zh-CN" i="0">
              <a:latin typeface="Garamond" panose="02020404030301010803" pitchFamily="18" charset="0"/>
            </a:endParaRPr>
          </a:p>
        </p:txBody>
      </p:sp>
      <p:sp>
        <p:nvSpPr>
          <p:cNvPr id="83971" name="Rectangle 1">
            <a:extLst>
              <a:ext uri="{FF2B5EF4-FFF2-40B4-BE49-F238E27FC236}">
                <a16:creationId xmlns:a16="http://schemas.microsoft.com/office/drawing/2014/main" id="{0128EF32-7B57-47EE-AC6C-03456A5F99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76B42562-3A7F-4D20-B7CA-449A683E5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0432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C3284787-9AB9-4BB9-9190-80E05A93A5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7EA795E-3716-4AE3-998B-66873B8E1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6CB87A66-51A0-4E30-9A32-A0ED90A73D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FC5C09B7-27AC-4A37-A80F-BD4954D7D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7779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1ADC530-6B6B-4C34-B42E-BFA3279837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BFB116D-AF48-4AE6-9E3F-5749FF3D2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1ADC530-6B6B-4C34-B42E-BFA3279837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BFB116D-AF48-4AE6-9E3F-5749FF3D2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428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1ADC530-6B6B-4C34-B42E-BFA3279837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BFB116D-AF48-4AE6-9E3F-5749FF3D2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6413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>
            <a:extLst>
              <a:ext uri="{FF2B5EF4-FFF2-40B4-BE49-F238E27FC236}">
                <a16:creationId xmlns:a16="http://schemas.microsoft.com/office/drawing/2014/main" id="{7F417879-F463-48E8-A6AE-F8E355A93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72F5E82-38E8-4C2B-8F5F-00D1387FDFCA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44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89091" name="Rectangle 1">
            <a:extLst>
              <a:ext uri="{FF2B5EF4-FFF2-40B4-BE49-F238E27FC236}">
                <a16:creationId xmlns:a16="http://schemas.microsoft.com/office/drawing/2014/main" id="{77E2CDF1-DE3D-4A2E-A2B9-E643DD949A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A59C88AC-41B3-4BBC-8F42-688EFA1DF3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>
            <a:extLst>
              <a:ext uri="{FF2B5EF4-FFF2-40B4-BE49-F238E27FC236}">
                <a16:creationId xmlns:a16="http://schemas.microsoft.com/office/drawing/2014/main" id="{940A3DDD-FEF9-4FBD-A32E-B2EB95D509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55FD4D8-57A1-4DDD-98CD-B8C13D371FFA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45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8E49ABAC-AB7D-4EA0-915A-AC68A2B627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E8C648DA-71D6-4C6C-BEAA-CDF7F6F6F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>
            <a:extLst>
              <a:ext uri="{FF2B5EF4-FFF2-40B4-BE49-F238E27FC236}">
                <a16:creationId xmlns:a16="http://schemas.microsoft.com/office/drawing/2014/main" id="{0A829A86-49F3-4DE6-B704-19180664F4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5CEEB2-1E68-42B0-8EEE-2948C0B405D0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49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258DF007-A953-4639-AC8F-8D4AD58166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C653509E-21CE-4454-8304-76534A8DD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04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>
            <a:extLst>
              <a:ext uri="{FF2B5EF4-FFF2-40B4-BE49-F238E27FC236}">
                <a16:creationId xmlns:a16="http://schemas.microsoft.com/office/drawing/2014/main" id="{57DFB473-53A3-4FC4-8DC6-C5B531AE16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AC8B59-92A1-461F-B8D1-A98AF2E7B144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50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1139" name="Rectangle 1">
            <a:extLst>
              <a:ext uri="{FF2B5EF4-FFF2-40B4-BE49-F238E27FC236}">
                <a16:creationId xmlns:a16="http://schemas.microsoft.com/office/drawing/2014/main" id="{0638BB8E-E85F-4D0D-966F-982F68B33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A1F8B5E6-37B6-4641-813B-5CBA19E3A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>
            <a:extLst>
              <a:ext uri="{FF2B5EF4-FFF2-40B4-BE49-F238E27FC236}">
                <a16:creationId xmlns:a16="http://schemas.microsoft.com/office/drawing/2014/main" id="{4575B731-01D5-4192-A4B2-1DB9740498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C417CC-FF08-4F10-8342-2421C078FE03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51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3187" name="Rectangle 1">
            <a:extLst>
              <a:ext uri="{FF2B5EF4-FFF2-40B4-BE49-F238E27FC236}">
                <a16:creationId xmlns:a16="http://schemas.microsoft.com/office/drawing/2014/main" id="{21B7ACA8-CF7D-4A6E-9AC2-D2751F3407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2">
            <a:extLst>
              <a:ext uri="{FF2B5EF4-FFF2-40B4-BE49-F238E27FC236}">
                <a16:creationId xmlns:a16="http://schemas.microsoft.com/office/drawing/2014/main" id="{7B49D1F9-F798-4D22-AC84-45E7242590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>
            <a:extLst>
              <a:ext uri="{FF2B5EF4-FFF2-40B4-BE49-F238E27FC236}">
                <a16:creationId xmlns:a16="http://schemas.microsoft.com/office/drawing/2014/main" id="{CBFEDBF0-03E5-40DA-A85C-9D7E894C95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5B89A2F-A94D-420F-8CC1-DE13A32A86E8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52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4211" name="Rectangle 1">
            <a:extLst>
              <a:ext uri="{FF2B5EF4-FFF2-40B4-BE49-F238E27FC236}">
                <a16:creationId xmlns:a16="http://schemas.microsoft.com/office/drawing/2014/main" id="{611BE62F-5CF6-41EC-9BE8-EE3C9F2116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484B9FC3-A977-41C5-BA7C-F3857CB870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>
            <a:extLst>
              <a:ext uri="{FF2B5EF4-FFF2-40B4-BE49-F238E27FC236}">
                <a16:creationId xmlns:a16="http://schemas.microsoft.com/office/drawing/2014/main" id="{522A5890-2B53-487D-AFBF-CC639B17D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75B9520-C89F-4DB4-978C-58D4B33D62CC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53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5235" name="Rectangle 1">
            <a:extLst>
              <a:ext uri="{FF2B5EF4-FFF2-40B4-BE49-F238E27FC236}">
                <a16:creationId xmlns:a16="http://schemas.microsoft.com/office/drawing/2014/main" id="{B6F77B1A-221F-4965-A24A-157E61CBA5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01638F48-E8D6-471D-A0C3-A41E9867A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>
            <a:extLst>
              <a:ext uri="{FF2B5EF4-FFF2-40B4-BE49-F238E27FC236}">
                <a16:creationId xmlns:a16="http://schemas.microsoft.com/office/drawing/2014/main" id="{1C0AF014-18F5-4B7C-A36A-3C8B8B1BD7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DD3E509-59B8-4408-81CC-207D6AA814B7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54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6259" name="Rectangle 1">
            <a:extLst>
              <a:ext uri="{FF2B5EF4-FFF2-40B4-BE49-F238E27FC236}">
                <a16:creationId xmlns:a16="http://schemas.microsoft.com/office/drawing/2014/main" id="{A7CD6371-6165-4DEA-8D02-A137438926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id="{2589180E-F907-4582-B07C-03599622C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>
            <a:extLst>
              <a:ext uri="{FF2B5EF4-FFF2-40B4-BE49-F238E27FC236}">
                <a16:creationId xmlns:a16="http://schemas.microsoft.com/office/drawing/2014/main" id="{77650E84-7C48-4EE0-8B6E-BB9C904FA2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9B9BF9A-3A3F-4DDE-AAB5-058D9700ABAA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56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7283" name="Rectangle 1">
            <a:extLst>
              <a:ext uri="{FF2B5EF4-FFF2-40B4-BE49-F238E27FC236}">
                <a16:creationId xmlns:a16="http://schemas.microsoft.com/office/drawing/2014/main" id="{0EE8F5B3-D2CC-4094-93EE-1E456EEA4C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48887C63-9CC7-4F88-AA05-9FED447E21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>
            <a:extLst>
              <a:ext uri="{FF2B5EF4-FFF2-40B4-BE49-F238E27FC236}">
                <a16:creationId xmlns:a16="http://schemas.microsoft.com/office/drawing/2014/main" id="{0725D3A5-D182-45CA-A6CC-AB4CB9485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A66C2A7-5765-49A9-B107-1A20D06BBB75}" type="slidenum">
              <a:rPr lang="en-GB" altLang="zh-CN">
                <a:latin typeface="Garamond" panose="02020404030301010803" pitchFamily="18" charset="0"/>
              </a:rPr>
              <a:pPr eaLnBrk="1" hangingPunct="1">
                <a:spcBef>
                  <a:spcPct val="0"/>
                </a:spcBef>
              </a:pPr>
              <a:t>57</a:t>
            </a:fld>
            <a:endParaRPr lang="en-GB" altLang="zh-CN">
              <a:latin typeface="Garamond" panose="02020404030301010803" pitchFamily="18" charset="0"/>
            </a:endParaRPr>
          </a:p>
        </p:txBody>
      </p:sp>
      <p:sp>
        <p:nvSpPr>
          <p:cNvPr id="98307" name="Rectangle 1">
            <a:extLst>
              <a:ext uri="{FF2B5EF4-FFF2-40B4-BE49-F238E27FC236}">
                <a16:creationId xmlns:a16="http://schemas.microsoft.com/office/drawing/2014/main" id="{DA957034-16D3-4144-8C99-597514DA67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304BF79B-EE76-4564-BFE5-897457C4C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64565AC-1B09-4786-B041-DABF33A29B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4626DCAF-17E6-4F80-95D8-F7D521775A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350E0C0B-F8F8-4CC1-9F9A-C17E034E6D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49BD6C5E-FD7B-4776-83A7-FB4B47E9B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2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14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process of verifying =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minh</a:t>
            </a:r>
            <a:endParaRPr lang="en-US" dirty="0"/>
          </a:p>
          <a:p>
            <a:r>
              <a:rPr lang="en-US" sz="1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alt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uthentication= </a:t>
            </a:r>
            <a:r>
              <a:rPr lang="en-US" alt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xác</a:t>
            </a:r>
            <a:r>
              <a:rPr lang="en-US" alt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28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2733" y="228600"/>
            <a:ext cx="10646533" cy="862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95480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22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0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0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079B9-DAC8-49F2-8C5B-5CE8432F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074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7863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4512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91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24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4BB346-634B-4F7C-8FF4-879BF8694E7D}"/>
                  </a:ext>
                </a:extLst>
              </p:cNvPr>
              <p:cNvSpPr txBox="1"/>
              <p:nvPr userDrawn="1"/>
            </p:nvSpPr>
            <p:spPr>
              <a:xfrm>
                <a:off x="5641258" y="2971800"/>
                <a:ext cx="31450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sz="2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sz="2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4BB346-634B-4F7C-8FF4-879BF8694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5641258" y="2971800"/>
                <a:ext cx="314509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216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66800" y="46037"/>
            <a:ext cx="10270067" cy="7921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75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91586" y="197203"/>
            <a:ext cx="8448831" cy="78352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4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7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11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7476" y="239524"/>
            <a:ext cx="3657600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2121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76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0600" y="239524"/>
            <a:ext cx="10617324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7476" y="134756"/>
            <a:ext cx="10617324" cy="446276"/>
          </a:xfrm>
          <a:prstGeom prst="rect">
            <a:avLst/>
          </a:prstGeom>
        </p:spPr>
        <p:txBody>
          <a:bodyPr lIns="0" tIns="0" rIns="0" bIns="0"/>
          <a:lstStyle>
            <a:lvl1pPr>
              <a:defRPr sz="29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>
            <a:extLst>
              <a:ext uri="{FF2B5EF4-FFF2-40B4-BE49-F238E27FC236}">
                <a16:creationId xmlns:a16="http://schemas.microsoft.com/office/drawing/2014/main" id="{F2F8DF16-194B-4ED4-9D0F-B291749EF7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US" altLang="en-US" sz="1600">
                <a:latin typeface="Arial" panose="020B0604020202020204" pitchFamily="34" charset="0"/>
              </a:rPr>
              <a:t>Week</a:t>
            </a:r>
            <a:r>
              <a:rPr lang="en-GB" altLang="en-US" sz="1600">
                <a:latin typeface="Arial" panose="020B0604020202020204" pitchFamily="34" charset="0"/>
              </a:rPr>
              <a:t> 10-11: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CB8DAA39-DEC3-400F-BDDA-91A1A3E812A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495392"/>
            <a:ext cx="11176000" cy="0"/>
          </a:xfrm>
          <a:prstGeom prst="line">
            <a:avLst/>
          </a:prstGeom>
          <a:ln>
            <a:solidFill>
              <a:srgbClr val="0070C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B359F-359B-46EF-881A-11F2FCAB8C9E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11-2022</a:t>
            </a:r>
            <a:endParaRPr 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E4A1B-29AF-46CC-B53A-C42D066C687C}"/>
              </a:ext>
            </a:extLst>
          </p:cNvPr>
          <p:cNvSpPr txBox="1"/>
          <p:nvPr userDrawn="1"/>
        </p:nvSpPr>
        <p:spPr>
          <a:xfrm>
            <a:off x="4724400" y="6559486"/>
            <a:ext cx="614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NT101-</a:t>
            </a:r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scurity</a:t>
            </a:r>
            <a:endParaRPr lang="en-US" sz="1600" b="1" dirty="0">
              <a:latin typeface="+mn-lt"/>
            </a:endParaRPr>
          </a:p>
        </p:txBody>
      </p:sp>
      <p:sp>
        <p:nvSpPr>
          <p:cNvPr id="10" name="Line 4">
            <a:extLst>
              <a:ext uri="{FF2B5EF4-FFF2-40B4-BE49-F238E27FC236}">
                <a16:creationId xmlns:a16="http://schemas.microsoft.com/office/drawing/2014/main" id="{5D461A2D-2AE2-4739-A55B-D8EEC3540F4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838200"/>
            <a:ext cx="11176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3226C3-04EF-44D3-A0CF-7893250B55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0727"/>
            <a:ext cx="838200" cy="6578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30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214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542" y="1524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89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8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k object 19"/>
          <p:cNvSpPr/>
          <p:nvPr/>
        </p:nvSpPr>
        <p:spPr>
          <a:xfrm>
            <a:off x="1082578" y="6404143"/>
            <a:ext cx="0" cy="307975"/>
          </a:xfrm>
          <a:custGeom>
            <a:avLst/>
            <a:gdLst/>
            <a:ahLst/>
            <a:cxnLst/>
            <a:rect l="l" t="t" r="r" b="b"/>
            <a:pathLst>
              <a:path h="307975">
                <a:moveTo>
                  <a:pt x="0" y="0"/>
                </a:moveTo>
                <a:lnTo>
                  <a:pt x="1" y="307777"/>
                </a:lnTo>
              </a:path>
            </a:pathLst>
          </a:custGeom>
          <a:ln w="19050">
            <a:solidFill>
              <a:srgbClr val="F2F2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6800" y="228600"/>
            <a:ext cx="9474324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9158" y="1238706"/>
            <a:ext cx="10933683" cy="2760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12121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C37F14A6-9347-4998-AC20-B11B72A1D2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US" altLang="en-US" sz="1600">
                <a:latin typeface="Arial" panose="020B0604020202020204" pitchFamily="34" charset="0"/>
              </a:rPr>
              <a:t>Week</a:t>
            </a:r>
            <a:r>
              <a:rPr lang="en-GB" altLang="en-US" sz="1600">
                <a:latin typeface="Arial" panose="020B0604020202020204" pitchFamily="34" charset="0"/>
              </a:rPr>
              <a:t> 14: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8C2EEC26-5A6A-416F-B1CE-D3A9B25C24F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495392"/>
            <a:ext cx="11176000" cy="0"/>
          </a:xfrm>
          <a:prstGeom prst="line">
            <a:avLst/>
          </a:prstGeom>
          <a:ln w="19050">
            <a:solidFill>
              <a:srgbClr val="0070C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F601D1-DE05-4648-A869-FABBBD477099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12-2022</a:t>
            </a:r>
            <a:endParaRPr lang="en-US" sz="1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B40BE1-E2A8-457A-8F4E-44C45FD71C3E}"/>
              </a:ext>
            </a:extLst>
          </p:cNvPr>
          <p:cNvSpPr txBox="1"/>
          <p:nvPr userDrawn="1"/>
        </p:nvSpPr>
        <p:spPr>
          <a:xfrm>
            <a:off x="4724400" y="6559486"/>
            <a:ext cx="6145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NT101-</a:t>
            </a:r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scurity</a:t>
            </a:r>
            <a:endParaRPr lang="en-US" sz="1600" b="1" dirty="0">
              <a:latin typeface="+mn-lt"/>
            </a:endParaRP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D2DB2E1C-2DED-41B0-B78B-23738EF96E4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75799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9DC4AE-EEC8-4F03-A28D-54EF186C0EB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" y="50727"/>
            <a:ext cx="838200" cy="6578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 sz="3600"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46037"/>
            <a:ext cx="10270067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9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83820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US" altLang="en-US" sz="1600">
                <a:latin typeface="Arial" panose="020B0604020202020204" pitchFamily="34" charset="0"/>
              </a:rPr>
              <a:t>Week</a:t>
            </a:r>
            <a:r>
              <a:rPr lang="en-GB" altLang="en-US" sz="1600">
                <a:latin typeface="Arial" panose="020B0604020202020204" pitchFamily="34" charset="0"/>
              </a:rPr>
              <a:t> 14: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495392"/>
            <a:ext cx="11176000" cy="0"/>
          </a:xfrm>
          <a:prstGeom prst="line">
            <a:avLst/>
          </a:prstGeom>
          <a:ln w="28575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12-2022</a:t>
            </a:r>
            <a:endParaRPr 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446655" y="6559486"/>
            <a:ext cx="6145145" cy="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NT101-</a:t>
            </a:r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security</a:t>
            </a:r>
            <a:endParaRPr lang="en-US" sz="1600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80DB7B-08C2-4ADC-A09F-52EB0A2AA50C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" y="50727"/>
            <a:ext cx="914400" cy="72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nguyenngoctu@tdtu.edu.vn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7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26.png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ssl.org/docs/man1.0.2/man1/openssl-s_client.html" TargetMode="Externa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6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4" Type="http://schemas.openxmlformats.org/officeDocument/2006/relationships/image" Target="../media/image25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6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44.png"/><Relationship Id="rId4" Type="http://schemas.openxmlformats.org/officeDocument/2006/relationships/image" Target="../media/image25.png"/><Relationship Id="rId9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hyperlink" Target="https://www.epochconverter.com/" TargetMode="External"/><Relationship Id="rId7" Type="http://schemas.openxmlformats.org/officeDocument/2006/relationships/image" Target="../media/image57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5.wmf"/><Relationship Id="rId11" Type="http://schemas.openxmlformats.org/officeDocument/2006/relationships/image" Target="../media/image59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25.png"/><Relationship Id="rId4" Type="http://schemas.openxmlformats.org/officeDocument/2006/relationships/image" Target="../media/image55.png"/><Relationship Id="rId9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0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4.png"/><Relationship Id="rId7" Type="http://schemas.openxmlformats.org/officeDocument/2006/relationships/image" Target="../media/image63.png"/><Relationship Id="rId1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11" Type="http://schemas.openxmlformats.org/officeDocument/2006/relationships/image" Target="../media/image25.png"/><Relationship Id="rId5" Type="http://schemas.openxmlformats.org/officeDocument/2006/relationships/image" Target="../media/image68.png"/><Relationship Id="rId10" Type="http://schemas.openxmlformats.org/officeDocument/2006/relationships/image" Target="../media/image26.png"/><Relationship Id="rId4" Type="http://schemas.openxmlformats.org/officeDocument/2006/relationships/image" Target="../media/image67.png"/><Relationship Id="rId9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1.png"/><Relationship Id="rId5" Type="http://schemas.openxmlformats.org/officeDocument/2006/relationships/image" Target="../media/image38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50.png"/><Relationship Id="rId5" Type="http://schemas.openxmlformats.org/officeDocument/2006/relationships/image" Target="../media/image38.png"/><Relationship Id="rId4" Type="http://schemas.openxmlformats.org/officeDocument/2006/relationships/image" Target="../media/image25.png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83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60320" y="4149081"/>
            <a:ext cx="4824536" cy="1783655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GB" altLang="en-US" dirty="0"/>
              <a:t>Ngoc-Tu Nguyen, PhD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1760321" y="3717032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5C80FC4-ED7F-496C-AEDC-819FD901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76200"/>
            <a:ext cx="7344816" cy="792163"/>
          </a:xfrm>
        </p:spPr>
        <p:txBody>
          <a:bodyPr/>
          <a:lstStyle/>
          <a:p>
            <a:r>
              <a:rPr lang="en-US" dirty="0"/>
              <a:t>NT101-Network Security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F91427E-3F78-4F03-8A16-503A95D74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562861"/>
            <a:ext cx="7239000" cy="151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 eaLnBrk="1" hangingPunct="1"/>
            <a:r>
              <a:rPr kumimoji="0" lang="en-US" altLang="zh-CN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j-cs"/>
              </a:rPr>
              <a:t>Week </a:t>
            </a:r>
            <a:r>
              <a:rPr lang="en-US" altLang="zh-CN" sz="4000" kern="0">
                <a:solidFill>
                  <a:srgbClr val="000000"/>
                </a:solidFill>
                <a:latin typeface="Arial"/>
                <a:ea typeface="宋体" panose="02010600030101010101" pitchFamily="2" charset="-122"/>
              </a:rPr>
              <a:t>14</a:t>
            </a:r>
            <a:r>
              <a:rPr lang="en-US" altLang="zh-CN" sz="4000" kern="0">
                <a:solidFill>
                  <a:srgbClr val="000000"/>
                </a:solidFill>
                <a:ea typeface="宋体" panose="02010600030101010101" pitchFamily="2" charset="-122"/>
              </a:rPr>
              <a:t>: Network Defence</a:t>
            </a:r>
            <a:endParaRPr kumimoji="0" lang="en-US" altLang="zh-CN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j-cs"/>
            </a:endParaRPr>
          </a:p>
        </p:txBody>
      </p:sp>
      <p:pic>
        <p:nvPicPr>
          <p:cNvPr id="1026" name="Picture 2" descr="https://www.handsonsecurity.net/assets/images/edition3/cover-is.jpg">
            <a:extLst>
              <a:ext uri="{FF2B5EF4-FFF2-40B4-BE49-F238E27FC236}">
                <a16:creationId xmlns:a16="http://schemas.microsoft.com/office/drawing/2014/main" id="{4C7A81C4-F77B-4A83-BB60-D2165F1A7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31" y="1752797"/>
            <a:ext cx="3999769" cy="4518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871091" y="28104"/>
            <a:ext cx="7921846" cy="7477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Authentication</a:t>
            </a:r>
            <a:endPara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7EE5935-DA48-4387-B71C-D4A0DDECD282}"/>
              </a:ext>
            </a:extLst>
          </p:cNvPr>
          <p:cNvSpPr txBox="1">
            <a:spLocks noChangeArrowheads="1"/>
          </p:cNvSpPr>
          <p:nvPr/>
        </p:nvSpPr>
        <p:spPr>
          <a:xfrm>
            <a:off x="669758" y="1051479"/>
            <a:ext cx="10287000" cy="30782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None/>
              <a:defRPr/>
            </a:pPr>
            <a:r>
              <a:rPr lang="en-US" dirty="0">
                <a:solidFill>
                  <a:srgbClr val="0033CC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RFC 4949 (Internet Security Glossary, Version 2):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Authentication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 “The </a:t>
            </a:r>
            <a:r>
              <a:rPr lang="en-US" sz="2800" u="sng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process of verifying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claim that a </a:t>
            </a:r>
            <a:r>
              <a:rPr lang="en-US" sz="2800" u="sng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system entity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or </a:t>
            </a:r>
            <a:r>
              <a:rPr lang="en-US" sz="2800" u="sng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system resource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has a </a:t>
            </a:r>
            <a:r>
              <a:rPr lang="en-US" sz="2800" i="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certain attribute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value”</a:t>
            </a:r>
          </a:p>
          <a:p>
            <a:pPr algn="ctr"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</a:t>
            </a:r>
            <a:endParaRPr 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400" b="1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Authentication process  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</a:t>
            </a:r>
            <a:endParaRPr lang="en-AU" sz="2800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6FBEB3E0-50B4-46D5-9C37-9772798D4BA3}"/>
              </a:ext>
            </a:extLst>
          </p:cNvPr>
          <p:cNvSpPr/>
          <p:nvPr/>
        </p:nvSpPr>
        <p:spPr>
          <a:xfrm>
            <a:off x="4495800" y="3156903"/>
            <a:ext cx="98322" cy="11503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701D9-5A33-44E6-A9B6-FABE26607BA6}"/>
              </a:ext>
            </a:extLst>
          </p:cNvPr>
          <p:cNvSpPr txBox="1"/>
          <p:nvPr/>
        </p:nvSpPr>
        <p:spPr>
          <a:xfrm>
            <a:off x="5069550" y="3240503"/>
            <a:ext cx="37554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Identification information</a:t>
            </a:r>
            <a:endParaRPr 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DFBC5A-EC51-4BA6-ACCC-81E598165D56}"/>
              </a:ext>
            </a:extLst>
          </p:cNvPr>
          <p:cNvSpPr txBox="1"/>
          <p:nvPr/>
        </p:nvSpPr>
        <p:spPr>
          <a:xfrm>
            <a:off x="5029303" y="3876389"/>
            <a:ext cx="2261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Verification</a:t>
            </a:r>
            <a:endParaRPr lang="en-US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07A2A-A2AC-47C0-BCA2-F55A5D1594F6}"/>
              </a:ext>
            </a:extLst>
          </p:cNvPr>
          <p:cNvSpPr txBox="1"/>
          <p:nvPr/>
        </p:nvSpPr>
        <p:spPr>
          <a:xfrm>
            <a:off x="674289" y="5475493"/>
            <a:ext cx="4211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Mutual authentication: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CB1FE4-E198-49A2-A796-B26002660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0" y="4661353"/>
            <a:ext cx="655019" cy="6036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A2FAAC-1360-4C1A-B6FD-D6FA1AE4E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019" y="4621136"/>
            <a:ext cx="655019" cy="6036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55867A-7AD5-4F8B-BE5D-F57DE24B726B}"/>
              </a:ext>
            </a:extLst>
          </p:cNvPr>
          <p:cNvSpPr txBox="1"/>
          <p:nvPr/>
        </p:nvSpPr>
        <p:spPr>
          <a:xfrm>
            <a:off x="5775583" y="458293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90269-24D3-4EE3-91AC-BD66BE30B0D3}"/>
              </a:ext>
            </a:extLst>
          </p:cNvPr>
          <p:cNvSpPr txBox="1"/>
          <p:nvPr/>
        </p:nvSpPr>
        <p:spPr>
          <a:xfrm>
            <a:off x="9066497" y="458293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E871945-BA9C-4FD1-BFEA-7FA2BECEB3B0}"/>
              </a:ext>
            </a:extLst>
          </p:cNvPr>
          <p:cNvSpPr/>
          <p:nvPr/>
        </p:nvSpPr>
        <p:spPr bwMode="auto">
          <a:xfrm>
            <a:off x="5486400" y="5224790"/>
            <a:ext cx="289183" cy="125221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4B55867A-7AD5-4F8B-BE5D-F57DE24B726B}"/>
              </a:ext>
            </a:extLst>
          </p:cNvPr>
          <p:cNvSpPr txBox="1"/>
          <p:nvPr/>
        </p:nvSpPr>
        <p:spPr>
          <a:xfrm>
            <a:off x="5997759" y="5260050"/>
            <a:ext cx="30342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authenticate B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 authenticate A</a:t>
            </a:r>
          </a:p>
        </p:txBody>
      </p:sp>
    </p:spTree>
    <p:extLst>
      <p:ext uri="{BB962C8B-B14F-4D97-AF65-F5344CB8AC3E}">
        <p14:creationId xmlns:p14="http://schemas.microsoft.com/office/powerpoint/2010/main" val="346203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21B2B756-3139-4267-BD4C-D682831F7678}"/>
              </a:ext>
            </a:extLst>
          </p:cNvPr>
          <p:cNvSpPr txBox="1"/>
          <p:nvPr/>
        </p:nvSpPr>
        <p:spPr>
          <a:xfrm>
            <a:off x="1006299" y="914400"/>
            <a:ext cx="656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</a:t>
            </a:r>
            <a:endParaRPr lang="en-US" sz="2400" b="1" dirty="0">
              <a:solidFill>
                <a:srgbClr val="0033CC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A5D81-4E2C-4923-B692-4C18B9FC3D08}"/>
              </a:ext>
            </a:extLst>
          </p:cNvPr>
          <p:cNvSpPr/>
          <p:nvPr/>
        </p:nvSpPr>
        <p:spPr>
          <a:xfrm>
            <a:off x="789794" y="1449616"/>
            <a:ext cx="114022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Knowledge (something the user/node knows)</a:t>
            </a:r>
          </a:p>
          <a:p>
            <a:r>
              <a:rPr lang="en-US" sz="2400" dirty="0">
                <a:solidFill>
                  <a:srgbClr val="800000"/>
                </a:solidFill>
              </a:rPr>
              <a:t>ID, Password, PIN, answers to prearranged questions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Possession (something the user/node has)</a:t>
            </a:r>
          </a:p>
          <a:p>
            <a:r>
              <a:rPr lang="en-US" sz="2400" dirty="0">
                <a:solidFill>
                  <a:srgbClr val="800000"/>
                </a:solidFill>
              </a:rPr>
              <a:t>Smartcard, electronic keycard, physical key, user’s devices</a:t>
            </a:r>
            <a:r>
              <a:rPr lang="en-US" sz="2400">
                <a:solidFill>
                  <a:srgbClr val="800000"/>
                </a:solidFill>
              </a:rPr>
              <a:t>, digital certificates</a:t>
            </a:r>
            <a:r>
              <a:rPr lang="en-US" sz="2400" dirty="0">
                <a:solidFill>
                  <a:srgbClr val="800000"/>
                </a:solidFill>
              </a:rPr>
              <a:t>, …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Inherence (some physical characteristic of the user/devices)</a:t>
            </a:r>
          </a:p>
          <a:p>
            <a:r>
              <a:rPr lang="en-US" sz="2400" dirty="0">
                <a:solidFill>
                  <a:srgbClr val="800000"/>
                </a:solidFill>
              </a:rPr>
              <a:t>Fingerprint, retina, face</a:t>
            </a:r>
            <a:r>
              <a:rPr lang="en-US" sz="2400" dirty="0">
                <a:solidFill>
                  <a:srgbClr val="8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v</a:t>
            </a:r>
            <a:r>
              <a:rPr lang="en-US" sz="2400" dirty="0">
                <a:solidFill>
                  <a:srgbClr val="800000"/>
                </a:solidFill>
              </a:rPr>
              <a:t>oice pattern, handwriting, typing rhythm, PUFs,…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0E59C77A-6B5F-4C16-AC16-EC88074B1D7F}"/>
              </a:ext>
            </a:extLst>
          </p:cNvPr>
          <p:cNvSpPr txBox="1">
            <a:spLocks/>
          </p:cNvSpPr>
          <p:nvPr/>
        </p:nvSpPr>
        <p:spPr>
          <a:xfrm>
            <a:off x="1006300" y="0"/>
            <a:ext cx="7543800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</a:t>
            </a:r>
            <a:endParaRPr lang="en-US" sz="36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5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21B2B756-3139-4267-BD4C-D682831F7678}"/>
              </a:ext>
            </a:extLst>
          </p:cNvPr>
          <p:cNvSpPr txBox="1"/>
          <p:nvPr/>
        </p:nvSpPr>
        <p:spPr>
          <a:xfrm>
            <a:off x="685800" y="1066800"/>
            <a:ext cx="6552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b="1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 authenticate server/ resources</a:t>
            </a:r>
            <a:endParaRPr lang="en-US" sz="2200" b="1" dirty="0">
              <a:solidFill>
                <a:srgbClr val="0033CC"/>
              </a:solidFill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0E59C77A-6B5F-4C16-AC16-EC88074B1D7F}"/>
              </a:ext>
            </a:extLst>
          </p:cNvPr>
          <p:cNvSpPr txBox="1">
            <a:spLocks/>
          </p:cNvSpPr>
          <p:nvPr/>
        </p:nvSpPr>
        <p:spPr>
          <a:xfrm>
            <a:off x="1046868" y="-37611"/>
            <a:ext cx="7543800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server/resources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341B4-B954-4DA0-8088-9B0A7D304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714" y="2047609"/>
            <a:ext cx="1021246" cy="941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CD8F02-9FD3-436C-A75B-CD19972FDEBF}"/>
              </a:ext>
            </a:extLst>
          </p:cNvPr>
          <p:cNvSpPr txBox="1"/>
          <p:nvPr/>
        </p:nvSpPr>
        <p:spPr>
          <a:xfrm>
            <a:off x="8903590" y="2034568"/>
            <a:ext cx="2399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</a:t>
            </a:r>
          </a:p>
          <a:p>
            <a:pPr algn="ctr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6CE2D8-A901-4052-87C0-BA85F5C4B8EE}"/>
              </a:ext>
            </a:extLst>
          </p:cNvPr>
          <p:cNvCxnSpPr>
            <a:cxnSpLocks/>
          </p:cNvCxnSpPr>
          <p:nvPr/>
        </p:nvCxnSpPr>
        <p:spPr>
          <a:xfrm>
            <a:off x="6026314" y="2624995"/>
            <a:ext cx="204610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34CFEB0-29F1-459E-BE3D-AB9448E14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251" y="2034567"/>
            <a:ext cx="628679" cy="7761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6A39A1-6697-479D-901A-E2D4B41C4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017" y="4119729"/>
            <a:ext cx="655019" cy="748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99ACDD-753E-4BA1-A67E-B5921780A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0524" y="4968868"/>
            <a:ext cx="655019" cy="6036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6ECE7A-5366-4D2F-AB77-9C4B00BA4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2850" y="2645048"/>
            <a:ext cx="694043" cy="57836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1D05E9-511E-4951-B666-7B7E97744D17}"/>
              </a:ext>
            </a:extLst>
          </p:cNvPr>
          <p:cNvCxnSpPr>
            <a:cxnSpLocks/>
          </p:cNvCxnSpPr>
          <p:nvPr/>
        </p:nvCxnSpPr>
        <p:spPr>
          <a:xfrm>
            <a:off x="6063157" y="4754140"/>
            <a:ext cx="98621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BD23B-7247-4865-BF94-0176755AE807}"/>
              </a:ext>
            </a:extLst>
          </p:cNvPr>
          <p:cNvCxnSpPr>
            <a:cxnSpLocks/>
          </p:cNvCxnSpPr>
          <p:nvPr/>
        </p:nvCxnSpPr>
        <p:spPr>
          <a:xfrm>
            <a:off x="7989000" y="4754141"/>
            <a:ext cx="831663" cy="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2B18EDB-0B8C-41DC-A458-F78AE9B8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649" y="4096493"/>
            <a:ext cx="877509" cy="9484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6B8133-A318-4EC9-AA1F-052155275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5988" y="4971811"/>
            <a:ext cx="655019" cy="6036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8FBF9B-E530-44AA-B740-CCFDDB2AC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698" y="5283338"/>
            <a:ext cx="694043" cy="5783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4DA17D4-F690-405F-B23A-D6611EB94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698" y="4319519"/>
            <a:ext cx="628679" cy="776148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DFA11C3C-C6D1-462B-8F92-4B3BDC8C70B2}"/>
              </a:ext>
            </a:extLst>
          </p:cNvPr>
          <p:cNvSpPr/>
          <p:nvPr/>
        </p:nvSpPr>
        <p:spPr bwMode="auto">
          <a:xfrm>
            <a:off x="8109262" y="1657053"/>
            <a:ext cx="3193499" cy="146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Times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CD47B0-A533-4CA8-9002-BA5CBA562499}"/>
              </a:ext>
            </a:extLst>
          </p:cNvPr>
          <p:cNvSpPr txBox="1"/>
          <p:nvPr/>
        </p:nvSpPr>
        <p:spPr>
          <a:xfrm>
            <a:off x="10682741" y="2213967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?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2F8B18-398A-42A9-9B64-A69ACF1CB695}"/>
              </a:ext>
            </a:extLst>
          </p:cNvPr>
          <p:cNvSpPr/>
          <p:nvPr/>
        </p:nvSpPr>
        <p:spPr bwMode="auto">
          <a:xfrm>
            <a:off x="6592423" y="4026195"/>
            <a:ext cx="1996080" cy="216377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Times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7F2996-FC94-4DEB-9CA4-60286E29D0C1}"/>
              </a:ext>
            </a:extLst>
          </p:cNvPr>
          <p:cNvSpPr txBox="1"/>
          <p:nvPr/>
        </p:nvSpPr>
        <p:spPr>
          <a:xfrm>
            <a:off x="7791287" y="4754140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/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A7B220-DEE8-4856-B9C5-00032500EA8C}"/>
              </a:ext>
            </a:extLst>
          </p:cNvPr>
          <p:cNvSpPr txBox="1"/>
          <p:nvPr/>
        </p:nvSpPr>
        <p:spPr>
          <a:xfrm>
            <a:off x="1847671" y="2121828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729222-7A95-43D0-9632-A90C57C6F644}"/>
              </a:ext>
            </a:extLst>
          </p:cNvPr>
          <p:cNvSpPr txBox="1"/>
          <p:nvPr/>
        </p:nvSpPr>
        <p:spPr>
          <a:xfrm>
            <a:off x="1818814" y="4345015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end-to-end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9C5F1-AA17-4DD8-9678-B0054125C7D8}"/>
              </a:ext>
            </a:extLst>
          </p:cNvPr>
          <p:cNvSpPr txBox="1"/>
          <p:nvPr/>
        </p:nvSpPr>
        <p:spPr>
          <a:xfrm>
            <a:off x="1797975" y="5034348"/>
            <a:ext cx="2242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hop-to-hop</a:t>
            </a:r>
          </a:p>
        </p:txBody>
      </p:sp>
    </p:spTree>
    <p:extLst>
      <p:ext uri="{BB962C8B-B14F-4D97-AF65-F5344CB8AC3E}">
        <p14:creationId xmlns:p14="http://schemas.microsoft.com/office/powerpoint/2010/main" val="133908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" grpId="0" animBg="1"/>
      <p:bldP spid="27" grpId="0"/>
      <p:bldP spid="30" grpId="0" animBg="1"/>
      <p:bldP spid="31" grpId="0"/>
      <p:bldP spid="2" grpId="0"/>
      <p:bldP spid="23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6">
            <a:extLst>
              <a:ext uri="{FF2B5EF4-FFF2-40B4-BE49-F238E27FC236}">
                <a16:creationId xmlns:a16="http://schemas.microsoft.com/office/drawing/2014/main" id="{29FAC995-F40D-4DA7-A9CB-42613C1EF7E5}"/>
              </a:ext>
            </a:extLst>
          </p:cNvPr>
          <p:cNvGrpSpPr>
            <a:grpSpLocks/>
          </p:cNvGrpSpPr>
          <p:nvPr/>
        </p:nvGrpSpPr>
        <p:grpSpPr bwMode="auto">
          <a:xfrm>
            <a:off x="4741998" y="977764"/>
            <a:ext cx="7159716" cy="5499842"/>
            <a:chOff x="960" y="960"/>
            <a:chExt cx="4445" cy="3349"/>
          </a:xfrm>
        </p:grpSpPr>
        <p:pic>
          <p:nvPicPr>
            <p:cNvPr id="8204" name="Picture 2" descr="U:\rhoskins temp\cert.wmf">
              <a:extLst>
                <a:ext uri="{FF2B5EF4-FFF2-40B4-BE49-F238E27FC236}">
                  <a16:creationId xmlns:a16="http://schemas.microsoft.com/office/drawing/2014/main" id="{394F441C-1AD7-4953-BEE1-1590BED2E4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" y="1000"/>
              <a:ext cx="4402" cy="3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205" name="Group 4">
              <a:extLst>
                <a:ext uri="{FF2B5EF4-FFF2-40B4-BE49-F238E27FC236}">
                  <a16:creationId xmlns:a16="http://schemas.microsoft.com/office/drawing/2014/main" id="{2B785203-6BEC-4578-99E5-0CDCB2BB38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960"/>
              <a:ext cx="3688" cy="607"/>
              <a:chOff x="1240" y="1123"/>
              <a:chExt cx="3688" cy="607"/>
            </a:xfrm>
          </p:grpSpPr>
          <p:pic>
            <p:nvPicPr>
              <p:cNvPr id="8206" name="Picture 5" descr="U:\rhoskins temp\scroll top.wmf">
                <a:extLst>
                  <a:ext uri="{FF2B5EF4-FFF2-40B4-BE49-F238E27FC236}">
                    <a16:creationId xmlns:a16="http://schemas.microsoft.com/office/drawing/2014/main" id="{7686B120-876A-4D3F-9C34-BBFE910975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0" y="1123"/>
                <a:ext cx="3688" cy="6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07" name="Text Box 6">
                <a:extLst>
                  <a:ext uri="{FF2B5EF4-FFF2-40B4-BE49-F238E27FC236}">
                    <a16:creationId xmlns:a16="http://schemas.microsoft.com/office/drawing/2014/main" id="{974C4C19-1AE1-46AF-8753-F403E860EE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8" y="1148"/>
                <a:ext cx="189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GB" altLang="en-US" sz="3200" b="1">
                    <a:solidFill>
                      <a:schemeClr val="tx1"/>
                    </a:solidFill>
                  </a:rPr>
                  <a:t>CERTIFICATE</a:t>
                </a:r>
              </a:p>
            </p:txBody>
          </p:sp>
        </p:grpSp>
      </p:grpSp>
      <p:sp>
        <p:nvSpPr>
          <p:cNvPr id="63495" name="Rectangle 7">
            <a:extLst>
              <a:ext uri="{FF2B5EF4-FFF2-40B4-BE49-F238E27FC236}">
                <a16:creationId xmlns:a16="http://schemas.microsoft.com/office/drawing/2014/main" id="{DC3313DE-591A-48F3-98F2-970FB97A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340" y="20098"/>
            <a:ext cx="7825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server/resources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5FD92D-F692-4CEF-9003-F52A9B357820}"/>
                  </a:ext>
                </a:extLst>
              </p:cNvPr>
              <p:cNvSpPr txBox="1"/>
              <p:nvPr/>
            </p:nvSpPr>
            <p:spPr>
              <a:xfrm>
                <a:off x="251694" y="4406507"/>
                <a:ext cx="62836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𝑐𝑒𝑟𝑡𝑖𝑓𝑖𝑐𝑎𝑡𝑒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=({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𝑝𝑢𝑏𝑙𝑖𝑐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,…},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sz="2400"/>
                  <a:t>Verify signature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5FD92D-F692-4CEF-9003-F52A9B357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94" y="4406507"/>
                <a:ext cx="6283698" cy="830997"/>
              </a:xfrm>
              <a:prstGeom prst="rect">
                <a:avLst/>
              </a:prstGeom>
              <a:blipFill>
                <a:blip r:embed="rId4"/>
                <a:stretch>
                  <a:fillRect l="-1261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4B565B5-8FAE-484F-9A1A-376D1338375D}"/>
              </a:ext>
            </a:extLst>
          </p:cNvPr>
          <p:cNvSpPr/>
          <p:nvPr/>
        </p:nvSpPr>
        <p:spPr bwMode="auto">
          <a:xfrm>
            <a:off x="5891598" y="2865438"/>
            <a:ext cx="4085727" cy="5949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Times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9959D3-A2F2-470F-91CF-586C2BEC7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0415" y="3026879"/>
            <a:ext cx="628679" cy="776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8B1401-CD4A-4760-92AF-D505C7FD7802}"/>
              </a:ext>
            </a:extLst>
          </p:cNvPr>
          <p:cNvSpPr txBox="1"/>
          <p:nvPr/>
        </p:nvSpPr>
        <p:spPr>
          <a:xfrm>
            <a:off x="4144138" y="368509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Servers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E2CF1-B7B7-47C8-8136-F1EC61D26F82}"/>
              </a:ext>
            </a:extLst>
          </p:cNvPr>
          <p:cNvSpPr txBox="1"/>
          <p:nvPr/>
        </p:nvSpPr>
        <p:spPr>
          <a:xfrm>
            <a:off x="228600" y="965798"/>
            <a:ext cx="41585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Degital certificate-based</a:t>
            </a:r>
          </a:p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A6ACCD-E912-4169-9151-FD17D0A51F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332" y="2861379"/>
            <a:ext cx="655019" cy="6036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65221B-690F-4BA5-9563-71818FD4CD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694" y="2044903"/>
            <a:ext cx="877509" cy="9484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B83539-1563-42E7-8F52-E31B50944AFB}"/>
              </a:ext>
            </a:extLst>
          </p:cNvPr>
          <p:cNvSpPr txBox="1"/>
          <p:nvPr/>
        </p:nvSpPr>
        <p:spPr>
          <a:xfrm>
            <a:off x="353219" y="3649242"/>
            <a:ext cx="1373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45BBFD-33E0-4DA6-AAA9-6973748B248A}"/>
              </a:ext>
            </a:extLst>
          </p:cNvPr>
          <p:cNvCxnSpPr/>
          <p:nvPr/>
        </p:nvCxnSpPr>
        <p:spPr bwMode="auto">
          <a:xfrm flipH="1" flipV="1">
            <a:off x="1600200" y="3414953"/>
            <a:ext cx="254393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37CE8F-570E-442D-84DD-322655767AA9}"/>
              </a:ext>
            </a:extLst>
          </p:cNvPr>
          <p:cNvSpPr txBox="1"/>
          <p:nvPr/>
        </p:nvSpPr>
        <p:spPr>
          <a:xfrm>
            <a:off x="1727063" y="2765269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Digital certificate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B91FCE0-144F-427D-8656-BF29B6884B84}"/>
              </a:ext>
            </a:extLst>
          </p:cNvPr>
          <p:cNvSpPr/>
          <p:nvPr/>
        </p:nvSpPr>
        <p:spPr bwMode="auto">
          <a:xfrm>
            <a:off x="825098" y="5594585"/>
            <a:ext cx="818068" cy="32306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AB80713-05D5-44FC-B8A7-259E01FB7632}"/>
              </a:ext>
            </a:extLst>
          </p:cNvPr>
          <p:cNvSpPr/>
          <p:nvPr/>
        </p:nvSpPr>
        <p:spPr bwMode="auto">
          <a:xfrm>
            <a:off x="1812483" y="5337907"/>
            <a:ext cx="300077" cy="94311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7F6662-CB21-4A92-9378-9A98B230F65B}"/>
              </a:ext>
            </a:extLst>
          </p:cNvPr>
          <p:cNvSpPr txBox="1"/>
          <p:nvPr/>
        </p:nvSpPr>
        <p:spPr>
          <a:xfrm>
            <a:off x="2081438" y="5380501"/>
            <a:ext cx="43171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authenticate sever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Know server’s puclic key</a:t>
            </a:r>
          </a:p>
        </p:txBody>
      </p:sp>
    </p:spTree>
    <p:extLst>
      <p:ext uri="{BB962C8B-B14F-4D97-AF65-F5344CB8AC3E}">
        <p14:creationId xmlns:p14="http://schemas.microsoft.com/office/powerpoint/2010/main" val="73105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C2590FE-9CAE-4045-8CEB-386AFF6E5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23" y="1052382"/>
            <a:ext cx="4350200" cy="539766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3A0E8B-AFA6-456F-A6C8-3AFDAFFE85ED}"/>
              </a:ext>
            </a:extLst>
          </p:cNvPr>
          <p:cNvCxnSpPr/>
          <p:nvPr/>
        </p:nvCxnSpPr>
        <p:spPr>
          <a:xfrm>
            <a:off x="2135078" y="1023551"/>
            <a:ext cx="8021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3D14ACA-CC90-4C8B-93EB-07F5EE641811}"/>
              </a:ext>
            </a:extLst>
          </p:cNvPr>
          <p:cNvSpPr/>
          <p:nvPr/>
        </p:nvSpPr>
        <p:spPr>
          <a:xfrm>
            <a:off x="5410599" y="1024265"/>
            <a:ext cx="49231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Certificates-based authentication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3F1123-F96C-4985-BE9D-10F150E7C9A7}"/>
              </a:ext>
            </a:extLst>
          </p:cNvPr>
          <p:cNvSpPr txBox="1"/>
          <p:nvPr/>
        </p:nvSpPr>
        <p:spPr>
          <a:xfrm>
            <a:off x="6939236" y="2133858"/>
            <a:ext cx="35784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server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C7AA36C-CE95-4AEF-8243-37801206D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037" y="1940575"/>
            <a:ext cx="628679" cy="7761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159D90-8E92-4593-8C37-BB2B75B924A0}"/>
              </a:ext>
            </a:extLst>
          </p:cNvPr>
          <p:cNvSpPr txBox="1"/>
          <p:nvPr/>
        </p:nvSpPr>
        <p:spPr>
          <a:xfrm>
            <a:off x="6645054" y="2852160"/>
            <a:ext cx="4033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key/ </a:t>
            </a:r>
            <a:r>
              <a:rPr lang="en-US" sz="22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Secret key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041D22-1725-4D87-8B82-87833655AA98}"/>
              </a:ext>
            </a:extLst>
          </p:cNvPr>
          <p:cNvSpPr/>
          <p:nvPr/>
        </p:nvSpPr>
        <p:spPr>
          <a:xfrm>
            <a:off x="6052511" y="3499115"/>
            <a:ext cx="36863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 authentication/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agreement data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6562B27-FB28-4491-926E-3D6A109F161A}"/>
              </a:ext>
            </a:extLst>
          </p:cNvPr>
          <p:cNvSpPr/>
          <p:nvPr/>
        </p:nvSpPr>
        <p:spPr>
          <a:xfrm>
            <a:off x="7444656" y="3206535"/>
            <a:ext cx="139926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A1688E8-D74A-47DF-A9BD-19610BE05810}"/>
              </a:ext>
            </a:extLst>
          </p:cNvPr>
          <p:cNvSpPr/>
          <p:nvPr/>
        </p:nvSpPr>
        <p:spPr>
          <a:xfrm rot="10800000">
            <a:off x="5410599" y="3099019"/>
            <a:ext cx="108995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B19467-E839-4C68-8E14-C6585ED37AF6}"/>
              </a:ext>
            </a:extLst>
          </p:cNvPr>
          <p:cNvSpPr/>
          <p:nvPr/>
        </p:nvSpPr>
        <p:spPr>
          <a:xfrm>
            <a:off x="5200048" y="2567296"/>
            <a:ext cx="16594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Certificate</a:t>
            </a:r>
            <a:endParaRPr lang="en-US" sz="2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21EA14-62D8-41FC-8DD9-1AECEC84FD41}"/>
              </a:ext>
            </a:extLst>
          </p:cNvPr>
          <p:cNvSpPr/>
          <p:nvPr/>
        </p:nvSpPr>
        <p:spPr>
          <a:xfrm>
            <a:off x="6349452" y="4194564"/>
            <a:ext cx="401494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Combine: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key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Identity</a:t>
            </a: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(IP, </a:t>
            </a: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name,…)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Signature</a:t>
            </a:r>
            <a:endParaRPr 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C3217-07C1-4450-A3CA-C3DF58E373C0}"/>
              </a:ext>
            </a:extLst>
          </p:cNvPr>
          <p:cNvSpPr txBox="1"/>
          <p:nvPr/>
        </p:nvSpPr>
        <p:spPr>
          <a:xfrm>
            <a:off x="6397861" y="5668667"/>
            <a:ext cx="1733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Trusted CA</a:t>
            </a:r>
            <a:endParaRPr lang="en-US" sz="2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F974F7-E026-466D-9681-77EFCEBA9962}"/>
              </a:ext>
            </a:extLst>
          </p:cNvPr>
          <p:cNvCxnSpPr>
            <a:cxnSpLocks/>
          </p:cNvCxnSpPr>
          <p:nvPr/>
        </p:nvCxnSpPr>
        <p:spPr>
          <a:xfrm>
            <a:off x="1950908" y="3520248"/>
            <a:ext cx="4446952" cy="15054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73CA3834-32B7-4CB3-A002-8E10D677E3A7}"/>
              </a:ext>
            </a:extLst>
          </p:cNvPr>
          <p:cNvSpPr/>
          <p:nvPr/>
        </p:nvSpPr>
        <p:spPr>
          <a:xfrm>
            <a:off x="1803411" y="3314449"/>
            <a:ext cx="125683" cy="36933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B46048D-70AF-4A18-AD50-2AFDEC9A28B6}"/>
              </a:ext>
            </a:extLst>
          </p:cNvPr>
          <p:cNvCxnSpPr>
            <a:cxnSpLocks/>
          </p:cNvCxnSpPr>
          <p:nvPr/>
        </p:nvCxnSpPr>
        <p:spPr>
          <a:xfrm>
            <a:off x="2803091" y="2610063"/>
            <a:ext cx="3594769" cy="288001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ight Brace 53">
            <a:extLst>
              <a:ext uri="{FF2B5EF4-FFF2-40B4-BE49-F238E27FC236}">
                <a16:creationId xmlns:a16="http://schemas.microsoft.com/office/drawing/2014/main" id="{B2CA386F-7BA0-43DD-8576-B76E3712370B}"/>
              </a:ext>
            </a:extLst>
          </p:cNvPr>
          <p:cNvSpPr/>
          <p:nvPr/>
        </p:nvSpPr>
        <p:spPr>
          <a:xfrm>
            <a:off x="2597649" y="2380079"/>
            <a:ext cx="125683" cy="36933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E12226-71D4-4302-9097-AAC758450E2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675851" y="2852160"/>
            <a:ext cx="4722010" cy="30319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B3F0AC69-8714-4F35-97F0-4DEAD3DF61F9}"/>
              </a:ext>
            </a:extLst>
          </p:cNvPr>
          <p:cNvSpPr/>
          <p:nvPr/>
        </p:nvSpPr>
        <p:spPr>
          <a:xfrm rot="10800000">
            <a:off x="8199757" y="5702910"/>
            <a:ext cx="317599" cy="430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EC081D-1F13-4A34-B4C9-DEC01F8EBF45}"/>
              </a:ext>
            </a:extLst>
          </p:cNvPr>
          <p:cNvSpPr/>
          <p:nvPr/>
        </p:nvSpPr>
        <p:spPr>
          <a:xfrm>
            <a:off x="8644614" y="5741313"/>
            <a:ext cx="7040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PKI</a:t>
            </a:r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CEB717-AFC5-43D9-933B-FB0E2B397081}"/>
              </a:ext>
            </a:extLst>
          </p:cNvPr>
          <p:cNvSpPr/>
          <p:nvPr/>
        </p:nvSpPr>
        <p:spPr>
          <a:xfrm>
            <a:off x="1046099" y="40316"/>
            <a:ext cx="6669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server/resources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08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49" grpId="0"/>
      <p:bldP spid="15" grpId="0"/>
      <p:bldP spid="21" grpId="0" animBg="1"/>
      <p:bldP spid="54" grpId="0" animBg="1"/>
      <p:bldP spid="56" grpId="0" animBg="1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86">
            <a:extLst>
              <a:ext uri="{FF2B5EF4-FFF2-40B4-BE49-F238E27FC236}">
                <a16:creationId xmlns:a16="http://schemas.microsoft.com/office/drawing/2014/main" id="{BDF0B127-7AB6-47AD-86CE-E41E47064A48}"/>
              </a:ext>
            </a:extLst>
          </p:cNvPr>
          <p:cNvGrpSpPr>
            <a:grpSpLocks/>
          </p:cNvGrpSpPr>
          <p:nvPr/>
        </p:nvGrpSpPr>
        <p:grpSpPr bwMode="auto">
          <a:xfrm>
            <a:off x="3143672" y="1228716"/>
            <a:ext cx="6375400" cy="4102100"/>
            <a:chOff x="720" y="789"/>
            <a:chExt cx="4640" cy="3043"/>
          </a:xfrm>
        </p:grpSpPr>
        <p:grpSp>
          <p:nvGrpSpPr>
            <p:cNvPr id="28677" name="Group 3">
              <a:extLst>
                <a:ext uri="{FF2B5EF4-FFF2-40B4-BE49-F238E27FC236}">
                  <a16:creationId xmlns:a16="http://schemas.microsoft.com/office/drawing/2014/main" id="{B7C60D42-18ED-49EF-AAFC-1F835D1259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0" y="960"/>
              <a:ext cx="422" cy="284"/>
              <a:chOff x="4560" y="2016"/>
              <a:chExt cx="816" cy="912"/>
            </a:xfrm>
          </p:grpSpPr>
          <p:sp>
            <p:nvSpPr>
              <p:cNvPr id="102404" name="Rectangle 4">
                <a:extLst>
                  <a:ext uri="{FF2B5EF4-FFF2-40B4-BE49-F238E27FC236}">
                    <a16:creationId xmlns:a16="http://schemas.microsoft.com/office/drawing/2014/main" id="{54A3ADD1-C901-4910-AC2E-05A76C8C385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60" y="2015"/>
                <a:ext cx="815" cy="908"/>
              </a:xfrm>
              <a:prstGeom prst="rect">
                <a:avLst/>
              </a:prstGeom>
              <a:gradFill rotWithShape="0">
                <a:gsLst>
                  <a:gs pos="0">
                    <a:srgbClr val="FF99CC">
                      <a:gamma/>
                      <a:tint val="0"/>
                      <a:invGamma/>
                    </a:srgbClr>
                  </a:gs>
                  <a:gs pos="100000">
                    <a:srgbClr val="FF99CC"/>
                  </a:gs>
                </a:gsLst>
                <a:path path="shape">
                  <a:fillToRect l="50000" t="50000" r="50000" b="50000"/>
                </a:path>
              </a:gra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FF99CC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56" name="Rectangle 5">
                <a:extLst>
                  <a:ext uri="{FF2B5EF4-FFF2-40B4-BE49-F238E27FC236}">
                    <a16:creationId xmlns:a16="http://schemas.microsoft.com/office/drawing/2014/main" id="{DF98FFEA-F187-49F5-AEE9-3B2B0D647C7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60" y="2016"/>
                <a:ext cx="816" cy="912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99CC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36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GB" altLang="en-US" sz="2000" b="1">
                    <a:solidFill>
                      <a:schemeClr val="tx1"/>
                    </a:solidFill>
                    <a:latin typeface="Arial" panose="020B0604020202020204" pitchFamily="34" charset="0"/>
                  </a:rPr>
                  <a:t>CA</a:t>
                </a:r>
              </a:p>
            </p:txBody>
          </p:sp>
        </p:grpSp>
        <p:grpSp>
          <p:nvGrpSpPr>
            <p:cNvPr id="28678" name="Group 6">
              <a:extLst>
                <a:ext uri="{FF2B5EF4-FFF2-40B4-BE49-F238E27FC236}">
                  <a16:creationId xmlns:a16="http://schemas.microsoft.com/office/drawing/2014/main" id="{B576BB9B-A19C-43C2-8D28-9EAD8ED2F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960"/>
              <a:ext cx="1046" cy="1580"/>
              <a:chOff x="2192" y="1056"/>
              <a:chExt cx="1046" cy="1580"/>
            </a:xfrm>
          </p:grpSpPr>
          <p:sp>
            <p:nvSpPr>
              <p:cNvPr id="102407" name="Line 7">
                <a:extLst>
                  <a:ext uri="{FF2B5EF4-FFF2-40B4-BE49-F238E27FC236}">
                    <a16:creationId xmlns:a16="http://schemas.microsoft.com/office/drawing/2014/main" id="{038C4717-5146-4177-A5A4-31FAF8A1A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4" y="1824"/>
                <a:ext cx="384" cy="624"/>
              </a:xfrm>
              <a:prstGeom prst="line">
                <a:avLst/>
              </a:prstGeom>
              <a:noFill/>
              <a:ln w="76200">
                <a:solidFill>
                  <a:srgbClr val="00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08" name="Line 8">
                <a:extLst>
                  <a:ext uri="{FF2B5EF4-FFF2-40B4-BE49-F238E27FC236}">
                    <a16:creationId xmlns:a16="http://schemas.microsoft.com/office/drawing/2014/main" id="{C1B81F04-57A2-4858-BC21-A6015C1028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3" y="1824"/>
                <a:ext cx="334" cy="577"/>
              </a:xfrm>
              <a:prstGeom prst="line">
                <a:avLst/>
              </a:prstGeom>
              <a:noFill/>
              <a:ln w="76200">
                <a:solidFill>
                  <a:srgbClr val="00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09" name="Line 9">
                <a:extLst>
                  <a:ext uri="{FF2B5EF4-FFF2-40B4-BE49-F238E27FC236}">
                    <a16:creationId xmlns:a16="http://schemas.microsoft.com/office/drawing/2014/main" id="{25FD8B3A-1CB0-4524-B1FD-350CF464D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8" y="1198"/>
                <a:ext cx="0" cy="624"/>
              </a:xfrm>
              <a:prstGeom prst="line">
                <a:avLst/>
              </a:prstGeom>
              <a:noFill/>
              <a:ln w="76200">
                <a:solidFill>
                  <a:srgbClr val="00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8743" name="Group 10">
                <a:extLst>
                  <a:ext uri="{FF2B5EF4-FFF2-40B4-BE49-F238E27FC236}">
                    <a16:creationId xmlns:a16="http://schemas.microsoft.com/office/drawing/2014/main" id="{054D085D-3A90-4D96-AC5C-245154FD759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528" y="1056"/>
                <a:ext cx="422" cy="284"/>
                <a:chOff x="4560" y="2016"/>
                <a:chExt cx="816" cy="912"/>
              </a:xfrm>
            </p:grpSpPr>
            <p:sp>
              <p:nvSpPr>
                <p:cNvPr id="102411" name="Rectangle 11">
                  <a:extLst>
                    <a:ext uri="{FF2B5EF4-FFF2-40B4-BE49-F238E27FC236}">
                      <a16:creationId xmlns:a16="http://schemas.microsoft.com/office/drawing/2014/main" id="{90508506-2ADC-451D-9864-3192B770945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1" y="2015"/>
                  <a:ext cx="815" cy="908"/>
                </a:xfrm>
                <a:prstGeom prst="rect">
                  <a:avLst/>
                </a:prstGeom>
                <a:gradFill rotWithShape="0">
                  <a:gsLst>
                    <a:gs pos="0">
                      <a:srgbClr val="FF99CC">
                        <a:gamma/>
                        <a:tint val="0"/>
                        <a:invGamma/>
                      </a:srgbClr>
                    </a:gs>
                    <a:gs pos="100000">
                      <a:srgbClr val="FF99CC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99CC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54" name="Rectangle 12">
                  <a:extLst>
                    <a:ext uri="{FF2B5EF4-FFF2-40B4-BE49-F238E27FC236}">
                      <a16:creationId xmlns:a16="http://schemas.microsoft.com/office/drawing/2014/main" id="{71AD65FB-674D-41AB-825D-FAAEA702F6D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6"/>
                  <a:ext cx="816" cy="91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99CC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CA</a:t>
                  </a:r>
                </a:p>
              </p:txBody>
            </p:sp>
          </p:grpSp>
          <p:grpSp>
            <p:nvGrpSpPr>
              <p:cNvPr id="28744" name="Group 13">
                <a:extLst>
                  <a:ext uri="{FF2B5EF4-FFF2-40B4-BE49-F238E27FC236}">
                    <a16:creationId xmlns:a16="http://schemas.microsoft.com/office/drawing/2014/main" id="{DF97FE90-84A3-478E-B072-7C00FB2FF8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528" y="1680"/>
                <a:ext cx="422" cy="284"/>
                <a:chOff x="4560" y="2016"/>
                <a:chExt cx="816" cy="912"/>
              </a:xfrm>
            </p:grpSpPr>
            <p:sp>
              <p:nvSpPr>
                <p:cNvPr id="102414" name="Rectangle 14">
                  <a:extLst>
                    <a:ext uri="{FF2B5EF4-FFF2-40B4-BE49-F238E27FC236}">
                      <a16:creationId xmlns:a16="http://schemas.microsoft.com/office/drawing/2014/main" id="{056C15DD-901A-496E-B4B6-6721F80997A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1" y="2016"/>
                  <a:ext cx="815" cy="911"/>
                </a:xfrm>
                <a:prstGeom prst="rect">
                  <a:avLst/>
                </a:prstGeom>
                <a:gradFill rotWithShape="0">
                  <a:gsLst>
                    <a:gs pos="0">
                      <a:srgbClr val="FF99CC">
                        <a:gamma/>
                        <a:tint val="0"/>
                        <a:invGamma/>
                      </a:srgbClr>
                    </a:gs>
                    <a:gs pos="100000">
                      <a:srgbClr val="FF99CC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99CC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52" name="Rectangle 15">
                  <a:extLst>
                    <a:ext uri="{FF2B5EF4-FFF2-40B4-BE49-F238E27FC236}">
                      <a16:creationId xmlns:a16="http://schemas.microsoft.com/office/drawing/2014/main" id="{F7CAAB2D-CC08-457F-9271-CC99391F25C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6"/>
                  <a:ext cx="816" cy="91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99CC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CA</a:t>
                  </a:r>
                </a:p>
              </p:txBody>
            </p:sp>
          </p:grpSp>
          <p:grpSp>
            <p:nvGrpSpPr>
              <p:cNvPr id="28745" name="Group 16">
                <a:extLst>
                  <a:ext uri="{FF2B5EF4-FFF2-40B4-BE49-F238E27FC236}">
                    <a16:creationId xmlns:a16="http://schemas.microsoft.com/office/drawing/2014/main" id="{DE79C815-4959-4A2E-A4B2-D59F57BDD96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192" y="2352"/>
                <a:ext cx="422" cy="284"/>
                <a:chOff x="4560" y="2016"/>
                <a:chExt cx="816" cy="912"/>
              </a:xfrm>
            </p:grpSpPr>
            <p:sp>
              <p:nvSpPr>
                <p:cNvPr id="102417" name="Rectangle 17">
                  <a:extLst>
                    <a:ext uri="{FF2B5EF4-FFF2-40B4-BE49-F238E27FC236}">
                      <a16:creationId xmlns:a16="http://schemas.microsoft.com/office/drawing/2014/main" id="{21CF9E14-412F-4DAC-B5ED-6AA907946DB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1" y="2017"/>
                  <a:ext cx="815" cy="911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>
                        <a:gamma/>
                        <a:tint val="42353"/>
                        <a:invGamma/>
                      </a:srgbClr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9CCFF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50" name="Rectangle 18">
                  <a:extLst>
                    <a:ext uri="{FF2B5EF4-FFF2-40B4-BE49-F238E27FC236}">
                      <a16:creationId xmlns:a16="http://schemas.microsoft.com/office/drawing/2014/main" id="{EBCAB312-566F-43FB-ADDC-FDF51968C8D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6"/>
                  <a:ext cx="816" cy="912"/>
                </a:xfrm>
                <a:prstGeom prst="rect">
                  <a:avLst/>
                </a:prstGeom>
                <a:gradFill rotWithShape="0">
                  <a:gsLst>
                    <a:gs pos="0">
                      <a:srgbClr val="D4E9FF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RA</a:t>
                  </a:r>
                </a:p>
              </p:txBody>
            </p:sp>
          </p:grpSp>
          <p:grpSp>
            <p:nvGrpSpPr>
              <p:cNvPr id="28746" name="Group 19">
                <a:extLst>
                  <a:ext uri="{FF2B5EF4-FFF2-40B4-BE49-F238E27FC236}">
                    <a16:creationId xmlns:a16="http://schemas.microsoft.com/office/drawing/2014/main" id="{FDF64516-0632-4621-B90E-C597B00223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16" y="2352"/>
                <a:ext cx="422" cy="284"/>
                <a:chOff x="4560" y="2016"/>
                <a:chExt cx="816" cy="912"/>
              </a:xfrm>
            </p:grpSpPr>
            <p:sp>
              <p:nvSpPr>
                <p:cNvPr id="102420" name="Rectangle 20">
                  <a:extLst>
                    <a:ext uri="{FF2B5EF4-FFF2-40B4-BE49-F238E27FC236}">
                      <a16:creationId xmlns:a16="http://schemas.microsoft.com/office/drawing/2014/main" id="{5CFDBF8E-AC00-4858-9DCE-534AEF7FB94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1" y="2017"/>
                  <a:ext cx="815" cy="911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>
                        <a:gamma/>
                        <a:tint val="42353"/>
                        <a:invGamma/>
                      </a:srgbClr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9CCFF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48" name="Rectangle 21">
                  <a:extLst>
                    <a:ext uri="{FF2B5EF4-FFF2-40B4-BE49-F238E27FC236}">
                      <a16:creationId xmlns:a16="http://schemas.microsoft.com/office/drawing/2014/main" id="{26686AF9-F2C6-4F42-B1AF-45D0982974A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6"/>
                  <a:ext cx="816" cy="912"/>
                </a:xfrm>
                <a:prstGeom prst="rect">
                  <a:avLst/>
                </a:prstGeom>
                <a:gradFill rotWithShape="0">
                  <a:gsLst>
                    <a:gs pos="0">
                      <a:srgbClr val="D4E9FF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RA</a:t>
                  </a:r>
                </a:p>
              </p:txBody>
            </p:sp>
          </p:grpSp>
        </p:grpSp>
        <p:grpSp>
          <p:nvGrpSpPr>
            <p:cNvPr id="28679" name="Group 23">
              <a:extLst>
                <a:ext uri="{FF2B5EF4-FFF2-40B4-BE49-F238E27FC236}">
                  <a16:creationId xmlns:a16="http://schemas.microsoft.com/office/drawing/2014/main" id="{A8F41F37-68D0-4BA3-B764-ED90DD5510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960"/>
              <a:ext cx="422" cy="908"/>
              <a:chOff x="1808" y="1056"/>
              <a:chExt cx="422" cy="908"/>
            </a:xfrm>
          </p:grpSpPr>
          <p:sp>
            <p:nvSpPr>
              <p:cNvPr id="102424" name="Line 24">
                <a:extLst>
                  <a:ext uri="{FF2B5EF4-FFF2-40B4-BE49-F238E27FC236}">
                    <a16:creationId xmlns:a16="http://schemas.microsoft.com/office/drawing/2014/main" id="{C617E13C-835E-468D-AD72-8E7C0B79B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48" y="1198"/>
                <a:ext cx="0" cy="669"/>
              </a:xfrm>
              <a:prstGeom prst="line">
                <a:avLst/>
              </a:prstGeom>
              <a:noFill/>
              <a:ln w="76200">
                <a:solidFill>
                  <a:srgbClr val="00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8734" name="Group 25">
                <a:extLst>
                  <a:ext uri="{FF2B5EF4-FFF2-40B4-BE49-F238E27FC236}">
                    <a16:creationId xmlns:a16="http://schemas.microsoft.com/office/drawing/2014/main" id="{F46F0D0A-26FD-4068-882D-32D40DFFF22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808" y="1056"/>
                <a:ext cx="422" cy="284"/>
                <a:chOff x="4560" y="2016"/>
                <a:chExt cx="816" cy="912"/>
              </a:xfrm>
            </p:grpSpPr>
            <p:sp>
              <p:nvSpPr>
                <p:cNvPr id="102426" name="Rectangle 26">
                  <a:extLst>
                    <a:ext uri="{FF2B5EF4-FFF2-40B4-BE49-F238E27FC236}">
                      <a16:creationId xmlns:a16="http://schemas.microsoft.com/office/drawing/2014/main" id="{FF424AAF-0443-42A7-A03E-C0FA011EFAF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5"/>
                  <a:ext cx="815" cy="908"/>
                </a:xfrm>
                <a:prstGeom prst="rect">
                  <a:avLst/>
                </a:prstGeom>
                <a:gradFill rotWithShape="0">
                  <a:gsLst>
                    <a:gs pos="0">
                      <a:srgbClr val="FF99CC">
                        <a:gamma/>
                        <a:tint val="0"/>
                        <a:invGamma/>
                      </a:srgbClr>
                    </a:gs>
                    <a:gs pos="100000">
                      <a:srgbClr val="FF99CC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99CC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39" name="Rectangle 27">
                  <a:extLst>
                    <a:ext uri="{FF2B5EF4-FFF2-40B4-BE49-F238E27FC236}">
                      <a16:creationId xmlns:a16="http://schemas.microsoft.com/office/drawing/2014/main" id="{E64EDA1D-0A90-46F3-94F8-06E2E8A7030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6"/>
                  <a:ext cx="816" cy="91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99CC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CA</a:t>
                  </a:r>
                </a:p>
              </p:txBody>
            </p:sp>
          </p:grpSp>
          <p:grpSp>
            <p:nvGrpSpPr>
              <p:cNvPr id="28735" name="Group 28">
                <a:extLst>
                  <a:ext uri="{FF2B5EF4-FFF2-40B4-BE49-F238E27FC236}">
                    <a16:creationId xmlns:a16="http://schemas.microsoft.com/office/drawing/2014/main" id="{0038EC32-5263-4CCC-9EAF-2B6B1B0ECF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808" y="1680"/>
                <a:ext cx="422" cy="284"/>
                <a:chOff x="4560" y="2016"/>
                <a:chExt cx="816" cy="912"/>
              </a:xfrm>
            </p:grpSpPr>
            <p:sp>
              <p:nvSpPr>
                <p:cNvPr id="102429" name="Rectangle 29">
                  <a:extLst>
                    <a:ext uri="{FF2B5EF4-FFF2-40B4-BE49-F238E27FC236}">
                      <a16:creationId xmlns:a16="http://schemas.microsoft.com/office/drawing/2014/main" id="{5068E54C-8334-43DB-B949-7D504C52F41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6"/>
                  <a:ext cx="815" cy="911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>
                        <a:gamma/>
                        <a:tint val="42353"/>
                        <a:invGamma/>
                      </a:srgbClr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9CCFF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37" name="Rectangle 30">
                  <a:extLst>
                    <a:ext uri="{FF2B5EF4-FFF2-40B4-BE49-F238E27FC236}">
                      <a16:creationId xmlns:a16="http://schemas.microsoft.com/office/drawing/2014/main" id="{5B37AB56-8126-4CD9-8610-FC3FFD5DE49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6"/>
                  <a:ext cx="816" cy="912"/>
                </a:xfrm>
                <a:prstGeom prst="rect">
                  <a:avLst/>
                </a:prstGeom>
                <a:gradFill rotWithShape="0">
                  <a:gsLst>
                    <a:gs pos="0">
                      <a:srgbClr val="D4E9FF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RA</a:t>
                  </a:r>
                </a:p>
              </p:txBody>
            </p:sp>
          </p:grpSp>
        </p:grpSp>
        <p:grpSp>
          <p:nvGrpSpPr>
            <p:cNvPr id="28680" name="Group 31">
              <a:extLst>
                <a:ext uri="{FF2B5EF4-FFF2-40B4-BE49-F238E27FC236}">
                  <a16:creationId xmlns:a16="http://schemas.microsoft.com/office/drawing/2014/main" id="{824F0DAD-03DE-4E4F-B2E8-8188321D9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960"/>
              <a:ext cx="992" cy="2872"/>
              <a:chOff x="4738" y="1036"/>
              <a:chExt cx="992" cy="2872"/>
            </a:xfrm>
          </p:grpSpPr>
          <p:sp>
            <p:nvSpPr>
              <p:cNvPr id="102432" name="Line 32">
                <a:extLst>
                  <a:ext uri="{FF2B5EF4-FFF2-40B4-BE49-F238E27FC236}">
                    <a16:creationId xmlns:a16="http://schemas.microsoft.com/office/drawing/2014/main" id="{8CDF6993-C6E5-4974-8008-450AC3AE3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3" y="1176"/>
                <a:ext cx="593" cy="1"/>
              </a:xfrm>
              <a:prstGeom prst="line">
                <a:avLst/>
              </a:prstGeom>
              <a:noFill/>
              <a:ln w="76200">
                <a:solidFill>
                  <a:srgbClr val="00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8714" name="Group 33">
                <a:extLst>
                  <a:ext uri="{FF2B5EF4-FFF2-40B4-BE49-F238E27FC236}">
                    <a16:creationId xmlns:a16="http://schemas.microsoft.com/office/drawing/2014/main" id="{6E8A52C6-6043-44C2-8942-97892C061D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8" y="1036"/>
                <a:ext cx="992" cy="2872"/>
                <a:chOff x="4738" y="1036"/>
                <a:chExt cx="992" cy="2872"/>
              </a:xfrm>
            </p:grpSpPr>
            <p:grpSp>
              <p:nvGrpSpPr>
                <p:cNvPr id="28715" name="Group 34">
                  <a:extLst>
                    <a:ext uri="{FF2B5EF4-FFF2-40B4-BE49-F238E27FC236}">
                      <a16:creationId xmlns:a16="http://schemas.microsoft.com/office/drawing/2014/main" id="{FFF6768A-4570-4A93-988D-172B0670BD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330" y="3633"/>
                  <a:ext cx="400" cy="275"/>
                  <a:chOff x="4560" y="2016"/>
                  <a:chExt cx="816" cy="912"/>
                </a:xfrm>
              </p:grpSpPr>
              <p:sp>
                <p:nvSpPr>
                  <p:cNvPr id="102435" name="Rectangle 35">
                    <a:extLst>
                      <a:ext uri="{FF2B5EF4-FFF2-40B4-BE49-F238E27FC236}">
                        <a16:creationId xmlns:a16="http://schemas.microsoft.com/office/drawing/2014/main" id="{91F00429-904F-4433-ADBC-403AE446DB6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60" y="1999"/>
                    <a:ext cx="816" cy="929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FF99">
                          <a:gamma/>
                          <a:tint val="39216"/>
                          <a:invGamma/>
                        </a:srgbClr>
                      </a:gs>
                      <a:gs pos="100000">
                        <a:srgbClr val="00FF99"/>
                      </a:gs>
                    </a:gsLst>
                    <a:path path="shape">
                      <a:fillToRect l="50000" t="50000" r="50000" b="50000"/>
                    </a:path>
                  </a:gradFill>
                  <a:ln w="12700">
                    <a:miter lim="800000"/>
                    <a:headEnd type="none" w="sm" len="sm"/>
                    <a:tailEnd type="none" w="sm" len="sm"/>
                  </a:ln>
                  <a:effectLst/>
                  <a:scene3d>
                    <a:camera prst="legacyObliqueTopLef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00FF99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8732" name="Rectangle 36">
                    <a:extLst>
                      <a:ext uri="{FF2B5EF4-FFF2-40B4-BE49-F238E27FC236}">
                        <a16:creationId xmlns:a16="http://schemas.microsoft.com/office/drawing/2014/main" id="{6C3E425F-5962-47F8-BA24-4F62CA56654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60" y="2016"/>
                    <a:ext cx="816" cy="91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9BFFD7"/>
                      </a:gs>
                      <a:gs pos="100000">
                        <a:srgbClr val="00FF99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miter lim="800000"/>
                    <a:headEnd/>
                    <a:tailEnd/>
                  </a:ln>
                  <a:scene3d>
                    <a:camera prst="legacyObliqueTopLef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00FF99"/>
                    </a:extrusionClr>
                    <a:contourClr>
                      <a:srgbClr val="9BFFD7"/>
                    </a:contourClr>
                  </a:sp3d>
                </p:spPr>
                <p:txBody>
                  <a:bodyPr wrap="none" anchor="ctr">
                    <a:flatTx/>
                  </a:bodyPr>
                  <a:lstStyle>
                    <a:lvl1pPr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LRA</a:t>
                    </a:r>
                  </a:p>
                </p:txBody>
              </p:sp>
            </p:grpSp>
            <p:grpSp>
              <p:nvGrpSpPr>
                <p:cNvPr id="28716" name="Group 37">
                  <a:extLst>
                    <a:ext uri="{FF2B5EF4-FFF2-40B4-BE49-F238E27FC236}">
                      <a16:creationId xmlns:a16="http://schemas.microsoft.com/office/drawing/2014/main" id="{7B7C4E42-8A79-4964-B80B-6E8A62D4D88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738" y="3633"/>
                  <a:ext cx="401" cy="275"/>
                  <a:chOff x="4560" y="2016"/>
                  <a:chExt cx="816" cy="912"/>
                </a:xfrm>
              </p:grpSpPr>
              <p:sp>
                <p:nvSpPr>
                  <p:cNvPr id="102438" name="Rectangle 38">
                    <a:extLst>
                      <a:ext uri="{FF2B5EF4-FFF2-40B4-BE49-F238E27FC236}">
                        <a16:creationId xmlns:a16="http://schemas.microsoft.com/office/drawing/2014/main" id="{7959FA5B-FA4C-4FD8-BD0C-C87B213E87ED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59" y="1999"/>
                    <a:ext cx="816" cy="929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00FF99">
                          <a:gamma/>
                          <a:tint val="39216"/>
                          <a:invGamma/>
                        </a:srgbClr>
                      </a:gs>
                      <a:gs pos="100000">
                        <a:srgbClr val="00FF99"/>
                      </a:gs>
                    </a:gsLst>
                    <a:path path="shape">
                      <a:fillToRect l="50000" t="50000" r="50000" b="50000"/>
                    </a:path>
                  </a:gradFill>
                  <a:ln w="12700">
                    <a:miter lim="800000"/>
                    <a:headEnd type="none" w="sm" len="sm"/>
                    <a:tailEnd type="none" w="sm" len="sm"/>
                  </a:ln>
                  <a:effectLst/>
                  <a:scene3d>
                    <a:camera prst="legacyObliqueTopLef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00FF99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8730" name="Rectangle 39">
                    <a:extLst>
                      <a:ext uri="{FF2B5EF4-FFF2-40B4-BE49-F238E27FC236}">
                        <a16:creationId xmlns:a16="http://schemas.microsoft.com/office/drawing/2014/main" id="{E9812DDF-BCCA-48AD-89F5-3128C9C8DBA0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60" y="2016"/>
                    <a:ext cx="816" cy="91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9BFFD7"/>
                      </a:gs>
                      <a:gs pos="100000">
                        <a:srgbClr val="00FF99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miter lim="800000"/>
                    <a:headEnd/>
                    <a:tailEnd/>
                  </a:ln>
                  <a:scene3d>
                    <a:camera prst="legacyObliqueTopLef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00FF99"/>
                    </a:extrusionClr>
                    <a:contourClr>
                      <a:srgbClr val="9BFFD7"/>
                    </a:contourClr>
                  </a:sp3d>
                </p:spPr>
                <p:txBody>
                  <a:bodyPr wrap="none" anchor="ctr">
                    <a:flatTx/>
                  </a:bodyPr>
                  <a:lstStyle>
                    <a:lvl1pPr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LRA</a:t>
                    </a:r>
                  </a:p>
                </p:txBody>
              </p:sp>
            </p:grpSp>
            <p:sp>
              <p:nvSpPr>
                <p:cNvPr id="102440" name="Line 40">
                  <a:extLst>
                    <a:ext uri="{FF2B5EF4-FFF2-40B4-BE49-F238E27FC236}">
                      <a16:creationId xmlns:a16="http://schemas.microsoft.com/office/drawing/2014/main" id="{2E5F609F-0AD3-4EA8-A803-78D10D5510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4" y="3015"/>
                  <a:ext cx="237" cy="544"/>
                </a:xfrm>
                <a:prstGeom prst="line">
                  <a:avLst/>
                </a:prstGeom>
                <a:noFill/>
                <a:ln w="76200">
                  <a:solidFill>
                    <a:srgbClr val="0099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2441" name="Line 41">
                  <a:extLst>
                    <a:ext uri="{FF2B5EF4-FFF2-40B4-BE49-F238E27FC236}">
                      <a16:creationId xmlns:a16="http://schemas.microsoft.com/office/drawing/2014/main" id="{8CE2D551-AB22-4BAC-A615-384302BAE4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905" y="3022"/>
                  <a:ext cx="314" cy="544"/>
                </a:xfrm>
                <a:prstGeom prst="line">
                  <a:avLst/>
                </a:prstGeom>
                <a:noFill/>
                <a:ln w="76200">
                  <a:solidFill>
                    <a:srgbClr val="0099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2442" name="Line 42">
                  <a:extLst>
                    <a:ext uri="{FF2B5EF4-FFF2-40B4-BE49-F238E27FC236}">
                      <a16:creationId xmlns:a16="http://schemas.microsoft.com/office/drawing/2014/main" id="{956B4C4D-DA23-4CA8-B745-6467ADDED5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34" y="1176"/>
                  <a:ext cx="0" cy="1855"/>
                </a:xfrm>
                <a:prstGeom prst="line">
                  <a:avLst/>
                </a:prstGeom>
                <a:noFill/>
                <a:ln w="76200">
                  <a:solidFill>
                    <a:srgbClr val="0099FF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28720" name="Group 43">
                  <a:extLst>
                    <a:ext uri="{FF2B5EF4-FFF2-40B4-BE49-F238E27FC236}">
                      <a16:creationId xmlns:a16="http://schemas.microsoft.com/office/drawing/2014/main" id="{CD9BE455-EA87-4E18-85BF-5629A3B0841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057" y="1036"/>
                  <a:ext cx="401" cy="275"/>
                  <a:chOff x="4560" y="2016"/>
                  <a:chExt cx="816" cy="912"/>
                </a:xfrm>
              </p:grpSpPr>
              <p:sp>
                <p:nvSpPr>
                  <p:cNvPr id="102444" name="Rectangle 44">
                    <a:extLst>
                      <a:ext uri="{FF2B5EF4-FFF2-40B4-BE49-F238E27FC236}">
                        <a16:creationId xmlns:a16="http://schemas.microsoft.com/office/drawing/2014/main" id="{E77F3387-ED7E-419B-92F7-D373B7E94B9B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59" y="2015"/>
                    <a:ext cx="816" cy="914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99CC">
                          <a:gamma/>
                          <a:tint val="0"/>
                          <a:invGamma/>
                        </a:srgbClr>
                      </a:gs>
                      <a:gs pos="100000">
                        <a:srgbClr val="FF99CC"/>
                      </a:gs>
                    </a:gsLst>
                    <a:path path="shape">
                      <a:fillToRect l="50000" t="50000" r="50000" b="50000"/>
                    </a:path>
                  </a:gradFill>
                  <a:ln w="12700">
                    <a:miter lim="800000"/>
                    <a:headEnd type="none" w="sm" len="sm"/>
                    <a:tailEnd type="none" w="sm" len="sm"/>
                  </a:ln>
                  <a:effectLst/>
                  <a:scene3d>
                    <a:camera prst="legacyObliqueTopLef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99CC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8728" name="Rectangle 45">
                    <a:extLst>
                      <a:ext uri="{FF2B5EF4-FFF2-40B4-BE49-F238E27FC236}">
                        <a16:creationId xmlns:a16="http://schemas.microsoft.com/office/drawing/2014/main" id="{4A14FF04-AD23-44ED-A8D8-21D344CDC33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60" y="2016"/>
                    <a:ext cx="816" cy="91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99CC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miter lim="800000"/>
                    <a:headEnd/>
                    <a:tailEnd/>
                  </a:ln>
                  <a:scene3d>
                    <a:camera prst="legacyObliqueTopLef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99CC"/>
                    </a:extrusionClr>
                    <a:contourClr>
                      <a:srgbClr val="FFFFFF"/>
                    </a:contourClr>
                  </a:sp3d>
                </p:spPr>
                <p:txBody>
                  <a:bodyPr wrap="none" anchor="ctr">
                    <a:flatTx/>
                  </a:bodyPr>
                  <a:lstStyle>
                    <a:lvl1pPr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CA</a:t>
                    </a:r>
                  </a:p>
                </p:txBody>
              </p:sp>
            </p:grpSp>
            <p:grpSp>
              <p:nvGrpSpPr>
                <p:cNvPr id="28721" name="Group 46">
                  <a:extLst>
                    <a:ext uri="{FF2B5EF4-FFF2-40B4-BE49-F238E27FC236}">
                      <a16:creationId xmlns:a16="http://schemas.microsoft.com/office/drawing/2014/main" id="{5090C12A-EF00-45C1-BD4E-B3D67268F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057" y="1639"/>
                  <a:ext cx="401" cy="275"/>
                  <a:chOff x="4560" y="2016"/>
                  <a:chExt cx="816" cy="912"/>
                </a:xfrm>
              </p:grpSpPr>
              <p:sp>
                <p:nvSpPr>
                  <p:cNvPr id="102447" name="Rectangle 47">
                    <a:extLst>
                      <a:ext uri="{FF2B5EF4-FFF2-40B4-BE49-F238E27FC236}">
                        <a16:creationId xmlns:a16="http://schemas.microsoft.com/office/drawing/2014/main" id="{C3E11A32-7476-4F09-82E6-7A16A8DF5197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59" y="2015"/>
                    <a:ext cx="816" cy="914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99CC">
                          <a:gamma/>
                          <a:tint val="0"/>
                          <a:invGamma/>
                        </a:srgbClr>
                      </a:gs>
                      <a:gs pos="100000">
                        <a:srgbClr val="FF99CC"/>
                      </a:gs>
                    </a:gsLst>
                    <a:path path="shape">
                      <a:fillToRect l="50000" t="50000" r="50000" b="50000"/>
                    </a:path>
                  </a:gradFill>
                  <a:ln w="12700">
                    <a:miter lim="800000"/>
                    <a:headEnd type="none" w="sm" len="sm"/>
                    <a:tailEnd type="none" w="sm" len="sm"/>
                  </a:ln>
                  <a:effectLst/>
                  <a:scene3d>
                    <a:camera prst="legacyObliqueTopLef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99CC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8726" name="Rectangle 48">
                    <a:extLst>
                      <a:ext uri="{FF2B5EF4-FFF2-40B4-BE49-F238E27FC236}">
                        <a16:creationId xmlns:a16="http://schemas.microsoft.com/office/drawing/2014/main" id="{00AC883C-4993-41CD-9056-D5A568EA334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60" y="2016"/>
                    <a:ext cx="816" cy="91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FFFFFF"/>
                      </a:gs>
                      <a:gs pos="100000">
                        <a:srgbClr val="FF99CC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miter lim="800000"/>
                    <a:headEnd/>
                    <a:tailEnd/>
                  </a:ln>
                  <a:scene3d>
                    <a:camera prst="legacyObliqueTopLef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FF99CC"/>
                    </a:extrusionClr>
                    <a:contourClr>
                      <a:srgbClr val="FFFFFF"/>
                    </a:contourClr>
                  </a:sp3d>
                </p:spPr>
                <p:txBody>
                  <a:bodyPr wrap="none" anchor="ctr">
                    <a:flatTx/>
                  </a:bodyPr>
                  <a:lstStyle>
                    <a:lvl1pPr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CA</a:t>
                    </a:r>
                  </a:p>
                </p:txBody>
              </p:sp>
            </p:grpSp>
            <p:grpSp>
              <p:nvGrpSpPr>
                <p:cNvPr id="28722" name="Group 49">
                  <a:extLst>
                    <a:ext uri="{FF2B5EF4-FFF2-40B4-BE49-F238E27FC236}">
                      <a16:creationId xmlns:a16="http://schemas.microsoft.com/office/drawing/2014/main" id="{B7A1B839-C0BF-445C-8E0A-13A6D3CD8FC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057" y="2289"/>
                  <a:ext cx="401" cy="274"/>
                  <a:chOff x="4560" y="2016"/>
                  <a:chExt cx="816" cy="912"/>
                </a:xfrm>
              </p:grpSpPr>
              <p:sp>
                <p:nvSpPr>
                  <p:cNvPr id="102450" name="Rectangle 50">
                    <a:extLst>
                      <a:ext uri="{FF2B5EF4-FFF2-40B4-BE49-F238E27FC236}">
                        <a16:creationId xmlns:a16="http://schemas.microsoft.com/office/drawing/2014/main" id="{2BD22401-E5A6-4F0D-8FBA-214518B1D27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59" y="2015"/>
                    <a:ext cx="816" cy="913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99CCFF">
                          <a:gamma/>
                          <a:tint val="42353"/>
                          <a:invGamma/>
                        </a:srgbClr>
                      </a:gs>
                      <a:gs pos="100000">
                        <a:srgbClr val="99CCFF"/>
                      </a:gs>
                    </a:gsLst>
                    <a:path path="shape">
                      <a:fillToRect l="50000" t="50000" r="50000" b="50000"/>
                    </a:path>
                  </a:gradFill>
                  <a:ln w="12700">
                    <a:miter lim="800000"/>
                    <a:headEnd type="none" w="sm" len="sm"/>
                    <a:tailEnd type="none" w="sm" len="sm"/>
                  </a:ln>
                  <a:effectLst/>
                  <a:scene3d>
                    <a:camera prst="legacyObliqueTopLef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99CCFF"/>
                    </a:extrusionClr>
                  </a:sp3d>
                </p:spPr>
                <p:txBody>
                  <a:bodyPr wrap="none" anchor="ctr">
                    <a:flatTx/>
                  </a:bodyPr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8724" name="Rectangle 51">
                    <a:extLst>
                      <a:ext uri="{FF2B5EF4-FFF2-40B4-BE49-F238E27FC236}">
                        <a16:creationId xmlns:a16="http://schemas.microsoft.com/office/drawing/2014/main" id="{B7FFC36E-430B-40D5-B798-BBA2FC9462E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560" y="2016"/>
                    <a:ext cx="816" cy="912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D4E9FF"/>
                      </a:gs>
                      <a:gs pos="100000">
                        <a:srgbClr val="99CCFF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miter lim="800000"/>
                    <a:headEnd/>
                    <a:tailEnd/>
                  </a:ln>
                  <a:scene3d>
                    <a:camera prst="legacyObliqueTopLeft"/>
                    <a:lightRig rig="legacyFlat3" dir="b"/>
                  </a:scene3d>
                  <a:sp3d extrusionH="430200" prstMaterial="legacyMatte">
                    <a:bevelT w="13500" h="13500" prst="angle"/>
                    <a:bevelB w="13500" h="13500" prst="angle"/>
                    <a:extrusionClr>
                      <a:srgbClr val="99CCFF"/>
                    </a:extrusionClr>
                    <a:contourClr>
                      <a:srgbClr val="D4E9FF"/>
                    </a:contourClr>
                  </a:sp3d>
                </p:spPr>
                <p:txBody>
                  <a:bodyPr wrap="none" anchor="ctr">
                    <a:flatTx/>
                  </a:bodyPr>
                  <a:lstStyle>
                    <a:lvl1pPr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buChar char="•"/>
                      <a:defRPr sz="360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FontTx/>
                      <a:buNone/>
                    </a:pPr>
                    <a:r>
                      <a:rPr lang="en-GB" altLang="en-US" sz="2000" b="1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a:t>RA</a:t>
                    </a:r>
                  </a:p>
                </p:txBody>
              </p:sp>
            </p:grpSp>
          </p:grpSp>
        </p:grpSp>
        <p:grpSp>
          <p:nvGrpSpPr>
            <p:cNvPr id="28681" name="Group 52">
              <a:extLst>
                <a:ext uri="{FF2B5EF4-FFF2-40B4-BE49-F238E27FC236}">
                  <a16:creationId xmlns:a16="http://schemas.microsoft.com/office/drawing/2014/main" id="{0E9F467A-255B-47B1-8C2F-B1F28DC41F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960"/>
              <a:ext cx="1139" cy="2084"/>
              <a:chOff x="3328" y="1036"/>
              <a:chExt cx="1139" cy="2084"/>
            </a:xfrm>
          </p:grpSpPr>
          <p:sp>
            <p:nvSpPr>
              <p:cNvPr id="102453" name="Line 53">
                <a:extLst>
                  <a:ext uri="{FF2B5EF4-FFF2-40B4-BE49-F238E27FC236}">
                    <a16:creationId xmlns:a16="http://schemas.microsoft.com/office/drawing/2014/main" id="{F97211EB-9147-4DE6-B944-9B8C564C0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6" y="2289"/>
                <a:ext cx="320" cy="603"/>
              </a:xfrm>
              <a:prstGeom prst="line">
                <a:avLst/>
              </a:prstGeom>
              <a:noFill/>
              <a:ln w="76200">
                <a:solidFill>
                  <a:srgbClr val="0099FF"/>
                </a:solidFill>
                <a:round/>
                <a:headEnd/>
                <a:tailEnd/>
              </a:ln>
              <a:effectLst/>
              <a:scene3d>
                <a:camera prst="legacyObliqueFron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99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54" name="Line 54">
                <a:extLst>
                  <a:ext uri="{FF2B5EF4-FFF2-40B4-BE49-F238E27FC236}">
                    <a16:creationId xmlns:a16="http://schemas.microsoft.com/office/drawing/2014/main" id="{8A717051-8174-4E85-B3BD-BF543C47F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2289"/>
                <a:ext cx="275" cy="603"/>
              </a:xfrm>
              <a:prstGeom prst="line">
                <a:avLst/>
              </a:prstGeom>
              <a:noFill/>
              <a:ln w="76200">
                <a:solidFill>
                  <a:srgbClr val="0099FF"/>
                </a:solidFill>
                <a:round/>
                <a:headEnd/>
                <a:tailEnd/>
              </a:ln>
              <a:effectLst/>
              <a:scene3d>
                <a:camera prst="legacyObliqueFron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99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55" name="Line 55">
                <a:extLst>
                  <a:ext uri="{FF2B5EF4-FFF2-40B4-BE49-F238E27FC236}">
                    <a16:creationId xmlns:a16="http://schemas.microsoft.com/office/drawing/2014/main" id="{5E104167-666F-4CD8-AED9-58A178A5C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176"/>
                <a:ext cx="0" cy="1113"/>
              </a:xfrm>
              <a:prstGeom prst="line">
                <a:avLst/>
              </a:prstGeom>
              <a:noFill/>
              <a:ln w="76200">
                <a:solidFill>
                  <a:srgbClr val="0099FF"/>
                </a:solidFill>
                <a:round/>
                <a:headEnd/>
                <a:tailEnd/>
              </a:ln>
              <a:effectLst/>
              <a:scene3d>
                <a:camera prst="legacyObliqueFron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99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56" name="Line 56">
                <a:extLst>
                  <a:ext uri="{FF2B5EF4-FFF2-40B4-BE49-F238E27FC236}">
                    <a16:creationId xmlns:a16="http://schemas.microsoft.com/office/drawing/2014/main" id="{B8259F5E-B36B-4CC3-AFDE-A42111BED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176"/>
                <a:ext cx="595" cy="1"/>
              </a:xfrm>
              <a:prstGeom prst="line">
                <a:avLst/>
              </a:prstGeom>
              <a:noFill/>
              <a:ln w="76200">
                <a:solidFill>
                  <a:srgbClr val="0099FF"/>
                </a:solidFill>
                <a:round/>
                <a:headEnd/>
                <a:tailEnd/>
              </a:ln>
              <a:effectLst/>
              <a:scene3d>
                <a:camera prst="legacyObliqueFron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0099FF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8701" name="Group 57">
                <a:extLst>
                  <a:ext uri="{FF2B5EF4-FFF2-40B4-BE49-F238E27FC236}">
                    <a16:creationId xmlns:a16="http://schemas.microsoft.com/office/drawing/2014/main" id="{27A4A2A6-5053-42FE-BE60-CD7BA07ECC4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47" y="1036"/>
                <a:ext cx="401" cy="275"/>
                <a:chOff x="4560" y="2016"/>
                <a:chExt cx="816" cy="912"/>
              </a:xfrm>
            </p:grpSpPr>
            <p:sp>
              <p:nvSpPr>
                <p:cNvPr id="102458" name="Rectangle 58">
                  <a:extLst>
                    <a:ext uri="{FF2B5EF4-FFF2-40B4-BE49-F238E27FC236}">
                      <a16:creationId xmlns:a16="http://schemas.microsoft.com/office/drawing/2014/main" id="{54DFF8E7-362A-4D48-A48F-9FFB7513BE3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5"/>
                  <a:ext cx="816" cy="9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99CC">
                        <a:gamma/>
                        <a:tint val="0"/>
                        <a:invGamma/>
                      </a:srgbClr>
                    </a:gs>
                    <a:gs pos="100000">
                      <a:srgbClr val="FF99CC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miter lim="800000"/>
                  <a:headEnd type="none" w="sm" len="sm"/>
                  <a:tailEnd type="none" w="sm" len="sm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99CC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12" name="Rectangle 59">
                  <a:extLst>
                    <a:ext uri="{FF2B5EF4-FFF2-40B4-BE49-F238E27FC236}">
                      <a16:creationId xmlns:a16="http://schemas.microsoft.com/office/drawing/2014/main" id="{BC3B89F7-9FA5-4079-8236-B2675F47A5A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6"/>
                  <a:ext cx="816" cy="91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99CC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99CC"/>
                  </a:extrusionClr>
                  <a:contourClr>
                    <a:srgbClr val="FFFFFF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CA</a:t>
                  </a:r>
                </a:p>
              </p:txBody>
            </p:sp>
          </p:grpSp>
          <p:grpSp>
            <p:nvGrpSpPr>
              <p:cNvPr id="28702" name="Group 60">
                <a:extLst>
                  <a:ext uri="{FF2B5EF4-FFF2-40B4-BE49-F238E27FC236}">
                    <a16:creationId xmlns:a16="http://schemas.microsoft.com/office/drawing/2014/main" id="{46DE8604-6FAA-4987-9A2B-56FBD6D71CC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647" y="1639"/>
                <a:ext cx="401" cy="275"/>
                <a:chOff x="4560" y="2016"/>
                <a:chExt cx="816" cy="912"/>
              </a:xfrm>
            </p:grpSpPr>
            <p:sp>
              <p:nvSpPr>
                <p:cNvPr id="102461" name="Rectangle 61">
                  <a:extLst>
                    <a:ext uri="{FF2B5EF4-FFF2-40B4-BE49-F238E27FC236}">
                      <a16:creationId xmlns:a16="http://schemas.microsoft.com/office/drawing/2014/main" id="{B6FCEA3D-1A56-4733-9B55-87D2B9D4B6B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5"/>
                  <a:ext cx="816" cy="914"/>
                </a:xfrm>
                <a:prstGeom prst="rect">
                  <a:avLst/>
                </a:prstGeom>
                <a:gradFill rotWithShape="0">
                  <a:gsLst>
                    <a:gs pos="0">
                      <a:srgbClr val="FF99CC">
                        <a:gamma/>
                        <a:tint val="0"/>
                        <a:invGamma/>
                      </a:srgbClr>
                    </a:gs>
                    <a:gs pos="100000">
                      <a:srgbClr val="FF99CC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miter lim="800000"/>
                  <a:headEnd type="none" w="sm" len="sm"/>
                  <a:tailEnd type="none" w="sm" len="sm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99CC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10" name="Rectangle 62">
                  <a:extLst>
                    <a:ext uri="{FF2B5EF4-FFF2-40B4-BE49-F238E27FC236}">
                      <a16:creationId xmlns:a16="http://schemas.microsoft.com/office/drawing/2014/main" id="{8DBCEB68-0482-4483-97E3-7C5C8539C24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6"/>
                  <a:ext cx="816" cy="912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FF99CC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FF99CC"/>
                  </a:extrusionClr>
                  <a:contourClr>
                    <a:srgbClr val="FFFFFF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CA</a:t>
                  </a:r>
                </a:p>
              </p:txBody>
            </p:sp>
          </p:grpSp>
          <p:grpSp>
            <p:nvGrpSpPr>
              <p:cNvPr id="28703" name="Group 63">
                <a:extLst>
                  <a:ext uri="{FF2B5EF4-FFF2-40B4-BE49-F238E27FC236}">
                    <a16:creationId xmlns:a16="http://schemas.microsoft.com/office/drawing/2014/main" id="{5F2D28F4-102D-4368-A44E-C1404B2E070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28" y="2845"/>
                <a:ext cx="400" cy="275"/>
                <a:chOff x="4560" y="2016"/>
                <a:chExt cx="816" cy="912"/>
              </a:xfrm>
            </p:grpSpPr>
            <p:sp>
              <p:nvSpPr>
                <p:cNvPr id="102464" name="Rectangle 64">
                  <a:extLst>
                    <a:ext uri="{FF2B5EF4-FFF2-40B4-BE49-F238E27FC236}">
                      <a16:creationId xmlns:a16="http://schemas.microsoft.com/office/drawing/2014/main" id="{52FF9931-129A-4532-8EB6-0BC0EDA3F88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5"/>
                  <a:ext cx="816" cy="914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>
                        <a:gamma/>
                        <a:tint val="42353"/>
                        <a:invGamma/>
                      </a:srgbClr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miter lim="800000"/>
                  <a:headEnd type="none" w="sm" len="sm"/>
                  <a:tailEnd type="none" w="sm" len="sm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9CCFF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08" name="Rectangle 65">
                  <a:extLst>
                    <a:ext uri="{FF2B5EF4-FFF2-40B4-BE49-F238E27FC236}">
                      <a16:creationId xmlns:a16="http://schemas.microsoft.com/office/drawing/2014/main" id="{62C31DF3-A6FF-45C6-A979-984568FFA81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6"/>
                  <a:ext cx="816" cy="912"/>
                </a:xfrm>
                <a:prstGeom prst="rect">
                  <a:avLst/>
                </a:prstGeom>
                <a:gradFill rotWithShape="0">
                  <a:gsLst>
                    <a:gs pos="0">
                      <a:srgbClr val="D4E9FF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9CCFF"/>
                  </a:extrusionClr>
                  <a:contourClr>
                    <a:srgbClr val="D4E9FF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RA</a:t>
                  </a:r>
                </a:p>
              </p:txBody>
            </p:sp>
          </p:grpSp>
          <p:grpSp>
            <p:nvGrpSpPr>
              <p:cNvPr id="28704" name="Group 66">
                <a:extLst>
                  <a:ext uri="{FF2B5EF4-FFF2-40B4-BE49-F238E27FC236}">
                    <a16:creationId xmlns:a16="http://schemas.microsoft.com/office/drawing/2014/main" id="{0C27400B-A3CD-4ADF-9073-94BE07ED396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20" y="2845"/>
                <a:ext cx="401" cy="275"/>
                <a:chOff x="4560" y="2016"/>
                <a:chExt cx="816" cy="912"/>
              </a:xfrm>
            </p:grpSpPr>
            <p:sp>
              <p:nvSpPr>
                <p:cNvPr id="102467" name="Rectangle 67">
                  <a:extLst>
                    <a:ext uri="{FF2B5EF4-FFF2-40B4-BE49-F238E27FC236}">
                      <a16:creationId xmlns:a16="http://schemas.microsoft.com/office/drawing/2014/main" id="{C2C2FBEC-BF7E-474E-A1CC-1C9DC72DF83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59" y="2015"/>
                  <a:ext cx="818" cy="914"/>
                </a:xfrm>
                <a:prstGeom prst="rect">
                  <a:avLst/>
                </a:prstGeom>
                <a:gradFill rotWithShape="0">
                  <a:gsLst>
                    <a:gs pos="0">
                      <a:srgbClr val="99CCFF">
                        <a:gamma/>
                        <a:tint val="42353"/>
                        <a:invGamma/>
                      </a:srgbClr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miter lim="800000"/>
                  <a:headEnd type="none" w="sm" len="sm"/>
                  <a:tailEnd type="none" w="sm" len="sm"/>
                </a:ln>
                <a:effectLst/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9CCFF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06" name="Rectangle 68">
                  <a:extLst>
                    <a:ext uri="{FF2B5EF4-FFF2-40B4-BE49-F238E27FC236}">
                      <a16:creationId xmlns:a16="http://schemas.microsoft.com/office/drawing/2014/main" id="{522246A5-8C21-4B01-BE7A-974708659AA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560" y="2016"/>
                  <a:ext cx="816" cy="912"/>
                </a:xfrm>
                <a:prstGeom prst="rect">
                  <a:avLst/>
                </a:prstGeom>
                <a:gradFill rotWithShape="0">
                  <a:gsLst>
                    <a:gs pos="0">
                      <a:srgbClr val="D4E9FF"/>
                    </a:gs>
                    <a:gs pos="100000">
                      <a:srgbClr val="99CC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miter lim="800000"/>
                  <a:headEnd/>
                  <a:tailEnd/>
                </a:ln>
                <a:scene3d>
                  <a:camera prst="legacyObliqueTopRight"/>
                  <a:lightRig rig="legacyFlat3" dir="b"/>
                </a:scene3d>
                <a:sp3d extrusionH="430200" prstMaterial="legacyMatte">
                  <a:bevelT w="13500" h="13500" prst="angle"/>
                  <a:bevelB w="13500" h="13500" prst="angle"/>
                  <a:extrusionClr>
                    <a:srgbClr val="99CCFF"/>
                  </a:extrusionClr>
                  <a:contourClr>
                    <a:srgbClr val="D4E9FF"/>
                  </a:contourClr>
                </a:sp3d>
              </p:spPr>
              <p:txBody>
                <a:bodyPr wrap="none" anchor="ctr">
                  <a:flatTx/>
                </a:bodyPr>
                <a:lstStyle>
                  <a:lvl1pPr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2000" b="1">
                      <a:solidFill>
                        <a:schemeClr val="tx1"/>
                      </a:solidFill>
                      <a:latin typeface="Arial" panose="020B0604020202020204" pitchFamily="34" charset="0"/>
                    </a:rPr>
                    <a:t>RA</a:t>
                  </a:r>
                </a:p>
              </p:txBody>
            </p:sp>
          </p:grpSp>
        </p:grpSp>
        <p:grpSp>
          <p:nvGrpSpPr>
            <p:cNvPr id="28682" name="Group 69">
              <a:extLst>
                <a:ext uri="{FF2B5EF4-FFF2-40B4-BE49-F238E27FC236}">
                  <a16:creationId xmlns:a16="http://schemas.microsoft.com/office/drawing/2014/main" id="{94569CCE-F31F-436E-B9F7-AB5D8822A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9" y="789"/>
              <a:ext cx="619" cy="590"/>
              <a:chOff x="4238" y="768"/>
              <a:chExt cx="619" cy="590"/>
            </a:xfrm>
          </p:grpSpPr>
          <p:sp>
            <p:nvSpPr>
              <p:cNvPr id="102470" name="Oval 70">
                <a:extLst>
                  <a:ext uri="{FF2B5EF4-FFF2-40B4-BE49-F238E27FC236}">
                    <a16:creationId xmlns:a16="http://schemas.microsoft.com/office/drawing/2014/main" id="{5891BD08-E4CF-432B-9743-FEBA79121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1" y="768"/>
                <a:ext cx="557" cy="362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12700">
                <a:round/>
                <a:headEnd type="none" w="sm" len="sm"/>
                <a:tailEnd type="none" w="sm" len="sm"/>
              </a:ln>
              <a:effectLst/>
              <a:scene3d>
                <a:camera prst="legacyObliqueBottom">
                  <a:rot lat="1890000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8694" name="Group 71">
                <a:extLst>
                  <a:ext uri="{FF2B5EF4-FFF2-40B4-BE49-F238E27FC236}">
                    <a16:creationId xmlns:a16="http://schemas.microsoft.com/office/drawing/2014/main" id="{5666A876-A6A9-47C2-8CBE-DA59837FAD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38" y="919"/>
                <a:ext cx="619" cy="439"/>
                <a:chOff x="4217" y="912"/>
                <a:chExt cx="652" cy="454"/>
              </a:xfrm>
            </p:grpSpPr>
            <p:sp>
              <p:nvSpPr>
                <p:cNvPr id="102472" name="AutoShape 72">
                  <a:extLst>
                    <a:ext uri="{FF2B5EF4-FFF2-40B4-BE49-F238E27FC236}">
                      <a16:creationId xmlns:a16="http://schemas.microsoft.com/office/drawing/2014/main" id="{C53A9543-6F6E-414B-AAA9-928F80A789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912"/>
                  <a:ext cx="528" cy="384"/>
                </a:xfrm>
                <a:prstGeom prst="can">
                  <a:avLst>
                    <a:gd name="adj" fmla="val 25000"/>
                  </a:avLst>
                </a:prstGeom>
                <a:noFill/>
                <a:ln w="12700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696" name="Text Box 73">
                  <a:extLst>
                    <a:ext uri="{FF2B5EF4-FFF2-40B4-BE49-F238E27FC236}">
                      <a16:creationId xmlns:a16="http://schemas.microsoft.com/office/drawing/2014/main" id="{016F8213-9EF6-435F-8A3E-3890AE768E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17" y="1015"/>
                  <a:ext cx="652" cy="3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Char char="•"/>
                    <a:defRPr sz="3600">
                      <a:solidFill>
                        <a:schemeClr val="accent2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2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Directory</a:t>
                  </a: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GB" altLang="en-US" sz="1200" b="1">
                      <a:solidFill>
                        <a:schemeClr val="bg1"/>
                      </a:solidFill>
                      <a:latin typeface="Arial" panose="020B0604020202020204" pitchFamily="34" charset="0"/>
                    </a:rPr>
                    <a:t>Services</a:t>
                  </a:r>
                </a:p>
              </p:txBody>
            </p:sp>
          </p:grpSp>
        </p:grpSp>
        <p:grpSp>
          <p:nvGrpSpPr>
            <p:cNvPr id="28683" name="Group 74">
              <a:extLst>
                <a:ext uri="{FF2B5EF4-FFF2-40B4-BE49-F238E27FC236}">
                  <a16:creationId xmlns:a16="http://schemas.microsoft.com/office/drawing/2014/main" id="{303763D2-05C7-4E3F-A2F1-8F11D7D155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2692"/>
              <a:ext cx="902" cy="549"/>
              <a:chOff x="4792" y="2788"/>
              <a:chExt cx="902" cy="549"/>
            </a:xfrm>
          </p:grpSpPr>
          <p:sp>
            <p:nvSpPr>
              <p:cNvPr id="102475" name="Line 75" descr="Small grid">
                <a:extLst>
                  <a:ext uri="{FF2B5EF4-FFF2-40B4-BE49-F238E27FC236}">
                    <a16:creationId xmlns:a16="http://schemas.microsoft.com/office/drawing/2014/main" id="{6C0E4B40-0A4D-45D1-BC52-5468BB0F498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527" y="2889"/>
                <a:ext cx="84" cy="5"/>
              </a:xfrm>
              <a:prstGeom prst="line">
                <a:avLst/>
              </a:prstGeom>
              <a:noFill/>
              <a:ln w="3175">
                <a:solidFill>
                  <a:srgbClr val="9966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76" name="Freeform 76">
                <a:extLst>
                  <a:ext uri="{FF2B5EF4-FFF2-40B4-BE49-F238E27FC236}">
                    <a16:creationId xmlns:a16="http://schemas.microsoft.com/office/drawing/2014/main" id="{93CA80F5-00EF-4B32-8703-E333C10BBE5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28" y="2814"/>
                <a:ext cx="826" cy="498"/>
              </a:xfrm>
              <a:custGeom>
                <a:avLst/>
                <a:gdLst/>
                <a:ahLst/>
                <a:cxnLst>
                  <a:cxn ang="0">
                    <a:pos x="377" y="1"/>
                  </a:cxn>
                  <a:cxn ang="0">
                    <a:pos x="428" y="8"/>
                  </a:cxn>
                  <a:cxn ang="0">
                    <a:pos x="475" y="18"/>
                  </a:cxn>
                  <a:cxn ang="0">
                    <a:pos x="519" y="34"/>
                  </a:cxn>
                  <a:cxn ang="0">
                    <a:pos x="559" y="54"/>
                  </a:cxn>
                  <a:cxn ang="0">
                    <a:pos x="596" y="78"/>
                  </a:cxn>
                  <a:cxn ang="0">
                    <a:pos x="625" y="105"/>
                  </a:cxn>
                  <a:cxn ang="0">
                    <a:pos x="650" y="136"/>
                  </a:cxn>
                  <a:cxn ang="0">
                    <a:pos x="669" y="167"/>
                  </a:cxn>
                  <a:cxn ang="0">
                    <a:pos x="680" y="202"/>
                  </a:cxn>
                  <a:cxn ang="0">
                    <a:pos x="684" y="238"/>
                  </a:cxn>
                  <a:cxn ang="0">
                    <a:pos x="680" y="274"/>
                  </a:cxn>
                  <a:cxn ang="0">
                    <a:pos x="669" y="309"/>
                  </a:cxn>
                  <a:cxn ang="0">
                    <a:pos x="650" y="341"/>
                  </a:cxn>
                  <a:cxn ang="0">
                    <a:pos x="625" y="372"/>
                  </a:cxn>
                  <a:cxn ang="0">
                    <a:pos x="596" y="399"/>
                  </a:cxn>
                  <a:cxn ang="0">
                    <a:pos x="559" y="423"/>
                  </a:cxn>
                  <a:cxn ang="0">
                    <a:pos x="519" y="443"/>
                  </a:cxn>
                  <a:cxn ang="0">
                    <a:pos x="475" y="458"/>
                  </a:cxn>
                  <a:cxn ang="0">
                    <a:pos x="428" y="469"/>
                  </a:cxn>
                  <a:cxn ang="0">
                    <a:pos x="377" y="475"/>
                  </a:cxn>
                  <a:cxn ang="0">
                    <a:pos x="325" y="476"/>
                  </a:cxn>
                  <a:cxn ang="0">
                    <a:pos x="273" y="472"/>
                  </a:cxn>
                  <a:cxn ang="0">
                    <a:pos x="224" y="463"/>
                  </a:cxn>
                  <a:cxn ang="0">
                    <a:pos x="179" y="447"/>
                  </a:cxn>
                  <a:cxn ang="0">
                    <a:pos x="138" y="429"/>
                  </a:cxn>
                  <a:cxn ang="0">
                    <a:pos x="101" y="407"/>
                  </a:cxn>
                  <a:cxn ang="0">
                    <a:pos x="68" y="381"/>
                  </a:cxn>
                  <a:cxn ang="0">
                    <a:pos x="41" y="352"/>
                  </a:cxn>
                  <a:cxn ang="0">
                    <a:pos x="21" y="320"/>
                  </a:cxn>
                  <a:cxn ang="0">
                    <a:pos x="7" y="287"/>
                  </a:cxn>
                  <a:cxn ang="0">
                    <a:pos x="1" y="250"/>
                  </a:cxn>
                  <a:cxn ang="0">
                    <a:pos x="2" y="214"/>
                  </a:cxn>
                  <a:cxn ang="0">
                    <a:pos x="12" y="179"/>
                  </a:cxn>
                  <a:cxn ang="0">
                    <a:pos x="27" y="145"/>
                  </a:cxn>
                  <a:cxn ang="0">
                    <a:pos x="50" y="115"/>
                  </a:cxn>
                  <a:cxn ang="0">
                    <a:pos x="79" y="87"/>
                  </a:cxn>
                  <a:cxn ang="0">
                    <a:pos x="112" y="62"/>
                  </a:cxn>
                  <a:cxn ang="0">
                    <a:pos x="152" y="41"/>
                  </a:cxn>
                  <a:cxn ang="0">
                    <a:pos x="195" y="23"/>
                  </a:cxn>
                  <a:cxn ang="0">
                    <a:pos x="241" y="11"/>
                  </a:cxn>
                  <a:cxn ang="0">
                    <a:pos x="291" y="3"/>
                  </a:cxn>
                  <a:cxn ang="0">
                    <a:pos x="342" y="0"/>
                  </a:cxn>
                </a:cxnLst>
                <a:rect l="0" t="0" r="r" b="b"/>
                <a:pathLst>
                  <a:path w="685" h="478">
                    <a:moveTo>
                      <a:pt x="342" y="0"/>
                    </a:moveTo>
                    <a:lnTo>
                      <a:pt x="360" y="0"/>
                    </a:lnTo>
                    <a:lnTo>
                      <a:pt x="377" y="1"/>
                    </a:lnTo>
                    <a:lnTo>
                      <a:pt x="394" y="3"/>
                    </a:lnTo>
                    <a:lnTo>
                      <a:pt x="412" y="5"/>
                    </a:lnTo>
                    <a:lnTo>
                      <a:pt x="428" y="8"/>
                    </a:lnTo>
                    <a:lnTo>
                      <a:pt x="444" y="11"/>
                    </a:lnTo>
                    <a:lnTo>
                      <a:pt x="460" y="14"/>
                    </a:lnTo>
                    <a:lnTo>
                      <a:pt x="475" y="18"/>
                    </a:lnTo>
                    <a:lnTo>
                      <a:pt x="490" y="23"/>
                    </a:lnTo>
                    <a:lnTo>
                      <a:pt x="505" y="29"/>
                    </a:lnTo>
                    <a:lnTo>
                      <a:pt x="519" y="34"/>
                    </a:lnTo>
                    <a:lnTo>
                      <a:pt x="533" y="41"/>
                    </a:lnTo>
                    <a:lnTo>
                      <a:pt x="547" y="47"/>
                    </a:lnTo>
                    <a:lnTo>
                      <a:pt x="559" y="54"/>
                    </a:lnTo>
                    <a:lnTo>
                      <a:pt x="572" y="62"/>
                    </a:lnTo>
                    <a:lnTo>
                      <a:pt x="584" y="70"/>
                    </a:lnTo>
                    <a:lnTo>
                      <a:pt x="596" y="78"/>
                    </a:lnTo>
                    <a:lnTo>
                      <a:pt x="606" y="87"/>
                    </a:lnTo>
                    <a:lnTo>
                      <a:pt x="616" y="96"/>
                    </a:lnTo>
                    <a:lnTo>
                      <a:pt x="625" y="105"/>
                    </a:lnTo>
                    <a:lnTo>
                      <a:pt x="635" y="115"/>
                    </a:lnTo>
                    <a:lnTo>
                      <a:pt x="643" y="125"/>
                    </a:lnTo>
                    <a:lnTo>
                      <a:pt x="650" y="136"/>
                    </a:lnTo>
                    <a:lnTo>
                      <a:pt x="657" y="145"/>
                    </a:lnTo>
                    <a:lnTo>
                      <a:pt x="664" y="157"/>
                    </a:lnTo>
                    <a:lnTo>
                      <a:pt x="669" y="167"/>
                    </a:lnTo>
                    <a:lnTo>
                      <a:pt x="673" y="179"/>
                    </a:lnTo>
                    <a:lnTo>
                      <a:pt x="677" y="190"/>
                    </a:lnTo>
                    <a:lnTo>
                      <a:pt x="680" y="202"/>
                    </a:lnTo>
                    <a:lnTo>
                      <a:pt x="682" y="214"/>
                    </a:lnTo>
                    <a:lnTo>
                      <a:pt x="684" y="226"/>
                    </a:lnTo>
                    <a:lnTo>
                      <a:pt x="684" y="238"/>
                    </a:lnTo>
                    <a:lnTo>
                      <a:pt x="684" y="250"/>
                    </a:lnTo>
                    <a:lnTo>
                      <a:pt x="682" y="263"/>
                    </a:lnTo>
                    <a:lnTo>
                      <a:pt x="680" y="274"/>
                    </a:lnTo>
                    <a:lnTo>
                      <a:pt x="677" y="287"/>
                    </a:lnTo>
                    <a:lnTo>
                      <a:pt x="673" y="297"/>
                    </a:lnTo>
                    <a:lnTo>
                      <a:pt x="669" y="309"/>
                    </a:lnTo>
                    <a:lnTo>
                      <a:pt x="664" y="320"/>
                    </a:lnTo>
                    <a:lnTo>
                      <a:pt x="657" y="331"/>
                    </a:lnTo>
                    <a:lnTo>
                      <a:pt x="650" y="341"/>
                    </a:lnTo>
                    <a:lnTo>
                      <a:pt x="643" y="352"/>
                    </a:lnTo>
                    <a:lnTo>
                      <a:pt x="635" y="362"/>
                    </a:lnTo>
                    <a:lnTo>
                      <a:pt x="625" y="372"/>
                    </a:lnTo>
                    <a:lnTo>
                      <a:pt x="616" y="381"/>
                    </a:lnTo>
                    <a:lnTo>
                      <a:pt x="606" y="390"/>
                    </a:lnTo>
                    <a:lnTo>
                      <a:pt x="596" y="399"/>
                    </a:lnTo>
                    <a:lnTo>
                      <a:pt x="584" y="407"/>
                    </a:lnTo>
                    <a:lnTo>
                      <a:pt x="572" y="415"/>
                    </a:lnTo>
                    <a:lnTo>
                      <a:pt x="559" y="423"/>
                    </a:lnTo>
                    <a:lnTo>
                      <a:pt x="547" y="429"/>
                    </a:lnTo>
                    <a:lnTo>
                      <a:pt x="533" y="436"/>
                    </a:lnTo>
                    <a:lnTo>
                      <a:pt x="519" y="443"/>
                    </a:lnTo>
                    <a:lnTo>
                      <a:pt x="505" y="447"/>
                    </a:lnTo>
                    <a:lnTo>
                      <a:pt x="490" y="453"/>
                    </a:lnTo>
                    <a:lnTo>
                      <a:pt x="475" y="458"/>
                    </a:lnTo>
                    <a:lnTo>
                      <a:pt x="460" y="463"/>
                    </a:lnTo>
                    <a:lnTo>
                      <a:pt x="444" y="466"/>
                    </a:lnTo>
                    <a:lnTo>
                      <a:pt x="428" y="469"/>
                    </a:lnTo>
                    <a:lnTo>
                      <a:pt x="412" y="472"/>
                    </a:lnTo>
                    <a:lnTo>
                      <a:pt x="394" y="474"/>
                    </a:lnTo>
                    <a:lnTo>
                      <a:pt x="377" y="475"/>
                    </a:lnTo>
                    <a:lnTo>
                      <a:pt x="360" y="476"/>
                    </a:lnTo>
                    <a:lnTo>
                      <a:pt x="342" y="477"/>
                    </a:lnTo>
                    <a:lnTo>
                      <a:pt x="325" y="476"/>
                    </a:lnTo>
                    <a:lnTo>
                      <a:pt x="308" y="475"/>
                    </a:lnTo>
                    <a:lnTo>
                      <a:pt x="291" y="474"/>
                    </a:lnTo>
                    <a:lnTo>
                      <a:pt x="273" y="472"/>
                    </a:lnTo>
                    <a:lnTo>
                      <a:pt x="257" y="469"/>
                    </a:lnTo>
                    <a:lnTo>
                      <a:pt x="241" y="466"/>
                    </a:lnTo>
                    <a:lnTo>
                      <a:pt x="224" y="463"/>
                    </a:lnTo>
                    <a:lnTo>
                      <a:pt x="210" y="458"/>
                    </a:lnTo>
                    <a:lnTo>
                      <a:pt x="195" y="453"/>
                    </a:lnTo>
                    <a:lnTo>
                      <a:pt x="179" y="447"/>
                    </a:lnTo>
                    <a:lnTo>
                      <a:pt x="165" y="443"/>
                    </a:lnTo>
                    <a:lnTo>
                      <a:pt x="152" y="436"/>
                    </a:lnTo>
                    <a:lnTo>
                      <a:pt x="138" y="429"/>
                    </a:lnTo>
                    <a:lnTo>
                      <a:pt x="125" y="423"/>
                    </a:lnTo>
                    <a:lnTo>
                      <a:pt x="112" y="415"/>
                    </a:lnTo>
                    <a:lnTo>
                      <a:pt x="101" y="407"/>
                    </a:lnTo>
                    <a:lnTo>
                      <a:pt x="89" y="399"/>
                    </a:lnTo>
                    <a:lnTo>
                      <a:pt x="79" y="390"/>
                    </a:lnTo>
                    <a:lnTo>
                      <a:pt x="68" y="381"/>
                    </a:lnTo>
                    <a:lnTo>
                      <a:pt x="59" y="372"/>
                    </a:lnTo>
                    <a:lnTo>
                      <a:pt x="50" y="362"/>
                    </a:lnTo>
                    <a:lnTo>
                      <a:pt x="41" y="352"/>
                    </a:lnTo>
                    <a:lnTo>
                      <a:pt x="35" y="341"/>
                    </a:lnTo>
                    <a:lnTo>
                      <a:pt x="27" y="331"/>
                    </a:lnTo>
                    <a:lnTo>
                      <a:pt x="21" y="320"/>
                    </a:lnTo>
                    <a:lnTo>
                      <a:pt x="15" y="309"/>
                    </a:lnTo>
                    <a:lnTo>
                      <a:pt x="12" y="297"/>
                    </a:lnTo>
                    <a:lnTo>
                      <a:pt x="7" y="287"/>
                    </a:lnTo>
                    <a:lnTo>
                      <a:pt x="4" y="274"/>
                    </a:lnTo>
                    <a:lnTo>
                      <a:pt x="2" y="263"/>
                    </a:lnTo>
                    <a:lnTo>
                      <a:pt x="1" y="250"/>
                    </a:lnTo>
                    <a:lnTo>
                      <a:pt x="0" y="238"/>
                    </a:lnTo>
                    <a:lnTo>
                      <a:pt x="1" y="226"/>
                    </a:lnTo>
                    <a:lnTo>
                      <a:pt x="2" y="214"/>
                    </a:lnTo>
                    <a:lnTo>
                      <a:pt x="4" y="202"/>
                    </a:lnTo>
                    <a:lnTo>
                      <a:pt x="7" y="190"/>
                    </a:lnTo>
                    <a:lnTo>
                      <a:pt x="12" y="179"/>
                    </a:lnTo>
                    <a:lnTo>
                      <a:pt x="15" y="167"/>
                    </a:lnTo>
                    <a:lnTo>
                      <a:pt x="21" y="157"/>
                    </a:lnTo>
                    <a:lnTo>
                      <a:pt x="27" y="145"/>
                    </a:lnTo>
                    <a:lnTo>
                      <a:pt x="35" y="136"/>
                    </a:lnTo>
                    <a:lnTo>
                      <a:pt x="41" y="125"/>
                    </a:lnTo>
                    <a:lnTo>
                      <a:pt x="50" y="115"/>
                    </a:lnTo>
                    <a:lnTo>
                      <a:pt x="59" y="105"/>
                    </a:lnTo>
                    <a:lnTo>
                      <a:pt x="68" y="96"/>
                    </a:lnTo>
                    <a:lnTo>
                      <a:pt x="79" y="87"/>
                    </a:lnTo>
                    <a:lnTo>
                      <a:pt x="89" y="78"/>
                    </a:lnTo>
                    <a:lnTo>
                      <a:pt x="101" y="70"/>
                    </a:lnTo>
                    <a:lnTo>
                      <a:pt x="112" y="62"/>
                    </a:lnTo>
                    <a:lnTo>
                      <a:pt x="125" y="54"/>
                    </a:lnTo>
                    <a:lnTo>
                      <a:pt x="138" y="47"/>
                    </a:lnTo>
                    <a:lnTo>
                      <a:pt x="152" y="41"/>
                    </a:lnTo>
                    <a:lnTo>
                      <a:pt x="165" y="34"/>
                    </a:lnTo>
                    <a:lnTo>
                      <a:pt x="179" y="29"/>
                    </a:lnTo>
                    <a:lnTo>
                      <a:pt x="195" y="23"/>
                    </a:lnTo>
                    <a:lnTo>
                      <a:pt x="210" y="18"/>
                    </a:lnTo>
                    <a:lnTo>
                      <a:pt x="224" y="14"/>
                    </a:lnTo>
                    <a:lnTo>
                      <a:pt x="241" y="11"/>
                    </a:lnTo>
                    <a:lnTo>
                      <a:pt x="257" y="8"/>
                    </a:lnTo>
                    <a:lnTo>
                      <a:pt x="273" y="5"/>
                    </a:lnTo>
                    <a:lnTo>
                      <a:pt x="291" y="3"/>
                    </a:lnTo>
                    <a:lnTo>
                      <a:pt x="308" y="1"/>
                    </a:lnTo>
                    <a:lnTo>
                      <a:pt x="325" y="0"/>
                    </a:lnTo>
                    <a:lnTo>
                      <a:pt x="342" y="0"/>
                    </a:lnTo>
                  </a:path>
                </a:pathLst>
              </a:custGeom>
              <a:solidFill>
                <a:srgbClr val="CCFFFF"/>
              </a:solidFill>
              <a:ln w="3175" cap="rnd" cmpd="sng">
                <a:solidFill>
                  <a:srgbClr val="9966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77" name="Freeform 77">
                <a:extLst>
                  <a:ext uri="{FF2B5EF4-FFF2-40B4-BE49-F238E27FC236}">
                    <a16:creationId xmlns:a16="http://schemas.microsoft.com/office/drawing/2014/main" id="{803F22D6-6579-4A5A-906B-9A5E988055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92" y="2788"/>
                <a:ext cx="902" cy="549"/>
              </a:xfrm>
              <a:custGeom>
                <a:avLst/>
                <a:gdLst/>
                <a:ahLst/>
                <a:cxnLst>
                  <a:cxn ang="0">
                    <a:pos x="235" y="490"/>
                  </a:cxn>
                  <a:cxn ang="0">
                    <a:pos x="113" y="456"/>
                  </a:cxn>
                  <a:cxn ang="0">
                    <a:pos x="55" y="394"/>
                  </a:cxn>
                  <a:cxn ang="0">
                    <a:pos x="8" y="315"/>
                  </a:cxn>
                  <a:cxn ang="0">
                    <a:pos x="2" y="257"/>
                  </a:cxn>
                  <a:cxn ang="0">
                    <a:pos x="27" y="194"/>
                  </a:cxn>
                  <a:cxn ang="0">
                    <a:pos x="84" y="142"/>
                  </a:cxn>
                  <a:cxn ang="0">
                    <a:pos x="139" y="91"/>
                  </a:cxn>
                  <a:cxn ang="0">
                    <a:pos x="212" y="53"/>
                  </a:cxn>
                  <a:cxn ang="0">
                    <a:pos x="284" y="37"/>
                  </a:cxn>
                  <a:cxn ang="0">
                    <a:pos x="373" y="0"/>
                  </a:cxn>
                  <a:cxn ang="0">
                    <a:pos x="457" y="30"/>
                  </a:cxn>
                  <a:cxn ang="0">
                    <a:pos x="553" y="62"/>
                  </a:cxn>
                  <a:cxn ang="0">
                    <a:pos x="601" y="95"/>
                  </a:cxn>
                  <a:cxn ang="0">
                    <a:pos x="661" y="113"/>
                  </a:cxn>
                  <a:cxn ang="0">
                    <a:pos x="719" y="203"/>
                  </a:cxn>
                  <a:cxn ang="0">
                    <a:pos x="745" y="264"/>
                  </a:cxn>
                  <a:cxn ang="0">
                    <a:pos x="735" y="338"/>
                  </a:cxn>
                  <a:cxn ang="0">
                    <a:pos x="680" y="400"/>
                  </a:cxn>
                  <a:cxn ang="0">
                    <a:pos x="621" y="404"/>
                  </a:cxn>
                  <a:cxn ang="0">
                    <a:pos x="641" y="394"/>
                  </a:cxn>
                  <a:cxn ang="0">
                    <a:pos x="716" y="346"/>
                  </a:cxn>
                  <a:cxn ang="0">
                    <a:pos x="734" y="263"/>
                  </a:cxn>
                  <a:cxn ang="0">
                    <a:pos x="710" y="207"/>
                  </a:cxn>
                  <a:cxn ang="0">
                    <a:pos x="680" y="224"/>
                  </a:cxn>
                  <a:cxn ang="0">
                    <a:pos x="674" y="144"/>
                  </a:cxn>
                  <a:cxn ang="0">
                    <a:pos x="624" y="106"/>
                  </a:cxn>
                  <a:cxn ang="0">
                    <a:pos x="610" y="139"/>
                  </a:cxn>
                  <a:cxn ang="0">
                    <a:pos x="601" y="130"/>
                  </a:cxn>
                  <a:cxn ang="0">
                    <a:pos x="583" y="101"/>
                  </a:cxn>
                  <a:cxn ang="0">
                    <a:pos x="496" y="50"/>
                  </a:cxn>
                  <a:cxn ang="0">
                    <a:pos x="434" y="43"/>
                  </a:cxn>
                  <a:cxn ang="0">
                    <a:pos x="436" y="31"/>
                  </a:cxn>
                  <a:cxn ang="0">
                    <a:pos x="401" y="18"/>
                  </a:cxn>
                  <a:cxn ang="0">
                    <a:pos x="334" y="26"/>
                  </a:cxn>
                  <a:cxn ang="0">
                    <a:pos x="287" y="58"/>
                  </a:cxn>
                  <a:cxn ang="0">
                    <a:pos x="289" y="79"/>
                  </a:cxn>
                  <a:cxn ang="0">
                    <a:pos x="253" y="67"/>
                  </a:cxn>
                  <a:cxn ang="0">
                    <a:pos x="165" y="91"/>
                  </a:cxn>
                  <a:cxn ang="0">
                    <a:pos x="150" y="125"/>
                  </a:cxn>
                  <a:cxn ang="0">
                    <a:pos x="141" y="139"/>
                  </a:cxn>
                  <a:cxn ang="0">
                    <a:pos x="121" y="156"/>
                  </a:cxn>
                  <a:cxn ang="0">
                    <a:pos x="68" y="171"/>
                  </a:cxn>
                  <a:cxn ang="0">
                    <a:pos x="21" y="244"/>
                  </a:cxn>
                  <a:cxn ang="0">
                    <a:pos x="20" y="317"/>
                  </a:cxn>
                  <a:cxn ang="0">
                    <a:pos x="45" y="343"/>
                  </a:cxn>
                  <a:cxn ang="0">
                    <a:pos x="56" y="338"/>
                  </a:cxn>
                  <a:cxn ang="0">
                    <a:pos x="65" y="357"/>
                  </a:cxn>
                  <a:cxn ang="0">
                    <a:pos x="58" y="377"/>
                  </a:cxn>
                  <a:cxn ang="0">
                    <a:pos x="114" y="440"/>
                  </a:cxn>
                  <a:cxn ang="0">
                    <a:pos x="191" y="456"/>
                  </a:cxn>
                  <a:cxn ang="0">
                    <a:pos x="210" y="454"/>
                  </a:cxn>
                  <a:cxn ang="0">
                    <a:pos x="226" y="461"/>
                  </a:cxn>
                  <a:cxn ang="0">
                    <a:pos x="272" y="494"/>
                  </a:cxn>
                  <a:cxn ang="0">
                    <a:pos x="381" y="508"/>
                  </a:cxn>
                  <a:cxn ang="0">
                    <a:pos x="450" y="485"/>
                  </a:cxn>
                  <a:cxn ang="0">
                    <a:pos x="447" y="472"/>
                  </a:cxn>
                  <a:cxn ang="0">
                    <a:pos x="483" y="477"/>
                  </a:cxn>
                  <a:cxn ang="0">
                    <a:pos x="581" y="466"/>
                  </a:cxn>
                  <a:cxn ang="0">
                    <a:pos x="642" y="429"/>
                  </a:cxn>
                  <a:cxn ang="0">
                    <a:pos x="656" y="439"/>
                  </a:cxn>
                  <a:cxn ang="0">
                    <a:pos x="551" y="491"/>
                  </a:cxn>
                  <a:cxn ang="0">
                    <a:pos x="464" y="498"/>
                  </a:cxn>
                </a:cxnLst>
                <a:rect l="0" t="0" r="r" b="b"/>
                <a:pathLst>
                  <a:path w="747" h="527">
                    <a:moveTo>
                      <a:pt x="375" y="525"/>
                    </a:moveTo>
                    <a:lnTo>
                      <a:pt x="361" y="526"/>
                    </a:lnTo>
                    <a:lnTo>
                      <a:pt x="347" y="526"/>
                    </a:lnTo>
                    <a:lnTo>
                      <a:pt x="332" y="524"/>
                    </a:lnTo>
                    <a:lnTo>
                      <a:pt x="318" y="522"/>
                    </a:lnTo>
                    <a:lnTo>
                      <a:pt x="304" y="518"/>
                    </a:lnTo>
                    <a:lnTo>
                      <a:pt x="290" y="513"/>
                    </a:lnTo>
                    <a:lnTo>
                      <a:pt x="276" y="508"/>
                    </a:lnTo>
                    <a:lnTo>
                      <a:pt x="262" y="502"/>
                    </a:lnTo>
                    <a:lnTo>
                      <a:pt x="248" y="496"/>
                    </a:lnTo>
                    <a:lnTo>
                      <a:pt x="235" y="490"/>
                    </a:lnTo>
                    <a:lnTo>
                      <a:pt x="220" y="486"/>
                    </a:lnTo>
                    <a:lnTo>
                      <a:pt x="207" y="481"/>
                    </a:lnTo>
                    <a:lnTo>
                      <a:pt x="193" y="476"/>
                    </a:lnTo>
                    <a:lnTo>
                      <a:pt x="180" y="472"/>
                    </a:lnTo>
                    <a:lnTo>
                      <a:pt x="166" y="470"/>
                    </a:lnTo>
                    <a:lnTo>
                      <a:pt x="152" y="469"/>
                    </a:lnTo>
                    <a:lnTo>
                      <a:pt x="143" y="467"/>
                    </a:lnTo>
                    <a:lnTo>
                      <a:pt x="136" y="464"/>
                    </a:lnTo>
                    <a:lnTo>
                      <a:pt x="128" y="462"/>
                    </a:lnTo>
                    <a:lnTo>
                      <a:pt x="120" y="459"/>
                    </a:lnTo>
                    <a:lnTo>
                      <a:pt x="113" y="456"/>
                    </a:lnTo>
                    <a:lnTo>
                      <a:pt x="106" y="452"/>
                    </a:lnTo>
                    <a:lnTo>
                      <a:pt x="99" y="447"/>
                    </a:lnTo>
                    <a:lnTo>
                      <a:pt x="92" y="443"/>
                    </a:lnTo>
                    <a:lnTo>
                      <a:pt x="87" y="438"/>
                    </a:lnTo>
                    <a:lnTo>
                      <a:pt x="81" y="433"/>
                    </a:lnTo>
                    <a:lnTo>
                      <a:pt x="75" y="428"/>
                    </a:lnTo>
                    <a:lnTo>
                      <a:pt x="70" y="422"/>
                    </a:lnTo>
                    <a:lnTo>
                      <a:pt x="65" y="415"/>
                    </a:lnTo>
                    <a:lnTo>
                      <a:pt x="62" y="409"/>
                    </a:lnTo>
                    <a:lnTo>
                      <a:pt x="58" y="402"/>
                    </a:lnTo>
                    <a:lnTo>
                      <a:pt x="55" y="394"/>
                    </a:lnTo>
                    <a:lnTo>
                      <a:pt x="51" y="387"/>
                    </a:lnTo>
                    <a:lnTo>
                      <a:pt x="45" y="360"/>
                    </a:lnTo>
                    <a:lnTo>
                      <a:pt x="40" y="357"/>
                    </a:lnTo>
                    <a:lnTo>
                      <a:pt x="36" y="353"/>
                    </a:lnTo>
                    <a:lnTo>
                      <a:pt x="31" y="348"/>
                    </a:lnTo>
                    <a:lnTo>
                      <a:pt x="26" y="343"/>
                    </a:lnTo>
                    <a:lnTo>
                      <a:pt x="22" y="338"/>
                    </a:lnTo>
                    <a:lnTo>
                      <a:pt x="17" y="334"/>
                    </a:lnTo>
                    <a:lnTo>
                      <a:pt x="13" y="328"/>
                    </a:lnTo>
                    <a:lnTo>
                      <a:pt x="11" y="322"/>
                    </a:lnTo>
                    <a:lnTo>
                      <a:pt x="8" y="315"/>
                    </a:lnTo>
                    <a:lnTo>
                      <a:pt x="6" y="310"/>
                    </a:lnTo>
                    <a:lnTo>
                      <a:pt x="3" y="303"/>
                    </a:lnTo>
                    <a:lnTo>
                      <a:pt x="2" y="296"/>
                    </a:lnTo>
                    <a:lnTo>
                      <a:pt x="1" y="290"/>
                    </a:lnTo>
                    <a:lnTo>
                      <a:pt x="0" y="284"/>
                    </a:lnTo>
                    <a:lnTo>
                      <a:pt x="0" y="277"/>
                    </a:lnTo>
                    <a:lnTo>
                      <a:pt x="1" y="270"/>
                    </a:lnTo>
                    <a:lnTo>
                      <a:pt x="1" y="267"/>
                    </a:lnTo>
                    <a:lnTo>
                      <a:pt x="2" y="263"/>
                    </a:lnTo>
                    <a:lnTo>
                      <a:pt x="2" y="261"/>
                    </a:lnTo>
                    <a:lnTo>
                      <a:pt x="2" y="257"/>
                    </a:lnTo>
                    <a:lnTo>
                      <a:pt x="3" y="254"/>
                    </a:lnTo>
                    <a:lnTo>
                      <a:pt x="3" y="250"/>
                    </a:lnTo>
                    <a:lnTo>
                      <a:pt x="4" y="247"/>
                    </a:lnTo>
                    <a:lnTo>
                      <a:pt x="5" y="243"/>
                    </a:lnTo>
                    <a:lnTo>
                      <a:pt x="7" y="237"/>
                    </a:lnTo>
                    <a:lnTo>
                      <a:pt x="10" y="229"/>
                    </a:lnTo>
                    <a:lnTo>
                      <a:pt x="13" y="221"/>
                    </a:lnTo>
                    <a:lnTo>
                      <a:pt x="15" y="214"/>
                    </a:lnTo>
                    <a:lnTo>
                      <a:pt x="19" y="207"/>
                    </a:lnTo>
                    <a:lnTo>
                      <a:pt x="23" y="201"/>
                    </a:lnTo>
                    <a:lnTo>
                      <a:pt x="27" y="194"/>
                    </a:lnTo>
                    <a:lnTo>
                      <a:pt x="31" y="188"/>
                    </a:lnTo>
                    <a:lnTo>
                      <a:pt x="36" y="182"/>
                    </a:lnTo>
                    <a:lnTo>
                      <a:pt x="40" y="176"/>
                    </a:lnTo>
                    <a:lnTo>
                      <a:pt x="45" y="170"/>
                    </a:lnTo>
                    <a:lnTo>
                      <a:pt x="50" y="164"/>
                    </a:lnTo>
                    <a:lnTo>
                      <a:pt x="56" y="160"/>
                    </a:lnTo>
                    <a:lnTo>
                      <a:pt x="62" y="155"/>
                    </a:lnTo>
                    <a:lnTo>
                      <a:pt x="68" y="151"/>
                    </a:lnTo>
                    <a:lnTo>
                      <a:pt x="74" y="147"/>
                    </a:lnTo>
                    <a:lnTo>
                      <a:pt x="79" y="144"/>
                    </a:lnTo>
                    <a:lnTo>
                      <a:pt x="84" y="142"/>
                    </a:lnTo>
                    <a:lnTo>
                      <a:pt x="88" y="139"/>
                    </a:lnTo>
                    <a:lnTo>
                      <a:pt x="92" y="138"/>
                    </a:lnTo>
                    <a:lnTo>
                      <a:pt x="97" y="136"/>
                    </a:lnTo>
                    <a:lnTo>
                      <a:pt x="102" y="134"/>
                    </a:lnTo>
                    <a:lnTo>
                      <a:pt x="107" y="132"/>
                    </a:lnTo>
                    <a:lnTo>
                      <a:pt x="112" y="130"/>
                    </a:lnTo>
                    <a:lnTo>
                      <a:pt x="116" y="120"/>
                    </a:lnTo>
                    <a:lnTo>
                      <a:pt x="121" y="113"/>
                    </a:lnTo>
                    <a:lnTo>
                      <a:pt x="126" y="105"/>
                    </a:lnTo>
                    <a:lnTo>
                      <a:pt x="133" y="97"/>
                    </a:lnTo>
                    <a:lnTo>
                      <a:pt x="139" y="91"/>
                    </a:lnTo>
                    <a:lnTo>
                      <a:pt x="145" y="86"/>
                    </a:lnTo>
                    <a:lnTo>
                      <a:pt x="153" y="79"/>
                    </a:lnTo>
                    <a:lnTo>
                      <a:pt x="161" y="73"/>
                    </a:lnTo>
                    <a:lnTo>
                      <a:pt x="167" y="69"/>
                    </a:lnTo>
                    <a:lnTo>
                      <a:pt x="173" y="66"/>
                    </a:lnTo>
                    <a:lnTo>
                      <a:pt x="179" y="63"/>
                    </a:lnTo>
                    <a:lnTo>
                      <a:pt x="186" y="60"/>
                    </a:lnTo>
                    <a:lnTo>
                      <a:pt x="193" y="58"/>
                    </a:lnTo>
                    <a:lnTo>
                      <a:pt x="199" y="56"/>
                    </a:lnTo>
                    <a:lnTo>
                      <a:pt x="206" y="54"/>
                    </a:lnTo>
                    <a:lnTo>
                      <a:pt x="212" y="53"/>
                    </a:lnTo>
                    <a:lnTo>
                      <a:pt x="219" y="52"/>
                    </a:lnTo>
                    <a:lnTo>
                      <a:pt x="225" y="51"/>
                    </a:lnTo>
                    <a:lnTo>
                      <a:pt x="232" y="50"/>
                    </a:lnTo>
                    <a:lnTo>
                      <a:pt x="239" y="50"/>
                    </a:lnTo>
                    <a:lnTo>
                      <a:pt x="245" y="51"/>
                    </a:lnTo>
                    <a:lnTo>
                      <a:pt x="252" y="52"/>
                    </a:lnTo>
                    <a:lnTo>
                      <a:pt x="259" y="53"/>
                    </a:lnTo>
                    <a:lnTo>
                      <a:pt x="265" y="54"/>
                    </a:lnTo>
                    <a:lnTo>
                      <a:pt x="270" y="48"/>
                    </a:lnTo>
                    <a:lnTo>
                      <a:pt x="277" y="42"/>
                    </a:lnTo>
                    <a:lnTo>
                      <a:pt x="284" y="37"/>
                    </a:lnTo>
                    <a:lnTo>
                      <a:pt x="291" y="32"/>
                    </a:lnTo>
                    <a:lnTo>
                      <a:pt x="298" y="26"/>
                    </a:lnTo>
                    <a:lnTo>
                      <a:pt x="306" y="22"/>
                    </a:lnTo>
                    <a:lnTo>
                      <a:pt x="314" y="17"/>
                    </a:lnTo>
                    <a:lnTo>
                      <a:pt x="322" y="13"/>
                    </a:lnTo>
                    <a:lnTo>
                      <a:pt x="330" y="10"/>
                    </a:lnTo>
                    <a:lnTo>
                      <a:pt x="339" y="7"/>
                    </a:lnTo>
                    <a:lnTo>
                      <a:pt x="347" y="4"/>
                    </a:lnTo>
                    <a:lnTo>
                      <a:pt x="356" y="2"/>
                    </a:lnTo>
                    <a:lnTo>
                      <a:pt x="365" y="1"/>
                    </a:lnTo>
                    <a:lnTo>
                      <a:pt x="373" y="0"/>
                    </a:lnTo>
                    <a:lnTo>
                      <a:pt x="382" y="0"/>
                    </a:lnTo>
                    <a:lnTo>
                      <a:pt x="391" y="1"/>
                    </a:lnTo>
                    <a:lnTo>
                      <a:pt x="399" y="2"/>
                    </a:lnTo>
                    <a:lnTo>
                      <a:pt x="407" y="4"/>
                    </a:lnTo>
                    <a:lnTo>
                      <a:pt x="416" y="6"/>
                    </a:lnTo>
                    <a:lnTo>
                      <a:pt x="424" y="8"/>
                    </a:lnTo>
                    <a:lnTo>
                      <a:pt x="432" y="11"/>
                    </a:lnTo>
                    <a:lnTo>
                      <a:pt x="440" y="13"/>
                    </a:lnTo>
                    <a:lnTo>
                      <a:pt x="448" y="17"/>
                    </a:lnTo>
                    <a:lnTo>
                      <a:pt x="454" y="22"/>
                    </a:lnTo>
                    <a:lnTo>
                      <a:pt x="457" y="30"/>
                    </a:lnTo>
                    <a:lnTo>
                      <a:pt x="475" y="32"/>
                    </a:lnTo>
                    <a:lnTo>
                      <a:pt x="486" y="35"/>
                    </a:lnTo>
                    <a:lnTo>
                      <a:pt x="494" y="37"/>
                    </a:lnTo>
                    <a:lnTo>
                      <a:pt x="502" y="38"/>
                    </a:lnTo>
                    <a:lnTo>
                      <a:pt x="509" y="40"/>
                    </a:lnTo>
                    <a:lnTo>
                      <a:pt x="516" y="44"/>
                    </a:lnTo>
                    <a:lnTo>
                      <a:pt x="524" y="47"/>
                    </a:lnTo>
                    <a:lnTo>
                      <a:pt x="531" y="50"/>
                    </a:lnTo>
                    <a:lnTo>
                      <a:pt x="538" y="54"/>
                    </a:lnTo>
                    <a:lnTo>
                      <a:pt x="546" y="58"/>
                    </a:lnTo>
                    <a:lnTo>
                      <a:pt x="553" y="62"/>
                    </a:lnTo>
                    <a:lnTo>
                      <a:pt x="559" y="66"/>
                    </a:lnTo>
                    <a:lnTo>
                      <a:pt x="565" y="71"/>
                    </a:lnTo>
                    <a:lnTo>
                      <a:pt x="572" y="76"/>
                    </a:lnTo>
                    <a:lnTo>
                      <a:pt x="577" y="81"/>
                    </a:lnTo>
                    <a:lnTo>
                      <a:pt x="582" y="87"/>
                    </a:lnTo>
                    <a:lnTo>
                      <a:pt x="587" y="91"/>
                    </a:lnTo>
                    <a:lnTo>
                      <a:pt x="592" y="97"/>
                    </a:lnTo>
                    <a:lnTo>
                      <a:pt x="595" y="97"/>
                    </a:lnTo>
                    <a:lnTo>
                      <a:pt x="597" y="96"/>
                    </a:lnTo>
                    <a:lnTo>
                      <a:pt x="599" y="96"/>
                    </a:lnTo>
                    <a:lnTo>
                      <a:pt x="601" y="95"/>
                    </a:lnTo>
                    <a:lnTo>
                      <a:pt x="604" y="95"/>
                    </a:lnTo>
                    <a:lnTo>
                      <a:pt x="605" y="94"/>
                    </a:lnTo>
                    <a:lnTo>
                      <a:pt x="607" y="94"/>
                    </a:lnTo>
                    <a:lnTo>
                      <a:pt x="609" y="95"/>
                    </a:lnTo>
                    <a:lnTo>
                      <a:pt x="618" y="95"/>
                    </a:lnTo>
                    <a:lnTo>
                      <a:pt x="626" y="96"/>
                    </a:lnTo>
                    <a:lnTo>
                      <a:pt x="633" y="98"/>
                    </a:lnTo>
                    <a:lnTo>
                      <a:pt x="641" y="101"/>
                    </a:lnTo>
                    <a:lnTo>
                      <a:pt x="649" y="105"/>
                    </a:lnTo>
                    <a:lnTo>
                      <a:pt x="656" y="109"/>
                    </a:lnTo>
                    <a:lnTo>
                      <a:pt x="661" y="113"/>
                    </a:lnTo>
                    <a:lnTo>
                      <a:pt x="667" y="118"/>
                    </a:lnTo>
                    <a:lnTo>
                      <a:pt x="674" y="125"/>
                    </a:lnTo>
                    <a:lnTo>
                      <a:pt x="680" y="133"/>
                    </a:lnTo>
                    <a:lnTo>
                      <a:pt x="685" y="141"/>
                    </a:lnTo>
                    <a:lnTo>
                      <a:pt x="690" y="150"/>
                    </a:lnTo>
                    <a:lnTo>
                      <a:pt x="694" y="159"/>
                    </a:lnTo>
                    <a:lnTo>
                      <a:pt x="698" y="168"/>
                    </a:lnTo>
                    <a:lnTo>
                      <a:pt x="700" y="178"/>
                    </a:lnTo>
                    <a:lnTo>
                      <a:pt x="702" y="188"/>
                    </a:lnTo>
                    <a:lnTo>
                      <a:pt x="715" y="199"/>
                    </a:lnTo>
                    <a:lnTo>
                      <a:pt x="719" y="203"/>
                    </a:lnTo>
                    <a:lnTo>
                      <a:pt x="723" y="208"/>
                    </a:lnTo>
                    <a:lnTo>
                      <a:pt x="727" y="213"/>
                    </a:lnTo>
                    <a:lnTo>
                      <a:pt x="731" y="217"/>
                    </a:lnTo>
                    <a:lnTo>
                      <a:pt x="733" y="223"/>
                    </a:lnTo>
                    <a:lnTo>
                      <a:pt x="736" y="229"/>
                    </a:lnTo>
                    <a:lnTo>
                      <a:pt x="738" y="234"/>
                    </a:lnTo>
                    <a:lnTo>
                      <a:pt x="740" y="240"/>
                    </a:lnTo>
                    <a:lnTo>
                      <a:pt x="742" y="246"/>
                    </a:lnTo>
                    <a:lnTo>
                      <a:pt x="743" y="252"/>
                    </a:lnTo>
                    <a:lnTo>
                      <a:pt x="745" y="258"/>
                    </a:lnTo>
                    <a:lnTo>
                      <a:pt x="745" y="264"/>
                    </a:lnTo>
                    <a:lnTo>
                      <a:pt x="746" y="270"/>
                    </a:lnTo>
                    <a:lnTo>
                      <a:pt x="746" y="276"/>
                    </a:lnTo>
                    <a:lnTo>
                      <a:pt x="746" y="282"/>
                    </a:lnTo>
                    <a:lnTo>
                      <a:pt x="745" y="288"/>
                    </a:lnTo>
                    <a:lnTo>
                      <a:pt x="744" y="294"/>
                    </a:lnTo>
                    <a:lnTo>
                      <a:pt x="743" y="302"/>
                    </a:lnTo>
                    <a:lnTo>
                      <a:pt x="742" y="310"/>
                    </a:lnTo>
                    <a:lnTo>
                      <a:pt x="741" y="316"/>
                    </a:lnTo>
                    <a:lnTo>
                      <a:pt x="739" y="324"/>
                    </a:lnTo>
                    <a:lnTo>
                      <a:pt x="737" y="332"/>
                    </a:lnTo>
                    <a:lnTo>
                      <a:pt x="735" y="338"/>
                    </a:lnTo>
                    <a:lnTo>
                      <a:pt x="733" y="345"/>
                    </a:lnTo>
                    <a:lnTo>
                      <a:pt x="729" y="353"/>
                    </a:lnTo>
                    <a:lnTo>
                      <a:pt x="726" y="359"/>
                    </a:lnTo>
                    <a:lnTo>
                      <a:pt x="722" y="365"/>
                    </a:lnTo>
                    <a:lnTo>
                      <a:pt x="717" y="371"/>
                    </a:lnTo>
                    <a:lnTo>
                      <a:pt x="713" y="376"/>
                    </a:lnTo>
                    <a:lnTo>
                      <a:pt x="707" y="382"/>
                    </a:lnTo>
                    <a:lnTo>
                      <a:pt x="702" y="387"/>
                    </a:lnTo>
                    <a:lnTo>
                      <a:pt x="696" y="390"/>
                    </a:lnTo>
                    <a:lnTo>
                      <a:pt x="688" y="395"/>
                    </a:lnTo>
                    <a:lnTo>
                      <a:pt x="680" y="400"/>
                    </a:lnTo>
                    <a:lnTo>
                      <a:pt x="671" y="404"/>
                    </a:lnTo>
                    <a:lnTo>
                      <a:pt x="662" y="407"/>
                    </a:lnTo>
                    <a:lnTo>
                      <a:pt x="654" y="409"/>
                    </a:lnTo>
                    <a:lnTo>
                      <a:pt x="645" y="411"/>
                    </a:lnTo>
                    <a:lnTo>
                      <a:pt x="635" y="412"/>
                    </a:lnTo>
                    <a:lnTo>
                      <a:pt x="627" y="412"/>
                    </a:lnTo>
                    <a:lnTo>
                      <a:pt x="626" y="411"/>
                    </a:lnTo>
                    <a:lnTo>
                      <a:pt x="624" y="409"/>
                    </a:lnTo>
                    <a:lnTo>
                      <a:pt x="623" y="408"/>
                    </a:lnTo>
                    <a:lnTo>
                      <a:pt x="622" y="406"/>
                    </a:lnTo>
                    <a:lnTo>
                      <a:pt x="621" y="404"/>
                    </a:lnTo>
                    <a:lnTo>
                      <a:pt x="620" y="402"/>
                    </a:lnTo>
                    <a:lnTo>
                      <a:pt x="619" y="400"/>
                    </a:lnTo>
                    <a:lnTo>
                      <a:pt x="619" y="399"/>
                    </a:lnTo>
                    <a:lnTo>
                      <a:pt x="619" y="398"/>
                    </a:lnTo>
                    <a:lnTo>
                      <a:pt x="619" y="397"/>
                    </a:lnTo>
                    <a:lnTo>
                      <a:pt x="621" y="396"/>
                    </a:lnTo>
                    <a:lnTo>
                      <a:pt x="622" y="395"/>
                    </a:lnTo>
                    <a:lnTo>
                      <a:pt x="627" y="395"/>
                    </a:lnTo>
                    <a:lnTo>
                      <a:pt x="631" y="395"/>
                    </a:lnTo>
                    <a:lnTo>
                      <a:pt x="636" y="395"/>
                    </a:lnTo>
                    <a:lnTo>
                      <a:pt x="641" y="394"/>
                    </a:lnTo>
                    <a:lnTo>
                      <a:pt x="645" y="393"/>
                    </a:lnTo>
                    <a:lnTo>
                      <a:pt x="650" y="392"/>
                    </a:lnTo>
                    <a:lnTo>
                      <a:pt x="655" y="391"/>
                    </a:lnTo>
                    <a:lnTo>
                      <a:pt x="659" y="389"/>
                    </a:lnTo>
                    <a:lnTo>
                      <a:pt x="670" y="386"/>
                    </a:lnTo>
                    <a:lnTo>
                      <a:pt x="680" y="381"/>
                    </a:lnTo>
                    <a:lnTo>
                      <a:pt x="688" y="375"/>
                    </a:lnTo>
                    <a:lnTo>
                      <a:pt x="696" y="369"/>
                    </a:lnTo>
                    <a:lnTo>
                      <a:pt x="704" y="363"/>
                    </a:lnTo>
                    <a:lnTo>
                      <a:pt x="709" y="355"/>
                    </a:lnTo>
                    <a:lnTo>
                      <a:pt x="716" y="346"/>
                    </a:lnTo>
                    <a:lnTo>
                      <a:pt x="721" y="337"/>
                    </a:lnTo>
                    <a:lnTo>
                      <a:pt x="723" y="329"/>
                    </a:lnTo>
                    <a:lnTo>
                      <a:pt x="725" y="322"/>
                    </a:lnTo>
                    <a:lnTo>
                      <a:pt x="728" y="314"/>
                    </a:lnTo>
                    <a:lnTo>
                      <a:pt x="729" y="308"/>
                    </a:lnTo>
                    <a:lnTo>
                      <a:pt x="731" y="300"/>
                    </a:lnTo>
                    <a:lnTo>
                      <a:pt x="733" y="292"/>
                    </a:lnTo>
                    <a:lnTo>
                      <a:pt x="733" y="286"/>
                    </a:lnTo>
                    <a:lnTo>
                      <a:pt x="734" y="278"/>
                    </a:lnTo>
                    <a:lnTo>
                      <a:pt x="734" y="270"/>
                    </a:lnTo>
                    <a:lnTo>
                      <a:pt x="734" y="263"/>
                    </a:lnTo>
                    <a:lnTo>
                      <a:pt x="734" y="256"/>
                    </a:lnTo>
                    <a:lnTo>
                      <a:pt x="733" y="248"/>
                    </a:lnTo>
                    <a:lnTo>
                      <a:pt x="732" y="240"/>
                    </a:lnTo>
                    <a:lnTo>
                      <a:pt x="730" y="234"/>
                    </a:lnTo>
                    <a:lnTo>
                      <a:pt x="727" y="226"/>
                    </a:lnTo>
                    <a:lnTo>
                      <a:pt x="723" y="219"/>
                    </a:lnTo>
                    <a:lnTo>
                      <a:pt x="721" y="216"/>
                    </a:lnTo>
                    <a:lnTo>
                      <a:pt x="719" y="213"/>
                    </a:lnTo>
                    <a:lnTo>
                      <a:pt x="716" y="211"/>
                    </a:lnTo>
                    <a:lnTo>
                      <a:pt x="713" y="209"/>
                    </a:lnTo>
                    <a:lnTo>
                      <a:pt x="710" y="207"/>
                    </a:lnTo>
                    <a:lnTo>
                      <a:pt x="707" y="205"/>
                    </a:lnTo>
                    <a:lnTo>
                      <a:pt x="705" y="203"/>
                    </a:lnTo>
                    <a:lnTo>
                      <a:pt x="701" y="201"/>
                    </a:lnTo>
                    <a:lnTo>
                      <a:pt x="695" y="222"/>
                    </a:lnTo>
                    <a:lnTo>
                      <a:pt x="690" y="230"/>
                    </a:lnTo>
                    <a:lnTo>
                      <a:pt x="687" y="230"/>
                    </a:lnTo>
                    <a:lnTo>
                      <a:pt x="685" y="229"/>
                    </a:lnTo>
                    <a:lnTo>
                      <a:pt x="683" y="227"/>
                    </a:lnTo>
                    <a:lnTo>
                      <a:pt x="682" y="226"/>
                    </a:lnTo>
                    <a:lnTo>
                      <a:pt x="681" y="225"/>
                    </a:lnTo>
                    <a:lnTo>
                      <a:pt x="680" y="224"/>
                    </a:lnTo>
                    <a:lnTo>
                      <a:pt x="682" y="216"/>
                    </a:lnTo>
                    <a:lnTo>
                      <a:pt x="684" y="210"/>
                    </a:lnTo>
                    <a:lnTo>
                      <a:pt x="685" y="202"/>
                    </a:lnTo>
                    <a:lnTo>
                      <a:pt x="686" y="195"/>
                    </a:lnTo>
                    <a:lnTo>
                      <a:pt x="686" y="188"/>
                    </a:lnTo>
                    <a:lnTo>
                      <a:pt x="685" y="180"/>
                    </a:lnTo>
                    <a:lnTo>
                      <a:pt x="684" y="172"/>
                    </a:lnTo>
                    <a:lnTo>
                      <a:pt x="682" y="165"/>
                    </a:lnTo>
                    <a:lnTo>
                      <a:pt x="681" y="158"/>
                    </a:lnTo>
                    <a:lnTo>
                      <a:pt x="677" y="151"/>
                    </a:lnTo>
                    <a:lnTo>
                      <a:pt x="674" y="144"/>
                    </a:lnTo>
                    <a:lnTo>
                      <a:pt x="670" y="138"/>
                    </a:lnTo>
                    <a:lnTo>
                      <a:pt x="666" y="132"/>
                    </a:lnTo>
                    <a:lnTo>
                      <a:pt x="661" y="126"/>
                    </a:lnTo>
                    <a:lnTo>
                      <a:pt x="656" y="120"/>
                    </a:lnTo>
                    <a:lnTo>
                      <a:pt x="652" y="115"/>
                    </a:lnTo>
                    <a:lnTo>
                      <a:pt x="648" y="113"/>
                    </a:lnTo>
                    <a:lnTo>
                      <a:pt x="643" y="111"/>
                    </a:lnTo>
                    <a:lnTo>
                      <a:pt x="638" y="109"/>
                    </a:lnTo>
                    <a:lnTo>
                      <a:pt x="633" y="107"/>
                    </a:lnTo>
                    <a:lnTo>
                      <a:pt x="629" y="107"/>
                    </a:lnTo>
                    <a:lnTo>
                      <a:pt x="624" y="106"/>
                    </a:lnTo>
                    <a:lnTo>
                      <a:pt x="619" y="106"/>
                    </a:lnTo>
                    <a:lnTo>
                      <a:pt x="614" y="106"/>
                    </a:lnTo>
                    <a:lnTo>
                      <a:pt x="601" y="110"/>
                    </a:lnTo>
                    <a:lnTo>
                      <a:pt x="603" y="113"/>
                    </a:lnTo>
                    <a:lnTo>
                      <a:pt x="605" y="116"/>
                    </a:lnTo>
                    <a:lnTo>
                      <a:pt x="605" y="120"/>
                    </a:lnTo>
                    <a:lnTo>
                      <a:pt x="607" y="124"/>
                    </a:lnTo>
                    <a:lnTo>
                      <a:pt x="608" y="128"/>
                    </a:lnTo>
                    <a:lnTo>
                      <a:pt x="609" y="132"/>
                    </a:lnTo>
                    <a:lnTo>
                      <a:pt x="609" y="135"/>
                    </a:lnTo>
                    <a:lnTo>
                      <a:pt x="610" y="139"/>
                    </a:lnTo>
                    <a:lnTo>
                      <a:pt x="609" y="139"/>
                    </a:lnTo>
                    <a:lnTo>
                      <a:pt x="609" y="140"/>
                    </a:lnTo>
                    <a:lnTo>
                      <a:pt x="607" y="141"/>
                    </a:lnTo>
                    <a:lnTo>
                      <a:pt x="606" y="141"/>
                    </a:lnTo>
                    <a:lnTo>
                      <a:pt x="605" y="140"/>
                    </a:lnTo>
                    <a:lnTo>
                      <a:pt x="604" y="139"/>
                    </a:lnTo>
                    <a:lnTo>
                      <a:pt x="603" y="138"/>
                    </a:lnTo>
                    <a:lnTo>
                      <a:pt x="602" y="136"/>
                    </a:lnTo>
                    <a:lnTo>
                      <a:pt x="602" y="134"/>
                    </a:lnTo>
                    <a:lnTo>
                      <a:pt x="601" y="132"/>
                    </a:lnTo>
                    <a:lnTo>
                      <a:pt x="601" y="130"/>
                    </a:lnTo>
                    <a:lnTo>
                      <a:pt x="600" y="129"/>
                    </a:lnTo>
                    <a:lnTo>
                      <a:pt x="600" y="128"/>
                    </a:lnTo>
                    <a:lnTo>
                      <a:pt x="600" y="127"/>
                    </a:lnTo>
                    <a:lnTo>
                      <a:pt x="600" y="126"/>
                    </a:lnTo>
                    <a:lnTo>
                      <a:pt x="599" y="121"/>
                    </a:lnTo>
                    <a:lnTo>
                      <a:pt x="597" y="117"/>
                    </a:lnTo>
                    <a:lnTo>
                      <a:pt x="595" y="113"/>
                    </a:lnTo>
                    <a:lnTo>
                      <a:pt x="592" y="111"/>
                    </a:lnTo>
                    <a:lnTo>
                      <a:pt x="589" y="107"/>
                    </a:lnTo>
                    <a:lnTo>
                      <a:pt x="586" y="104"/>
                    </a:lnTo>
                    <a:lnTo>
                      <a:pt x="583" y="101"/>
                    </a:lnTo>
                    <a:lnTo>
                      <a:pt x="580" y="98"/>
                    </a:lnTo>
                    <a:lnTo>
                      <a:pt x="574" y="91"/>
                    </a:lnTo>
                    <a:lnTo>
                      <a:pt x="567" y="86"/>
                    </a:lnTo>
                    <a:lnTo>
                      <a:pt x="559" y="80"/>
                    </a:lnTo>
                    <a:lnTo>
                      <a:pt x="551" y="74"/>
                    </a:lnTo>
                    <a:lnTo>
                      <a:pt x="543" y="69"/>
                    </a:lnTo>
                    <a:lnTo>
                      <a:pt x="533" y="64"/>
                    </a:lnTo>
                    <a:lnTo>
                      <a:pt x="525" y="61"/>
                    </a:lnTo>
                    <a:lnTo>
                      <a:pt x="515" y="57"/>
                    </a:lnTo>
                    <a:lnTo>
                      <a:pt x="505" y="54"/>
                    </a:lnTo>
                    <a:lnTo>
                      <a:pt x="496" y="50"/>
                    </a:lnTo>
                    <a:lnTo>
                      <a:pt x="487" y="48"/>
                    </a:lnTo>
                    <a:lnTo>
                      <a:pt x="477" y="46"/>
                    </a:lnTo>
                    <a:lnTo>
                      <a:pt x="468" y="45"/>
                    </a:lnTo>
                    <a:lnTo>
                      <a:pt x="458" y="44"/>
                    </a:lnTo>
                    <a:lnTo>
                      <a:pt x="449" y="44"/>
                    </a:lnTo>
                    <a:lnTo>
                      <a:pt x="440" y="45"/>
                    </a:lnTo>
                    <a:lnTo>
                      <a:pt x="439" y="46"/>
                    </a:lnTo>
                    <a:lnTo>
                      <a:pt x="439" y="47"/>
                    </a:lnTo>
                    <a:lnTo>
                      <a:pt x="437" y="45"/>
                    </a:lnTo>
                    <a:lnTo>
                      <a:pt x="435" y="44"/>
                    </a:lnTo>
                    <a:lnTo>
                      <a:pt x="434" y="43"/>
                    </a:lnTo>
                    <a:lnTo>
                      <a:pt x="433" y="41"/>
                    </a:lnTo>
                    <a:lnTo>
                      <a:pt x="432" y="39"/>
                    </a:lnTo>
                    <a:lnTo>
                      <a:pt x="430" y="38"/>
                    </a:lnTo>
                    <a:lnTo>
                      <a:pt x="429" y="36"/>
                    </a:lnTo>
                    <a:lnTo>
                      <a:pt x="428" y="34"/>
                    </a:lnTo>
                    <a:lnTo>
                      <a:pt x="428" y="33"/>
                    </a:lnTo>
                    <a:lnTo>
                      <a:pt x="428" y="32"/>
                    </a:lnTo>
                    <a:lnTo>
                      <a:pt x="429" y="32"/>
                    </a:lnTo>
                    <a:lnTo>
                      <a:pt x="431" y="31"/>
                    </a:lnTo>
                    <a:lnTo>
                      <a:pt x="434" y="31"/>
                    </a:lnTo>
                    <a:lnTo>
                      <a:pt x="436" y="31"/>
                    </a:lnTo>
                    <a:lnTo>
                      <a:pt x="439" y="30"/>
                    </a:lnTo>
                    <a:lnTo>
                      <a:pt x="439" y="29"/>
                    </a:lnTo>
                    <a:lnTo>
                      <a:pt x="434" y="27"/>
                    </a:lnTo>
                    <a:lnTo>
                      <a:pt x="431" y="26"/>
                    </a:lnTo>
                    <a:lnTo>
                      <a:pt x="427" y="25"/>
                    </a:lnTo>
                    <a:lnTo>
                      <a:pt x="424" y="23"/>
                    </a:lnTo>
                    <a:lnTo>
                      <a:pt x="420" y="22"/>
                    </a:lnTo>
                    <a:lnTo>
                      <a:pt x="415" y="21"/>
                    </a:lnTo>
                    <a:lnTo>
                      <a:pt x="412" y="20"/>
                    </a:lnTo>
                    <a:lnTo>
                      <a:pt x="408" y="19"/>
                    </a:lnTo>
                    <a:lnTo>
                      <a:pt x="401" y="18"/>
                    </a:lnTo>
                    <a:lnTo>
                      <a:pt x="396" y="17"/>
                    </a:lnTo>
                    <a:lnTo>
                      <a:pt x="390" y="16"/>
                    </a:lnTo>
                    <a:lnTo>
                      <a:pt x="383" y="16"/>
                    </a:lnTo>
                    <a:lnTo>
                      <a:pt x="377" y="16"/>
                    </a:lnTo>
                    <a:lnTo>
                      <a:pt x="371" y="16"/>
                    </a:lnTo>
                    <a:lnTo>
                      <a:pt x="365" y="17"/>
                    </a:lnTo>
                    <a:lnTo>
                      <a:pt x="358" y="18"/>
                    </a:lnTo>
                    <a:lnTo>
                      <a:pt x="352" y="20"/>
                    </a:lnTo>
                    <a:lnTo>
                      <a:pt x="346" y="21"/>
                    </a:lnTo>
                    <a:lnTo>
                      <a:pt x="340" y="24"/>
                    </a:lnTo>
                    <a:lnTo>
                      <a:pt x="334" y="26"/>
                    </a:lnTo>
                    <a:lnTo>
                      <a:pt x="328" y="29"/>
                    </a:lnTo>
                    <a:lnTo>
                      <a:pt x="322" y="32"/>
                    </a:lnTo>
                    <a:lnTo>
                      <a:pt x="317" y="35"/>
                    </a:lnTo>
                    <a:lnTo>
                      <a:pt x="311" y="38"/>
                    </a:lnTo>
                    <a:lnTo>
                      <a:pt x="307" y="41"/>
                    </a:lnTo>
                    <a:lnTo>
                      <a:pt x="304" y="44"/>
                    </a:lnTo>
                    <a:lnTo>
                      <a:pt x="300" y="46"/>
                    </a:lnTo>
                    <a:lnTo>
                      <a:pt x="296" y="49"/>
                    </a:lnTo>
                    <a:lnTo>
                      <a:pt x="293" y="52"/>
                    </a:lnTo>
                    <a:lnTo>
                      <a:pt x="290" y="55"/>
                    </a:lnTo>
                    <a:lnTo>
                      <a:pt x="287" y="58"/>
                    </a:lnTo>
                    <a:lnTo>
                      <a:pt x="283" y="61"/>
                    </a:lnTo>
                    <a:lnTo>
                      <a:pt x="283" y="62"/>
                    </a:lnTo>
                    <a:lnTo>
                      <a:pt x="285" y="63"/>
                    </a:lnTo>
                    <a:lnTo>
                      <a:pt x="286" y="63"/>
                    </a:lnTo>
                    <a:lnTo>
                      <a:pt x="287" y="64"/>
                    </a:lnTo>
                    <a:lnTo>
                      <a:pt x="287" y="66"/>
                    </a:lnTo>
                    <a:lnTo>
                      <a:pt x="289" y="75"/>
                    </a:lnTo>
                    <a:lnTo>
                      <a:pt x="289" y="76"/>
                    </a:lnTo>
                    <a:lnTo>
                      <a:pt x="289" y="77"/>
                    </a:lnTo>
                    <a:lnTo>
                      <a:pt x="289" y="78"/>
                    </a:lnTo>
                    <a:lnTo>
                      <a:pt x="289" y="79"/>
                    </a:lnTo>
                    <a:lnTo>
                      <a:pt x="288" y="79"/>
                    </a:lnTo>
                    <a:lnTo>
                      <a:pt x="286" y="80"/>
                    </a:lnTo>
                    <a:lnTo>
                      <a:pt x="285" y="80"/>
                    </a:lnTo>
                    <a:lnTo>
                      <a:pt x="283" y="79"/>
                    </a:lnTo>
                    <a:lnTo>
                      <a:pt x="273" y="73"/>
                    </a:lnTo>
                    <a:lnTo>
                      <a:pt x="272" y="74"/>
                    </a:lnTo>
                    <a:lnTo>
                      <a:pt x="271" y="74"/>
                    </a:lnTo>
                    <a:lnTo>
                      <a:pt x="270" y="74"/>
                    </a:lnTo>
                    <a:lnTo>
                      <a:pt x="269" y="74"/>
                    </a:lnTo>
                    <a:lnTo>
                      <a:pt x="261" y="70"/>
                    </a:lnTo>
                    <a:lnTo>
                      <a:pt x="253" y="67"/>
                    </a:lnTo>
                    <a:lnTo>
                      <a:pt x="245" y="66"/>
                    </a:lnTo>
                    <a:lnTo>
                      <a:pt x="237" y="66"/>
                    </a:lnTo>
                    <a:lnTo>
                      <a:pt x="229" y="67"/>
                    </a:lnTo>
                    <a:lnTo>
                      <a:pt x="220" y="68"/>
                    </a:lnTo>
                    <a:lnTo>
                      <a:pt x="212" y="69"/>
                    </a:lnTo>
                    <a:lnTo>
                      <a:pt x="204" y="71"/>
                    </a:lnTo>
                    <a:lnTo>
                      <a:pt x="195" y="74"/>
                    </a:lnTo>
                    <a:lnTo>
                      <a:pt x="187" y="77"/>
                    </a:lnTo>
                    <a:lnTo>
                      <a:pt x="179" y="82"/>
                    </a:lnTo>
                    <a:lnTo>
                      <a:pt x="171" y="87"/>
                    </a:lnTo>
                    <a:lnTo>
                      <a:pt x="165" y="91"/>
                    </a:lnTo>
                    <a:lnTo>
                      <a:pt x="158" y="96"/>
                    </a:lnTo>
                    <a:lnTo>
                      <a:pt x="152" y="102"/>
                    </a:lnTo>
                    <a:lnTo>
                      <a:pt x="145" y="108"/>
                    </a:lnTo>
                    <a:lnTo>
                      <a:pt x="133" y="124"/>
                    </a:lnTo>
                    <a:lnTo>
                      <a:pt x="136" y="124"/>
                    </a:lnTo>
                    <a:lnTo>
                      <a:pt x="138" y="124"/>
                    </a:lnTo>
                    <a:lnTo>
                      <a:pt x="141" y="123"/>
                    </a:lnTo>
                    <a:lnTo>
                      <a:pt x="142" y="123"/>
                    </a:lnTo>
                    <a:lnTo>
                      <a:pt x="145" y="124"/>
                    </a:lnTo>
                    <a:lnTo>
                      <a:pt x="147" y="124"/>
                    </a:lnTo>
                    <a:lnTo>
                      <a:pt x="150" y="125"/>
                    </a:lnTo>
                    <a:lnTo>
                      <a:pt x="151" y="128"/>
                    </a:lnTo>
                    <a:lnTo>
                      <a:pt x="156" y="139"/>
                    </a:lnTo>
                    <a:lnTo>
                      <a:pt x="155" y="139"/>
                    </a:lnTo>
                    <a:lnTo>
                      <a:pt x="154" y="140"/>
                    </a:lnTo>
                    <a:lnTo>
                      <a:pt x="153" y="139"/>
                    </a:lnTo>
                    <a:lnTo>
                      <a:pt x="152" y="139"/>
                    </a:lnTo>
                    <a:lnTo>
                      <a:pt x="151" y="138"/>
                    </a:lnTo>
                    <a:lnTo>
                      <a:pt x="150" y="138"/>
                    </a:lnTo>
                    <a:lnTo>
                      <a:pt x="147" y="138"/>
                    </a:lnTo>
                    <a:lnTo>
                      <a:pt x="144" y="138"/>
                    </a:lnTo>
                    <a:lnTo>
                      <a:pt x="141" y="139"/>
                    </a:lnTo>
                    <a:lnTo>
                      <a:pt x="138" y="139"/>
                    </a:lnTo>
                    <a:lnTo>
                      <a:pt x="134" y="140"/>
                    </a:lnTo>
                    <a:lnTo>
                      <a:pt x="131" y="141"/>
                    </a:lnTo>
                    <a:lnTo>
                      <a:pt x="127" y="142"/>
                    </a:lnTo>
                    <a:lnTo>
                      <a:pt x="124" y="143"/>
                    </a:lnTo>
                    <a:lnTo>
                      <a:pt x="123" y="145"/>
                    </a:lnTo>
                    <a:lnTo>
                      <a:pt x="122" y="147"/>
                    </a:lnTo>
                    <a:lnTo>
                      <a:pt x="122" y="149"/>
                    </a:lnTo>
                    <a:lnTo>
                      <a:pt x="122" y="152"/>
                    </a:lnTo>
                    <a:lnTo>
                      <a:pt x="122" y="154"/>
                    </a:lnTo>
                    <a:lnTo>
                      <a:pt x="121" y="156"/>
                    </a:lnTo>
                    <a:lnTo>
                      <a:pt x="120" y="158"/>
                    </a:lnTo>
                    <a:lnTo>
                      <a:pt x="118" y="159"/>
                    </a:lnTo>
                    <a:lnTo>
                      <a:pt x="116" y="158"/>
                    </a:lnTo>
                    <a:lnTo>
                      <a:pt x="113" y="155"/>
                    </a:lnTo>
                    <a:lnTo>
                      <a:pt x="110" y="152"/>
                    </a:lnTo>
                    <a:lnTo>
                      <a:pt x="107" y="149"/>
                    </a:lnTo>
                    <a:lnTo>
                      <a:pt x="98" y="152"/>
                    </a:lnTo>
                    <a:lnTo>
                      <a:pt x="90" y="156"/>
                    </a:lnTo>
                    <a:lnTo>
                      <a:pt x="83" y="161"/>
                    </a:lnTo>
                    <a:lnTo>
                      <a:pt x="75" y="165"/>
                    </a:lnTo>
                    <a:lnTo>
                      <a:pt x="68" y="171"/>
                    </a:lnTo>
                    <a:lnTo>
                      <a:pt x="61" y="177"/>
                    </a:lnTo>
                    <a:lnTo>
                      <a:pt x="55" y="183"/>
                    </a:lnTo>
                    <a:lnTo>
                      <a:pt x="49" y="189"/>
                    </a:lnTo>
                    <a:lnTo>
                      <a:pt x="45" y="196"/>
                    </a:lnTo>
                    <a:lnTo>
                      <a:pt x="40" y="202"/>
                    </a:lnTo>
                    <a:lnTo>
                      <a:pt x="37" y="209"/>
                    </a:lnTo>
                    <a:lnTo>
                      <a:pt x="33" y="215"/>
                    </a:lnTo>
                    <a:lnTo>
                      <a:pt x="30" y="223"/>
                    </a:lnTo>
                    <a:lnTo>
                      <a:pt x="27" y="230"/>
                    </a:lnTo>
                    <a:lnTo>
                      <a:pt x="23" y="238"/>
                    </a:lnTo>
                    <a:lnTo>
                      <a:pt x="21" y="244"/>
                    </a:lnTo>
                    <a:lnTo>
                      <a:pt x="19" y="252"/>
                    </a:lnTo>
                    <a:lnTo>
                      <a:pt x="17" y="260"/>
                    </a:lnTo>
                    <a:lnTo>
                      <a:pt x="16" y="267"/>
                    </a:lnTo>
                    <a:lnTo>
                      <a:pt x="15" y="274"/>
                    </a:lnTo>
                    <a:lnTo>
                      <a:pt x="14" y="282"/>
                    </a:lnTo>
                    <a:lnTo>
                      <a:pt x="14" y="289"/>
                    </a:lnTo>
                    <a:lnTo>
                      <a:pt x="15" y="296"/>
                    </a:lnTo>
                    <a:lnTo>
                      <a:pt x="16" y="304"/>
                    </a:lnTo>
                    <a:lnTo>
                      <a:pt x="17" y="309"/>
                    </a:lnTo>
                    <a:lnTo>
                      <a:pt x="18" y="313"/>
                    </a:lnTo>
                    <a:lnTo>
                      <a:pt x="20" y="317"/>
                    </a:lnTo>
                    <a:lnTo>
                      <a:pt x="22" y="322"/>
                    </a:lnTo>
                    <a:lnTo>
                      <a:pt x="25" y="327"/>
                    </a:lnTo>
                    <a:lnTo>
                      <a:pt x="27" y="331"/>
                    </a:lnTo>
                    <a:lnTo>
                      <a:pt x="30" y="336"/>
                    </a:lnTo>
                    <a:lnTo>
                      <a:pt x="33" y="339"/>
                    </a:lnTo>
                    <a:lnTo>
                      <a:pt x="35" y="342"/>
                    </a:lnTo>
                    <a:lnTo>
                      <a:pt x="38" y="345"/>
                    </a:lnTo>
                    <a:lnTo>
                      <a:pt x="40" y="347"/>
                    </a:lnTo>
                    <a:lnTo>
                      <a:pt x="45" y="348"/>
                    </a:lnTo>
                    <a:lnTo>
                      <a:pt x="45" y="346"/>
                    </a:lnTo>
                    <a:lnTo>
                      <a:pt x="45" y="343"/>
                    </a:lnTo>
                    <a:lnTo>
                      <a:pt x="45" y="341"/>
                    </a:lnTo>
                    <a:lnTo>
                      <a:pt x="45" y="338"/>
                    </a:lnTo>
                    <a:lnTo>
                      <a:pt x="46" y="337"/>
                    </a:lnTo>
                    <a:lnTo>
                      <a:pt x="46" y="335"/>
                    </a:lnTo>
                    <a:lnTo>
                      <a:pt x="47" y="333"/>
                    </a:lnTo>
                    <a:lnTo>
                      <a:pt x="48" y="330"/>
                    </a:lnTo>
                    <a:lnTo>
                      <a:pt x="50" y="331"/>
                    </a:lnTo>
                    <a:lnTo>
                      <a:pt x="52" y="333"/>
                    </a:lnTo>
                    <a:lnTo>
                      <a:pt x="53" y="334"/>
                    </a:lnTo>
                    <a:lnTo>
                      <a:pt x="55" y="336"/>
                    </a:lnTo>
                    <a:lnTo>
                      <a:pt x="56" y="338"/>
                    </a:lnTo>
                    <a:lnTo>
                      <a:pt x="57" y="339"/>
                    </a:lnTo>
                    <a:lnTo>
                      <a:pt x="57" y="341"/>
                    </a:lnTo>
                    <a:lnTo>
                      <a:pt x="57" y="343"/>
                    </a:lnTo>
                    <a:lnTo>
                      <a:pt x="57" y="345"/>
                    </a:lnTo>
                    <a:lnTo>
                      <a:pt x="57" y="347"/>
                    </a:lnTo>
                    <a:lnTo>
                      <a:pt x="56" y="349"/>
                    </a:lnTo>
                    <a:lnTo>
                      <a:pt x="56" y="352"/>
                    </a:lnTo>
                    <a:lnTo>
                      <a:pt x="59" y="353"/>
                    </a:lnTo>
                    <a:lnTo>
                      <a:pt x="61" y="354"/>
                    </a:lnTo>
                    <a:lnTo>
                      <a:pt x="64" y="356"/>
                    </a:lnTo>
                    <a:lnTo>
                      <a:pt x="65" y="357"/>
                    </a:lnTo>
                    <a:lnTo>
                      <a:pt x="67" y="363"/>
                    </a:lnTo>
                    <a:lnTo>
                      <a:pt x="65" y="363"/>
                    </a:lnTo>
                    <a:lnTo>
                      <a:pt x="64" y="363"/>
                    </a:lnTo>
                    <a:lnTo>
                      <a:pt x="62" y="363"/>
                    </a:lnTo>
                    <a:lnTo>
                      <a:pt x="60" y="363"/>
                    </a:lnTo>
                    <a:lnTo>
                      <a:pt x="59" y="363"/>
                    </a:lnTo>
                    <a:lnTo>
                      <a:pt x="58" y="363"/>
                    </a:lnTo>
                    <a:lnTo>
                      <a:pt x="57" y="363"/>
                    </a:lnTo>
                    <a:lnTo>
                      <a:pt x="56" y="363"/>
                    </a:lnTo>
                    <a:lnTo>
                      <a:pt x="57" y="370"/>
                    </a:lnTo>
                    <a:lnTo>
                      <a:pt x="58" y="377"/>
                    </a:lnTo>
                    <a:lnTo>
                      <a:pt x="60" y="385"/>
                    </a:lnTo>
                    <a:lnTo>
                      <a:pt x="63" y="391"/>
                    </a:lnTo>
                    <a:lnTo>
                      <a:pt x="65" y="399"/>
                    </a:lnTo>
                    <a:lnTo>
                      <a:pt x="69" y="406"/>
                    </a:lnTo>
                    <a:lnTo>
                      <a:pt x="74" y="412"/>
                    </a:lnTo>
                    <a:lnTo>
                      <a:pt x="79" y="417"/>
                    </a:lnTo>
                    <a:lnTo>
                      <a:pt x="85" y="423"/>
                    </a:lnTo>
                    <a:lnTo>
                      <a:pt x="91" y="428"/>
                    </a:lnTo>
                    <a:lnTo>
                      <a:pt x="98" y="433"/>
                    </a:lnTo>
                    <a:lnTo>
                      <a:pt x="106" y="437"/>
                    </a:lnTo>
                    <a:lnTo>
                      <a:pt x="114" y="440"/>
                    </a:lnTo>
                    <a:lnTo>
                      <a:pt x="122" y="444"/>
                    </a:lnTo>
                    <a:lnTo>
                      <a:pt x="131" y="447"/>
                    </a:lnTo>
                    <a:lnTo>
                      <a:pt x="139" y="450"/>
                    </a:lnTo>
                    <a:lnTo>
                      <a:pt x="146" y="452"/>
                    </a:lnTo>
                    <a:lnTo>
                      <a:pt x="153" y="453"/>
                    </a:lnTo>
                    <a:lnTo>
                      <a:pt x="159" y="455"/>
                    </a:lnTo>
                    <a:lnTo>
                      <a:pt x="166" y="456"/>
                    </a:lnTo>
                    <a:lnTo>
                      <a:pt x="172" y="456"/>
                    </a:lnTo>
                    <a:lnTo>
                      <a:pt x="178" y="457"/>
                    </a:lnTo>
                    <a:lnTo>
                      <a:pt x="185" y="457"/>
                    </a:lnTo>
                    <a:lnTo>
                      <a:pt x="191" y="456"/>
                    </a:lnTo>
                    <a:lnTo>
                      <a:pt x="197" y="455"/>
                    </a:lnTo>
                    <a:lnTo>
                      <a:pt x="197" y="454"/>
                    </a:lnTo>
                    <a:lnTo>
                      <a:pt x="198" y="453"/>
                    </a:lnTo>
                    <a:lnTo>
                      <a:pt x="198" y="452"/>
                    </a:lnTo>
                    <a:lnTo>
                      <a:pt x="199" y="452"/>
                    </a:lnTo>
                    <a:lnTo>
                      <a:pt x="200" y="453"/>
                    </a:lnTo>
                    <a:lnTo>
                      <a:pt x="202" y="454"/>
                    </a:lnTo>
                    <a:lnTo>
                      <a:pt x="204" y="455"/>
                    </a:lnTo>
                    <a:lnTo>
                      <a:pt x="207" y="455"/>
                    </a:lnTo>
                    <a:lnTo>
                      <a:pt x="208" y="455"/>
                    </a:lnTo>
                    <a:lnTo>
                      <a:pt x="210" y="454"/>
                    </a:lnTo>
                    <a:lnTo>
                      <a:pt x="212" y="454"/>
                    </a:lnTo>
                    <a:lnTo>
                      <a:pt x="214" y="453"/>
                    </a:lnTo>
                    <a:lnTo>
                      <a:pt x="216" y="453"/>
                    </a:lnTo>
                    <a:lnTo>
                      <a:pt x="218" y="452"/>
                    </a:lnTo>
                    <a:lnTo>
                      <a:pt x="220" y="452"/>
                    </a:lnTo>
                    <a:lnTo>
                      <a:pt x="221" y="452"/>
                    </a:lnTo>
                    <a:lnTo>
                      <a:pt x="222" y="454"/>
                    </a:lnTo>
                    <a:lnTo>
                      <a:pt x="224" y="456"/>
                    </a:lnTo>
                    <a:lnTo>
                      <a:pt x="225" y="457"/>
                    </a:lnTo>
                    <a:lnTo>
                      <a:pt x="225" y="459"/>
                    </a:lnTo>
                    <a:lnTo>
                      <a:pt x="226" y="461"/>
                    </a:lnTo>
                    <a:lnTo>
                      <a:pt x="227" y="463"/>
                    </a:lnTo>
                    <a:lnTo>
                      <a:pt x="228" y="464"/>
                    </a:lnTo>
                    <a:lnTo>
                      <a:pt x="228" y="466"/>
                    </a:lnTo>
                    <a:lnTo>
                      <a:pt x="223" y="470"/>
                    </a:lnTo>
                    <a:lnTo>
                      <a:pt x="231" y="475"/>
                    </a:lnTo>
                    <a:lnTo>
                      <a:pt x="238" y="479"/>
                    </a:lnTo>
                    <a:lnTo>
                      <a:pt x="244" y="482"/>
                    </a:lnTo>
                    <a:lnTo>
                      <a:pt x="251" y="486"/>
                    </a:lnTo>
                    <a:lnTo>
                      <a:pt x="259" y="488"/>
                    </a:lnTo>
                    <a:lnTo>
                      <a:pt x="266" y="491"/>
                    </a:lnTo>
                    <a:lnTo>
                      <a:pt x="272" y="494"/>
                    </a:lnTo>
                    <a:lnTo>
                      <a:pt x="279" y="496"/>
                    </a:lnTo>
                    <a:lnTo>
                      <a:pt x="286" y="498"/>
                    </a:lnTo>
                    <a:lnTo>
                      <a:pt x="313" y="503"/>
                    </a:lnTo>
                    <a:lnTo>
                      <a:pt x="322" y="504"/>
                    </a:lnTo>
                    <a:lnTo>
                      <a:pt x="330" y="505"/>
                    </a:lnTo>
                    <a:lnTo>
                      <a:pt x="339" y="506"/>
                    </a:lnTo>
                    <a:lnTo>
                      <a:pt x="347" y="507"/>
                    </a:lnTo>
                    <a:lnTo>
                      <a:pt x="355" y="508"/>
                    </a:lnTo>
                    <a:lnTo>
                      <a:pt x="364" y="508"/>
                    </a:lnTo>
                    <a:lnTo>
                      <a:pt x="373" y="508"/>
                    </a:lnTo>
                    <a:lnTo>
                      <a:pt x="381" y="508"/>
                    </a:lnTo>
                    <a:lnTo>
                      <a:pt x="390" y="507"/>
                    </a:lnTo>
                    <a:lnTo>
                      <a:pt x="398" y="506"/>
                    </a:lnTo>
                    <a:lnTo>
                      <a:pt x="406" y="504"/>
                    </a:lnTo>
                    <a:lnTo>
                      <a:pt x="415" y="502"/>
                    </a:lnTo>
                    <a:lnTo>
                      <a:pt x="424" y="499"/>
                    </a:lnTo>
                    <a:lnTo>
                      <a:pt x="431" y="496"/>
                    </a:lnTo>
                    <a:lnTo>
                      <a:pt x="440" y="492"/>
                    </a:lnTo>
                    <a:lnTo>
                      <a:pt x="449" y="488"/>
                    </a:lnTo>
                    <a:lnTo>
                      <a:pt x="449" y="487"/>
                    </a:lnTo>
                    <a:lnTo>
                      <a:pt x="450" y="486"/>
                    </a:lnTo>
                    <a:lnTo>
                      <a:pt x="450" y="485"/>
                    </a:lnTo>
                    <a:lnTo>
                      <a:pt x="451" y="484"/>
                    </a:lnTo>
                    <a:lnTo>
                      <a:pt x="451" y="483"/>
                    </a:lnTo>
                    <a:lnTo>
                      <a:pt x="450" y="482"/>
                    </a:lnTo>
                    <a:lnTo>
                      <a:pt x="448" y="481"/>
                    </a:lnTo>
                    <a:lnTo>
                      <a:pt x="447" y="480"/>
                    </a:lnTo>
                    <a:lnTo>
                      <a:pt x="446" y="477"/>
                    </a:lnTo>
                    <a:lnTo>
                      <a:pt x="446" y="476"/>
                    </a:lnTo>
                    <a:lnTo>
                      <a:pt x="445" y="475"/>
                    </a:lnTo>
                    <a:lnTo>
                      <a:pt x="445" y="474"/>
                    </a:lnTo>
                    <a:lnTo>
                      <a:pt x="446" y="473"/>
                    </a:lnTo>
                    <a:lnTo>
                      <a:pt x="447" y="472"/>
                    </a:lnTo>
                    <a:lnTo>
                      <a:pt x="448" y="471"/>
                    </a:lnTo>
                    <a:lnTo>
                      <a:pt x="449" y="471"/>
                    </a:lnTo>
                    <a:lnTo>
                      <a:pt x="450" y="470"/>
                    </a:lnTo>
                    <a:lnTo>
                      <a:pt x="453" y="471"/>
                    </a:lnTo>
                    <a:lnTo>
                      <a:pt x="458" y="472"/>
                    </a:lnTo>
                    <a:lnTo>
                      <a:pt x="462" y="473"/>
                    </a:lnTo>
                    <a:lnTo>
                      <a:pt x="467" y="474"/>
                    </a:lnTo>
                    <a:lnTo>
                      <a:pt x="471" y="475"/>
                    </a:lnTo>
                    <a:lnTo>
                      <a:pt x="476" y="476"/>
                    </a:lnTo>
                    <a:lnTo>
                      <a:pt x="479" y="476"/>
                    </a:lnTo>
                    <a:lnTo>
                      <a:pt x="483" y="477"/>
                    </a:lnTo>
                    <a:lnTo>
                      <a:pt x="492" y="478"/>
                    </a:lnTo>
                    <a:lnTo>
                      <a:pt x="501" y="478"/>
                    </a:lnTo>
                    <a:lnTo>
                      <a:pt x="510" y="479"/>
                    </a:lnTo>
                    <a:lnTo>
                      <a:pt x="519" y="478"/>
                    </a:lnTo>
                    <a:lnTo>
                      <a:pt x="528" y="478"/>
                    </a:lnTo>
                    <a:lnTo>
                      <a:pt x="537" y="477"/>
                    </a:lnTo>
                    <a:lnTo>
                      <a:pt x="546" y="476"/>
                    </a:lnTo>
                    <a:lnTo>
                      <a:pt x="554" y="474"/>
                    </a:lnTo>
                    <a:lnTo>
                      <a:pt x="564" y="471"/>
                    </a:lnTo>
                    <a:lnTo>
                      <a:pt x="573" y="469"/>
                    </a:lnTo>
                    <a:lnTo>
                      <a:pt x="581" y="466"/>
                    </a:lnTo>
                    <a:lnTo>
                      <a:pt x="590" y="463"/>
                    </a:lnTo>
                    <a:lnTo>
                      <a:pt x="599" y="460"/>
                    </a:lnTo>
                    <a:lnTo>
                      <a:pt x="607" y="455"/>
                    </a:lnTo>
                    <a:lnTo>
                      <a:pt x="616" y="451"/>
                    </a:lnTo>
                    <a:lnTo>
                      <a:pt x="624" y="445"/>
                    </a:lnTo>
                    <a:lnTo>
                      <a:pt x="628" y="442"/>
                    </a:lnTo>
                    <a:lnTo>
                      <a:pt x="630" y="440"/>
                    </a:lnTo>
                    <a:lnTo>
                      <a:pt x="633" y="438"/>
                    </a:lnTo>
                    <a:lnTo>
                      <a:pt x="637" y="435"/>
                    </a:lnTo>
                    <a:lnTo>
                      <a:pt x="639" y="432"/>
                    </a:lnTo>
                    <a:lnTo>
                      <a:pt x="642" y="429"/>
                    </a:lnTo>
                    <a:lnTo>
                      <a:pt x="646" y="426"/>
                    </a:lnTo>
                    <a:lnTo>
                      <a:pt x="649" y="423"/>
                    </a:lnTo>
                    <a:lnTo>
                      <a:pt x="651" y="424"/>
                    </a:lnTo>
                    <a:lnTo>
                      <a:pt x="652" y="425"/>
                    </a:lnTo>
                    <a:lnTo>
                      <a:pt x="653" y="426"/>
                    </a:lnTo>
                    <a:lnTo>
                      <a:pt x="654" y="428"/>
                    </a:lnTo>
                    <a:lnTo>
                      <a:pt x="655" y="431"/>
                    </a:lnTo>
                    <a:lnTo>
                      <a:pt x="656" y="433"/>
                    </a:lnTo>
                    <a:lnTo>
                      <a:pt x="657" y="436"/>
                    </a:lnTo>
                    <a:lnTo>
                      <a:pt x="657" y="438"/>
                    </a:lnTo>
                    <a:lnTo>
                      <a:pt x="656" y="439"/>
                    </a:lnTo>
                    <a:lnTo>
                      <a:pt x="656" y="440"/>
                    </a:lnTo>
                    <a:lnTo>
                      <a:pt x="656" y="440"/>
                    </a:lnTo>
                    <a:lnTo>
                      <a:pt x="645" y="449"/>
                    </a:lnTo>
                    <a:lnTo>
                      <a:pt x="635" y="457"/>
                    </a:lnTo>
                    <a:lnTo>
                      <a:pt x="624" y="464"/>
                    </a:lnTo>
                    <a:lnTo>
                      <a:pt x="612" y="471"/>
                    </a:lnTo>
                    <a:lnTo>
                      <a:pt x="601" y="477"/>
                    </a:lnTo>
                    <a:lnTo>
                      <a:pt x="588" y="482"/>
                    </a:lnTo>
                    <a:lnTo>
                      <a:pt x="576" y="486"/>
                    </a:lnTo>
                    <a:lnTo>
                      <a:pt x="563" y="489"/>
                    </a:lnTo>
                    <a:lnTo>
                      <a:pt x="551" y="491"/>
                    </a:lnTo>
                    <a:lnTo>
                      <a:pt x="537" y="493"/>
                    </a:lnTo>
                    <a:lnTo>
                      <a:pt x="524" y="494"/>
                    </a:lnTo>
                    <a:lnTo>
                      <a:pt x="511" y="494"/>
                    </a:lnTo>
                    <a:lnTo>
                      <a:pt x="499" y="494"/>
                    </a:lnTo>
                    <a:lnTo>
                      <a:pt x="486" y="492"/>
                    </a:lnTo>
                    <a:lnTo>
                      <a:pt x="474" y="490"/>
                    </a:lnTo>
                    <a:lnTo>
                      <a:pt x="462" y="487"/>
                    </a:lnTo>
                    <a:lnTo>
                      <a:pt x="462" y="489"/>
                    </a:lnTo>
                    <a:lnTo>
                      <a:pt x="464" y="492"/>
                    </a:lnTo>
                    <a:lnTo>
                      <a:pt x="465" y="494"/>
                    </a:lnTo>
                    <a:lnTo>
                      <a:pt x="464" y="498"/>
                    </a:lnTo>
                    <a:lnTo>
                      <a:pt x="439" y="512"/>
                    </a:lnTo>
                    <a:lnTo>
                      <a:pt x="431" y="514"/>
                    </a:lnTo>
                    <a:lnTo>
                      <a:pt x="424" y="517"/>
                    </a:lnTo>
                    <a:lnTo>
                      <a:pt x="415" y="519"/>
                    </a:lnTo>
                    <a:lnTo>
                      <a:pt x="407" y="521"/>
                    </a:lnTo>
                    <a:lnTo>
                      <a:pt x="399" y="523"/>
                    </a:lnTo>
                    <a:lnTo>
                      <a:pt x="392" y="524"/>
                    </a:lnTo>
                    <a:lnTo>
                      <a:pt x="384" y="524"/>
                    </a:lnTo>
                    <a:lnTo>
                      <a:pt x="376" y="525"/>
                    </a:lnTo>
                    <a:lnTo>
                      <a:pt x="375" y="525"/>
                    </a:lnTo>
                  </a:path>
                </a:pathLst>
              </a:custGeom>
              <a:solidFill>
                <a:srgbClr val="CCFFFF"/>
              </a:solidFill>
              <a:ln w="3175" cap="rnd" cmpd="sng">
                <a:solidFill>
                  <a:srgbClr val="9966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78" name="Rectangle 78">
                <a:extLst>
                  <a:ext uri="{FF2B5EF4-FFF2-40B4-BE49-F238E27FC236}">
                    <a16:creationId xmlns:a16="http://schemas.microsoft.com/office/drawing/2014/main" id="{06104A50-9A32-4FA0-9D19-621883D9359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875" y="2949"/>
                <a:ext cx="715" cy="261"/>
              </a:xfrm>
              <a:prstGeom prst="rect">
                <a:avLst/>
              </a:prstGeom>
              <a:solidFill>
                <a:srgbClr val="CCFFFF"/>
              </a:solidFill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GB" sz="17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Internet</a:t>
                </a:r>
                <a:endParaRPr lang="en-GB" sz="17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28684" name="Group 79">
              <a:extLst>
                <a:ext uri="{FF2B5EF4-FFF2-40B4-BE49-F238E27FC236}">
                  <a16:creationId xmlns:a16="http://schemas.microsoft.com/office/drawing/2014/main" id="{B25F90C1-0FC6-4F60-B5CA-3F19DC63C8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0" y="2049"/>
              <a:ext cx="902" cy="549"/>
              <a:chOff x="3409" y="2028"/>
              <a:chExt cx="902" cy="549"/>
            </a:xfrm>
          </p:grpSpPr>
          <p:sp>
            <p:nvSpPr>
              <p:cNvPr id="102480" name="Line 80" descr="Small grid">
                <a:extLst>
                  <a:ext uri="{FF2B5EF4-FFF2-40B4-BE49-F238E27FC236}">
                    <a16:creationId xmlns:a16="http://schemas.microsoft.com/office/drawing/2014/main" id="{03630115-26E0-402B-8094-7EEA86EFFB5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42" y="2129"/>
                <a:ext cx="83" cy="5"/>
              </a:xfrm>
              <a:prstGeom prst="line">
                <a:avLst/>
              </a:prstGeom>
              <a:noFill/>
              <a:ln w="3175">
                <a:solidFill>
                  <a:srgbClr val="9966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81" name="Freeform 81">
                <a:extLst>
                  <a:ext uri="{FF2B5EF4-FFF2-40B4-BE49-F238E27FC236}">
                    <a16:creationId xmlns:a16="http://schemas.microsoft.com/office/drawing/2014/main" id="{423E712B-5051-4511-9F15-53DD43CAB0D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42" y="2054"/>
                <a:ext cx="828" cy="498"/>
              </a:xfrm>
              <a:custGeom>
                <a:avLst/>
                <a:gdLst/>
                <a:ahLst/>
                <a:cxnLst>
                  <a:cxn ang="0">
                    <a:pos x="377" y="1"/>
                  </a:cxn>
                  <a:cxn ang="0">
                    <a:pos x="428" y="8"/>
                  </a:cxn>
                  <a:cxn ang="0">
                    <a:pos x="475" y="18"/>
                  </a:cxn>
                  <a:cxn ang="0">
                    <a:pos x="519" y="34"/>
                  </a:cxn>
                  <a:cxn ang="0">
                    <a:pos x="559" y="54"/>
                  </a:cxn>
                  <a:cxn ang="0">
                    <a:pos x="596" y="78"/>
                  </a:cxn>
                  <a:cxn ang="0">
                    <a:pos x="625" y="105"/>
                  </a:cxn>
                  <a:cxn ang="0">
                    <a:pos x="650" y="136"/>
                  </a:cxn>
                  <a:cxn ang="0">
                    <a:pos x="669" y="167"/>
                  </a:cxn>
                  <a:cxn ang="0">
                    <a:pos x="680" y="202"/>
                  </a:cxn>
                  <a:cxn ang="0">
                    <a:pos x="684" y="238"/>
                  </a:cxn>
                  <a:cxn ang="0">
                    <a:pos x="680" y="274"/>
                  </a:cxn>
                  <a:cxn ang="0">
                    <a:pos x="669" y="309"/>
                  </a:cxn>
                  <a:cxn ang="0">
                    <a:pos x="650" y="341"/>
                  </a:cxn>
                  <a:cxn ang="0">
                    <a:pos x="625" y="372"/>
                  </a:cxn>
                  <a:cxn ang="0">
                    <a:pos x="596" y="399"/>
                  </a:cxn>
                  <a:cxn ang="0">
                    <a:pos x="559" y="423"/>
                  </a:cxn>
                  <a:cxn ang="0">
                    <a:pos x="519" y="443"/>
                  </a:cxn>
                  <a:cxn ang="0">
                    <a:pos x="475" y="458"/>
                  </a:cxn>
                  <a:cxn ang="0">
                    <a:pos x="428" y="469"/>
                  </a:cxn>
                  <a:cxn ang="0">
                    <a:pos x="377" y="475"/>
                  </a:cxn>
                  <a:cxn ang="0">
                    <a:pos x="325" y="476"/>
                  </a:cxn>
                  <a:cxn ang="0">
                    <a:pos x="273" y="472"/>
                  </a:cxn>
                  <a:cxn ang="0">
                    <a:pos x="224" y="463"/>
                  </a:cxn>
                  <a:cxn ang="0">
                    <a:pos x="179" y="447"/>
                  </a:cxn>
                  <a:cxn ang="0">
                    <a:pos x="138" y="429"/>
                  </a:cxn>
                  <a:cxn ang="0">
                    <a:pos x="101" y="407"/>
                  </a:cxn>
                  <a:cxn ang="0">
                    <a:pos x="68" y="381"/>
                  </a:cxn>
                  <a:cxn ang="0">
                    <a:pos x="41" y="352"/>
                  </a:cxn>
                  <a:cxn ang="0">
                    <a:pos x="21" y="320"/>
                  </a:cxn>
                  <a:cxn ang="0">
                    <a:pos x="7" y="287"/>
                  </a:cxn>
                  <a:cxn ang="0">
                    <a:pos x="1" y="250"/>
                  </a:cxn>
                  <a:cxn ang="0">
                    <a:pos x="2" y="214"/>
                  </a:cxn>
                  <a:cxn ang="0">
                    <a:pos x="12" y="179"/>
                  </a:cxn>
                  <a:cxn ang="0">
                    <a:pos x="27" y="145"/>
                  </a:cxn>
                  <a:cxn ang="0">
                    <a:pos x="50" y="115"/>
                  </a:cxn>
                  <a:cxn ang="0">
                    <a:pos x="79" y="87"/>
                  </a:cxn>
                  <a:cxn ang="0">
                    <a:pos x="112" y="62"/>
                  </a:cxn>
                  <a:cxn ang="0">
                    <a:pos x="152" y="41"/>
                  </a:cxn>
                  <a:cxn ang="0">
                    <a:pos x="195" y="23"/>
                  </a:cxn>
                  <a:cxn ang="0">
                    <a:pos x="241" y="11"/>
                  </a:cxn>
                  <a:cxn ang="0">
                    <a:pos x="291" y="3"/>
                  </a:cxn>
                  <a:cxn ang="0">
                    <a:pos x="342" y="0"/>
                  </a:cxn>
                </a:cxnLst>
                <a:rect l="0" t="0" r="r" b="b"/>
                <a:pathLst>
                  <a:path w="685" h="478">
                    <a:moveTo>
                      <a:pt x="342" y="0"/>
                    </a:moveTo>
                    <a:lnTo>
                      <a:pt x="360" y="0"/>
                    </a:lnTo>
                    <a:lnTo>
                      <a:pt x="377" y="1"/>
                    </a:lnTo>
                    <a:lnTo>
                      <a:pt x="394" y="3"/>
                    </a:lnTo>
                    <a:lnTo>
                      <a:pt x="412" y="5"/>
                    </a:lnTo>
                    <a:lnTo>
                      <a:pt x="428" y="8"/>
                    </a:lnTo>
                    <a:lnTo>
                      <a:pt x="444" y="11"/>
                    </a:lnTo>
                    <a:lnTo>
                      <a:pt x="460" y="14"/>
                    </a:lnTo>
                    <a:lnTo>
                      <a:pt x="475" y="18"/>
                    </a:lnTo>
                    <a:lnTo>
                      <a:pt x="490" y="23"/>
                    </a:lnTo>
                    <a:lnTo>
                      <a:pt x="505" y="29"/>
                    </a:lnTo>
                    <a:lnTo>
                      <a:pt x="519" y="34"/>
                    </a:lnTo>
                    <a:lnTo>
                      <a:pt x="533" y="41"/>
                    </a:lnTo>
                    <a:lnTo>
                      <a:pt x="547" y="47"/>
                    </a:lnTo>
                    <a:lnTo>
                      <a:pt x="559" y="54"/>
                    </a:lnTo>
                    <a:lnTo>
                      <a:pt x="572" y="62"/>
                    </a:lnTo>
                    <a:lnTo>
                      <a:pt x="584" y="70"/>
                    </a:lnTo>
                    <a:lnTo>
                      <a:pt x="596" y="78"/>
                    </a:lnTo>
                    <a:lnTo>
                      <a:pt x="606" y="87"/>
                    </a:lnTo>
                    <a:lnTo>
                      <a:pt x="616" y="96"/>
                    </a:lnTo>
                    <a:lnTo>
                      <a:pt x="625" y="105"/>
                    </a:lnTo>
                    <a:lnTo>
                      <a:pt x="635" y="115"/>
                    </a:lnTo>
                    <a:lnTo>
                      <a:pt x="643" y="125"/>
                    </a:lnTo>
                    <a:lnTo>
                      <a:pt x="650" y="136"/>
                    </a:lnTo>
                    <a:lnTo>
                      <a:pt x="657" y="145"/>
                    </a:lnTo>
                    <a:lnTo>
                      <a:pt x="664" y="157"/>
                    </a:lnTo>
                    <a:lnTo>
                      <a:pt x="669" y="167"/>
                    </a:lnTo>
                    <a:lnTo>
                      <a:pt x="673" y="179"/>
                    </a:lnTo>
                    <a:lnTo>
                      <a:pt x="677" y="190"/>
                    </a:lnTo>
                    <a:lnTo>
                      <a:pt x="680" y="202"/>
                    </a:lnTo>
                    <a:lnTo>
                      <a:pt x="682" y="214"/>
                    </a:lnTo>
                    <a:lnTo>
                      <a:pt x="684" y="226"/>
                    </a:lnTo>
                    <a:lnTo>
                      <a:pt x="684" y="238"/>
                    </a:lnTo>
                    <a:lnTo>
                      <a:pt x="684" y="250"/>
                    </a:lnTo>
                    <a:lnTo>
                      <a:pt x="682" y="263"/>
                    </a:lnTo>
                    <a:lnTo>
                      <a:pt x="680" y="274"/>
                    </a:lnTo>
                    <a:lnTo>
                      <a:pt x="677" y="287"/>
                    </a:lnTo>
                    <a:lnTo>
                      <a:pt x="673" y="297"/>
                    </a:lnTo>
                    <a:lnTo>
                      <a:pt x="669" y="309"/>
                    </a:lnTo>
                    <a:lnTo>
                      <a:pt x="664" y="320"/>
                    </a:lnTo>
                    <a:lnTo>
                      <a:pt x="657" y="331"/>
                    </a:lnTo>
                    <a:lnTo>
                      <a:pt x="650" y="341"/>
                    </a:lnTo>
                    <a:lnTo>
                      <a:pt x="643" y="352"/>
                    </a:lnTo>
                    <a:lnTo>
                      <a:pt x="635" y="362"/>
                    </a:lnTo>
                    <a:lnTo>
                      <a:pt x="625" y="372"/>
                    </a:lnTo>
                    <a:lnTo>
                      <a:pt x="616" y="381"/>
                    </a:lnTo>
                    <a:lnTo>
                      <a:pt x="606" y="390"/>
                    </a:lnTo>
                    <a:lnTo>
                      <a:pt x="596" y="399"/>
                    </a:lnTo>
                    <a:lnTo>
                      <a:pt x="584" y="407"/>
                    </a:lnTo>
                    <a:lnTo>
                      <a:pt x="572" y="415"/>
                    </a:lnTo>
                    <a:lnTo>
                      <a:pt x="559" y="423"/>
                    </a:lnTo>
                    <a:lnTo>
                      <a:pt x="547" y="429"/>
                    </a:lnTo>
                    <a:lnTo>
                      <a:pt x="533" y="436"/>
                    </a:lnTo>
                    <a:lnTo>
                      <a:pt x="519" y="443"/>
                    </a:lnTo>
                    <a:lnTo>
                      <a:pt x="505" y="447"/>
                    </a:lnTo>
                    <a:lnTo>
                      <a:pt x="490" y="453"/>
                    </a:lnTo>
                    <a:lnTo>
                      <a:pt x="475" y="458"/>
                    </a:lnTo>
                    <a:lnTo>
                      <a:pt x="460" y="463"/>
                    </a:lnTo>
                    <a:lnTo>
                      <a:pt x="444" y="466"/>
                    </a:lnTo>
                    <a:lnTo>
                      <a:pt x="428" y="469"/>
                    </a:lnTo>
                    <a:lnTo>
                      <a:pt x="412" y="472"/>
                    </a:lnTo>
                    <a:lnTo>
                      <a:pt x="394" y="474"/>
                    </a:lnTo>
                    <a:lnTo>
                      <a:pt x="377" y="475"/>
                    </a:lnTo>
                    <a:lnTo>
                      <a:pt x="360" y="476"/>
                    </a:lnTo>
                    <a:lnTo>
                      <a:pt x="342" y="477"/>
                    </a:lnTo>
                    <a:lnTo>
                      <a:pt x="325" y="476"/>
                    </a:lnTo>
                    <a:lnTo>
                      <a:pt x="308" y="475"/>
                    </a:lnTo>
                    <a:lnTo>
                      <a:pt x="291" y="474"/>
                    </a:lnTo>
                    <a:lnTo>
                      <a:pt x="273" y="472"/>
                    </a:lnTo>
                    <a:lnTo>
                      <a:pt x="257" y="469"/>
                    </a:lnTo>
                    <a:lnTo>
                      <a:pt x="241" y="466"/>
                    </a:lnTo>
                    <a:lnTo>
                      <a:pt x="224" y="463"/>
                    </a:lnTo>
                    <a:lnTo>
                      <a:pt x="210" y="458"/>
                    </a:lnTo>
                    <a:lnTo>
                      <a:pt x="195" y="453"/>
                    </a:lnTo>
                    <a:lnTo>
                      <a:pt x="179" y="447"/>
                    </a:lnTo>
                    <a:lnTo>
                      <a:pt x="165" y="443"/>
                    </a:lnTo>
                    <a:lnTo>
                      <a:pt x="152" y="436"/>
                    </a:lnTo>
                    <a:lnTo>
                      <a:pt x="138" y="429"/>
                    </a:lnTo>
                    <a:lnTo>
                      <a:pt x="125" y="423"/>
                    </a:lnTo>
                    <a:lnTo>
                      <a:pt x="112" y="415"/>
                    </a:lnTo>
                    <a:lnTo>
                      <a:pt x="101" y="407"/>
                    </a:lnTo>
                    <a:lnTo>
                      <a:pt x="89" y="399"/>
                    </a:lnTo>
                    <a:lnTo>
                      <a:pt x="79" y="390"/>
                    </a:lnTo>
                    <a:lnTo>
                      <a:pt x="68" y="381"/>
                    </a:lnTo>
                    <a:lnTo>
                      <a:pt x="59" y="372"/>
                    </a:lnTo>
                    <a:lnTo>
                      <a:pt x="50" y="362"/>
                    </a:lnTo>
                    <a:lnTo>
                      <a:pt x="41" y="352"/>
                    </a:lnTo>
                    <a:lnTo>
                      <a:pt x="35" y="341"/>
                    </a:lnTo>
                    <a:lnTo>
                      <a:pt x="27" y="331"/>
                    </a:lnTo>
                    <a:lnTo>
                      <a:pt x="21" y="320"/>
                    </a:lnTo>
                    <a:lnTo>
                      <a:pt x="15" y="309"/>
                    </a:lnTo>
                    <a:lnTo>
                      <a:pt x="12" y="297"/>
                    </a:lnTo>
                    <a:lnTo>
                      <a:pt x="7" y="287"/>
                    </a:lnTo>
                    <a:lnTo>
                      <a:pt x="4" y="274"/>
                    </a:lnTo>
                    <a:lnTo>
                      <a:pt x="2" y="263"/>
                    </a:lnTo>
                    <a:lnTo>
                      <a:pt x="1" y="250"/>
                    </a:lnTo>
                    <a:lnTo>
                      <a:pt x="0" y="238"/>
                    </a:lnTo>
                    <a:lnTo>
                      <a:pt x="1" y="226"/>
                    </a:lnTo>
                    <a:lnTo>
                      <a:pt x="2" y="214"/>
                    </a:lnTo>
                    <a:lnTo>
                      <a:pt x="4" y="202"/>
                    </a:lnTo>
                    <a:lnTo>
                      <a:pt x="7" y="190"/>
                    </a:lnTo>
                    <a:lnTo>
                      <a:pt x="12" y="179"/>
                    </a:lnTo>
                    <a:lnTo>
                      <a:pt x="15" y="167"/>
                    </a:lnTo>
                    <a:lnTo>
                      <a:pt x="21" y="157"/>
                    </a:lnTo>
                    <a:lnTo>
                      <a:pt x="27" y="145"/>
                    </a:lnTo>
                    <a:lnTo>
                      <a:pt x="35" y="136"/>
                    </a:lnTo>
                    <a:lnTo>
                      <a:pt x="41" y="125"/>
                    </a:lnTo>
                    <a:lnTo>
                      <a:pt x="50" y="115"/>
                    </a:lnTo>
                    <a:lnTo>
                      <a:pt x="59" y="105"/>
                    </a:lnTo>
                    <a:lnTo>
                      <a:pt x="68" y="96"/>
                    </a:lnTo>
                    <a:lnTo>
                      <a:pt x="79" y="87"/>
                    </a:lnTo>
                    <a:lnTo>
                      <a:pt x="89" y="78"/>
                    </a:lnTo>
                    <a:lnTo>
                      <a:pt x="101" y="70"/>
                    </a:lnTo>
                    <a:lnTo>
                      <a:pt x="112" y="62"/>
                    </a:lnTo>
                    <a:lnTo>
                      <a:pt x="125" y="54"/>
                    </a:lnTo>
                    <a:lnTo>
                      <a:pt x="138" y="47"/>
                    </a:lnTo>
                    <a:lnTo>
                      <a:pt x="152" y="41"/>
                    </a:lnTo>
                    <a:lnTo>
                      <a:pt x="165" y="34"/>
                    </a:lnTo>
                    <a:lnTo>
                      <a:pt x="179" y="29"/>
                    </a:lnTo>
                    <a:lnTo>
                      <a:pt x="195" y="23"/>
                    </a:lnTo>
                    <a:lnTo>
                      <a:pt x="210" y="18"/>
                    </a:lnTo>
                    <a:lnTo>
                      <a:pt x="224" y="14"/>
                    </a:lnTo>
                    <a:lnTo>
                      <a:pt x="241" y="11"/>
                    </a:lnTo>
                    <a:lnTo>
                      <a:pt x="257" y="8"/>
                    </a:lnTo>
                    <a:lnTo>
                      <a:pt x="273" y="5"/>
                    </a:lnTo>
                    <a:lnTo>
                      <a:pt x="291" y="3"/>
                    </a:lnTo>
                    <a:lnTo>
                      <a:pt x="308" y="1"/>
                    </a:lnTo>
                    <a:lnTo>
                      <a:pt x="325" y="0"/>
                    </a:lnTo>
                    <a:lnTo>
                      <a:pt x="342" y="0"/>
                    </a:lnTo>
                  </a:path>
                </a:pathLst>
              </a:custGeom>
              <a:solidFill>
                <a:srgbClr val="CCFFFF"/>
              </a:solidFill>
              <a:ln w="3175" cap="rnd" cmpd="sng">
                <a:solidFill>
                  <a:srgbClr val="9966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82" name="Freeform 82">
                <a:extLst>
                  <a:ext uri="{FF2B5EF4-FFF2-40B4-BE49-F238E27FC236}">
                    <a16:creationId xmlns:a16="http://schemas.microsoft.com/office/drawing/2014/main" id="{D73B5B62-A2BE-4606-8B96-E70A713D58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09" y="2028"/>
                <a:ext cx="902" cy="549"/>
              </a:xfrm>
              <a:custGeom>
                <a:avLst/>
                <a:gdLst/>
                <a:ahLst/>
                <a:cxnLst>
                  <a:cxn ang="0">
                    <a:pos x="235" y="490"/>
                  </a:cxn>
                  <a:cxn ang="0">
                    <a:pos x="113" y="456"/>
                  </a:cxn>
                  <a:cxn ang="0">
                    <a:pos x="55" y="394"/>
                  </a:cxn>
                  <a:cxn ang="0">
                    <a:pos x="8" y="315"/>
                  </a:cxn>
                  <a:cxn ang="0">
                    <a:pos x="2" y="257"/>
                  </a:cxn>
                  <a:cxn ang="0">
                    <a:pos x="27" y="194"/>
                  </a:cxn>
                  <a:cxn ang="0">
                    <a:pos x="84" y="142"/>
                  </a:cxn>
                  <a:cxn ang="0">
                    <a:pos x="139" y="91"/>
                  </a:cxn>
                  <a:cxn ang="0">
                    <a:pos x="212" y="53"/>
                  </a:cxn>
                  <a:cxn ang="0">
                    <a:pos x="284" y="37"/>
                  </a:cxn>
                  <a:cxn ang="0">
                    <a:pos x="373" y="0"/>
                  </a:cxn>
                  <a:cxn ang="0">
                    <a:pos x="457" y="30"/>
                  </a:cxn>
                  <a:cxn ang="0">
                    <a:pos x="553" y="62"/>
                  </a:cxn>
                  <a:cxn ang="0">
                    <a:pos x="601" y="95"/>
                  </a:cxn>
                  <a:cxn ang="0">
                    <a:pos x="661" y="113"/>
                  </a:cxn>
                  <a:cxn ang="0">
                    <a:pos x="719" y="203"/>
                  </a:cxn>
                  <a:cxn ang="0">
                    <a:pos x="745" y="264"/>
                  </a:cxn>
                  <a:cxn ang="0">
                    <a:pos x="735" y="338"/>
                  </a:cxn>
                  <a:cxn ang="0">
                    <a:pos x="680" y="400"/>
                  </a:cxn>
                  <a:cxn ang="0">
                    <a:pos x="621" y="404"/>
                  </a:cxn>
                  <a:cxn ang="0">
                    <a:pos x="641" y="394"/>
                  </a:cxn>
                  <a:cxn ang="0">
                    <a:pos x="716" y="346"/>
                  </a:cxn>
                  <a:cxn ang="0">
                    <a:pos x="734" y="263"/>
                  </a:cxn>
                  <a:cxn ang="0">
                    <a:pos x="710" y="207"/>
                  </a:cxn>
                  <a:cxn ang="0">
                    <a:pos x="680" y="224"/>
                  </a:cxn>
                  <a:cxn ang="0">
                    <a:pos x="674" y="144"/>
                  </a:cxn>
                  <a:cxn ang="0">
                    <a:pos x="624" y="106"/>
                  </a:cxn>
                  <a:cxn ang="0">
                    <a:pos x="610" y="139"/>
                  </a:cxn>
                  <a:cxn ang="0">
                    <a:pos x="601" y="130"/>
                  </a:cxn>
                  <a:cxn ang="0">
                    <a:pos x="583" y="101"/>
                  </a:cxn>
                  <a:cxn ang="0">
                    <a:pos x="496" y="50"/>
                  </a:cxn>
                  <a:cxn ang="0">
                    <a:pos x="434" y="43"/>
                  </a:cxn>
                  <a:cxn ang="0">
                    <a:pos x="436" y="31"/>
                  </a:cxn>
                  <a:cxn ang="0">
                    <a:pos x="401" y="18"/>
                  </a:cxn>
                  <a:cxn ang="0">
                    <a:pos x="334" y="26"/>
                  </a:cxn>
                  <a:cxn ang="0">
                    <a:pos x="287" y="58"/>
                  </a:cxn>
                  <a:cxn ang="0">
                    <a:pos x="289" y="79"/>
                  </a:cxn>
                  <a:cxn ang="0">
                    <a:pos x="253" y="67"/>
                  </a:cxn>
                  <a:cxn ang="0">
                    <a:pos x="165" y="91"/>
                  </a:cxn>
                  <a:cxn ang="0">
                    <a:pos x="150" y="125"/>
                  </a:cxn>
                  <a:cxn ang="0">
                    <a:pos x="141" y="139"/>
                  </a:cxn>
                  <a:cxn ang="0">
                    <a:pos x="121" y="156"/>
                  </a:cxn>
                  <a:cxn ang="0">
                    <a:pos x="68" y="171"/>
                  </a:cxn>
                  <a:cxn ang="0">
                    <a:pos x="21" y="244"/>
                  </a:cxn>
                  <a:cxn ang="0">
                    <a:pos x="20" y="317"/>
                  </a:cxn>
                  <a:cxn ang="0">
                    <a:pos x="45" y="343"/>
                  </a:cxn>
                  <a:cxn ang="0">
                    <a:pos x="56" y="338"/>
                  </a:cxn>
                  <a:cxn ang="0">
                    <a:pos x="65" y="357"/>
                  </a:cxn>
                  <a:cxn ang="0">
                    <a:pos x="58" y="377"/>
                  </a:cxn>
                  <a:cxn ang="0">
                    <a:pos x="114" y="440"/>
                  </a:cxn>
                  <a:cxn ang="0">
                    <a:pos x="191" y="456"/>
                  </a:cxn>
                  <a:cxn ang="0">
                    <a:pos x="210" y="454"/>
                  </a:cxn>
                  <a:cxn ang="0">
                    <a:pos x="226" y="461"/>
                  </a:cxn>
                  <a:cxn ang="0">
                    <a:pos x="272" y="494"/>
                  </a:cxn>
                  <a:cxn ang="0">
                    <a:pos x="381" y="508"/>
                  </a:cxn>
                  <a:cxn ang="0">
                    <a:pos x="450" y="485"/>
                  </a:cxn>
                  <a:cxn ang="0">
                    <a:pos x="447" y="472"/>
                  </a:cxn>
                  <a:cxn ang="0">
                    <a:pos x="483" y="477"/>
                  </a:cxn>
                  <a:cxn ang="0">
                    <a:pos x="581" y="466"/>
                  </a:cxn>
                  <a:cxn ang="0">
                    <a:pos x="642" y="429"/>
                  </a:cxn>
                  <a:cxn ang="0">
                    <a:pos x="656" y="439"/>
                  </a:cxn>
                  <a:cxn ang="0">
                    <a:pos x="551" y="491"/>
                  </a:cxn>
                  <a:cxn ang="0">
                    <a:pos x="464" y="498"/>
                  </a:cxn>
                </a:cxnLst>
                <a:rect l="0" t="0" r="r" b="b"/>
                <a:pathLst>
                  <a:path w="747" h="527">
                    <a:moveTo>
                      <a:pt x="375" y="525"/>
                    </a:moveTo>
                    <a:lnTo>
                      <a:pt x="361" y="526"/>
                    </a:lnTo>
                    <a:lnTo>
                      <a:pt x="347" y="526"/>
                    </a:lnTo>
                    <a:lnTo>
                      <a:pt x="332" y="524"/>
                    </a:lnTo>
                    <a:lnTo>
                      <a:pt x="318" y="522"/>
                    </a:lnTo>
                    <a:lnTo>
                      <a:pt x="304" y="518"/>
                    </a:lnTo>
                    <a:lnTo>
                      <a:pt x="290" y="513"/>
                    </a:lnTo>
                    <a:lnTo>
                      <a:pt x="276" y="508"/>
                    </a:lnTo>
                    <a:lnTo>
                      <a:pt x="262" y="502"/>
                    </a:lnTo>
                    <a:lnTo>
                      <a:pt x="248" y="496"/>
                    </a:lnTo>
                    <a:lnTo>
                      <a:pt x="235" y="490"/>
                    </a:lnTo>
                    <a:lnTo>
                      <a:pt x="220" y="486"/>
                    </a:lnTo>
                    <a:lnTo>
                      <a:pt x="207" y="481"/>
                    </a:lnTo>
                    <a:lnTo>
                      <a:pt x="193" y="476"/>
                    </a:lnTo>
                    <a:lnTo>
                      <a:pt x="180" y="472"/>
                    </a:lnTo>
                    <a:lnTo>
                      <a:pt x="166" y="470"/>
                    </a:lnTo>
                    <a:lnTo>
                      <a:pt x="152" y="469"/>
                    </a:lnTo>
                    <a:lnTo>
                      <a:pt x="143" y="467"/>
                    </a:lnTo>
                    <a:lnTo>
                      <a:pt x="136" y="464"/>
                    </a:lnTo>
                    <a:lnTo>
                      <a:pt x="128" y="462"/>
                    </a:lnTo>
                    <a:lnTo>
                      <a:pt x="120" y="459"/>
                    </a:lnTo>
                    <a:lnTo>
                      <a:pt x="113" y="456"/>
                    </a:lnTo>
                    <a:lnTo>
                      <a:pt x="106" y="452"/>
                    </a:lnTo>
                    <a:lnTo>
                      <a:pt x="99" y="447"/>
                    </a:lnTo>
                    <a:lnTo>
                      <a:pt x="92" y="443"/>
                    </a:lnTo>
                    <a:lnTo>
                      <a:pt x="87" y="438"/>
                    </a:lnTo>
                    <a:lnTo>
                      <a:pt x="81" y="433"/>
                    </a:lnTo>
                    <a:lnTo>
                      <a:pt x="75" y="428"/>
                    </a:lnTo>
                    <a:lnTo>
                      <a:pt x="70" y="422"/>
                    </a:lnTo>
                    <a:lnTo>
                      <a:pt x="65" y="415"/>
                    </a:lnTo>
                    <a:lnTo>
                      <a:pt x="62" y="409"/>
                    </a:lnTo>
                    <a:lnTo>
                      <a:pt x="58" y="402"/>
                    </a:lnTo>
                    <a:lnTo>
                      <a:pt x="55" y="394"/>
                    </a:lnTo>
                    <a:lnTo>
                      <a:pt x="51" y="387"/>
                    </a:lnTo>
                    <a:lnTo>
                      <a:pt x="45" y="360"/>
                    </a:lnTo>
                    <a:lnTo>
                      <a:pt x="40" y="357"/>
                    </a:lnTo>
                    <a:lnTo>
                      <a:pt x="36" y="353"/>
                    </a:lnTo>
                    <a:lnTo>
                      <a:pt x="31" y="348"/>
                    </a:lnTo>
                    <a:lnTo>
                      <a:pt x="26" y="343"/>
                    </a:lnTo>
                    <a:lnTo>
                      <a:pt x="22" y="338"/>
                    </a:lnTo>
                    <a:lnTo>
                      <a:pt x="17" y="334"/>
                    </a:lnTo>
                    <a:lnTo>
                      <a:pt x="13" y="328"/>
                    </a:lnTo>
                    <a:lnTo>
                      <a:pt x="11" y="322"/>
                    </a:lnTo>
                    <a:lnTo>
                      <a:pt x="8" y="315"/>
                    </a:lnTo>
                    <a:lnTo>
                      <a:pt x="6" y="310"/>
                    </a:lnTo>
                    <a:lnTo>
                      <a:pt x="3" y="303"/>
                    </a:lnTo>
                    <a:lnTo>
                      <a:pt x="2" y="296"/>
                    </a:lnTo>
                    <a:lnTo>
                      <a:pt x="1" y="290"/>
                    </a:lnTo>
                    <a:lnTo>
                      <a:pt x="0" y="284"/>
                    </a:lnTo>
                    <a:lnTo>
                      <a:pt x="0" y="277"/>
                    </a:lnTo>
                    <a:lnTo>
                      <a:pt x="1" y="270"/>
                    </a:lnTo>
                    <a:lnTo>
                      <a:pt x="1" y="267"/>
                    </a:lnTo>
                    <a:lnTo>
                      <a:pt x="2" y="263"/>
                    </a:lnTo>
                    <a:lnTo>
                      <a:pt x="2" y="261"/>
                    </a:lnTo>
                    <a:lnTo>
                      <a:pt x="2" y="257"/>
                    </a:lnTo>
                    <a:lnTo>
                      <a:pt x="3" y="254"/>
                    </a:lnTo>
                    <a:lnTo>
                      <a:pt x="3" y="250"/>
                    </a:lnTo>
                    <a:lnTo>
                      <a:pt x="4" y="247"/>
                    </a:lnTo>
                    <a:lnTo>
                      <a:pt x="5" y="243"/>
                    </a:lnTo>
                    <a:lnTo>
                      <a:pt x="7" y="237"/>
                    </a:lnTo>
                    <a:lnTo>
                      <a:pt x="10" y="229"/>
                    </a:lnTo>
                    <a:lnTo>
                      <a:pt x="13" y="221"/>
                    </a:lnTo>
                    <a:lnTo>
                      <a:pt x="15" y="214"/>
                    </a:lnTo>
                    <a:lnTo>
                      <a:pt x="19" y="207"/>
                    </a:lnTo>
                    <a:lnTo>
                      <a:pt x="23" y="201"/>
                    </a:lnTo>
                    <a:lnTo>
                      <a:pt x="27" y="194"/>
                    </a:lnTo>
                    <a:lnTo>
                      <a:pt x="31" y="188"/>
                    </a:lnTo>
                    <a:lnTo>
                      <a:pt x="36" y="182"/>
                    </a:lnTo>
                    <a:lnTo>
                      <a:pt x="40" y="176"/>
                    </a:lnTo>
                    <a:lnTo>
                      <a:pt x="45" y="170"/>
                    </a:lnTo>
                    <a:lnTo>
                      <a:pt x="50" y="164"/>
                    </a:lnTo>
                    <a:lnTo>
                      <a:pt x="56" y="160"/>
                    </a:lnTo>
                    <a:lnTo>
                      <a:pt x="62" y="155"/>
                    </a:lnTo>
                    <a:lnTo>
                      <a:pt x="68" y="151"/>
                    </a:lnTo>
                    <a:lnTo>
                      <a:pt x="74" y="147"/>
                    </a:lnTo>
                    <a:lnTo>
                      <a:pt x="79" y="144"/>
                    </a:lnTo>
                    <a:lnTo>
                      <a:pt x="84" y="142"/>
                    </a:lnTo>
                    <a:lnTo>
                      <a:pt x="88" y="139"/>
                    </a:lnTo>
                    <a:lnTo>
                      <a:pt x="92" y="138"/>
                    </a:lnTo>
                    <a:lnTo>
                      <a:pt x="97" y="136"/>
                    </a:lnTo>
                    <a:lnTo>
                      <a:pt x="102" y="134"/>
                    </a:lnTo>
                    <a:lnTo>
                      <a:pt x="107" y="132"/>
                    </a:lnTo>
                    <a:lnTo>
                      <a:pt x="112" y="130"/>
                    </a:lnTo>
                    <a:lnTo>
                      <a:pt x="116" y="120"/>
                    </a:lnTo>
                    <a:lnTo>
                      <a:pt x="121" y="113"/>
                    </a:lnTo>
                    <a:lnTo>
                      <a:pt x="126" y="105"/>
                    </a:lnTo>
                    <a:lnTo>
                      <a:pt x="133" y="97"/>
                    </a:lnTo>
                    <a:lnTo>
                      <a:pt x="139" y="91"/>
                    </a:lnTo>
                    <a:lnTo>
                      <a:pt x="145" y="86"/>
                    </a:lnTo>
                    <a:lnTo>
                      <a:pt x="153" y="79"/>
                    </a:lnTo>
                    <a:lnTo>
                      <a:pt x="161" y="73"/>
                    </a:lnTo>
                    <a:lnTo>
                      <a:pt x="167" y="69"/>
                    </a:lnTo>
                    <a:lnTo>
                      <a:pt x="173" y="66"/>
                    </a:lnTo>
                    <a:lnTo>
                      <a:pt x="179" y="63"/>
                    </a:lnTo>
                    <a:lnTo>
                      <a:pt x="186" y="60"/>
                    </a:lnTo>
                    <a:lnTo>
                      <a:pt x="193" y="58"/>
                    </a:lnTo>
                    <a:lnTo>
                      <a:pt x="199" y="56"/>
                    </a:lnTo>
                    <a:lnTo>
                      <a:pt x="206" y="54"/>
                    </a:lnTo>
                    <a:lnTo>
                      <a:pt x="212" y="53"/>
                    </a:lnTo>
                    <a:lnTo>
                      <a:pt x="219" y="52"/>
                    </a:lnTo>
                    <a:lnTo>
                      <a:pt x="225" y="51"/>
                    </a:lnTo>
                    <a:lnTo>
                      <a:pt x="232" y="50"/>
                    </a:lnTo>
                    <a:lnTo>
                      <a:pt x="239" y="50"/>
                    </a:lnTo>
                    <a:lnTo>
                      <a:pt x="245" y="51"/>
                    </a:lnTo>
                    <a:lnTo>
                      <a:pt x="252" y="52"/>
                    </a:lnTo>
                    <a:lnTo>
                      <a:pt x="259" y="53"/>
                    </a:lnTo>
                    <a:lnTo>
                      <a:pt x="265" y="54"/>
                    </a:lnTo>
                    <a:lnTo>
                      <a:pt x="270" y="48"/>
                    </a:lnTo>
                    <a:lnTo>
                      <a:pt x="277" y="42"/>
                    </a:lnTo>
                    <a:lnTo>
                      <a:pt x="284" y="37"/>
                    </a:lnTo>
                    <a:lnTo>
                      <a:pt x="291" y="32"/>
                    </a:lnTo>
                    <a:lnTo>
                      <a:pt x="298" y="26"/>
                    </a:lnTo>
                    <a:lnTo>
                      <a:pt x="306" y="22"/>
                    </a:lnTo>
                    <a:lnTo>
                      <a:pt x="314" y="17"/>
                    </a:lnTo>
                    <a:lnTo>
                      <a:pt x="322" y="13"/>
                    </a:lnTo>
                    <a:lnTo>
                      <a:pt x="330" y="10"/>
                    </a:lnTo>
                    <a:lnTo>
                      <a:pt x="339" y="7"/>
                    </a:lnTo>
                    <a:lnTo>
                      <a:pt x="347" y="4"/>
                    </a:lnTo>
                    <a:lnTo>
                      <a:pt x="356" y="2"/>
                    </a:lnTo>
                    <a:lnTo>
                      <a:pt x="365" y="1"/>
                    </a:lnTo>
                    <a:lnTo>
                      <a:pt x="373" y="0"/>
                    </a:lnTo>
                    <a:lnTo>
                      <a:pt x="382" y="0"/>
                    </a:lnTo>
                    <a:lnTo>
                      <a:pt x="391" y="1"/>
                    </a:lnTo>
                    <a:lnTo>
                      <a:pt x="399" y="2"/>
                    </a:lnTo>
                    <a:lnTo>
                      <a:pt x="407" y="4"/>
                    </a:lnTo>
                    <a:lnTo>
                      <a:pt x="416" y="6"/>
                    </a:lnTo>
                    <a:lnTo>
                      <a:pt x="424" y="8"/>
                    </a:lnTo>
                    <a:lnTo>
                      <a:pt x="432" y="11"/>
                    </a:lnTo>
                    <a:lnTo>
                      <a:pt x="440" y="13"/>
                    </a:lnTo>
                    <a:lnTo>
                      <a:pt x="448" y="17"/>
                    </a:lnTo>
                    <a:lnTo>
                      <a:pt x="454" y="22"/>
                    </a:lnTo>
                    <a:lnTo>
                      <a:pt x="457" y="30"/>
                    </a:lnTo>
                    <a:lnTo>
                      <a:pt x="475" y="32"/>
                    </a:lnTo>
                    <a:lnTo>
                      <a:pt x="486" y="35"/>
                    </a:lnTo>
                    <a:lnTo>
                      <a:pt x="494" y="37"/>
                    </a:lnTo>
                    <a:lnTo>
                      <a:pt x="502" y="38"/>
                    </a:lnTo>
                    <a:lnTo>
                      <a:pt x="509" y="40"/>
                    </a:lnTo>
                    <a:lnTo>
                      <a:pt x="516" y="44"/>
                    </a:lnTo>
                    <a:lnTo>
                      <a:pt x="524" y="47"/>
                    </a:lnTo>
                    <a:lnTo>
                      <a:pt x="531" y="50"/>
                    </a:lnTo>
                    <a:lnTo>
                      <a:pt x="538" y="54"/>
                    </a:lnTo>
                    <a:lnTo>
                      <a:pt x="546" y="58"/>
                    </a:lnTo>
                    <a:lnTo>
                      <a:pt x="553" y="62"/>
                    </a:lnTo>
                    <a:lnTo>
                      <a:pt x="559" y="66"/>
                    </a:lnTo>
                    <a:lnTo>
                      <a:pt x="565" y="71"/>
                    </a:lnTo>
                    <a:lnTo>
                      <a:pt x="572" y="76"/>
                    </a:lnTo>
                    <a:lnTo>
                      <a:pt x="577" y="81"/>
                    </a:lnTo>
                    <a:lnTo>
                      <a:pt x="582" y="87"/>
                    </a:lnTo>
                    <a:lnTo>
                      <a:pt x="587" y="91"/>
                    </a:lnTo>
                    <a:lnTo>
                      <a:pt x="592" y="97"/>
                    </a:lnTo>
                    <a:lnTo>
                      <a:pt x="595" y="97"/>
                    </a:lnTo>
                    <a:lnTo>
                      <a:pt x="597" y="96"/>
                    </a:lnTo>
                    <a:lnTo>
                      <a:pt x="599" y="96"/>
                    </a:lnTo>
                    <a:lnTo>
                      <a:pt x="601" y="95"/>
                    </a:lnTo>
                    <a:lnTo>
                      <a:pt x="604" y="95"/>
                    </a:lnTo>
                    <a:lnTo>
                      <a:pt x="605" y="94"/>
                    </a:lnTo>
                    <a:lnTo>
                      <a:pt x="607" y="94"/>
                    </a:lnTo>
                    <a:lnTo>
                      <a:pt x="609" y="95"/>
                    </a:lnTo>
                    <a:lnTo>
                      <a:pt x="618" y="95"/>
                    </a:lnTo>
                    <a:lnTo>
                      <a:pt x="626" y="96"/>
                    </a:lnTo>
                    <a:lnTo>
                      <a:pt x="633" y="98"/>
                    </a:lnTo>
                    <a:lnTo>
                      <a:pt x="641" y="101"/>
                    </a:lnTo>
                    <a:lnTo>
                      <a:pt x="649" y="105"/>
                    </a:lnTo>
                    <a:lnTo>
                      <a:pt x="656" y="109"/>
                    </a:lnTo>
                    <a:lnTo>
                      <a:pt x="661" y="113"/>
                    </a:lnTo>
                    <a:lnTo>
                      <a:pt x="667" y="118"/>
                    </a:lnTo>
                    <a:lnTo>
                      <a:pt x="674" y="125"/>
                    </a:lnTo>
                    <a:lnTo>
                      <a:pt x="680" y="133"/>
                    </a:lnTo>
                    <a:lnTo>
                      <a:pt x="685" y="141"/>
                    </a:lnTo>
                    <a:lnTo>
                      <a:pt x="690" y="150"/>
                    </a:lnTo>
                    <a:lnTo>
                      <a:pt x="694" y="159"/>
                    </a:lnTo>
                    <a:lnTo>
                      <a:pt x="698" y="168"/>
                    </a:lnTo>
                    <a:lnTo>
                      <a:pt x="700" y="178"/>
                    </a:lnTo>
                    <a:lnTo>
                      <a:pt x="702" y="188"/>
                    </a:lnTo>
                    <a:lnTo>
                      <a:pt x="715" y="199"/>
                    </a:lnTo>
                    <a:lnTo>
                      <a:pt x="719" y="203"/>
                    </a:lnTo>
                    <a:lnTo>
                      <a:pt x="723" y="208"/>
                    </a:lnTo>
                    <a:lnTo>
                      <a:pt x="727" y="213"/>
                    </a:lnTo>
                    <a:lnTo>
                      <a:pt x="731" y="217"/>
                    </a:lnTo>
                    <a:lnTo>
                      <a:pt x="733" y="223"/>
                    </a:lnTo>
                    <a:lnTo>
                      <a:pt x="736" y="229"/>
                    </a:lnTo>
                    <a:lnTo>
                      <a:pt x="738" y="234"/>
                    </a:lnTo>
                    <a:lnTo>
                      <a:pt x="740" y="240"/>
                    </a:lnTo>
                    <a:lnTo>
                      <a:pt x="742" y="246"/>
                    </a:lnTo>
                    <a:lnTo>
                      <a:pt x="743" y="252"/>
                    </a:lnTo>
                    <a:lnTo>
                      <a:pt x="745" y="258"/>
                    </a:lnTo>
                    <a:lnTo>
                      <a:pt x="745" y="264"/>
                    </a:lnTo>
                    <a:lnTo>
                      <a:pt x="746" y="270"/>
                    </a:lnTo>
                    <a:lnTo>
                      <a:pt x="746" y="276"/>
                    </a:lnTo>
                    <a:lnTo>
                      <a:pt x="746" y="282"/>
                    </a:lnTo>
                    <a:lnTo>
                      <a:pt x="745" y="288"/>
                    </a:lnTo>
                    <a:lnTo>
                      <a:pt x="744" y="294"/>
                    </a:lnTo>
                    <a:lnTo>
                      <a:pt x="743" y="302"/>
                    </a:lnTo>
                    <a:lnTo>
                      <a:pt x="742" y="310"/>
                    </a:lnTo>
                    <a:lnTo>
                      <a:pt x="741" y="316"/>
                    </a:lnTo>
                    <a:lnTo>
                      <a:pt x="739" y="324"/>
                    </a:lnTo>
                    <a:lnTo>
                      <a:pt x="737" y="332"/>
                    </a:lnTo>
                    <a:lnTo>
                      <a:pt x="735" y="338"/>
                    </a:lnTo>
                    <a:lnTo>
                      <a:pt x="733" y="345"/>
                    </a:lnTo>
                    <a:lnTo>
                      <a:pt x="729" y="353"/>
                    </a:lnTo>
                    <a:lnTo>
                      <a:pt x="726" y="359"/>
                    </a:lnTo>
                    <a:lnTo>
                      <a:pt x="722" y="365"/>
                    </a:lnTo>
                    <a:lnTo>
                      <a:pt x="717" y="371"/>
                    </a:lnTo>
                    <a:lnTo>
                      <a:pt x="713" y="376"/>
                    </a:lnTo>
                    <a:lnTo>
                      <a:pt x="707" y="382"/>
                    </a:lnTo>
                    <a:lnTo>
                      <a:pt x="702" y="387"/>
                    </a:lnTo>
                    <a:lnTo>
                      <a:pt x="696" y="390"/>
                    </a:lnTo>
                    <a:lnTo>
                      <a:pt x="688" y="395"/>
                    </a:lnTo>
                    <a:lnTo>
                      <a:pt x="680" y="400"/>
                    </a:lnTo>
                    <a:lnTo>
                      <a:pt x="671" y="404"/>
                    </a:lnTo>
                    <a:lnTo>
                      <a:pt x="662" y="407"/>
                    </a:lnTo>
                    <a:lnTo>
                      <a:pt x="654" y="409"/>
                    </a:lnTo>
                    <a:lnTo>
                      <a:pt x="645" y="411"/>
                    </a:lnTo>
                    <a:lnTo>
                      <a:pt x="635" y="412"/>
                    </a:lnTo>
                    <a:lnTo>
                      <a:pt x="627" y="412"/>
                    </a:lnTo>
                    <a:lnTo>
                      <a:pt x="626" y="411"/>
                    </a:lnTo>
                    <a:lnTo>
                      <a:pt x="624" y="409"/>
                    </a:lnTo>
                    <a:lnTo>
                      <a:pt x="623" y="408"/>
                    </a:lnTo>
                    <a:lnTo>
                      <a:pt x="622" y="406"/>
                    </a:lnTo>
                    <a:lnTo>
                      <a:pt x="621" y="404"/>
                    </a:lnTo>
                    <a:lnTo>
                      <a:pt x="620" y="402"/>
                    </a:lnTo>
                    <a:lnTo>
                      <a:pt x="619" y="400"/>
                    </a:lnTo>
                    <a:lnTo>
                      <a:pt x="619" y="399"/>
                    </a:lnTo>
                    <a:lnTo>
                      <a:pt x="619" y="398"/>
                    </a:lnTo>
                    <a:lnTo>
                      <a:pt x="619" y="397"/>
                    </a:lnTo>
                    <a:lnTo>
                      <a:pt x="621" y="396"/>
                    </a:lnTo>
                    <a:lnTo>
                      <a:pt x="622" y="395"/>
                    </a:lnTo>
                    <a:lnTo>
                      <a:pt x="627" y="395"/>
                    </a:lnTo>
                    <a:lnTo>
                      <a:pt x="631" y="395"/>
                    </a:lnTo>
                    <a:lnTo>
                      <a:pt x="636" y="395"/>
                    </a:lnTo>
                    <a:lnTo>
                      <a:pt x="641" y="394"/>
                    </a:lnTo>
                    <a:lnTo>
                      <a:pt x="645" y="393"/>
                    </a:lnTo>
                    <a:lnTo>
                      <a:pt x="650" y="392"/>
                    </a:lnTo>
                    <a:lnTo>
                      <a:pt x="655" y="391"/>
                    </a:lnTo>
                    <a:lnTo>
                      <a:pt x="659" y="389"/>
                    </a:lnTo>
                    <a:lnTo>
                      <a:pt x="670" y="386"/>
                    </a:lnTo>
                    <a:lnTo>
                      <a:pt x="680" y="381"/>
                    </a:lnTo>
                    <a:lnTo>
                      <a:pt x="688" y="375"/>
                    </a:lnTo>
                    <a:lnTo>
                      <a:pt x="696" y="369"/>
                    </a:lnTo>
                    <a:lnTo>
                      <a:pt x="704" y="363"/>
                    </a:lnTo>
                    <a:lnTo>
                      <a:pt x="709" y="355"/>
                    </a:lnTo>
                    <a:lnTo>
                      <a:pt x="716" y="346"/>
                    </a:lnTo>
                    <a:lnTo>
                      <a:pt x="721" y="337"/>
                    </a:lnTo>
                    <a:lnTo>
                      <a:pt x="723" y="329"/>
                    </a:lnTo>
                    <a:lnTo>
                      <a:pt x="725" y="322"/>
                    </a:lnTo>
                    <a:lnTo>
                      <a:pt x="728" y="314"/>
                    </a:lnTo>
                    <a:lnTo>
                      <a:pt x="729" y="308"/>
                    </a:lnTo>
                    <a:lnTo>
                      <a:pt x="731" y="300"/>
                    </a:lnTo>
                    <a:lnTo>
                      <a:pt x="733" y="292"/>
                    </a:lnTo>
                    <a:lnTo>
                      <a:pt x="733" y="286"/>
                    </a:lnTo>
                    <a:lnTo>
                      <a:pt x="734" y="278"/>
                    </a:lnTo>
                    <a:lnTo>
                      <a:pt x="734" y="270"/>
                    </a:lnTo>
                    <a:lnTo>
                      <a:pt x="734" y="263"/>
                    </a:lnTo>
                    <a:lnTo>
                      <a:pt x="734" y="256"/>
                    </a:lnTo>
                    <a:lnTo>
                      <a:pt x="733" y="248"/>
                    </a:lnTo>
                    <a:lnTo>
                      <a:pt x="732" y="240"/>
                    </a:lnTo>
                    <a:lnTo>
                      <a:pt x="730" y="234"/>
                    </a:lnTo>
                    <a:lnTo>
                      <a:pt x="727" y="226"/>
                    </a:lnTo>
                    <a:lnTo>
                      <a:pt x="723" y="219"/>
                    </a:lnTo>
                    <a:lnTo>
                      <a:pt x="721" y="216"/>
                    </a:lnTo>
                    <a:lnTo>
                      <a:pt x="719" y="213"/>
                    </a:lnTo>
                    <a:lnTo>
                      <a:pt x="716" y="211"/>
                    </a:lnTo>
                    <a:lnTo>
                      <a:pt x="713" y="209"/>
                    </a:lnTo>
                    <a:lnTo>
                      <a:pt x="710" y="207"/>
                    </a:lnTo>
                    <a:lnTo>
                      <a:pt x="707" y="205"/>
                    </a:lnTo>
                    <a:lnTo>
                      <a:pt x="705" y="203"/>
                    </a:lnTo>
                    <a:lnTo>
                      <a:pt x="701" y="201"/>
                    </a:lnTo>
                    <a:lnTo>
                      <a:pt x="695" y="222"/>
                    </a:lnTo>
                    <a:lnTo>
                      <a:pt x="690" y="230"/>
                    </a:lnTo>
                    <a:lnTo>
                      <a:pt x="687" y="230"/>
                    </a:lnTo>
                    <a:lnTo>
                      <a:pt x="685" y="229"/>
                    </a:lnTo>
                    <a:lnTo>
                      <a:pt x="683" y="227"/>
                    </a:lnTo>
                    <a:lnTo>
                      <a:pt x="682" y="226"/>
                    </a:lnTo>
                    <a:lnTo>
                      <a:pt x="681" y="225"/>
                    </a:lnTo>
                    <a:lnTo>
                      <a:pt x="680" y="224"/>
                    </a:lnTo>
                    <a:lnTo>
                      <a:pt x="682" y="216"/>
                    </a:lnTo>
                    <a:lnTo>
                      <a:pt x="684" y="210"/>
                    </a:lnTo>
                    <a:lnTo>
                      <a:pt x="685" y="202"/>
                    </a:lnTo>
                    <a:lnTo>
                      <a:pt x="686" y="195"/>
                    </a:lnTo>
                    <a:lnTo>
                      <a:pt x="686" y="188"/>
                    </a:lnTo>
                    <a:lnTo>
                      <a:pt x="685" y="180"/>
                    </a:lnTo>
                    <a:lnTo>
                      <a:pt x="684" y="172"/>
                    </a:lnTo>
                    <a:lnTo>
                      <a:pt x="682" y="165"/>
                    </a:lnTo>
                    <a:lnTo>
                      <a:pt x="681" y="158"/>
                    </a:lnTo>
                    <a:lnTo>
                      <a:pt x="677" y="151"/>
                    </a:lnTo>
                    <a:lnTo>
                      <a:pt x="674" y="144"/>
                    </a:lnTo>
                    <a:lnTo>
                      <a:pt x="670" y="138"/>
                    </a:lnTo>
                    <a:lnTo>
                      <a:pt x="666" y="132"/>
                    </a:lnTo>
                    <a:lnTo>
                      <a:pt x="661" y="126"/>
                    </a:lnTo>
                    <a:lnTo>
                      <a:pt x="656" y="120"/>
                    </a:lnTo>
                    <a:lnTo>
                      <a:pt x="652" y="115"/>
                    </a:lnTo>
                    <a:lnTo>
                      <a:pt x="648" y="113"/>
                    </a:lnTo>
                    <a:lnTo>
                      <a:pt x="643" y="111"/>
                    </a:lnTo>
                    <a:lnTo>
                      <a:pt x="638" y="109"/>
                    </a:lnTo>
                    <a:lnTo>
                      <a:pt x="633" y="107"/>
                    </a:lnTo>
                    <a:lnTo>
                      <a:pt x="629" y="107"/>
                    </a:lnTo>
                    <a:lnTo>
                      <a:pt x="624" y="106"/>
                    </a:lnTo>
                    <a:lnTo>
                      <a:pt x="619" y="106"/>
                    </a:lnTo>
                    <a:lnTo>
                      <a:pt x="614" y="106"/>
                    </a:lnTo>
                    <a:lnTo>
                      <a:pt x="601" y="110"/>
                    </a:lnTo>
                    <a:lnTo>
                      <a:pt x="603" y="113"/>
                    </a:lnTo>
                    <a:lnTo>
                      <a:pt x="605" y="116"/>
                    </a:lnTo>
                    <a:lnTo>
                      <a:pt x="605" y="120"/>
                    </a:lnTo>
                    <a:lnTo>
                      <a:pt x="607" y="124"/>
                    </a:lnTo>
                    <a:lnTo>
                      <a:pt x="608" y="128"/>
                    </a:lnTo>
                    <a:lnTo>
                      <a:pt x="609" y="132"/>
                    </a:lnTo>
                    <a:lnTo>
                      <a:pt x="609" y="135"/>
                    </a:lnTo>
                    <a:lnTo>
                      <a:pt x="610" y="139"/>
                    </a:lnTo>
                    <a:lnTo>
                      <a:pt x="609" y="139"/>
                    </a:lnTo>
                    <a:lnTo>
                      <a:pt x="609" y="140"/>
                    </a:lnTo>
                    <a:lnTo>
                      <a:pt x="607" y="141"/>
                    </a:lnTo>
                    <a:lnTo>
                      <a:pt x="606" y="141"/>
                    </a:lnTo>
                    <a:lnTo>
                      <a:pt x="605" y="140"/>
                    </a:lnTo>
                    <a:lnTo>
                      <a:pt x="604" y="139"/>
                    </a:lnTo>
                    <a:lnTo>
                      <a:pt x="603" y="138"/>
                    </a:lnTo>
                    <a:lnTo>
                      <a:pt x="602" y="136"/>
                    </a:lnTo>
                    <a:lnTo>
                      <a:pt x="602" y="134"/>
                    </a:lnTo>
                    <a:lnTo>
                      <a:pt x="601" y="132"/>
                    </a:lnTo>
                    <a:lnTo>
                      <a:pt x="601" y="130"/>
                    </a:lnTo>
                    <a:lnTo>
                      <a:pt x="600" y="129"/>
                    </a:lnTo>
                    <a:lnTo>
                      <a:pt x="600" y="128"/>
                    </a:lnTo>
                    <a:lnTo>
                      <a:pt x="600" y="127"/>
                    </a:lnTo>
                    <a:lnTo>
                      <a:pt x="600" y="126"/>
                    </a:lnTo>
                    <a:lnTo>
                      <a:pt x="599" y="121"/>
                    </a:lnTo>
                    <a:lnTo>
                      <a:pt x="597" y="117"/>
                    </a:lnTo>
                    <a:lnTo>
                      <a:pt x="595" y="113"/>
                    </a:lnTo>
                    <a:lnTo>
                      <a:pt x="592" y="111"/>
                    </a:lnTo>
                    <a:lnTo>
                      <a:pt x="589" y="107"/>
                    </a:lnTo>
                    <a:lnTo>
                      <a:pt x="586" y="104"/>
                    </a:lnTo>
                    <a:lnTo>
                      <a:pt x="583" y="101"/>
                    </a:lnTo>
                    <a:lnTo>
                      <a:pt x="580" y="98"/>
                    </a:lnTo>
                    <a:lnTo>
                      <a:pt x="574" y="91"/>
                    </a:lnTo>
                    <a:lnTo>
                      <a:pt x="567" y="86"/>
                    </a:lnTo>
                    <a:lnTo>
                      <a:pt x="559" y="80"/>
                    </a:lnTo>
                    <a:lnTo>
                      <a:pt x="551" y="74"/>
                    </a:lnTo>
                    <a:lnTo>
                      <a:pt x="543" y="69"/>
                    </a:lnTo>
                    <a:lnTo>
                      <a:pt x="533" y="64"/>
                    </a:lnTo>
                    <a:lnTo>
                      <a:pt x="525" y="61"/>
                    </a:lnTo>
                    <a:lnTo>
                      <a:pt x="515" y="57"/>
                    </a:lnTo>
                    <a:lnTo>
                      <a:pt x="505" y="54"/>
                    </a:lnTo>
                    <a:lnTo>
                      <a:pt x="496" y="50"/>
                    </a:lnTo>
                    <a:lnTo>
                      <a:pt x="487" y="48"/>
                    </a:lnTo>
                    <a:lnTo>
                      <a:pt x="477" y="46"/>
                    </a:lnTo>
                    <a:lnTo>
                      <a:pt x="468" y="45"/>
                    </a:lnTo>
                    <a:lnTo>
                      <a:pt x="458" y="44"/>
                    </a:lnTo>
                    <a:lnTo>
                      <a:pt x="449" y="44"/>
                    </a:lnTo>
                    <a:lnTo>
                      <a:pt x="440" y="45"/>
                    </a:lnTo>
                    <a:lnTo>
                      <a:pt x="439" y="46"/>
                    </a:lnTo>
                    <a:lnTo>
                      <a:pt x="439" y="47"/>
                    </a:lnTo>
                    <a:lnTo>
                      <a:pt x="437" y="45"/>
                    </a:lnTo>
                    <a:lnTo>
                      <a:pt x="435" y="44"/>
                    </a:lnTo>
                    <a:lnTo>
                      <a:pt x="434" y="43"/>
                    </a:lnTo>
                    <a:lnTo>
                      <a:pt x="433" y="41"/>
                    </a:lnTo>
                    <a:lnTo>
                      <a:pt x="432" y="39"/>
                    </a:lnTo>
                    <a:lnTo>
                      <a:pt x="430" y="38"/>
                    </a:lnTo>
                    <a:lnTo>
                      <a:pt x="429" y="36"/>
                    </a:lnTo>
                    <a:lnTo>
                      <a:pt x="428" y="34"/>
                    </a:lnTo>
                    <a:lnTo>
                      <a:pt x="428" y="33"/>
                    </a:lnTo>
                    <a:lnTo>
                      <a:pt x="428" y="32"/>
                    </a:lnTo>
                    <a:lnTo>
                      <a:pt x="429" y="32"/>
                    </a:lnTo>
                    <a:lnTo>
                      <a:pt x="431" y="31"/>
                    </a:lnTo>
                    <a:lnTo>
                      <a:pt x="434" y="31"/>
                    </a:lnTo>
                    <a:lnTo>
                      <a:pt x="436" y="31"/>
                    </a:lnTo>
                    <a:lnTo>
                      <a:pt x="439" y="30"/>
                    </a:lnTo>
                    <a:lnTo>
                      <a:pt x="439" y="29"/>
                    </a:lnTo>
                    <a:lnTo>
                      <a:pt x="434" y="27"/>
                    </a:lnTo>
                    <a:lnTo>
                      <a:pt x="431" y="26"/>
                    </a:lnTo>
                    <a:lnTo>
                      <a:pt x="427" y="25"/>
                    </a:lnTo>
                    <a:lnTo>
                      <a:pt x="424" y="23"/>
                    </a:lnTo>
                    <a:lnTo>
                      <a:pt x="420" y="22"/>
                    </a:lnTo>
                    <a:lnTo>
                      <a:pt x="415" y="21"/>
                    </a:lnTo>
                    <a:lnTo>
                      <a:pt x="412" y="20"/>
                    </a:lnTo>
                    <a:lnTo>
                      <a:pt x="408" y="19"/>
                    </a:lnTo>
                    <a:lnTo>
                      <a:pt x="401" y="18"/>
                    </a:lnTo>
                    <a:lnTo>
                      <a:pt x="396" y="17"/>
                    </a:lnTo>
                    <a:lnTo>
                      <a:pt x="390" y="16"/>
                    </a:lnTo>
                    <a:lnTo>
                      <a:pt x="383" y="16"/>
                    </a:lnTo>
                    <a:lnTo>
                      <a:pt x="377" y="16"/>
                    </a:lnTo>
                    <a:lnTo>
                      <a:pt x="371" y="16"/>
                    </a:lnTo>
                    <a:lnTo>
                      <a:pt x="365" y="17"/>
                    </a:lnTo>
                    <a:lnTo>
                      <a:pt x="358" y="18"/>
                    </a:lnTo>
                    <a:lnTo>
                      <a:pt x="352" y="20"/>
                    </a:lnTo>
                    <a:lnTo>
                      <a:pt x="346" y="21"/>
                    </a:lnTo>
                    <a:lnTo>
                      <a:pt x="340" y="24"/>
                    </a:lnTo>
                    <a:lnTo>
                      <a:pt x="334" y="26"/>
                    </a:lnTo>
                    <a:lnTo>
                      <a:pt x="328" y="29"/>
                    </a:lnTo>
                    <a:lnTo>
                      <a:pt x="322" y="32"/>
                    </a:lnTo>
                    <a:lnTo>
                      <a:pt x="317" y="35"/>
                    </a:lnTo>
                    <a:lnTo>
                      <a:pt x="311" y="38"/>
                    </a:lnTo>
                    <a:lnTo>
                      <a:pt x="307" y="41"/>
                    </a:lnTo>
                    <a:lnTo>
                      <a:pt x="304" y="44"/>
                    </a:lnTo>
                    <a:lnTo>
                      <a:pt x="300" y="46"/>
                    </a:lnTo>
                    <a:lnTo>
                      <a:pt x="296" y="49"/>
                    </a:lnTo>
                    <a:lnTo>
                      <a:pt x="293" y="52"/>
                    </a:lnTo>
                    <a:lnTo>
                      <a:pt x="290" y="55"/>
                    </a:lnTo>
                    <a:lnTo>
                      <a:pt x="287" y="58"/>
                    </a:lnTo>
                    <a:lnTo>
                      <a:pt x="283" y="61"/>
                    </a:lnTo>
                    <a:lnTo>
                      <a:pt x="283" y="62"/>
                    </a:lnTo>
                    <a:lnTo>
                      <a:pt x="285" y="63"/>
                    </a:lnTo>
                    <a:lnTo>
                      <a:pt x="286" y="63"/>
                    </a:lnTo>
                    <a:lnTo>
                      <a:pt x="287" y="64"/>
                    </a:lnTo>
                    <a:lnTo>
                      <a:pt x="287" y="66"/>
                    </a:lnTo>
                    <a:lnTo>
                      <a:pt x="289" y="75"/>
                    </a:lnTo>
                    <a:lnTo>
                      <a:pt x="289" y="76"/>
                    </a:lnTo>
                    <a:lnTo>
                      <a:pt x="289" y="77"/>
                    </a:lnTo>
                    <a:lnTo>
                      <a:pt x="289" y="78"/>
                    </a:lnTo>
                    <a:lnTo>
                      <a:pt x="289" y="79"/>
                    </a:lnTo>
                    <a:lnTo>
                      <a:pt x="288" y="79"/>
                    </a:lnTo>
                    <a:lnTo>
                      <a:pt x="286" y="80"/>
                    </a:lnTo>
                    <a:lnTo>
                      <a:pt x="285" y="80"/>
                    </a:lnTo>
                    <a:lnTo>
                      <a:pt x="283" y="79"/>
                    </a:lnTo>
                    <a:lnTo>
                      <a:pt x="273" y="73"/>
                    </a:lnTo>
                    <a:lnTo>
                      <a:pt x="272" y="74"/>
                    </a:lnTo>
                    <a:lnTo>
                      <a:pt x="271" y="74"/>
                    </a:lnTo>
                    <a:lnTo>
                      <a:pt x="270" y="74"/>
                    </a:lnTo>
                    <a:lnTo>
                      <a:pt x="269" y="74"/>
                    </a:lnTo>
                    <a:lnTo>
                      <a:pt x="261" y="70"/>
                    </a:lnTo>
                    <a:lnTo>
                      <a:pt x="253" y="67"/>
                    </a:lnTo>
                    <a:lnTo>
                      <a:pt x="245" y="66"/>
                    </a:lnTo>
                    <a:lnTo>
                      <a:pt x="237" y="66"/>
                    </a:lnTo>
                    <a:lnTo>
                      <a:pt x="229" y="67"/>
                    </a:lnTo>
                    <a:lnTo>
                      <a:pt x="220" y="68"/>
                    </a:lnTo>
                    <a:lnTo>
                      <a:pt x="212" y="69"/>
                    </a:lnTo>
                    <a:lnTo>
                      <a:pt x="204" y="71"/>
                    </a:lnTo>
                    <a:lnTo>
                      <a:pt x="195" y="74"/>
                    </a:lnTo>
                    <a:lnTo>
                      <a:pt x="187" y="77"/>
                    </a:lnTo>
                    <a:lnTo>
                      <a:pt x="179" y="82"/>
                    </a:lnTo>
                    <a:lnTo>
                      <a:pt x="171" y="87"/>
                    </a:lnTo>
                    <a:lnTo>
                      <a:pt x="165" y="91"/>
                    </a:lnTo>
                    <a:lnTo>
                      <a:pt x="158" y="96"/>
                    </a:lnTo>
                    <a:lnTo>
                      <a:pt x="152" y="102"/>
                    </a:lnTo>
                    <a:lnTo>
                      <a:pt x="145" y="108"/>
                    </a:lnTo>
                    <a:lnTo>
                      <a:pt x="133" y="124"/>
                    </a:lnTo>
                    <a:lnTo>
                      <a:pt x="136" y="124"/>
                    </a:lnTo>
                    <a:lnTo>
                      <a:pt x="138" y="124"/>
                    </a:lnTo>
                    <a:lnTo>
                      <a:pt x="141" y="123"/>
                    </a:lnTo>
                    <a:lnTo>
                      <a:pt x="142" y="123"/>
                    </a:lnTo>
                    <a:lnTo>
                      <a:pt x="145" y="124"/>
                    </a:lnTo>
                    <a:lnTo>
                      <a:pt x="147" y="124"/>
                    </a:lnTo>
                    <a:lnTo>
                      <a:pt x="150" y="125"/>
                    </a:lnTo>
                    <a:lnTo>
                      <a:pt x="151" y="128"/>
                    </a:lnTo>
                    <a:lnTo>
                      <a:pt x="156" y="139"/>
                    </a:lnTo>
                    <a:lnTo>
                      <a:pt x="155" y="139"/>
                    </a:lnTo>
                    <a:lnTo>
                      <a:pt x="154" y="140"/>
                    </a:lnTo>
                    <a:lnTo>
                      <a:pt x="153" y="139"/>
                    </a:lnTo>
                    <a:lnTo>
                      <a:pt x="152" y="139"/>
                    </a:lnTo>
                    <a:lnTo>
                      <a:pt x="151" y="138"/>
                    </a:lnTo>
                    <a:lnTo>
                      <a:pt x="150" y="138"/>
                    </a:lnTo>
                    <a:lnTo>
                      <a:pt x="147" y="138"/>
                    </a:lnTo>
                    <a:lnTo>
                      <a:pt x="144" y="138"/>
                    </a:lnTo>
                    <a:lnTo>
                      <a:pt x="141" y="139"/>
                    </a:lnTo>
                    <a:lnTo>
                      <a:pt x="138" y="139"/>
                    </a:lnTo>
                    <a:lnTo>
                      <a:pt x="134" y="140"/>
                    </a:lnTo>
                    <a:lnTo>
                      <a:pt x="131" y="141"/>
                    </a:lnTo>
                    <a:lnTo>
                      <a:pt x="127" y="142"/>
                    </a:lnTo>
                    <a:lnTo>
                      <a:pt x="124" y="143"/>
                    </a:lnTo>
                    <a:lnTo>
                      <a:pt x="123" y="145"/>
                    </a:lnTo>
                    <a:lnTo>
                      <a:pt x="122" y="147"/>
                    </a:lnTo>
                    <a:lnTo>
                      <a:pt x="122" y="149"/>
                    </a:lnTo>
                    <a:lnTo>
                      <a:pt x="122" y="152"/>
                    </a:lnTo>
                    <a:lnTo>
                      <a:pt x="122" y="154"/>
                    </a:lnTo>
                    <a:lnTo>
                      <a:pt x="121" y="156"/>
                    </a:lnTo>
                    <a:lnTo>
                      <a:pt x="120" y="158"/>
                    </a:lnTo>
                    <a:lnTo>
                      <a:pt x="118" y="159"/>
                    </a:lnTo>
                    <a:lnTo>
                      <a:pt x="116" y="158"/>
                    </a:lnTo>
                    <a:lnTo>
                      <a:pt x="113" y="155"/>
                    </a:lnTo>
                    <a:lnTo>
                      <a:pt x="110" y="152"/>
                    </a:lnTo>
                    <a:lnTo>
                      <a:pt x="107" y="149"/>
                    </a:lnTo>
                    <a:lnTo>
                      <a:pt x="98" y="152"/>
                    </a:lnTo>
                    <a:lnTo>
                      <a:pt x="90" y="156"/>
                    </a:lnTo>
                    <a:lnTo>
                      <a:pt x="83" y="161"/>
                    </a:lnTo>
                    <a:lnTo>
                      <a:pt x="75" y="165"/>
                    </a:lnTo>
                    <a:lnTo>
                      <a:pt x="68" y="171"/>
                    </a:lnTo>
                    <a:lnTo>
                      <a:pt x="61" y="177"/>
                    </a:lnTo>
                    <a:lnTo>
                      <a:pt x="55" y="183"/>
                    </a:lnTo>
                    <a:lnTo>
                      <a:pt x="49" y="189"/>
                    </a:lnTo>
                    <a:lnTo>
                      <a:pt x="45" y="196"/>
                    </a:lnTo>
                    <a:lnTo>
                      <a:pt x="40" y="202"/>
                    </a:lnTo>
                    <a:lnTo>
                      <a:pt x="37" y="209"/>
                    </a:lnTo>
                    <a:lnTo>
                      <a:pt x="33" y="215"/>
                    </a:lnTo>
                    <a:lnTo>
                      <a:pt x="30" y="223"/>
                    </a:lnTo>
                    <a:lnTo>
                      <a:pt x="27" y="230"/>
                    </a:lnTo>
                    <a:lnTo>
                      <a:pt x="23" y="238"/>
                    </a:lnTo>
                    <a:lnTo>
                      <a:pt x="21" y="244"/>
                    </a:lnTo>
                    <a:lnTo>
                      <a:pt x="19" y="252"/>
                    </a:lnTo>
                    <a:lnTo>
                      <a:pt x="17" y="260"/>
                    </a:lnTo>
                    <a:lnTo>
                      <a:pt x="16" y="267"/>
                    </a:lnTo>
                    <a:lnTo>
                      <a:pt x="15" y="274"/>
                    </a:lnTo>
                    <a:lnTo>
                      <a:pt x="14" y="282"/>
                    </a:lnTo>
                    <a:lnTo>
                      <a:pt x="14" y="289"/>
                    </a:lnTo>
                    <a:lnTo>
                      <a:pt x="15" y="296"/>
                    </a:lnTo>
                    <a:lnTo>
                      <a:pt x="16" y="304"/>
                    </a:lnTo>
                    <a:lnTo>
                      <a:pt x="17" y="309"/>
                    </a:lnTo>
                    <a:lnTo>
                      <a:pt x="18" y="313"/>
                    </a:lnTo>
                    <a:lnTo>
                      <a:pt x="20" y="317"/>
                    </a:lnTo>
                    <a:lnTo>
                      <a:pt x="22" y="322"/>
                    </a:lnTo>
                    <a:lnTo>
                      <a:pt x="25" y="327"/>
                    </a:lnTo>
                    <a:lnTo>
                      <a:pt x="27" y="331"/>
                    </a:lnTo>
                    <a:lnTo>
                      <a:pt x="30" y="336"/>
                    </a:lnTo>
                    <a:lnTo>
                      <a:pt x="33" y="339"/>
                    </a:lnTo>
                    <a:lnTo>
                      <a:pt x="35" y="342"/>
                    </a:lnTo>
                    <a:lnTo>
                      <a:pt x="38" y="345"/>
                    </a:lnTo>
                    <a:lnTo>
                      <a:pt x="40" y="347"/>
                    </a:lnTo>
                    <a:lnTo>
                      <a:pt x="45" y="348"/>
                    </a:lnTo>
                    <a:lnTo>
                      <a:pt x="45" y="346"/>
                    </a:lnTo>
                    <a:lnTo>
                      <a:pt x="45" y="343"/>
                    </a:lnTo>
                    <a:lnTo>
                      <a:pt x="45" y="341"/>
                    </a:lnTo>
                    <a:lnTo>
                      <a:pt x="45" y="338"/>
                    </a:lnTo>
                    <a:lnTo>
                      <a:pt x="46" y="337"/>
                    </a:lnTo>
                    <a:lnTo>
                      <a:pt x="46" y="335"/>
                    </a:lnTo>
                    <a:lnTo>
                      <a:pt x="47" y="333"/>
                    </a:lnTo>
                    <a:lnTo>
                      <a:pt x="48" y="330"/>
                    </a:lnTo>
                    <a:lnTo>
                      <a:pt x="50" y="331"/>
                    </a:lnTo>
                    <a:lnTo>
                      <a:pt x="52" y="333"/>
                    </a:lnTo>
                    <a:lnTo>
                      <a:pt x="53" y="334"/>
                    </a:lnTo>
                    <a:lnTo>
                      <a:pt x="55" y="336"/>
                    </a:lnTo>
                    <a:lnTo>
                      <a:pt x="56" y="338"/>
                    </a:lnTo>
                    <a:lnTo>
                      <a:pt x="57" y="339"/>
                    </a:lnTo>
                    <a:lnTo>
                      <a:pt x="57" y="341"/>
                    </a:lnTo>
                    <a:lnTo>
                      <a:pt x="57" y="343"/>
                    </a:lnTo>
                    <a:lnTo>
                      <a:pt x="57" y="345"/>
                    </a:lnTo>
                    <a:lnTo>
                      <a:pt x="57" y="347"/>
                    </a:lnTo>
                    <a:lnTo>
                      <a:pt x="56" y="349"/>
                    </a:lnTo>
                    <a:lnTo>
                      <a:pt x="56" y="352"/>
                    </a:lnTo>
                    <a:lnTo>
                      <a:pt x="59" y="353"/>
                    </a:lnTo>
                    <a:lnTo>
                      <a:pt x="61" y="354"/>
                    </a:lnTo>
                    <a:lnTo>
                      <a:pt x="64" y="356"/>
                    </a:lnTo>
                    <a:lnTo>
                      <a:pt x="65" y="357"/>
                    </a:lnTo>
                    <a:lnTo>
                      <a:pt x="67" y="363"/>
                    </a:lnTo>
                    <a:lnTo>
                      <a:pt x="65" y="363"/>
                    </a:lnTo>
                    <a:lnTo>
                      <a:pt x="64" y="363"/>
                    </a:lnTo>
                    <a:lnTo>
                      <a:pt x="62" y="363"/>
                    </a:lnTo>
                    <a:lnTo>
                      <a:pt x="60" y="363"/>
                    </a:lnTo>
                    <a:lnTo>
                      <a:pt x="59" y="363"/>
                    </a:lnTo>
                    <a:lnTo>
                      <a:pt x="58" y="363"/>
                    </a:lnTo>
                    <a:lnTo>
                      <a:pt x="57" y="363"/>
                    </a:lnTo>
                    <a:lnTo>
                      <a:pt x="56" y="363"/>
                    </a:lnTo>
                    <a:lnTo>
                      <a:pt x="57" y="370"/>
                    </a:lnTo>
                    <a:lnTo>
                      <a:pt x="58" y="377"/>
                    </a:lnTo>
                    <a:lnTo>
                      <a:pt x="60" y="385"/>
                    </a:lnTo>
                    <a:lnTo>
                      <a:pt x="63" y="391"/>
                    </a:lnTo>
                    <a:lnTo>
                      <a:pt x="65" y="399"/>
                    </a:lnTo>
                    <a:lnTo>
                      <a:pt x="69" y="406"/>
                    </a:lnTo>
                    <a:lnTo>
                      <a:pt x="74" y="412"/>
                    </a:lnTo>
                    <a:lnTo>
                      <a:pt x="79" y="417"/>
                    </a:lnTo>
                    <a:lnTo>
                      <a:pt x="85" y="423"/>
                    </a:lnTo>
                    <a:lnTo>
                      <a:pt x="91" y="428"/>
                    </a:lnTo>
                    <a:lnTo>
                      <a:pt x="98" y="433"/>
                    </a:lnTo>
                    <a:lnTo>
                      <a:pt x="106" y="437"/>
                    </a:lnTo>
                    <a:lnTo>
                      <a:pt x="114" y="440"/>
                    </a:lnTo>
                    <a:lnTo>
                      <a:pt x="122" y="444"/>
                    </a:lnTo>
                    <a:lnTo>
                      <a:pt x="131" y="447"/>
                    </a:lnTo>
                    <a:lnTo>
                      <a:pt x="139" y="450"/>
                    </a:lnTo>
                    <a:lnTo>
                      <a:pt x="146" y="452"/>
                    </a:lnTo>
                    <a:lnTo>
                      <a:pt x="153" y="453"/>
                    </a:lnTo>
                    <a:lnTo>
                      <a:pt x="159" y="455"/>
                    </a:lnTo>
                    <a:lnTo>
                      <a:pt x="166" y="456"/>
                    </a:lnTo>
                    <a:lnTo>
                      <a:pt x="172" y="456"/>
                    </a:lnTo>
                    <a:lnTo>
                      <a:pt x="178" y="457"/>
                    </a:lnTo>
                    <a:lnTo>
                      <a:pt x="185" y="457"/>
                    </a:lnTo>
                    <a:lnTo>
                      <a:pt x="191" y="456"/>
                    </a:lnTo>
                    <a:lnTo>
                      <a:pt x="197" y="455"/>
                    </a:lnTo>
                    <a:lnTo>
                      <a:pt x="197" y="454"/>
                    </a:lnTo>
                    <a:lnTo>
                      <a:pt x="198" y="453"/>
                    </a:lnTo>
                    <a:lnTo>
                      <a:pt x="198" y="452"/>
                    </a:lnTo>
                    <a:lnTo>
                      <a:pt x="199" y="452"/>
                    </a:lnTo>
                    <a:lnTo>
                      <a:pt x="200" y="453"/>
                    </a:lnTo>
                    <a:lnTo>
                      <a:pt x="202" y="454"/>
                    </a:lnTo>
                    <a:lnTo>
                      <a:pt x="204" y="455"/>
                    </a:lnTo>
                    <a:lnTo>
                      <a:pt x="207" y="455"/>
                    </a:lnTo>
                    <a:lnTo>
                      <a:pt x="208" y="455"/>
                    </a:lnTo>
                    <a:lnTo>
                      <a:pt x="210" y="454"/>
                    </a:lnTo>
                    <a:lnTo>
                      <a:pt x="212" y="454"/>
                    </a:lnTo>
                    <a:lnTo>
                      <a:pt x="214" y="453"/>
                    </a:lnTo>
                    <a:lnTo>
                      <a:pt x="216" y="453"/>
                    </a:lnTo>
                    <a:lnTo>
                      <a:pt x="218" y="452"/>
                    </a:lnTo>
                    <a:lnTo>
                      <a:pt x="220" y="452"/>
                    </a:lnTo>
                    <a:lnTo>
                      <a:pt x="221" y="452"/>
                    </a:lnTo>
                    <a:lnTo>
                      <a:pt x="222" y="454"/>
                    </a:lnTo>
                    <a:lnTo>
                      <a:pt x="224" y="456"/>
                    </a:lnTo>
                    <a:lnTo>
                      <a:pt x="225" y="457"/>
                    </a:lnTo>
                    <a:lnTo>
                      <a:pt x="225" y="459"/>
                    </a:lnTo>
                    <a:lnTo>
                      <a:pt x="226" y="461"/>
                    </a:lnTo>
                    <a:lnTo>
                      <a:pt x="227" y="463"/>
                    </a:lnTo>
                    <a:lnTo>
                      <a:pt x="228" y="464"/>
                    </a:lnTo>
                    <a:lnTo>
                      <a:pt x="228" y="466"/>
                    </a:lnTo>
                    <a:lnTo>
                      <a:pt x="223" y="470"/>
                    </a:lnTo>
                    <a:lnTo>
                      <a:pt x="231" y="475"/>
                    </a:lnTo>
                    <a:lnTo>
                      <a:pt x="238" y="479"/>
                    </a:lnTo>
                    <a:lnTo>
                      <a:pt x="244" y="482"/>
                    </a:lnTo>
                    <a:lnTo>
                      <a:pt x="251" y="486"/>
                    </a:lnTo>
                    <a:lnTo>
                      <a:pt x="259" y="488"/>
                    </a:lnTo>
                    <a:lnTo>
                      <a:pt x="266" y="491"/>
                    </a:lnTo>
                    <a:lnTo>
                      <a:pt x="272" y="494"/>
                    </a:lnTo>
                    <a:lnTo>
                      <a:pt x="279" y="496"/>
                    </a:lnTo>
                    <a:lnTo>
                      <a:pt x="286" y="498"/>
                    </a:lnTo>
                    <a:lnTo>
                      <a:pt x="313" y="503"/>
                    </a:lnTo>
                    <a:lnTo>
                      <a:pt x="322" y="504"/>
                    </a:lnTo>
                    <a:lnTo>
                      <a:pt x="330" y="505"/>
                    </a:lnTo>
                    <a:lnTo>
                      <a:pt x="339" y="506"/>
                    </a:lnTo>
                    <a:lnTo>
                      <a:pt x="347" y="507"/>
                    </a:lnTo>
                    <a:lnTo>
                      <a:pt x="355" y="508"/>
                    </a:lnTo>
                    <a:lnTo>
                      <a:pt x="364" y="508"/>
                    </a:lnTo>
                    <a:lnTo>
                      <a:pt x="373" y="508"/>
                    </a:lnTo>
                    <a:lnTo>
                      <a:pt x="381" y="508"/>
                    </a:lnTo>
                    <a:lnTo>
                      <a:pt x="390" y="507"/>
                    </a:lnTo>
                    <a:lnTo>
                      <a:pt x="398" y="506"/>
                    </a:lnTo>
                    <a:lnTo>
                      <a:pt x="406" y="504"/>
                    </a:lnTo>
                    <a:lnTo>
                      <a:pt x="415" y="502"/>
                    </a:lnTo>
                    <a:lnTo>
                      <a:pt x="424" y="499"/>
                    </a:lnTo>
                    <a:lnTo>
                      <a:pt x="431" y="496"/>
                    </a:lnTo>
                    <a:lnTo>
                      <a:pt x="440" y="492"/>
                    </a:lnTo>
                    <a:lnTo>
                      <a:pt x="449" y="488"/>
                    </a:lnTo>
                    <a:lnTo>
                      <a:pt x="449" y="487"/>
                    </a:lnTo>
                    <a:lnTo>
                      <a:pt x="450" y="486"/>
                    </a:lnTo>
                    <a:lnTo>
                      <a:pt x="450" y="485"/>
                    </a:lnTo>
                    <a:lnTo>
                      <a:pt x="451" y="484"/>
                    </a:lnTo>
                    <a:lnTo>
                      <a:pt x="451" y="483"/>
                    </a:lnTo>
                    <a:lnTo>
                      <a:pt x="450" y="482"/>
                    </a:lnTo>
                    <a:lnTo>
                      <a:pt x="448" y="481"/>
                    </a:lnTo>
                    <a:lnTo>
                      <a:pt x="447" y="480"/>
                    </a:lnTo>
                    <a:lnTo>
                      <a:pt x="446" y="477"/>
                    </a:lnTo>
                    <a:lnTo>
                      <a:pt x="446" y="476"/>
                    </a:lnTo>
                    <a:lnTo>
                      <a:pt x="445" y="475"/>
                    </a:lnTo>
                    <a:lnTo>
                      <a:pt x="445" y="474"/>
                    </a:lnTo>
                    <a:lnTo>
                      <a:pt x="446" y="473"/>
                    </a:lnTo>
                    <a:lnTo>
                      <a:pt x="447" y="472"/>
                    </a:lnTo>
                    <a:lnTo>
                      <a:pt x="448" y="471"/>
                    </a:lnTo>
                    <a:lnTo>
                      <a:pt x="449" y="471"/>
                    </a:lnTo>
                    <a:lnTo>
                      <a:pt x="450" y="470"/>
                    </a:lnTo>
                    <a:lnTo>
                      <a:pt x="453" y="471"/>
                    </a:lnTo>
                    <a:lnTo>
                      <a:pt x="458" y="472"/>
                    </a:lnTo>
                    <a:lnTo>
                      <a:pt x="462" y="473"/>
                    </a:lnTo>
                    <a:lnTo>
                      <a:pt x="467" y="474"/>
                    </a:lnTo>
                    <a:lnTo>
                      <a:pt x="471" y="475"/>
                    </a:lnTo>
                    <a:lnTo>
                      <a:pt x="476" y="476"/>
                    </a:lnTo>
                    <a:lnTo>
                      <a:pt x="479" y="476"/>
                    </a:lnTo>
                    <a:lnTo>
                      <a:pt x="483" y="477"/>
                    </a:lnTo>
                    <a:lnTo>
                      <a:pt x="492" y="478"/>
                    </a:lnTo>
                    <a:lnTo>
                      <a:pt x="501" y="478"/>
                    </a:lnTo>
                    <a:lnTo>
                      <a:pt x="510" y="479"/>
                    </a:lnTo>
                    <a:lnTo>
                      <a:pt x="519" y="478"/>
                    </a:lnTo>
                    <a:lnTo>
                      <a:pt x="528" y="478"/>
                    </a:lnTo>
                    <a:lnTo>
                      <a:pt x="537" y="477"/>
                    </a:lnTo>
                    <a:lnTo>
                      <a:pt x="546" y="476"/>
                    </a:lnTo>
                    <a:lnTo>
                      <a:pt x="554" y="474"/>
                    </a:lnTo>
                    <a:lnTo>
                      <a:pt x="564" y="471"/>
                    </a:lnTo>
                    <a:lnTo>
                      <a:pt x="573" y="469"/>
                    </a:lnTo>
                    <a:lnTo>
                      <a:pt x="581" y="466"/>
                    </a:lnTo>
                    <a:lnTo>
                      <a:pt x="590" y="463"/>
                    </a:lnTo>
                    <a:lnTo>
                      <a:pt x="599" y="460"/>
                    </a:lnTo>
                    <a:lnTo>
                      <a:pt x="607" y="455"/>
                    </a:lnTo>
                    <a:lnTo>
                      <a:pt x="616" y="451"/>
                    </a:lnTo>
                    <a:lnTo>
                      <a:pt x="624" y="445"/>
                    </a:lnTo>
                    <a:lnTo>
                      <a:pt x="628" y="442"/>
                    </a:lnTo>
                    <a:lnTo>
                      <a:pt x="630" y="440"/>
                    </a:lnTo>
                    <a:lnTo>
                      <a:pt x="633" y="438"/>
                    </a:lnTo>
                    <a:lnTo>
                      <a:pt x="637" y="435"/>
                    </a:lnTo>
                    <a:lnTo>
                      <a:pt x="639" y="432"/>
                    </a:lnTo>
                    <a:lnTo>
                      <a:pt x="642" y="429"/>
                    </a:lnTo>
                    <a:lnTo>
                      <a:pt x="646" y="426"/>
                    </a:lnTo>
                    <a:lnTo>
                      <a:pt x="649" y="423"/>
                    </a:lnTo>
                    <a:lnTo>
                      <a:pt x="651" y="424"/>
                    </a:lnTo>
                    <a:lnTo>
                      <a:pt x="652" y="425"/>
                    </a:lnTo>
                    <a:lnTo>
                      <a:pt x="653" y="426"/>
                    </a:lnTo>
                    <a:lnTo>
                      <a:pt x="654" y="428"/>
                    </a:lnTo>
                    <a:lnTo>
                      <a:pt x="655" y="431"/>
                    </a:lnTo>
                    <a:lnTo>
                      <a:pt x="656" y="433"/>
                    </a:lnTo>
                    <a:lnTo>
                      <a:pt x="657" y="436"/>
                    </a:lnTo>
                    <a:lnTo>
                      <a:pt x="657" y="438"/>
                    </a:lnTo>
                    <a:lnTo>
                      <a:pt x="656" y="439"/>
                    </a:lnTo>
                    <a:lnTo>
                      <a:pt x="656" y="440"/>
                    </a:lnTo>
                    <a:lnTo>
                      <a:pt x="656" y="440"/>
                    </a:lnTo>
                    <a:lnTo>
                      <a:pt x="645" y="449"/>
                    </a:lnTo>
                    <a:lnTo>
                      <a:pt x="635" y="457"/>
                    </a:lnTo>
                    <a:lnTo>
                      <a:pt x="624" y="464"/>
                    </a:lnTo>
                    <a:lnTo>
                      <a:pt x="612" y="471"/>
                    </a:lnTo>
                    <a:lnTo>
                      <a:pt x="601" y="477"/>
                    </a:lnTo>
                    <a:lnTo>
                      <a:pt x="588" y="482"/>
                    </a:lnTo>
                    <a:lnTo>
                      <a:pt x="576" y="486"/>
                    </a:lnTo>
                    <a:lnTo>
                      <a:pt x="563" y="489"/>
                    </a:lnTo>
                    <a:lnTo>
                      <a:pt x="551" y="491"/>
                    </a:lnTo>
                    <a:lnTo>
                      <a:pt x="537" y="493"/>
                    </a:lnTo>
                    <a:lnTo>
                      <a:pt x="524" y="494"/>
                    </a:lnTo>
                    <a:lnTo>
                      <a:pt x="511" y="494"/>
                    </a:lnTo>
                    <a:lnTo>
                      <a:pt x="499" y="494"/>
                    </a:lnTo>
                    <a:lnTo>
                      <a:pt x="486" y="492"/>
                    </a:lnTo>
                    <a:lnTo>
                      <a:pt x="474" y="490"/>
                    </a:lnTo>
                    <a:lnTo>
                      <a:pt x="462" y="487"/>
                    </a:lnTo>
                    <a:lnTo>
                      <a:pt x="462" y="489"/>
                    </a:lnTo>
                    <a:lnTo>
                      <a:pt x="464" y="492"/>
                    </a:lnTo>
                    <a:lnTo>
                      <a:pt x="465" y="494"/>
                    </a:lnTo>
                    <a:lnTo>
                      <a:pt x="464" y="498"/>
                    </a:lnTo>
                    <a:lnTo>
                      <a:pt x="439" y="512"/>
                    </a:lnTo>
                    <a:lnTo>
                      <a:pt x="431" y="514"/>
                    </a:lnTo>
                    <a:lnTo>
                      <a:pt x="424" y="517"/>
                    </a:lnTo>
                    <a:lnTo>
                      <a:pt x="415" y="519"/>
                    </a:lnTo>
                    <a:lnTo>
                      <a:pt x="407" y="521"/>
                    </a:lnTo>
                    <a:lnTo>
                      <a:pt x="399" y="523"/>
                    </a:lnTo>
                    <a:lnTo>
                      <a:pt x="392" y="524"/>
                    </a:lnTo>
                    <a:lnTo>
                      <a:pt x="384" y="524"/>
                    </a:lnTo>
                    <a:lnTo>
                      <a:pt x="376" y="525"/>
                    </a:lnTo>
                    <a:lnTo>
                      <a:pt x="375" y="525"/>
                    </a:lnTo>
                  </a:path>
                </a:pathLst>
              </a:custGeom>
              <a:solidFill>
                <a:srgbClr val="CCFFFF"/>
              </a:solidFill>
              <a:ln w="3175" cap="rnd" cmpd="sng">
                <a:solidFill>
                  <a:srgbClr val="9966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483" name="Rectangle 83">
                <a:extLst>
                  <a:ext uri="{FF2B5EF4-FFF2-40B4-BE49-F238E27FC236}">
                    <a16:creationId xmlns:a16="http://schemas.microsoft.com/office/drawing/2014/main" id="{C78B4E71-761F-456B-A70C-E860E24D9B3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21" y="2189"/>
                <a:ext cx="646" cy="238"/>
              </a:xfrm>
              <a:prstGeom prst="rect">
                <a:avLst/>
              </a:prstGeom>
              <a:solidFill>
                <a:srgbClr val="CCFFFF"/>
              </a:solidFill>
              <a:ln w="317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spcBef>
                    <a:spcPct val="0"/>
                  </a:spcBef>
                  <a:buFontTx/>
                  <a:buNone/>
                  <a:defRPr/>
                </a:pPr>
                <a:r>
                  <a:rPr lang="en-GB" sz="15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" charset="0"/>
                  </a:rPr>
                  <a:t>Internet</a:t>
                </a:r>
                <a:endParaRPr lang="en-GB" sz="1500" b="1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02484" name="Rectangle 84">
            <a:extLst>
              <a:ext uri="{FF2B5EF4-FFF2-40B4-BE49-F238E27FC236}">
                <a16:creationId xmlns:a16="http://schemas.microsoft.com/office/drawing/2014/main" id="{4BD692B1-FFA5-492B-BE7C-1624ACF06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55" y="116350"/>
            <a:ext cx="858020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server/resources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2487" name="Line 87">
            <a:extLst>
              <a:ext uri="{FF2B5EF4-FFF2-40B4-BE49-F238E27FC236}">
                <a16:creationId xmlns:a16="http://schemas.microsoft.com/office/drawing/2014/main" id="{3FA7754F-1DFC-4B52-9C5A-092778B81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9273" y="1196752"/>
            <a:ext cx="678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174F46-7135-4BA7-85EB-C1B24EFA48EA}"/>
              </a:ext>
            </a:extLst>
          </p:cNvPr>
          <p:cNvSpPr/>
          <p:nvPr/>
        </p:nvSpPr>
        <p:spPr>
          <a:xfrm>
            <a:off x="825871" y="5268714"/>
            <a:ext cx="84637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openssl s_client -connect facebook.com:443 -showcerts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A8917-1E7E-414A-AD0E-FAEFE1EBD23E}"/>
              </a:ext>
            </a:extLst>
          </p:cNvPr>
          <p:cNvSpPr txBox="1"/>
          <p:nvPr/>
        </p:nvSpPr>
        <p:spPr>
          <a:xfrm>
            <a:off x="885874" y="3533144"/>
            <a:ext cx="4198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Required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Server certificate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Root CA certificate (CA Public key)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BE9C1-F3A4-4FAE-A632-4A7AE828BDF6}"/>
              </a:ext>
            </a:extLst>
          </p:cNvPr>
          <p:cNvSpPr/>
          <p:nvPr/>
        </p:nvSpPr>
        <p:spPr>
          <a:xfrm>
            <a:off x="614598" y="5877528"/>
            <a:ext cx="9139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https://www.openssl.org/docs/man1.0.2/man1/openssl-s_client.html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14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5" name="Rectangle 7">
            <a:extLst>
              <a:ext uri="{FF2B5EF4-FFF2-40B4-BE49-F238E27FC236}">
                <a16:creationId xmlns:a16="http://schemas.microsoft.com/office/drawing/2014/main" id="{DC3313DE-591A-48F3-98F2-970FB97A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340" y="20098"/>
            <a:ext cx="7825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server/resources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9959D3-A2F2-470F-91CF-586C2BEC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415" y="3026879"/>
            <a:ext cx="628679" cy="776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8B1401-CD4A-4760-92AF-D505C7FD7802}"/>
              </a:ext>
            </a:extLst>
          </p:cNvPr>
          <p:cNvSpPr txBox="1"/>
          <p:nvPr/>
        </p:nvSpPr>
        <p:spPr>
          <a:xfrm>
            <a:off x="4144138" y="368509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Servers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2E2CF1-B7B7-47C8-8136-F1EC61D26F82}"/>
              </a:ext>
            </a:extLst>
          </p:cNvPr>
          <p:cNvSpPr txBox="1"/>
          <p:nvPr/>
        </p:nvSpPr>
        <p:spPr>
          <a:xfrm>
            <a:off x="228600" y="965798"/>
            <a:ext cx="41585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Degital certificate-based</a:t>
            </a:r>
          </a:p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A6ACCD-E912-4169-9151-FD17D0A51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32" y="2861379"/>
            <a:ext cx="655019" cy="6036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65221B-690F-4BA5-9563-71818FD4C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94" y="2044903"/>
            <a:ext cx="877509" cy="9484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B83539-1563-42E7-8F52-E31B50944AFB}"/>
              </a:ext>
            </a:extLst>
          </p:cNvPr>
          <p:cNvSpPr txBox="1"/>
          <p:nvPr/>
        </p:nvSpPr>
        <p:spPr>
          <a:xfrm>
            <a:off x="353219" y="3649242"/>
            <a:ext cx="1373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45BBFD-33E0-4DA6-AAA9-6973748B248A}"/>
              </a:ext>
            </a:extLst>
          </p:cNvPr>
          <p:cNvCxnSpPr/>
          <p:nvPr/>
        </p:nvCxnSpPr>
        <p:spPr bwMode="auto">
          <a:xfrm flipH="1" flipV="1">
            <a:off x="1600200" y="3414953"/>
            <a:ext cx="254393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D37CE8F-570E-442D-84DD-322655767AA9}"/>
              </a:ext>
            </a:extLst>
          </p:cNvPr>
          <p:cNvSpPr txBox="1"/>
          <p:nvPr/>
        </p:nvSpPr>
        <p:spPr>
          <a:xfrm>
            <a:off x="1727063" y="2765269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Digital certificate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22812E-2099-43C1-91CA-16B2D060DDFD}"/>
              </a:ext>
            </a:extLst>
          </p:cNvPr>
          <p:cNvSpPr/>
          <p:nvPr/>
        </p:nvSpPr>
        <p:spPr>
          <a:xfrm>
            <a:off x="5041277" y="1903646"/>
            <a:ext cx="718658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/>
              <a:t>openssl s_client -connect facebook.com:443 -showcerts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242B84-3798-4DF1-94AE-B66AB47B998C}"/>
              </a:ext>
            </a:extLst>
          </p:cNvPr>
          <p:cNvSpPr txBox="1"/>
          <p:nvPr/>
        </p:nvSpPr>
        <p:spPr>
          <a:xfrm>
            <a:off x="4684296" y="764334"/>
            <a:ext cx="73872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2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facebook.com certificate 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using openssl library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AF71EC-55B7-468D-9785-D841DECD25EA}"/>
              </a:ext>
            </a:extLst>
          </p:cNvPr>
          <p:cNvCxnSpPr/>
          <p:nvPr/>
        </p:nvCxnSpPr>
        <p:spPr bwMode="auto">
          <a:xfrm>
            <a:off x="4659663" y="926918"/>
            <a:ext cx="0" cy="18955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B8E5BC6-B0DB-4CDE-B0CA-C957992A23F2}"/>
              </a:ext>
            </a:extLst>
          </p:cNvPr>
          <p:cNvSpPr/>
          <p:nvPr/>
        </p:nvSpPr>
        <p:spPr>
          <a:xfrm>
            <a:off x="5586568" y="40494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echo | openssl s_client -servername www.facebook.com -connect www.facebook.com:443 2&gt;1 | openssl x509 -out facebook.cer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B9AFF9-D033-45B7-AF3B-76DE6779C913}"/>
              </a:ext>
            </a:extLst>
          </p:cNvPr>
          <p:cNvSpPr txBox="1"/>
          <p:nvPr/>
        </p:nvSpPr>
        <p:spPr>
          <a:xfrm>
            <a:off x="5083166" y="1497879"/>
            <a:ext cx="3544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Show all cert chains</a:t>
            </a: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3AB9AFF9-D033-45B7-AF3B-76DE6779C913}"/>
              </a:ext>
            </a:extLst>
          </p:cNvPr>
          <p:cNvSpPr txBox="1"/>
          <p:nvPr/>
        </p:nvSpPr>
        <p:spPr>
          <a:xfrm>
            <a:off x="4991390" y="2299921"/>
            <a:ext cx="2937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view server cert</a:t>
            </a:r>
          </a:p>
        </p:txBody>
      </p:sp>
      <p:sp>
        <p:nvSpPr>
          <p:cNvPr id="28" name="TextBox 19">
            <a:extLst>
              <a:ext uri="{FF2B5EF4-FFF2-40B4-BE49-F238E27FC236}">
                <a16:creationId xmlns:a16="http://schemas.microsoft.com/office/drawing/2014/main" id="{E5F3C26B-32B7-4F0A-BA81-9E3432B5DA63}"/>
              </a:ext>
            </a:extLst>
          </p:cNvPr>
          <p:cNvSpPr txBox="1"/>
          <p:nvPr/>
        </p:nvSpPr>
        <p:spPr>
          <a:xfrm>
            <a:off x="5343431" y="3624205"/>
            <a:ext cx="3655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download server cert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556F85-852B-43EB-BF18-CA02C7D7F18D}"/>
              </a:ext>
            </a:extLst>
          </p:cNvPr>
          <p:cNvSpPr/>
          <p:nvPr/>
        </p:nvSpPr>
        <p:spPr>
          <a:xfrm>
            <a:off x="5212138" y="26801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echo | openssl s_client -servername www.facebook.com -connect www.facebook.com:443 2&gt;1 | openssl x509 -out facebook.cer -text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DDE52D-5E63-414B-BAB0-E5D9FBD08627}"/>
              </a:ext>
            </a:extLst>
          </p:cNvPr>
          <p:cNvSpPr/>
          <p:nvPr/>
        </p:nvSpPr>
        <p:spPr>
          <a:xfrm>
            <a:off x="6173284" y="5461216"/>
            <a:ext cx="6283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openssl x509 -in facebook.cer -inform pem -text -noout</a:t>
            </a:r>
          </a:p>
        </p:txBody>
      </p:sp>
      <p:sp>
        <p:nvSpPr>
          <p:cNvPr id="32" name="TextBox 19">
            <a:extLst>
              <a:ext uri="{FF2B5EF4-FFF2-40B4-BE49-F238E27FC236}">
                <a16:creationId xmlns:a16="http://schemas.microsoft.com/office/drawing/2014/main" id="{5BB0939B-0FAE-401C-8C93-A9AD0FF83572}"/>
              </a:ext>
            </a:extLst>
          </p:cNvPr>
          <p:cNvSpPr txBox="1"/>
          <p:nvPr/>
        </p:nvSpPr>
        <p:spPr>
          <a:xfrm>
            <a:off x="5287353" y="493172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dump server cert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3017E2-DCE6-4317-A0C9-5B3E388EF4FE}"/>
              </a:ext>
            </a:extLst>
          </p:cNvPr>
          <p:cNvSpPr txBox="1"/>
          <p:nvPr/>
        </p:nvSpPr>
        <p:spPr>
          <a:xfrm>
            <a:off x="3367313" y="4034148"/>
            <a:ext cx="2286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Facebook.com</a:t>
            </a:r>
          </a:p>
        </p:txBody>
      </p:sp>
    </p:spTree>
    <p:extLst>
      <p:ext uri="{BB962C8B-B14F-4D97-AF65-F5344CB8AC3E}">
        <p14:creationId xmlns:p14="http://schemas.microsoft.com/office/powerpoint/2010/main" val="1199338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D14ACA-CC90-4C8B-93EB-07F5EE641811}"/>
              </a:ext>
            </a:extLst>
          </p:cNvPr>
          <p:cNvSpPr/>
          <p:nvPr/>
        </p:nvSpPr>
        <p:spPr>
          <a:xfrm>
            <a:off x="5334000" y="950247"/>
            <a:ext cx="5352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Certificates-based authentication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36E08-AE66-4088-B74D-76E323ED8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163" y="1447140"/>
            <a:ext cx="3666400" cy="454921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271780F-ED05-4E79-A1A0-C561613623E6}"/>
              </a:ext>
            </a:extLst>
          </p:cNvPr>
          <p:cNvSpPr/>
          <p:nvPr/>
        </p:nvSpPr>
        <p:spPr>
          <a:xfrm>
            <a:off x="1149863" y="972281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Limitation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65791A-FE7D-4AE6-8084-D04B36B59A55}"/>
              </a:ext>
            </a:extLst>
          </p:cNvPr>
          <p:cNvSpPr/>
          <p:nvPr/>
        </p:nvSpPr>
        <p:spPr>
          <a:xfrm>
            <a:off x="1149863" y="1447140"/>
            <a:ext cx="3060453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PKI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Revocation?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Payload?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Trusted CA?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Semi-Trusted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Zero-Trusted </a:t>
            </a:r>
            <a:endParaRPr lang="en-US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16A22C-6C6B-45B8-BEA4-FA01F81B7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426" y="3712233"/>
            <a:ext cx="4477249" cy="21222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4E3A32-348D-469A-BBFC-D8F260C8EB7B}"/>
              </a:ext>
            </a:extLst>
          </p:cNvPr>
          <p:cNvSpPr/>
          <p:nvPr/>
        </p:nvSpPr>
        <p:spPr>
          <a:xfrm>
            <a:off x="833446" y="90853"/>
            <a:ext cx="66697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server/resources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30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21B2B756-3139-4267-BD4C-D682831F7678}"/>
              </a:ext>
            </a:extLst>
          </p:cNvPr>
          <p:cNvSpPr txBox="1"/>
          <p:nvPr/>
        </p:nvSpPr>
        <p:spPr>
          <a:xfrm>
            <a:off x="1006299" y="914400"/>
            <a:ext cx="6567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</a:t>
            </a:r>
            <a:endParaRPr lang="en-US" sz="2400" b="1" dirty="0">
              <a:solidFill>
                <a:srgbClr val="0033CC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A5D81-4E2C-4923-B692-4C18B9FC3D08}"/>
              </a:ext>
            </a:extLst>
          </p:cNvPr>
          <p:cNvSpPr/>
          <p:nvPr/>
        </p:nvSpPr>
        <p:spPr>
          <a:xfrm>
            <a:off x="789794" y="1449616"/>
            <a:ext cx="114022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Knowledge (something the user/node knows)</a:t>
            </a:r>
          </a:p>
          <a:p>
            <a:r>
              <a:rPr lang="en-US" sz="2400" dirty="0">
                <a:solidFill>
                  <a:srgbClr val="800000"/>
                </a:solidFill>
              </a:rPr>
              <a:t>ID, Password, PIN, answers to prearranged questions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Possession (something the user/node has)</a:t>
            </a:r>
          </a:p>
          <a:p>
            <a:r>
              <a:rPr lang="en-US" sz="2400" dirty="0">
                <a:solidFill>
                  <a:srgbClr val="800000"/>
                </a:solidFill>
              </a:rPr>
              <a:t>Smartcard, electronic keycard, physical key, user’s devices</a:t>
            </a:r>
            <a:r>
              <a:rPr lang="en-US" sz="2400">
                <a:solidFill>
                  <a:srgbClr val="800000"/>
                </a:solidFill>
              </a:rPr>
              <a:t>, digital certificates</a:t>
            </a:r>
            <a:r>
              <a:rPr lang="en-US" sz="2400" dirty="0">
                <a:solidFill>
                  <a:srgbClr val="800000"/>
                </a:solidFill>
              </a:rPr>
              <a:t>, …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Inherence (some physical characteristic of the user/devices)</a:t>
            </a:r>
          </a:p>
          <a:p>
            <a:r>
              <a:rPr lang="en-US" sz="2400" dirty="0">
                <a:solidFill>
                  <a:srgbClr val="800000"/>
                </a:solidFill>
              </a:rPr>
              <a:t>Fingerprint, retina, face</a:t>
            </a:r>
            <a:r>
              <a:rPr lang="en-US" sz="2400" dirty="0">
                <a:solidFill>
                  <a:srgbClr val="8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v</a:t>
            </a:r>
            <a:r>
              <a:rPr lang="en-US" sz="2400" dirty="0">
                <a:solidFill>
                  <a:srgbClr val="800000"/>
                </a:solidFill>
              </a:rPr>
              <a:t>oice pattern, handwriting, typing rhythm, PUFs,…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0E59C77A-6B5F-4C16-AC16-EC88074B1D7F}"/>
              </a:ext>
            </a:extLst>
          </p:cNvPr>
          <p:cNvSpPr txBox="1">
            <a:spLocks/>
          </p:cNvSpPr>
          <p:nvPr/>
        </p:nvSpPr>
        <p:spPr>
          <a:xfrm>
            <a:off x="1006300" y="0"/>
            <a:ext cx="7543800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user/end-devices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203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ADBFD591-A202-47AB-8FC5-2D80333E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2036"/>
            <a:ext cx="7825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user/end-devices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44B7A-5A15-4989-8C57-6D8B29BE8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389" y="1271187"/>
            <a:ext cx="1021246" cy="941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73BB7B-D135-480B-88BB-C50AA2E2A451}"/>
              </a:ext>
            </a:extLst>
          </p:cNvPr>
          <p:cNvSpPr txBox="1"/>
          <p:nvPr/>
        </p:nvSpPr>
        <p:spPr>
          <a:xfrm>
            <a:off x="7606137" y="2233453"/>
            <a:ext cx="2399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 server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86B747-9A46-4706-8C5D-DFC910018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775" y="1427283"/>
            <a:ext cx="628679" cy="77614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7B79F55-5AD1-4CC3-9A3C-BED493A3FD1E}"/>
              </a:ext>
            </a:extLst>
          </p:cNvPr>
          <p:cNvSpPr/>
          <p:nvPr/>
        </p:nvSpPr>
        <p:spPr bwMode="auto">
          <a:xfrm>
            <a:off x="2039853" y="910002"/>
            <a:ext cx="2270773" cy="146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Times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D2513C-12F5-43A6-97A1-1EB72C282EB1}"/>
              </a:ext>
            </a:extLst>
          </p:cNvPr>
          <p:cNvSpPr txBox="1"/>
          <p:nvPr/>
        </p:nvSpPr>
        <p:spPr>
          <a:xfrm>
            <a:off x="3498682" y="1449923"/>
            <a:ext cx="27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2F849E-CBD4-4EA4-90B9-E78DE8A509D0}"/>
                  </a:ext>
                </a:extLst>
              </p:cNvPr>
              <p:cNvSpPr/>
              <p:nvPr/>
            </p:nvSpPr>
            <p:spPr>
              <a:xfrm>
                <a:off x="8404825" y="1634589"/>
                <a:ext cx="617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2F849E-CBD4-4EA4-90B9-E78DE8A50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825" y="1634589"/>
                <a:ext cx="6177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EDDC5A72-EAB0-4B84-9633-57F5838B9B7F}"/>
              </a:ext>
            </a:extLst>
          </p:cNvPr>
          <p:cNvSpPr/>
          <p:nvPr/>
        </p:nvSpPr>
        <p:spPr bwMode="auto">
          <a:xfrm rot="10800000">
            <a:off x="4595037" y="2104113"/>
            <a:ext cx="2797327" cy="13054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Times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B2ED72-2962-4AD0-9FC7-5F03468DA910}"/>
              </a:ext>
            </a:extLst>
          </p:cNvPr>
          <p:cNvSpPr txBox="1"/>
          <p:nvPr/>
        </p:nvSpPr>
        <p:spPr>
          <a:xfrm>
            <a:off x="381000" y="3038446"/>
            <a:ext cx="86549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>
                <a:solidFill>
                  <a:srgbClr val="FF0000"/>
                </a:solidFill>
              </a:rPr>
              <a:t>How the server authenticate the user/devices?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9BBFB4B-B804-47DF-9E95-34DC583C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666" y="4189562"/>
            <a:ext cx="1021246" cy="9416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9F2D36-FFB3-44B6-933B-FDC554B1D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891" y="4429557"/>
            <a:ext cx="628679" cy="7761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B8B81C2-34E1-43D3-AE1C-17DC5E1B8FC6}"/>
              </a:ext>
            </a:extLst>
          </p:cNvPr>
          <p:cNvSpPr txBox="1"/>
          <p:nvPr/>
        </p:nvSpPr>
        <p:spPr>
          <a:xfrm>
            <a:off x="6285988" y="4321195"/>
            <a:ext cx="3749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 pre-shared secrets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035F97-7A89-4D13-93D2-E311ADDB7883}"/>
                  </a:ext>
                </a:extLst>
              </p:cNvPr>
              <p:cNvSpPr txBox="1"/>
              <p:nvPr/>
            </p:nvSpPr>
            <p:spPr>
              <a:xfrm>
                <a:off x="5048522" y="5287713"/>
                <a:ext cx="15825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𝑎𝑟𝑒𝑑</m:t>
                        </m:r>
                      </m:sub>
                    </m:sSub>
                  </m:oMath>
                </a14:m>
                <a:r>
                  <a:rPr lang="en-US" sz="280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5035F97-7A89-4D13-93D2-E311ADDB7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522" y="5287713"/>
                <a:ext cx="158254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FF350B0-019A-444D-A4A5-E7BB745F435F}"/>
                  </a:ext>
                </a:extLst>
              </p:cNvPr>
              <p:cNvSpPr txBox="1"/>
              <p:nvPr/>
            </p:nvSpPr>
            <p:spPr>
              <a:xfrm>
                <a:off x="9601200" y="5199032"/>
                <a:ext cx="2608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𝑎𝑟𝑒𝑑</m:t>
                        </m:r>
                      </m:sub>
                    </m:sSub>
                  </m:oMath>
                </a14:m>
                <a:r>
                  <a:rPr lang="en-US" sz="280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FF350B0-019A-444D-A4A5-E7BB745F4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0" y="5199032"/>
                <a:ext cx="260834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88C62A-05D6-450F-BA01-54BC4ADB4A1F}"/>
                  </a:ext>
                </a:extLst>
              </p:cNvPr>
              <p:cNvSpPr txBox="1"/>
              <p:nvPr/>
            </p:nvSpPr>
            <p:spPr>
              <a:xfrm>
                <a:off x="5219327" y="5825884"/>
                <a:ext cx="861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ex.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𝑝𝑤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88C62A-05D6-450F-BA01-54BC4ADB4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327" y="5825884"/>
                <a:ext cx="861454" cy="369332"/>
              </a:xfrm>
              <a:prstGeom prst="rect">
                <a:avLst/>
              </a:prstGeom>
              <a:blipFill>
                <a:blip r:embed="rId10"/>
                <a:stretch>
                  <a:fillRect l="-563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2C3F3-715E-4ADC-9E2A-30EC3E5FF462}"/>
                  </a:ext>
                </a:extLst>
              </p:cNvPr>
              <p:cNvSpPr txBox="1"/>
              <p:nvPr/>
            </p:nvSpPr>
            <p:spPr>
              <a:xfrm>
                <a:off x="10244247" y="5756887"/>
                <a:ext cx="118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ex.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𝑝𝑤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82C3F3-715E-4ADC-9E2A-30EC3E5FF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247" y="5756887"/>
                <a:ext cx="1180451" cy="369332"/>
              </a:xfrm>
              <a:prstGeom prst="rect">
                <a:avLst/>
              </a:prstGeom>
              <a:blipFill>
                <a:blip r:embed="rId11"/>
                <a:stretch>
                  <a:fillRect l="-4124" t="-8197" r="-5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30CFF3-A358-44F5-A6B0-F3F84A7A4F4A}"/>
              </a:ext>
            </a:extLst>
          </p:cNvPr>
          <p:cNvCxnSpPr/>
          <p:nvPr/>
        </p:nvCxnSpPr>
        <p:spPr bwMode="auto">
          <a:xfrm>
            <a:off x="6219254" y="4960275"/>
            <a:ext cx="381667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E06E7D9-44DE-4362-9449-E4186D81B89F}"/>
              </a:ext>
            </a:extLst>
          </p:cNvPr>
          <p:cNvCxnSpPr/>
          <p:nvPr/>
        </p:nvCxnSpPr>
        <p:spPr bwMode="auto">
          <a:xfrm>
            <a:off x="0" y="2895600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Left Brace 4">
            <a:extLst>
              <a:ext uri="{FF2B5EF4-FFF2-40B4-BE49-F238E27FC236}">
                <a16:creationId xmlns:a16="http://schemas.microsoft.com/office/drawing/2014/main" id="{1DFFFF1F-BF05-4B41-BDE0-CC856A306366}"/>
              </a:ext>
            </a:extLst>
          </p:cNvPr>
          <p:cNvSpPr/>
          <p:nvPr/>
        </p:nvSpPr>
        <p:spPr bwMode="auto">
          <a:xfrm>
            <a:off x="152400" y="3735289"/>
            <a:ext cx="335447" cy="2660679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D6D2B-AB11-40CE-A76E-508D14287EA5}"/>
              </a:ext>
            </a:extLst>
          </p:cNvPr>
          <p:cNvSpPr txBox="1"/>
          <p:nvPr/>
        </p:nvSpPr>
        <p:spPr>
          <a:xfrm>
            <a:off x="416717" y="3750240"/>
            <a:ext cx="481894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OTP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Biometric, device fingerprint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Smart card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7B1F29-C611-4320-B902-423445663FD0}"/>
              </a:ext>
            </a:extLst>
          </p:cNvPr>
          <p:cNvCxnSpPr/>
          <p:nvPr/>
        </p:nvCxnSpPr>
        <p:spPr bwMode="auto">
          <a:xfrm flipV="1">
            <a:off x="4600212" y="1642865"/>
            <a:ext cx="279997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155F16-B262-45AF-BD8F-3862125D26F3}"/>
              </a:ext>
            </a:extLst>
          </p:cNvPr>
          <p:cNvSpPr txBox="1"/>
          <p:nvPr/>
        </p:nvSpPr>
        <p:spPr>
          <a:xfrm>
            <a:off x="4515226" y="1064867"/>
            <a:ext cx="3090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Request connection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FBB07C-E196-46D0-ADE5-37B5F2B80E85}"/>
              </a:ext>
            </a:extLst>
          </p:cNvPr>
          <p:cNvSpPr txBox="1"/>
          <p:nvPr/>
        </p:nvSpPr>
        <p:spPr>
          <a:xfrm>
            <a:off x="1911456" y="2336545"/>
            <a:ext cx="2399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User/devices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78F099-B181-4AD8-A74D-D92AEDFEFD4B}"/>
              </a:ext>
            </a:extLst>
          </p:cNvPr>
          <p:cNvSpPr txBox="1"/>
          <p:nvPr/>
        </p:nvSpPr>
        <p:spPr>
          <a:xfrm>
            <a:off x="5721768" y="2152207"/>
            <a:ext cx="27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5073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76035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868198"/>
            <a:ext cx="10515600" cy="5242883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Network secure protocols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 Fundamental goals</a:t>
            </a:r>
          </a:p>
          <a:p>
            <a:pPr lvl="2" eaLnBrk="1" hangingPunct="1">
              <a:spcBef>
                <a:spcPct val="25000"/>
              </a:spcBef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Authentication: network nodes (hosts), application API (apps);</a:t>
            </a:r>
          </a:p>
          <a:p>
            <a:pPr lvl="2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 Key agreemen;</a:t>
            </a:r>
          </a:p>
          <a:p>
            <a:pPr lvl="2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Cryptographic algorithm negotiation (ciphers, MAC)</a:t>
            </a:r>
          </a:p>
          <a:p>
            <a:pPr lvl="1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Some secure protocols: </a:t>
            </a:r>
            <a:r>
              <a:rPr lang="en-US">
                <a:solidFill>
                  <a:srgbClr val="FF0000"/>
                </a:solidFill>
              </a:rPr>
              <a:t>SSH, SSL/TLS, IPSec,VPN;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Network traffic mornitor and analysis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Firewall;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IDS/NIDS;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AMS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Honeynet;</a:t>
            </a:r>
          </a:p>
        </p:txBody>
      </p:sp>
    </p:spTree>
    <p:extLst>
      <p:ext uri="{BB962C8B-B14F-4D97-AF65-F5344CB8AC3E}">
        <p14:creationId xmlns:p14="http://schemas.microsoft.com/office/powerpoint/2010/main" val="199364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B6F046-EDC9-4E03-AEAB-40BCBEC18494}"/>
              </a:ext>
            </a:extLst>
          </p:cNvPr>
          <p:cNvSpPr/>
          <p:nvPr/>
        </p:nvSpPr>
        <p:spPr>
          <a:xfrm>
            <a:off x="488794" y="932569"/>
            <a:ext cx="54236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 Password-based Authentication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AA811C7-C7EE-42AE-A85D-0E8341736D92}"/>
              </a:ext>
            </a:extLst>
          </p:cNvPr>
          <p:cNvSpPr txBox="1">
            <a:spLocks noChangeArrowheads="1"/>
          </p:cNvSpPr>
          <p:nvPr/>
        </p:nvSpPr>
        <p:spPr>
          <a:xfrm>
            <a:off x="811478" y="2756951"/>
            <a:ext cx="2231653" cy="648744"/>
          </a:xfrm>
          <a:prstGeom prst="rect">
            <a:avLst/>
          </a:prstGeo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  <a:endParaRPr lang="en-US" sz="22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DBFD591-A202-47AB-8FC5-2D80333E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77" y="10751"/>
            <a:ext cx="7825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user/end-devices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88E5D-A1D9-41EC-AD4F-6A15D145C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94" y="1328277"/>
            <a:ext cx="1021246" cy="941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B4AA28-4A28-4FEB-82D7-9F7C3038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059" y="931411"/>
            <a:ext cx="628679" cy="776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978CCF-72A4-4218-9AAA-7807D492FD6D}"/>
                  </a:ext>
                </a:extLst>
              </p:cNvPr>
              <p:cNvSpPr txBox="1"/>
              <p:nvPr/>
            </p:nvSpPr>
            <p:spPr>
              <a:xfrm>
                <a:off x="1265400" y="2211352"/>
                <a:ext cx="1214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𝑝𝑤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978CCF-72A4-4218-9AAA-7807D492F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400" y="2211352"/>
                <a:ext cx="1214371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8975D-7FAE-41C0-A74B-584510BAF8EE}"/>
                  </a:ext>
                </a:extLst>
              </p:cNvPr>
              <p:cNvSpPr txBox="1"/>
              <p:nvPr/>
            </p:nvSpPr>
            <p:spPr>
              <a:xfrm>
                <a:off x="5912458" y="1707559"/>
                <a:ext cx="2265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8975D-7FAE-41C0-A74B-584510BA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458" y="1707559"/>
                <a:ext cx="2265364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9C231-F669-4363-8A9D-6C13B503254D}"/>
                  </a:ext>
                </a:extLst>
              </p:cNvPr>
              <p:cNvSpPr txBox="1"/>
              <p:nvPr/>
            </p:nvSpPr>
            <p:spPr>
              <a:xfrm>
                <a:off x="228600" y="4234747"/>
                <a:ext cx="562343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/>
                  <a:t>Provide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/>
                  <a:t> to server? </a:t>
                </a:r>
              </a:p>
              <a:p>
                <a:endParaRPr lang="en-US" sz="28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9C231-F669-4363-8A9D-6C13B503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234747"/>
                <a:ext cx="5623438" cy="954107"/>
              </a:xfrm>
              <a:prstGeom prst="rect">
                <a:avLst/>
              </a:prstGeom>
              <a:blipFill>
                <a:blip r:embed="rId7"/>
                <a:stretch>
                  <a:fillRect l="-1952" t="-7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02F550-B22D-4EC5-8F0B-81A109D257FF}"/>
              </a:ext>
            </a:extLst>
          </p:cNvPr>
          <p:cNvSpPr txBox="1"/>
          <p:nvPr/>
        </p:nvSpPr>
        <p:spPr>
          <a:xfrm>
            <a:off x="6615976" y="4643206"/>
            <a:ext cx="4966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Locate the row using name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0A1304-2C48-430F-9D51-17ABB872F6A0}"/>
                  </a:ext>
                </a:extLst>
              </p:cNvPr>
              <p:cNvSpPr txBox="1"/>
              <p:nvPr/>
            </p:nvSpPr>
            <p:spPr>
              <a:xfrm>
                <a:off x="6615976" y="5267346"/>
                <a:ext cx="46235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/>
                  <a:t>Check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?=</m:t>
                    </m:r>
                  </m:oMath>
                </a14:m>
                <a:r>
                  <a:rPr lang="en-US" sz="280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𝑝𝑤</m:t>
                        </m:r>
                      </m:e>
                    </m:d>
                  </m:oMath>
                </a14:m>
                <a:r>
                  <a:rPr lang="en-US" sz="2800"/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0A1304-2C48-430F-9D51-17ABB872F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976" y="5267346"/>
                <a:ext cx="4623510" cy="523220"/>
              </a:xfrm>
              <a:prstGeom prst="rect">
                <a:avLst/>
              </a:prstGeom>
              <a:blipFill>
                <a:blip r:embed="rId8"/>
                <a:stretch>
                  <a:fillRect l="-237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60C087-6402-4604-97A5-42EB1A5EFD1D}"/>
              </a:ext>
            </a:extLst>
          </p:cNvPr>
          <p:cNvSpPr/>
          <p:nvPr/>
        </p:nvSpPr>
        <p:spPr bwMode="auto">
          <a:xfrm>
            <a:off x="2199640" y="5506727"/>
            <a:ext cx="3652398" cy="13950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BAD0C0-6877-47AA-A711-129A06D86F10}"/>
                  </a:ext>
                </a:extLst>
              </p:cNvPr>
              <p:cNvSpPr/>
              <p:nvPr/>
            </p:nvSpPr>
            <p:spPr>
              <a:xfrm>
                <a:off x="7013454" y="5741923"/>
                <a:ext cx="39244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/>
                  <a:t>authenticate the user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BAD0C0-6877-47AA-A711-129A06D86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454" y="5741923"/>
                <a:ext cx="3924472" cy="523220"/>
              </a:xfrm>
              <a:prstGeom prst="rect">
                <a:avLst/>
              </a:prstGeom>
              <a:blipFill>
                <a:blip r:embed="rId9"/>
                <a:stretch>
                  <a:fillRect t="-12791" r="-202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E444077F-C93C-48F7-B9CD-146D5E5F7C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1168" y="2269946"/>
            <a:ext cx="5870460" cy="18094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A9EE3D-0CA8-4B8D-8BB1-AA29A59CD27F}"/>
                  </a:ext>
                </a:extLst>
              </p:cNvPr>
              <p:cNvSpPr txBox="1"/>
              <p:nvPr/>
            </p:nvSpPr>
            <p:spPr>
              <a:xfrm>
                <a:off x="2180493" y="4852332"/>
                <a:ext cx="44448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𝑛𝑎𝑚𝑒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3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𝐸𝑛𝑐𝑟𝑦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pw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A9EE3D-0CA8-4B8D-8BB1-AA29A59CD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493" y="4852332"/>
                <a:ext cx="4444816" cy="584775"/>
              </a:xfrm>
              <a:prstGeom prst="rect">
                <a:avLst/>
              </a:prstGeom>
              <a:blipFill>
                <a:blip r:embed="rId11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56C88E9F-0A83-4A17-859E-F62D80C4C5D6}"/>
              </a:ext>
            </a:extLst>
          </p:cNvPr>
          <p:cNvSpPr txBox="1">
            <a:spLocks noChangeArrowheads="1"/>
          </p:cNvSpPr>
          <p:nvPr/>
        </p:nvSpPr>
        <p:spPr>
          <a:xfrm>
            <a:off x="358165" y="930488"/>
            <a:ext cx="6396979" cy="522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6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Password-based </a:t>
            </a:r>
            <a:r>
              <a:rPr lang="en-US" sz="2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Vulnerabilities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E94A85-0596-43D1-B89C-DC93156A90BD}"/>
              </a:ext>
            </a:extLst>
          </p:cNvPr>
          <p:cNvSpPr/>
          <p:nvPr/>
        </p:nvSpPr>
        <p:spPr>
          <a:xfrm>
            <a:off x="7157885" y="5957328"/>
            <a:ext cx="3689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https://hashkiller.io/listmanager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C87E2-A8AF-458C-A89D-66C1D5BDB9FC}"/>
              </a:ext>
            </a:extLst>
          </p:cNvPr>
          <p:cNvSpPr txBox="1"/>
          <p:nvPr/>
        </p:nvSpPr>
        <p:spPr>
          <a:xfrm>
            <a:off x="4996183" y="4457774"/>
            <a:ext cx="3192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Verification table attacks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2A3DD-0966-47DB-96BD-0DF98262BD69}"/>
              </a:ext>
            </a:extLst>
          </p:cNvPr>
          <p:cNvSpPr txBox="1"/>
          <p:nvPr/>
        </p:nvSpPr>
        <p:spPr>
          <a:xfrm>
            <a:off x="4054497" y="1758660"/>
            <a:ext cx="475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Human-memorable password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59945A-113B-46F1-966D-4D282C8DEF2C}"/>
              </a:ext>
            </a:extLst>
          </p:cNvPr>
          <p:cNvSpPr/>
          <p:nvPr/>
        </p:nvSpPr>
        <p:spPr>
          <a:xfrm>
            <a:off x="3490452" y="1558236"/>
            <a:ext cx="5879690" cy="11079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B77D4-AA82-4FDC-9BD2-247A9704D759}"/>
              </a:ext>
            </a:extLst>
          </p:cNvPr>
          <p:cNvSpPr txBox="1"/>
          <p:nvPr/>
        </p:nvSpPr>
        <p:spPr>
          <a:xfrm>
            <a:off x="3799585" y="3364665"/>
            <a:ext cx="5503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 space of possible passwords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AF3C53C-F4B9-447D-A6B7-48F07B03C930}"/>
              </a:ext>
            </a:extLst>
          </p:cNvPr>
          <p:cNvSpPr/>
          <p:nvPr/>
        </p:nvSpPr>
        <p:spPr>
          <a:xfrm>
            <a:off x="6247014" y="2617939"/>
            <a:ext cx="304287" cy="363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EDC7A8-7D02-48F7-ABAB-0F99A5354C9C}"/>
              </a:ext>
            </a:extLst>
          </p:cNvPr>
          <p:cNvSpPr/>
          <p:nvPr/>
        </p:nvSpPr>
        <p:spPr>
          <a:xfrm>
            <a:off x="3510116" y="2978912"/>
            <a:ext cx="5879690" cy="11079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0AB1D6-9DC1-4642-B457-8E4A10A9081D}"/>
              </a:ext>
            </a:extLst>
          </p:cNvPr>
          <p:cNvSpPr txBox="1"/>
          <p:nvPr/>
        </p:nvSpPr>
        <p:spPr>
          <a:xfrm>
            <a:off x="1775639" y="4548410"/>
            <a:ext cx="32800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 Dictionary attacks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6E30AE-391E-4326-8EC1-64955936BE2E}"/>
              </a:ext>
            </a:extLst>
          </p:cNvPr>
          <p:cNvCxnSpPr>
            <a:cxnSpLocks/>
          </p:cNvCxnSpPr>
          <p:nvPr/>
        </p:nvCxnSpPr>
        <p:spPr>
          <a:xfrm flipH="1">
            <a:off x="3556655" y="4139823"/>
            <a:ext cx="2064293" cy="4085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2CE54B-58AF-4CCA-A158-110150406428}"/>
              </a:ext>
            </a:extLst>
          </p:cNvPr>
          <p:cNvCxnSpPr>
            <a:cxnSpLocks/>
          </p:cNvCxnSpPr>
          <p:nvPr/>
        </p:nvCxnSpPr>
        <p:spPr>
          <a:xfrm>
            <a:off x="5474193" y="5272151"/>
            <a:ext cx="1" cy="394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21CF02-7ABF-4749-A71A-2726B583C649}"/>
              </a:ext>
            </a:extLst>
          </p:cNvPr>
          <p:cNvCxnSpPr>
            <a:cxnSpLocks/>
          </p:cNvCxnSpPr>
          <p:nvPr/>
        </p:nvCxnSpPr>
        <p:spPr>
          <a:xfrm>
            <a:off x="7157884" y="4124711"/>
            <a:ext cx="2595716" cy="6017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C5B5CF8-00F4-43D0-BE14-7391B1D1C634}"/>
              </a:ext>
            </a:extLst>
          </p:cNvPr>
          <p:cNvSpPr txBox="1"/>
          <p:nvPr/>
        </p:nvSpPr>
        <p:spPr>
          <a:xfrm>
            <a:off x="9638009" y="4719328"/>
            <a:ext cx="64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  </a:t>
            </a:r>
            <a:r>
              <a:rPr lang="en-US" dirty="0"/>
              <a:t>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1B6642-C66E-470F-8304-DC15E188EA74}"/>
              </a:ext>
            </a:extLst>
          </p:cNvPr>
          <p:cNvCxnSpPr>
            <a:cxnSpLocks/>
          </p:cNvCxnSpPr>
          <p:nvPr/>
        </p:nvCxnSpPr>
        <p:spPr>
          <a:xfrm>
            <a:off x="6399157" y="4167487"/>
            <a:ext cx="50804" cy="344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519300-5111-4979-8C8F-115C9DB19EE3}"/>
              </a:ext>
            </a:extLst>
          </p:cNvPr>
          <p:cNvCxnSpPr>
            <a:cxnSpLocks/>
          </p:cNvCxnSpPr>
          <p:nvPr/>
        </p:nvCxnSpPr>
        <p:spPr>
          <a:xfrm>
            <a:off x="3510117" y="4986169"/>
            <a:ext cx="1039115" cy="707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71E476-D032-4B34-ACFF-0491C5EFF251}"/>
              </a:ext>
            </a:extLst>
          </p:cNvPr>
          <p:cNvSpPr txBox="1"/>
          <p:nvPr/>
        </p:nvSpPr>
        <p:spPr>
          <a:xfrm>
            <a:off x="3415670" y="5664834"/>
            <a:ext cx="37962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Offline Dictionary attacks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7D74DB2-4E38-4B0B-8DE0-EEB1F58AD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675" y="5056143"/>
            <a:ext cx="4073819" cy="666625"/>
          </a:xfrm>
          <a:prstGeom prst="rect">
            <a:avLst/>
          </a:prstGeom>
        </p:spPr>
      </p:pic>
      <p:sp>
        <p:nvSpPr>
          <p:cNvPr id="44" name="Title 5">
            <a:extLst>
              <a:ext uri="{FF2B5EF4-FFF2-40B4-BE49-F238E27FC236}">
                <a16:creationId xmlns:a16="http://schemas.microsoft.com/office/drawing/2014/main" id="{6318A6D7-835F-4D8D-9EE9-1083687CF08F}"/>
              </a:ext>
            </a:extLst>
          </p:cNvPr>
          <p:cNvSpPr txBox="1">
            <a:spLocks/>
          </p:cNvSpPr>
          <p:nvPr/>
        </p:nvSpPr>
        <p:spPr>
          <a:xfrm>
            <a:off x="1066800" y="-35843"/>
            <a:ext cx="7543800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user/end-devices</a:t>
            </a:r>
            <a:endParaRPr lang="en-US" sz="36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1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 animBg="1"/>
      <p:bldP spid="17" grpId="0"/>
      <p:bldP spid="29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B6F046-EDC9-4E03-AEAB-40BCBEC18494}"/>
              </a:ext>
            </a:extLst>
          </p:cNvPr>
          <p:cNvSpPr/>
          <p:nvPr/>
        </p:nvSpPr>
        <p:spPr>
          <a:xfrm>
            <a:off x="539108" y="918144"/>
            <a:ext cx="42873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Multiple factor Authentication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C730E4-D2E3-412F-81ED-AF81DFE4BDE0}"/>
              </a:ext>
            </a:extLst>
          </p:cNvPr>
          <p:cNvSpPr/>
          <p:nvPr/>
        </p:nvSpPr>
        <p:spPr>
          <a:xfrm>
            <a:off x="8666515" y="825114"/>
            <a:ext cx="284565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Pre-shared secrets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C223FE-6983-40DE-8113-05EE2B789138}"/>
              </a:ext>
            </a:extLst>
          </p:cNvPr>
          <p:cNvSpPr/>
          <p:nvPr/>
        </p:nvSpPr>
        <p:spPr>
          <a:xfrm>
            <a:off x="2288585" y="1418000"/>
            <a:ext cx="2891994" cy="1117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5EBAE5-F439-44FB-9DC7-FDA8F6051BCD}"/>
              </a:ext>
            </a:extLst>
          </p:cNvPr>
          <p:cNvSpPr/>
          <p:nvPr/>
        </p:nvSpPr>
        <p:spPr>
          <a:xfrm>
            <a:off x="1752605" y="3075343"/>
            <a:ext cx="3962393" cy="21587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Password, OTP</a:t>
            </a:r>
            <a:endParaRPr lang="en-US" sz="2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Biometric (</a:t>
            </a:r>
            <a:r>
              <a:rPr lang="en-US" sz="2200" dirty="0">
                <a:solidFill>
                  <a:schemeClr val="tx1"/>
                </a:solidFill>
              </a:rPr>
              <a:t>user/device)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Smartcard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Hardware-assisted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BC226D1-5915-4BAD-ADF3-804473B83F13}"/>
              </a:ext>
            </a:extLst>
          </p:cNvPr>
          <p:cNvSpPr/>
          <p:nvPr/>
        </p:nvSpPr>
        <p:spPr>
          <a:xfrm>
            <a:off x="3739294" y="2638284"/>
            <a:ext cx="163707" cy="4370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E0FA73-AACC-449E-A3BD-C405A4DFBAE4}"/>
              </a:ext>
            </a:extLst>
          </p:cNvPr>
          <p:cNvSpPr txBox="1"/>
          <p:nvPr/>
        </p:nvSpPr>
        <p:spPr>
          <a:xfrm>
            <a:off x="6179747" y="1770839"/>
            <a:ext cx="34419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Biometric (variation)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Verification?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 storage?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DF136B-0CBD-4E5B-9FB6-752591E41473}"/>
              </a:ext>
            </a:extLst>
          </p:cNvPr>
          <p:cNvSpPr txBox="1"/>
          <p:nvPr/>
        </p:nvSpPr>
        <p:spPr>
          <a:xfrm>
            <a:off x="6201736" y="3204883"/>
            <a:ext cx="36231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Smartcard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 storage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some verification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algorithms  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20DD2E1-3C34-4189-B3AD-21428F5C25D8}"/>
              </a:ext>
            </a:extLst>
          </p:cNvPr>
          <p:cNvSpPr/>
          <p:nvPr/>
        </p:nvSpPr>
        <p:spPr>
          <a:xfrm>
            <a:off x="8013290" y="2999859"/>
            <a:ext cx="230850" cy="300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CBE93C-4E0A-4959-A808-8CC62FC7BA92}"/>
              </a:ext>
            </a:extLst>
          </p:cNvPr>
          <p:cNvSpPr txBox="1"/>
          <p:nvPr/>
        </p:nvSpPr>
        <p:spPr>
          <a:xfrm>
            <a:off x="6075875" y="4820071"/>
            <a:ext cx="51090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Hardware-assisted </a:t>
            </a:r>
            <a:r>
              <a:rPr lang="en-US" sz="2200" b="1"/>
              <a:t>(TPM, TEE, ...)</a:t>
            </a:r>
            <a:r>
              <a:rPr lang="en-US" sz="2200"/>
              <a:t> </a:t>
            </a:r>
            <a:r>
              <a:rPr lang="en-US" sz="2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 storage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some secure algorithms  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A970DEE-D9C3-407B-8139-914DF0298C8D}"/>
              </a:ext>
            </a:extLst>
          </p:cNvPr>
          <p:cNvSpPr/>
          <p:nvPr/>
        </p:nvSpPr>
        <p:spPr>
          <a:xfrm>
            <a:off x="8013290" y="4669930"/>
            <a:ext cx="230850" cy="3002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ED1A3C-3454-44F4-ADCF-BF3E0FEB5C05}"/>
              </a:ext>
            </a:extLst>
          </p:cNvPr>
          <p:cNvSpPr txBox="1"/>
          <p:nvPr/>
        </p:nvSpPr>
        <p:spPr>
          <a:xfrm>
            <a:off x="2483511" y="5158626"/>
            <a:ext cx="2606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One-to-One?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One-to-many?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30E5FF-57FA-4EC2-94C7-3704374F542E}"/>
              </a:ext>
            </a:extLst>
          </p:cNvPr>
          <p:cNvCxnSpPr/>
          <p:nvPr/>
        </p:nvCxnSpPr>
        <p:spPr>
          <a:xfrm>
            <a:off x="6096513" y="1744868"/>
            <a:ext cx="0" cy="44281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CBE5F9-C4B3-4764-9BB7-4CC92895FFED}"/>
              </a:ext>
            </a:extLst>
          </p:cNvPr>
          <p:cNvSpPr txBox="1"/>
          <p:nvPr/>
        </p:nvSpPr>
        <p:spPr>
          <a:xfrm>
            <a:off x="2552210" y="5938810"/>
            <a:ext cx="2537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Scale-up ability?</a:t>
            </a:r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801FC672-9B7E-4697-93A9-6EB1DDA9D739}"/>
              </a:ext>
            </a:extLst>
          </p:cNvPr>
          <p:cNvSpPr txBox="1">
            <a:spLocks/>
          </p:cNvSpPr>
          <p:nvPr/>
        </p:nvSpPr>
        <p:spPr>
          <a:xfrm>
            <a:off x="1054536" y="-6549"/>
            <a:ext cx="7543800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user/end-devices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7104F-D054-4343-83B6-96227099D994}"/>
              </a:ext>
            </a:extLst>
          </p:cNvPr>
          <p:cNvSpPr txBox="1"/>
          <p:nvPr/>
        </p:nvSpPr>
        <p:spPr>
          <a:xfrm>
            <a:off x="158578" y="1688967"/>
            <a:ext cx="2170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One factor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C81B50-B6F7-414E-8AF0-94DA399787B0}"/>
              </a:ext>
            </a:extLst>
          </p:cNvPr>
          <p:cNvSpPr txBox="1"/>
          <p:nvPr/>
        </p:nvSpPr>
        <p:spPr>
          <a:xfrm>
            <a:off x="-30858" y="4023146"/>
            <a:ext cx="19704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</a:p>
          <a:p>
            <a:pPr algn="ctr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factor</a:t>
            </a:r>
          </a:p>
        </p:txBody>
      </p:sp>
    </p:spTree>
    <p:extLst>
      <p:ext uri="{BB962C8B-B14F-4D97-AF65-F5344CB8AC3E}">
        <p14:creationId xmlns:p14="http://schemas.microsoft.com/office/powerpoint/2010/main" val="345917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8" grpId="0"/>
      <p:bldP spid="19" grpId="0" animBg="1"/>
      <p:bldP spid="20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B6F046-EDC9-4E03-AEAB-40BCBEC18494}"/>
              </a:ext>
            </a:extLst>
          </p:cNvPr>
          <p:cNvSpPr/>
          <p:nvPr/>
        </p:nvSpPr>
        <p:spPr>
          <a:xfrm>
            <a:off x="539108" y="918144"/>
            <a:ext cx="671318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(2) Multiple </a:t>
            </a:r>
            <a:r>
              <a:rPr lang="en-US" sz="220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factor Authentication: OTP. Biometric, ….</a:t>
            </a:r>
            <a:endParaRPr lang="en-US" sz="2200" dirty="0">
              <a:solidFill>
                <a:srgbClr val="0033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C730E4-D2E3-412F-81ED-AF81DFE4BDE0}"/>
              </a:ext>
            </a:extLst>
          </p:cNvPr>
          <p:cNvSpPr/>
          <p:nvPr/>
        </p:nvSpPr>
        <p:spPr>
          <a:xfrm>
            <a:off x="716299" y="1369703"/>
            <a:ext cx="21595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OTP</a:t>
            </a:r>
            <a:endParaRPr lang="en-US" sz="2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801FC672-9B7E-4697-93A9-6EB1DDA9D739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7543800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user/end-devices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B55B3E-C6F3-4269-BFEE-793F497CD143}"/>
                  </a:ext>
                </a:extLst>
              </p:cNvPr>
              <p:cNvSpPr/>
              <p:nvPr/>
            </p:nvSpPr>
            <p:spPr>
              <a:xfrm>
                <a:off x="539108" y="4931118"/>
                <a:ext cx="6382708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𝑇𝑂𝑇𝑃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2800" b="0" i="1" baseline="-2500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7B55B3E-C6F3-4269-BFEE-793F497CD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08" y="4931118"/>
                <a:ext cx="6382708" cy="530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4" descr="{\displaystyle C_{T}=\left\lfloor {\frac {T-T_{0}}{T_{X}}}\right\rfloor ,}">
            <a:extLst>
              <a:ext uri="{FF2B5EF4-FFF2-40B4-BE49-F238E27FC236}">
                <a16:creationId xmlns:a16="http://schemas.microsoft.com/office/drawing/2014/main" id="{B270B988-9EDF-42A4-9351-2A2EAC2458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845651" cy="28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2B78ABD-DBF1-48CE-8B71-6E1445F3FE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630866"/>
              </p:ext>
            </p:extLst>
          </p:nvPr>
        </p:nvGraphicFramePr>
        <p:xfrm>
          <a:off x="828675" y="2787650"/>
          <a:ext cx="2819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19160" imgH="977760" progId="Equation.DSMT4">
                  <p:embed/>
                </p:oleObj>
              </mc:Choice>
              <mc:Fallback>
                <p:oleObj name="Equation" r:id="rId5" imgW="2819160" imgH="977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8675" y="2787650"/>
                        <a:ext cx="2819400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794F13-0C49-4942-8EB2-9D472D9B2ABF}"/>
                  </a:ext>
                </a:extLst>
              </p:cNvPr>
              <p:cNvSpPr txBox="1"/>
              <p:nvPr/>
            </p:nvSpPr>
            <p:spPr>
              <a:xfrm>
                <a:off x="3792855" y="3030902"/>
                <a:ext cx="50031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/>
                  <a:t>be current Unix  eporch time</a:t>
                </a:r>
                <a:endParaRPr lang="en-US" sz="4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794F13-0C49-4942-8EB2-9D472D9B2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855" y="3030902"/>
                <a:ext cx="5003165" cy="523220"/>
              </a:xfrm>
              <a:prstGeom prst="rect">
                <a:avLst/>
              </a:prstGeom>
              <a:blipFill>
                <a:blip r:embed="rId7"/>
                <a:stretch>
                  <a:fillRect t="-12791" r="-1583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Down 24">
            <a:extLst>
              <a:ext uri="{FF2B5EF4-FFF2-40B4-BE49-F238E27FC236}">
                <a16:creationId xmlns:a16="http://schemas.microsoft.com/office/drawing/2014/main" id="{50113C71-06CB-4D81-AF3E-BFF34E582284}"/>
              </a:ext>
            </a:extLst>
          </p:cNvPr>
          <p:cNvSpPr/>
          <p:nvPr/>
        </p:nvSpPr>
        <p:spPr bwMode="auto">
          <a:xfrm rot="16200000">
            <a:off x="7482750" y="4710581"/>
            <a:ext cx="302560" cy="120256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2DDB85-8E20-4DC5-A56D-838B241EEE93}"/>
              </a:ext>
            </a:extLst>
          </p:cNvPr>
          <p:cNvSpPr txBox="1"/>
          <p:nvPr/>
        </p:nvSpPr>
        <p:spPr>
          <a:xfrm>
            <a:off x="8311508" y="5036302"/>
            <a:ext cx="2977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 digits integer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EE6CAAB-B461-4058-820C-09CD39DD31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842" y="3729001"/>
            <a:ext cx="6544883" cy="110695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643E210-2EF9-4B01-A61F-F6C301D355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9125" y="1783702"/>
            <a:ext cx="1021246" cy="9416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334AF96-E9A3-4523-8049-05EC48E02C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91600" y="2119452"/>
            <a:ext cx="628679" cy="776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72C91D2-29E0-4E9B-87C1-009E238B50C8}"/>
                  </a:ext>
                </a:extLst>
              </p:cNvPr>
              <p:cNvSpPr/>
              <p:nvPr/>
            </p:nvSpPr>
            <p:spPr>
              <a:xfrm>
                <a:off x="3073647" y="1878488"/>
                <a:ext cx="14245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𝑠𝑒𝑐𝑟𝑒𝑡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72C91D2-29E0-4E9B-87C1-009E238B5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647" y="1878488"/>
                <a:ext cx="142455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1D6326E-8644-4772-B8FD-F9C5F47CD7F3}"/>
                  </a:ext>
                </a:extLst>
              </p:cNvPr>
              <p:cNvSpPr/>
              <p:nvPr/>
            </p:nvSpPr>
            <p:spPr>
              <a:xfrm>
                <a:off x="9800391" y="1976735"/>
                <a:ext cx="14245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𝑠𝑒𝑐𝑟𝑒𝑡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1D6326E-8644-4772-B8FD-F9C5F47CD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391" y="1976735"/>
                <a:ext cx="142455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D5DA652F-2071-4B2C-A942-7462976FC4C6}"/>
              </a:ext>
            </a:extLst>
          </p:cNvPr>
          <p:cNvSpPr/>
          <p:nvPr/>
        </p:nvSpPr>
        <p:spPr>
          <a:xfrm>
            <a:off x="8015223" y="3875296"/>
            <a:ext cx="3570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https://www.epochconverter.com/</a:t>
            </a: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C11B01-EE26-4673-89FB-2785BF4F86EA}"/>
              </a:ext>
            </a:extLst>
          </p:cNvPr>
          <p:cNvCxnSpPr>
            <a:cxnSpLocks/>
          </p:cNvCxnSpPr>
          <p:nvPr/>
        </p:nvCxnSpPr>
        <p:spPr bwMode="auto">
          <a:xfrm>
            <a:off x="3787046" y="2547212"/>
            <a:ext cx="487946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6933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709"/>
            <a:ext cx="7632848" cy="792163"/>
          </a:xfrm>
        </p:spPr>
        <p:txBody>
          <a:bodyPr/>
          <a:lstStyle/>
          <a:p>
            <a:pPr eaLnBrk="1" hangingPunct="1"/>
            <a:r>
              <a:rPr lang="en-US"/>
              <a:t>Network secure protocols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868872"/>
            <a:ext cx="10287000" cy="5242883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Authentication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Public key (digital certificate) approach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Prior </a:t>
            </a:r>
            <a:r>
              <a:rPr lang="en-US" dirty="0"/>
              <a:t>secret-shared approach</a:t>
            </a:r>
          </a:p>
          <a:p>
            <a:pPr marL="514350" indent="-457200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Key agreement</a:t>
            </a:r>
          </a:p>
          <a:p>
            <a:pPr marL="914400" lvl="1" indent="-457200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Diffie-hellman key exchange</a:t>
            </a:r>
          </a:p>
          <a:p>
            <a:pPr marL="514350" indent="-457200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Cryptographic algorithm negotiation (ciphers, MAC)</a:t>
            </a:r>
          </a:p>
          <a:p>
            <a:pPr marL="514350" indent="-457200" eaLnBrk="1" hangingPunct="1">
              <a:spcBef>
                <a:spcPct val="25000"/>
              </a:spcBef>
            </a:pPr>
            <a:r>
              <a:rPr lang="en-US"/>
              <a:t>Some secure protocols</a:t>
            </a:r>
          </a:p>
          <a:p>
            <a:pPr marL="914400" lvl="1" indent="-457200" eaLnBrk="1" hangingPunct="1">
              <a:spcBef>
                <a:spcPct val="25000"/>
              </a:spcBef>
            </a:pPr>
            <a:r>
              <a:rPr lang="en-US"/>
              <a:t>Chosent layer to implement (application to link layer)</a:t>
            </a:r>
          </a:p>
          <a:p>
            <a:pPr marL="914400" lvl="1" indent="-457200" eaLnBrk="1" hangingPunct="1">
              <a:spcBef>
                <a:spcPct val="25000"/>
              </a:spcBef>
            </a:pPr>
            <a:r>
              <a:rPr lang="en-US"/>
              <a:t> SSH, SSL/TLS, IPSec,VPN;</a:t>
            </a:r>
          </a:p>
          <a:p>
            <a:pPr marL="57150" indent="0" eaLnBrk="1" hangingPunct="1">
              <a:spcBef>
                <a:spcPct val="250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7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F18713F4-95DD-493B-9169-0AE6B7F01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2285"/>
            <a:ext cx="8432800" cy="914400"/>
          </a:xfrm>
        </p:spPr>
        <p:txBody>
          <a:bodyPr/>
          <a:lstStyle/>
          <a:p>
            <a:r>
              <a:rPr lang="en-US" altLang="en-US"/>
              <a:t>Diffie-Hellman key exchange</a:t>
            </a:r>
            <a:endParaRPr lang="en-US" altLang="en-US" dirty="0"/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077C376-09BB-40BC-A917-86D0191C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5200" y="1027113"/>
            <a:ext cx="9238100" cy="2743200"/>
          </a:xfrm>
        </p:spPr>
        <p:txBody>
          <a:bodyPr/>
          <a:lstStyle/>
          <a:p>
            <a:r>
              <a:rPr lang="en-US" altLang="en-US" sz="2600"/>
              <a:t>Public </a:t>
            </a:r>
            <a:r>
              <a:rPr lang="en-US" altLang="en-US" sz="2600" dirty="0"/>
              <a:t>info: p and g</a:t>
            </a:r>
          </a:p>
          <a:p>
            <a:pPr lvl="1"/>
            <a:r>
              <a:rPr lang="en-US" altLang="en-US" sz="2600" dirty="0"/>
              <a:t>p is a large prime number, g is a generator of </a:t>
            </a:r>
            <a:r>
              <a:rPr lang="en-US" altLang="en-US" sz="2600" dirty="0" err="1"/>
              <a:t>Z</a:t>
            </a:r>
            <a:r>
              <a:rPr lang="en-US" altLang="en-US" sz="2600" baseline="-25000" dirty="0" err="1"/>
              <a:t>p</a:t>
            </a:r>
            <a:r>
              <a:rPr lang="en-US" altLang="en-US" sz="2600" dirty="0"/>
              <a:t>*</a:t>
            </a:r>
          </a:p>
          <a:p>
            <a:pPr lvl="2"/>
            <a:r>
              <a:rPr lang="en-US" altLang="en-US" sz="2600" dirty="0" err="1"/>
              <a:t>Z</a:t>
            </a:r>
            <a:r>
              <a:rPr lang="en-US" altLang="en-US" sz="2600" baseline="-25000" dirty="0" err="1"/>
              <a:t>p</a:t>
            </a:r>
            <a:r>
              <a:rPr lang="en-US" altLang="en-US" sz="2600" dirty="0"/>
              <a:t>*={1, 2 … p-1}; </a:t>
            </a:r>
            <a:r>
              <a:rPr lang="en-US" altLang="en-US" sz="2600" dirty="0">
                <a:sym typeface="Symbol" panose="05050102010706020507" pitchFamily="18" charset="2"/>
              </a:rPr>
              <a:t></a:t>
            </a:r>
            <a:r>
              <a:rPr lang="en-US" altLang="en-US" sz="2600" dirty="0" err="1">
                <a:sym typeface="Symbol" panose="05050102010706020507" pitchFamily="18" charset="2"/>
              </a:rPr>
              <a:t>a</a:t>
            </a:r>
            <a:r>
              <a:rPr lang="en-US" altLang="en-US" sz="2600" dirty="0" err="1"/>
              <a:t>Z</a:t>
            </a:r>
            <a:r>
              <a:rPr lang="en-US" altLang="en-US" sz="2600" baseline="-25000" dirty="0" err="1"/>
              <a:t>p</a:t>
            </a:r>
            <a:r>
              <a:rPr lang="en-US" altLang="en-US" sz="2600" dirty="0"/>
              <a:t>* </a:t>
            </a:r>
            <a:r>
              <a:rPr lang="en-US" altLang="en-US" sz="2600" dirty="0">
                <a:sym typeface="Symbol" panose="05050102010706020507" pitchFamily="18" charset="2"/>
              </a:rPr>
              <a:t></a:t>
            </a:r>
            <a:r>
              <a:rPr lang="en-US" altLang="en-US" sz="2600" dirty="0" err="1">
                <a:sym typeface="Symbol" panose="05050102010706020507" pitchFamily="18" charset="2"/>
              </a:rPr>
              <a:t>i</a:t>
            </a:r>
            <a:r>
              <a:rPr lang="en-US" altLang="en-US" sz="2600" dirty="0">
                <a:sym typeface="Symbol" panose="05050102010706020507" pitchFamily="18" charset="2"/>
              </a:rPr>
              <a:t> such that </a:t>
            </a:r>
            <a:r>
              <a:rPr lang="en-US" altLang="en-US" sz="2600" dirty="0"/>
              <a:t>a=</a:t>
            </a:r>
            <a:r>
              <a:rPr lang="en-US" altLang="en-US" sz="2600" dirty="0" err="1"/>
              <a:t>g</a:t>
            </a:r>
            <a:r>
              <a:rPr lang="en-US" altLang="en-US" sz="2600" baseline="30000" dirty="0" err="1"/>
              <a:t>i</a:t>
            </a:r>
            <a:r>
              <a:rPr lang="en-US" altLang="en-US" sz="2600" dirty="0"/>
              <a:t> mod p</a:t>
            </a:r>
          </a:p>
        </p:txBody>
      </p:sp>
      <p:sp>
        <p:nvSpPr>
          <p:cNvPr id="22535" name="Line 6">
            <a:extLst>
              <a:ext uri="{FF2B5EF4-FFF2-40B4-BE49-F238E27FC236}">
                <a16:creationId xmlns:a16="http://schemas.microsoft.com/office/drawing/2014/main" id="{3E74825B-97BA-4D8E-8BCA-F643B2BC1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4363" y="4257675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AutoShape 9">
            <a:extLst>
              <a:ext uri="{FF2B5EF4-FFF2-40B4-BE49-F238E27FC236}">
                <a16:creationId xmlns:a16="http://schemas.microsoft.com/office/drawing/2014/main" id="{7AA166B5-F0CE-4524-BE83-8059729F1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3886200"/>
            <a:ext cx="2438400" cy="331788"/>
          </a:xfrm>
          <a:prstGeom prst="wedgeRectCallout">
            <a:avLst>
              <a:gd name="adj1" fmla="val 29407"/>
              <a:gd name="adj2" fmla="val 10406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Pick secret, random x</a:t>
            </a:r>
          </a:p>
        </p:txBody>
      </p:sp>
      <p:sp>
        <p:nvSpPr>
          <p:cNvPr id="22539" name="AutoShape 10">
            <a:extLst>
              <a:ext uri="{FF2B5EF4-FFF2-40B4-BE49-F238E27FC236}">
                <a16:creationId xmlns:a16="http://schemas.microsoft.com/office/drawing/2014/main" id="{9C42A92D-6D29-4224-9A98-33396D195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770" y="4562475"/>
            <a:ext cx="2470150" cy="331788"/>
          </a:xfrm>
          <a:prstGeom prst="wedgeRectCallout">
            <a:avLst>
              <a:gd name="adj1" fmla="val -35977"/>
              <a:gd name="adj2" fmla="val 10694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Pick secret, random y</a:t>
            </a:r>
          </a:p>
        </p:txBody>
      </p:sp>
      <p:sp>
        <p:nvSpPr>
          <p:cNvPr id="22540" name="Line 11">
            <a:extLst>
              <a:ext uri="{FF2B5EF4-FFF2-40B4-BE49-F238E27FC236}">
                <a16:creationId xmlns:a16="http://schemas.microsoft.com/office/drawing/2014/main" id="{8A1B0AF4-1047-4257-A14D-791795E711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5950" y="4867275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Text Box 12">
            <a:extLst>
              <a:ext uri="{FF2B5EF4-FFF2-40B4-BE49-F238E27FC236}">
                <a16:creationId xmlns:a16="http://schemas.microsoft.com/office/drawing/2014/main" id="{906D2C33-E2F1-4E3C-BC39-228CB55C0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1" y="4333875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g</a:t>
            </a:r>
            <a:r>
              <a:rPr lang="en-US" altLang="en-US" baseline="30000">
                <a:solidFill>
                  <a:schemeClr val="tx1"/>
                </a:solidFill>
              </a:rPr>
              <a:t>y </a:t>
            </a:r>
            <a:r>
              <a:rPr lang="en-US" altLang="en-US" sz="1600">
                <a:solidFill>
                  <a:schemeClr val="tx1"/>
                </a:solidFill>
              </a:rPr>
              <a:t>mod p</a:t>
            </a:r>
            <a:endParaRPr lang="en-US" altLang="en-US" sz="1600"/>
          </a:p>
        </p:txBody>
      </p:sp>
      <p:sp>
        <p:nvSpPr>
          <p:cNvPr id="22542" name="Text Box 13">
            <a:extLst>
              <a:ext uri="{FF2B5EF4-FFF2-40B4-BE49-F238E27FC236}">
                <a16:creationId xmlns:a16="http://schemas.microsoft.com/office/drawing/2014/main" id="{0008FBD0-28F8-4E80-B394-589747B70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6914" y="3724275"/>
            <a:ext cx="1087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g</a:t>
            </a:r>
            <a:r>
              <a:rPr lang="en-US" altLang="en-US" baseline="30000">
                <a:solidFill>
                  <a:schemeClr val="tx1"/>
                </a:solidFill>
              </a:rPr>
              <a:t>x </a:t>
            </a:r>
            <a:r>
              <a:rPr lang="en-US" altLang="en-US" sz="1600">
                <a:solidFill>
                  <a:schemeClr val="tx1"/>
                </a:solidFill>
              </a:rPr>
              <a:t>mod p</a:t>
            </a:r>
            <a:endParaRPr lang="en-US" altLang="en-US" sz="1600"/>
          </a:p>
        </p:txBody>
      </p:sp>
      <p:sp>
        <p:nvSpPr>
          <p:cNvPr id="22543" name="Text Box 14">
            <a:extLst>
              <a:ext uri="{FF2B5EF4-FFF2-40B4-BE49-F238E27FC236}">
                <a16:creationId xmlns:a16="http://schemas.microsoft.com/office/drawing/2014/main" id="{3E8DFCCC-30A9-470B-8C01-2EE7CE17B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5410200"/>
            <a:ext cx="3724096" cy="6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Compute k=(g</a:t>
            </a:r>
            <a:r>
              <a:rPr lang="en-US" altLang="en-US" baseline="30000">
                <a:solidFill>
                  <a:schemeClr val="tx1"/>
                </a:solidFill>
              </a:rPr>
              <a:t>y</a:t>
            </a:r>
            <a:r>
              <a:rPr lang="en-US" altLang="en-US">
                <a:solidFill>
                  <a:schemeClr val="tx1"/>
                </a:solidFill>
              </a:rPr>
              <a:t>)</a:t>
            </a:r>
            <a:r>
              <a:rPr lang="en-US" altLang="en-US" baseline="30000">
                <a:solidFill>
                  <a:schemeClr val="tx1"/>
                </a:solidFill>
              </a:rPr>
              <a:t>x</a:t>
            </a:r>
            <a:r>
              <a:rPr lang="en-US" altLang="en-US">
                <a:solidFill>
                  <a:schemeClr val="tx1"/>
                </a:solidFill>
              </a:rPr>
              <a:t>=g</a:t>
            </a:r>
            <a:r>
              <a:rPr lang="en-US" altLang="en-US" baseline="30000">
                <a:solidFill>
                  <a:schemeClr val="tx1"/>
                </a:solidFill>
              </a:rPr>
              <a:t>xy </a:t>
            </a:r>
            <a:r>
              <a:rPr lang="en-US" altLang="en-US" sz="1600">
                <a:solidFill>
                  <a:schemeClr val="tx1"/>
                </a:solidFill>
              </a:rPr>
              <a:t>mod p</a:t>
            </a:r>
          </a:p>
          <a:p>
            <a:pPr>
              <a:buFontTx/>
              <a:buNone/>
            </a:pPr>
            <a:endParaRPr lang="en-US" altLang="en-US" sz="1600" baseline="30000">
              <a:solidFill>
                <a:schemeClr val="tx1"/>
              </a:solidFill>
            </a:endParaRPr>
          </a:p>
        </p:txBody>
      </p:sp>
      <p:sp>
        <p:nvSpPr>
          <p:cNvPr id="22544" name="Text Box 15">
            <a:extLst>
              <a:ext uri="{FF2B5EF4-FFF2-40B4-BE49-F238E27FC236}">
                <a16:creationId xmlns:a16="http://schemas.microsoft.com/office/drawing/2014/main" id="{91364D1F-DC42-4876-902E-CDE7F5CF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410200"/>
            <a:ext cx="3724096" cy="6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Compute k=(g</a:t>
            </a:r>
            <a:r>
              <a:rPr lang="en-US" altLang="en-US" baseline="30000">
                <a:solidFill>
                  <a:schemeClr val="tx1"/>
                </a:solidFill>
              </a:rPr>
              <a:t>x</a:t>
            </a:r>
            <a:r>
              <a:rPr lang="en-US" altLang="en-US">
                <a:solidFill>
                  <a:schemeClr val="tx1"/>
                </a:solidFill>
              </a:rPr>
              <a:t>)</a:t>
            </a:r>
            <a:r>
              <a:rPr lang="en-US" altLang="en-US" baseline="30000">
                <a:solidFill>
                  <a:schemeClr val="tx1"/>
                </a:solidFill>
              </a:rPr>
              <a:t>y</a:t>
            </a:r>
            <a:r>
              <a:rPr lang="en-US" altLang="en-US">
                <a:solidFill>
                  <a:schemeClr val="tx1"/>
                </a:solidFill>
              </a:rPr>
              <a:t>=g</a:t>
            </a:r>
            <a:r>
              <a:rPr lang="en-US" altLang="en-US" baseline="30000">
                <a:solidFill>
                  <a:schemeClr val="tx1"/>
                </a:solidFill>
              </a:rPr>
              <a:t>xy </a:t>
            </a:r>
            <a:r>
              <a:rPr lang="en-US" altLang="en-US" sz="1600">
                <a:solidFill>
                  <a:schemeClr val="tx1"/>
                </a:solidFill>
              </a:rPr>
              <a:t>mod p</a:t>
            </a:r>
          </a:p>
          <a:p>
            <a:pPr>
              <a:buFontTx/>
              <a:buNone/>
            </a:pPr>
            <a:endParaRPr lang="en-US" altLang="en-US" sz="1600" baseline="3000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78647A-DC98-4E97-AF2E-8108056D4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639590"/>
            <a:ext cx="1021246" cy="9416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C5646B-0F33-44C3-978E-AED399ED7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515" y="2903870"/>
            <a:ext cx="628679" cy="77614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AA07FD-EA02-4A44-A045-4675E897675A}"/>
              </a:ext>
            </a:extLst>
          </p:cNvPr>
          <p:cNvCxnSpPr/>
          <p:nvPr/>
        </p:nvCxnSpPr>
        <p:spPr bwMode="auto">
          <a:xfrm>
            <a:off x="9499600" y="2895600"/>
            <a:ext cx="0" cy="31404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90E2D2-E505-419B-8CA2-FEEEAD1CF134}"/>
              </a:ext>
            </a:extLst>
          </p:cNvPr>
          <p:cNvSpPr txBox="1"/>
          <p:nvPr/>
        </p:nvSpPr>
        <p:spPr>
          <a:xfrm>
            <a:off x="9582351" y="3680018"/>
            <a:ext cx="25093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Man-in-the-middle attack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/>
      <p:bldP spid="22538" grpId="0" animBg="1"/>
      <p:bldP spid="22539" grpId="0" animBg="1"/>
      <p:bldP spid="22540" grpId="0" animBg="1"/>
      <p:bldP spid="22541" grpId="0"/>
      <p:bldP spid="22542" grpId="0"/>
      <p:bldP spid="22543" grpId="0"/>
      <p:bldP spid="22544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44514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sz="3530" spc="-74" dirty="0"/>
              <a:t>Diffie-Hellman </a:t>
            </a:r>
            <a:r>
              <a:rPr sz="3530" spc="-55"/>
              <a:t>key </a:t>
            </a:r>
            <a:r>
              <a:rPr sz="3530" spc="-70"/>
              <a:t>exchange</a:t>
            </a:r>
            <a:endParaRPr sz="3530" dirty="0"/>
          </a:p>
        </p:txBody>
      </p:sp>
      <p:sp>
        <p:nvSpPr>
          <p:cNvPr id="3" name="object 3"/>
          <p:cNvSpPr txBox="1"/>
          <p:nvPr/>
        </p:nvSpPr>
        <p:spPr>
          <a:xfrm>
            <a:off x="135733" y="4134866"/>
            <a:ext cx="2471733" cy="1548314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algn="ctr">
              <a:spcBef>
                <a:spcPts val="74"/>
              </a:spcBef>
            </a:pP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r>
              <a:rPr sz="2000" spc="96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</a:p>
          <a:p>
            <a:pPr algn="ctr"/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68</a:t>
            </a:r>
            <a:r>
              <a:rPr sz="2000" spc="-11" dirty="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  <a:r>
              <a:rPr sz="2000" spc="-7" dirty="0">
                <a:solidFill>
                  <a:schemeClr val="tx2"/>
                </a:solidFill>
                <a:latin typeface="Cambria Math"/>
                <a:cs typeface="Cambria Math"/>
              </a:rPr>
              <a:t>40</a:t>
            </a:r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80</a:t>
            </a:r>
            <a:r>
              <a:rPr sz="2000" spc="-11" dirty="0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  <a:r>
              <a:rPr sz="2000" spc="-7" dirty="0">
                <a:solidFill>
                  <a:schemeClr val="tx2"/>
                </a:solidFill>
                <a:latin typeface="Cambria Math"/>
                <a:cs typeface="Cambria Math"/>
              </a:rPr>
              <a:t>36270</a:t>
            </a:r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</a:p>
          <a:p>
            <a:pPr algn="ctr"/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76</a:t>
            </a:r>
            <a:r>
              <a:rPr sz="2000" spc="-11" dirty="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2000" spc="-7" dirty="0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92</a:t>
            </a:r>
            <a:r>
              <a:rPr sz="20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000" spc="-7" dirty="0">
                <a:solidFill>
                  <a:schemeClr val="tx2"/>
                </a:solidFill>
                <a:latin typeface="Cambria Math"/>
                <a:cs typeface="Cambria Math"/>
              </a:rPr>
              <a:t>59196</a:t>
            </a:r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65</a:t>
            </a:r>
          </a:p>
          <a:p>
            <a:pPr algn="ctr"/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78</a:t>
            </a:r>
            <a:r>
              <a:rPr sz="2000" spc="-11" dirty="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2000" spc="-7" dirty="0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43</a:t>
            </a:r>
            <a:r>
              <a:rPr sz="2000" spc="-11" dirty="0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2000" spc="-7" dirty="0">
                <a:solidFill>
                  <a:schemeClr val="tx2"/>
                </a:solidFill>
                <a:latin typeface="Cambria Math"/>
                <a:cs typeface="Cambria Math"/>
              </a:rPr>
              <a:t>86394</a:t>
            </a:r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59</a:t>
            </a:r>
          </a:p>
          <a:p>
            <a:pPr algn="ctr"/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20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000" spc="-7" dirty="0">
                <a:solidFill>
                  <a:schemeClr val="tx2"/>
                </a:solidFill>
                <a:latin typeface="Cambria Math"/>
                <a:cs typeface="Cambria Math"/>
              </a:rPr>
              <a:t>87</a:t>
            </a:r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18</a:t>
            </a:r>
            <a:r>
              <a:rPr sz="2000" spc="-11" dirty="0">
                <a:solidFill>
                  <a:schemeClr val="tx2"/>
                </a:solidFill>
                <a:latin typeface="Cambria Math"/>
                <a:cs typeface="Cambria Math"/>
              </a:rPr>
              <a:t>8</a:t>
            </a:r>
            <a:r>
              <a:rPr sz="2000" spc="-7" dirty="0">
                <a:solidFill>
                  <a:schemeClr val="tx2"/>
                </a:solidFill>
                <a:latin typeface="Cambria Math"/>
                <a:cs typeface="Cambria Math"/>
              </a:rPr>
              <a:t>15314</a:t>
            </a:r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</a:p>
        </p:txBody>
      </p:sp>
      <p:sp>
        <p:nvSpPr>
          <p:cNvPr id="4" name="object 4"/>
          <p:cNvSpPr/>
          <p:nvPr/>
        </p:nvSpPr>
        <p:spPr>
          <a:xfrm>
            <a:off x="10493031" y="2334517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328028" y="2220910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6" name="object 6"/>
          <p:cNvSpPr/>
          <p:nvPr/>
        </p:nvSpPr>
        <p:spPr>
          <a:xfrm>
            <a:off x="1775520" y="2079094"/>
            <a:ext cx="8717511" cy="1299970"/>
          </a:xfrm>
          <a:custGeom>
            <a:avLst/>
            <a:gdLst/>
            <a:ahLst/>
            <a:cxnLst/>
            <a:rect l="l" t="t" r="r" b="b"/>
            <a:pathLst>
              <a:path w="8404860" h="762000">
                <a:moveTo>
                  <a:pt x="0" y="190500"/>
                </a:moveTo>
                <a:lnTo>
                  <a:pt x="8023859" y="190500"/>
                </a:lnTo>
                <a:lnTo>
                  <a:pt x="8023859" y="0"/>
                </a:lnTo>
                <a:lnTo>
                  <a:pt x="8404860" y="381000"/>
                </a:lnTo>
                <a:lnTo>
                  <a:pt x="8023859" y="762000"/>
                </a:lnTo>
                <a:lnTo>
                  <a:pt x="8023859" y="571500"/>
                </a:lnTo>
                <a:lnTo>
                  <a:pt x="0" y="57150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7" name="object 7"/>
          <p:cNvSpPr/>
          <p:nvPr/>
        </p:nvSpPr>
        <p:spPr>
          <a:xfrm>
            <a:off x="1577739" y="3212976"/>
            <a:ext cx="9049744" cy="1478138"/>
          </a:xfrm>
          <a:custGeom>
            <a:avLst/>
            <a:gdLst/>
            <a:ahLst/>
            <a:cxnLst/>
            <a:rect l="l" t="t" r="r" b="b"/>
            <a:pathLst>
              <a:path w="8354695" h="762000">
                <a:moveTo>
                  <a:pt x="8354568" y="571500"/>
                </a:moveTo>
                <a:lnTo>
                  <a:pt x="381000" y="571500"/>
                </a:lnTo>
                <a:lnTo>
                  <a:pt x="381000" y="762000"/>
                </a:lnTo>
                <a:lnTo>
                  <a:pt x="0" y="381000"/>
                </a:lnTo>
                <a:lnTo>
                  <a:pt x="381000" y="0"/>
                </a:lnTo>
                <a:lnTo>
                  <a:pt x="381000" y="190500"/>
                </a:lnTo>
                <a:lnTo>
                  <a:pt x="8354568" y="190500"/>
                </a:lnTo>
                <a:lnTo>
                  <a:pt x="8354568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8" name="object 8"/>
          <p:cNvSpPr txBox="1"/>
          <p:nvPr/>
        </p:nvSpPr>
        <p:spPr>
          <a:xfrm>
            <a:off x="952883" y="1141034"/>
            <a:ext cx="9686143" cy="671381"/>
          </a:xfrm>
          <a:prstGeom prst="rect">
            <a:avLst/>
          </a:prstGeom>
        </p:spPr>
        <p:txBody>
          <a:bodyPr vert="horz" wrap="square" lIns="0" tIns="29888" rIns="0" bIns="0" rtlCol="0">
            <a:spAutoFit/>
          </a:bodyPr>
          <a:lstStyle/>
          <a:p>
            <a:pPr>
              <a:spcBef>
                <a:spcPts val="235"/>
              </a:spcBef>
            </a:pPr>
            <a:r>
              <a:rPr sz="2000">
                <a:latin typeface="Cambria Math"/>
                <a:cs typeface="Cambria Math"/>
              </a:rPr>
              <a:t> </a:t>
            </a:r>
            <a:r>
              <a:rPr lang="en-US" sz="2000" b="1">
                <a:latin typeface="Cambria Math"/>
                <a:cs typeface="Cambria Math"/>
              </a:rPr>
              <a:t>p </a:t>
            </a:r>
            <a:r>
              <a:rPr sz="2000">
                <a:latin typeface="Cambria Math"/>
                <a:cs typeface="Cambria Math"/>
              </a:rPr>
              <a:t>=</a:t>
            </a:r>
            <a:r>
              <a:rPr sz="2000" spc="-99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1606938044258990275541962092341162602522202993782792835301301</a:t>
            </a:r>
          </a:p>
          <a:p>
            <a:pPr marR="367045">
              <a:spcBef>
                <a:spcPts val="165"/>
              </a:spcBef>
            </a:pPr>
            <a:r>
              <a:rPr sz="2000" b="1" dirty="0">
                <a:latin typeface="Cambria Math"/>
                <a:cs typeface="Cambria Math"/>
              </a:rPr>
              <a:t>𝑔 </a:t>
            </a:r>
            <a:r>
              <a:rPr sz="2000" dirty="0">
                <a:latin typeface="Cambria Math"/>
                <a:cs typeface="Cambria Math"/>
              </a:rPr>
              <a:t> =</a:t>
            </a:r>
            <a:r>
              <a:rPr sz="2000" spc="-1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123456789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739230" y="4374828"/>
            <a:ext cx="2154350" cy="1548314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504337">
              <a:spcBef>
                <a:spcPts val="74"/>
              </a:spcBef>
            </a:pP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𝑏</a:t>
            </a:r>
            <a:r>
              <a:rPr sz="2000" spc="92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</a:p>
          <a:p>
            <a:pPr marL="9340"/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36</a:t>
            </a:r>
            <a:r>
              <a:rPr sz="2000" spc="-11" dirty="0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2000" spc="-11" dirty="0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2000" spc="-7" dirty="0">
                <a:solidFill>
                  <a:schemeClr val="tx2"/>
                </a:solidFill>
                <a:latin typeface="Cambria Math"/>
                <a:cs typeface="Cambria Math"/>
              </a:rPr>
              <a:t>13191</a:t>
            </a:r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29</a:t>
            </a:r>
            <a:r>
              <a:rPr sz="2000" spc="-11" dirty="0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</a:p>
          <a:p>
            <a:pPr marL="9340"/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98</a:t>
            </a:r>
            <a:r>
              <a:rPr sz="20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  <a:r>
              <a:rPr sz="20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000" spc="-7" dirty="0">
                <a:solidFill>
                  <a:schemeClr val="tx2"/>
                </a:solidFill>
                <a:latin typeface="Cambria Math"/>
                <a:cs typeface="Cambria Math"/>
              </a:rPr>
              <a:t>88025</a:t>
            </a:r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73</a:t>
            </a:r>
            <a:r>
              <a:rPr sz="2000" spc="-11" dirty="0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26</a:t>
            </a:r>
            <a:r>
              <a:rPr sz="2000" spc="-11" dirty="0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2000" spc="-11" dirty="0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2000" spc="-7" dirty="0">
                <a:solidFill>
                  <a:schemeClr val="tx2"/>
                </a:solidFill>
                <a:latin typeface="Cambria Math"/>
                <a:cs typeface="Cambria Math"/>
              </a:rPr>
              <a:t>68283</a:t>
            </a:r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67</a:t>
            </a:r>
            <a:r>
              <a:rPr sz="2000" spc="-11" dirty="0">
                <a:solidFill>
                  <a:schemeClr val="tx2"/>
                </a:solidFill>
                <a:latin typeface="Cambria Math"/>
                <a:cs typeface="Cambria Math"/>
              </a:rPr>
              <a:t>3</a:t>
            </a:r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2000" spc="-11" dirty="0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94</a:t>
            </a:r>
            <a:r>
              <a:rPr sz="2000" spc="-11" dirty="0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000" spc="-7" dirty="0">
                <a:solidFill>
                  <a:schemeClr val="tx2"/>
                </a:solidFill>
                <a:latin typeface="Cambria Math"/>
                <a:cs typeface="Cambria Math"/>
              </a:rPr>
              <a:t>24680</a:t>
            </a:r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74</a:t>
            </a:r>
            <a:r>
              <a:rPr sz="2000" spc="-11" dirty="0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000" dirty="0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17120" y="2405260"/>
            <a:ext cx="9047432" cy="625456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2000" spc="37" dirty="0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sz="2000" spc="55" baseline="27777" dirty="0">
                <a:solidFill>
                  <a:srgbClr val="FF0000"/>
                </a:solidFill>
                <a:latin typeface="Cambria Math"/>
                <a:cs typeface="Cambria Math"/>
              </a:rPr>
              <a:t>𝑎 </a:t>
            </a:r>
            <a:r>
              <a:rPr sz="2000">
                <a:solidFill>
                  <a:srgbClr val="FF0000"/>
                </a:solidFill>
                <a:latin typeface="Segoe UI"/>
                <a:cs typeface="Segoe UI"/>
              </a:rPr>
              <a:t>mod </a:t>
            </a:r>
            <a:r>
              <a:rPr lang="en-US" sz="2000">
                <a:solidFill>
                  <a:srgbClr val="FF0000"/>
                </a:solidFill>
                <a:latin typeface="Segoe UI"/>
                <a:cs typeface="Segoe UI"/>
              </a:rPr>
              <a:t>p</a:t>
            </a:r>
            <a:r>
              <a:rPr sz="20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-84" dirty="0">
                <a:latin typeface="Cambria Math"/>
                <a:cs typeface="Cambria Math"/>
              </a:rPr>
              <a:t> </a:t>
            </a:r>
            <a:r>
              <a:rPr sz="2000" spc="-4" dirty="0">
                <a:latin typeface="Cambria Math"/>
                <a:cs typeface="Cambria Math"/>
              </a:rPr>
              <a:t>78467374529422653579754596319852702575499692980085777948593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7528" y="5824996"/>
            <a:ext cx="9253028" cy="625456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2000" spc="44" dirty="0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sz="2000" spc="65" baseline="27777" dirty="0">
                <a:solidFill>
                  <a:srgbClr val="FF0000"/>
                </a:solidFill>
                <a:latin typeface="Cambria Math"/>
                <a:cs typeface="Cambria Math"/>
              </a:rPr>
              <a:t>𝑎𝑏 </a:t>
            </a:r>
            <a:r>
              <a:rPr sz="2000">
                <a:solidFill>
                  <a:srgbClr val="FF0000"/>
                </a:solidFill>
                <a:latin typeface="Segoe UI"/>
                <a:cs typeface="Segoe UI"/>
              </a:rPr>
              <a:t>mod </a:t>
            </a:r>
            <a:r>
              <a:rPr lang="en-US" sz="2000">
                <a:solidFill>
                  <a:srgbClr val="FF0000"/>
                </a:solidFill>
                <a:latin typeface="Segoe UI"/>
                <a:cs typeface="Segoe UI"/>
              </a:rPr>
              <a:t>p</a:t>
            </a:r>
            <a:r>
              <a:rPr sz="20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168">
                <a:solidFill>
                  <a:schemeClr val="accent2"/>
                </a:solidFill>
                <a:latin typeface="Cambria Math"/>
                <a:cs typeface="Cambria Math"/>
              </a:rPr>
              <a:t> </a:t>
            </a:r>
            <a:r>
              <a:rPr lang="en-US" sz="2000" spc="168">
                <a:solidFill>
                  <a:schemeClr val="accent2"/>
                </a:solidFill>
                <a:latin typeface="Cambria Math"/>
                <a:cs typeface="Cambria Math"/>
              </a:rPr>
              <a:t>=</a:t>
            </a:r>
            <a:r>
              <a:rPr sz="2000" spc="-4">
                <a:solidFill>
                  <a:schemeClr val="accent2"/>
                </a:solidFill>
                <a:latin typeface="Cambria Math"/>
                <a:cs typeface="Cambria Math"/>
              </a:rPr>
              <a:t>437452857085801785219961443000845969831329749878767465041215</a:t>
            </a:r>
            <a:endParaRPr sz="2000" dirty="0">
              <a:solidFill>
                <a:schemeClr val="accent2"/>
              </a:solidFill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5479" y="3656839"/>
            <a:ext cx="8717510" cy="638280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 algn="r">
              <a:spcBef>
                <a:spcPts val="77"/>
              </a:spcBef>
            </a:pPr>
            <a:r>
              <a:rPr lang="en-US" sz="2000">
                <a:latin typeface="Cambria Math"/>
                <a:cs typeface="Cambria Math"/>
              </a:rPr>
              <a:t> </a:t>
            </a:r>
            <a:r>
              <a:rPr lang="en-US" sz="2000" spc="33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lang="en-US" sz="2000" spc="49" baseline="27777">
                <a:solidFill>
                  <a:srgbClr val="FF0000"/>
                </a:solidFill>
                <a:latin typeface="Cambria Math"/>
                <a:cs typeface="Cambria Math"/>
              </a:rPr>
              <a:t>𝑏 </a:t>
            </a:r>
            <a:r>
              <a:rPr lang="en-US" sz="2000" spc="-4">
                <a:solidFill>
                  <a:srgbClr val="FF0000"/>
                </a:solidFill>
                <a:latin typeface="Segoe UI"/>
                <a:cs typeface="Segoe UI"/>
              </a:rPr>
              <a:t>mod</a:t>
            </a:r>
            <a:r>
              <a:rPr lang="en-US" sz="2000" spc="-59">
                <a:solidFill>
                  <a:srgbClr val="FF0000"/>
                </a:solidFill>
                <a:latin typeface="Segoe UI"/>
                <a:cs typeface="Segoe UI"/>
              </a:rPr>
              <a:t> p=</a:t>
            </a:r>
            <a:endParaRPr lang="en-US" sz="2000" spc="-4">
              <a:latin typeface="Cambria Math"/>
              <a:cs typeface="Cambria Math"/>
            </a:endParaRPr>
          </a:p>
          <a:p>
            <a:pPr marL="28019">
              <a:spcBef>
                <a:spcPts val="77"/>
              </a:spcBef>
            </a:pPr>
            <a:r>
              <a:rPr sz="2000" spc="-4">
                <a:latin typeface="Cambria Math"/>
                <a:cs typeface="Cambria Math"/>
              </a:rPr>
              <a:t>560048104293218128667441021342483133802626271394299410128798 </a:t>
            </a:r>
            <a:endParaRPr lang="en-US" sz="2000" spc="-4">
              <a:latin typeface="Cambria Math"/>
              <a:cs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7C7DBB1-74AF-4176-9DA4-7592D7FEBE37}"/>
                  </a:ext>
                </a:extLst>
              </p:cNvPr>
              <p:cNvSpPr/>
              <p:nvPr/>
            </p:nvSpPr>
            <p:spPr>
              <a:xfrm>
                <a:off x="681417" y="5785164"/>
                <a:ext cx="1147557" cy="444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pc="37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spc="37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pc="37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pc="37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b="0" i="1" spc="37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b="0" i="1" spc="37" baseline="27777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𝑎</m:t>
                          </m:r>
                        </m:sup>
                      </m:sSup>
                      <m:r>
                        <a:rPr lang="en-US" sz="2000" b="0" i="1" spc="37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7C7DBB1-74AF-4176-9DA4-7592D7FEB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17" y="5785164"/>
                <a:ext cx="1147557" cy="444417"/>
              </a:xfrm>
              <a:prstGeom prst="rect">
                <a:avLst/>
              </a:prstGeom>
              <a:blipFill>
                <a:blip r:embed="rId5"/>
                <a:stretch>
                  <a:fillRect t="-274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50BFE6-E33E-40BC-B19F-297594A0488C}"/>
                  </a:ext>
                </a:extLst>
              </p:cNvPr>
              <p:cNvSpPr/>
              <p:nvPr/>
            </p:nvSpPr>
            <p:spPr>
              <a:xfrm>
                <a:off x="10480695" y="6113084"/>
                <a:ext cx="11265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pc="37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r>
                            <a:rPr lang="en-US" sz="2000" b="0" i="1" spc="37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000" i="1" spc="37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pc="37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spc="37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000" b="0" i="1" spc="37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b="1" i="1" spc="37" baseline="27777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50BFE6-E33E-40BC-B19F-297594A04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695" y="6113084"/>
                <a:ext cx="1126590" cy="400110"/>
              </a:xfrm>
              <a:prstGeom prst="rect">
                <a:avLst/>
              </a:prstGeom>
              <a:blipFill>
                <a:blip r:embed="rId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2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7AB79D5E-71B4-49C0-AA15-77B5FF9C1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-118113"/>
            <a:ext cx="7772400" cy="1143000"/>
          </a:xfrm>
        </p:spPr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ECC Diffie-Hellman (ECDH)</a:t>
            </a:r>
            <a:endParaRPr lang="en-US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659" name="Rectangle 3">
                <a:extLst>
                  <a:ext uri="{FF2B5EF4-FFF2-40B4-BE49-F238E27FC236}">
                    <a16:creationId xmlns:a16="http://schemas.microsoft.com/office/drawing/2014/main" id="{5F1EB3EE-59F9-4B25-80C0-E0EC157BFC6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86589" y="1024887"/>
                <a:ext cx="7924800" cy="914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400" b="1" dirty="0"/>
                  <a:t>Public:</a:t>
                </a:r>
                <a:r>
                  <a:rPr lang="en-US" altLang="en-US" sz="2400" dirty="0"/>
                  <a:t> Elliptic curve </a:t>
                </a:r>
                <a:r>
                  <a:rPr lang="en-US" altLang="en-US" sz="2400"/>
                  <a:t>and a point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/>
                  <a:t>=</a:t>
                </a:r>
                <a:r>
                  <a:rPr lang="en-US" altLang="en-US" sz="2400">
                    <a:latin typeface="Times-Roman" charset="0"/>
                  </a:rPr>
                  <a:t>(</a:t>
                </a:r>
                <a:r>
                  <a:rPr lang="en-US" altLang="en-US" sz="2400" dirty="0" err="1">
                    <a:latin typeface="Times-Roman" charset="0"/>
                  </a:rPr>
                  <a:t>x,y</a:t>
                </a:r>
                <a:r>
                  <a:rPr lang="en-US" altLang="en-US" sz="2400" dirty="0">
                    <a:latin typeface="Times-Roman" charset="0"/>
                  </a:rPr>
                  <a:t>)</a:t>
                </a:r>
                <a:r>
                  <a:rPr lang="en-US" altLang="en-US" sz="2400" dirty="0"/>
                  <a:t> on curve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sz="2400" b="1" dirty="0"/>
                  <a:t>Secret:</a:t>
                </a:r>
                <a:r>
                  <a:rPr lang="en-US" altLang="en-US" sz="2400" dirty="0"/>
                  <a:t> Alice’s </a:t>
                </a:r>
                <a:r>
                  <a:rPr lang="en-US" altLang="en-US" sz="2800" dirty="0">
                    <a:solidFill>
                      <a:srgbClr val="FF0000"/>
                    </a:solidFill>
                    <a:latin typeface="Times-Roman" charset="0"/>
                  </a:rPr>
                  <a:t>a</a:t>
                </a:r>
                <a:r>
                  <a:rPr lang="en-US" altLang="en-US" sz="2400" dirty="0"/>
                  <a:t> and Bob’s </a:t>
                </a:r>
                <a:r>
                  <a:rPr lang="en-US" altLang="en-US" sz="2800" dirty="0">
                    <a:solidFill>
                      <a:srgbClr val="FF0000"/>
                    </a:solidFill>
                    <a:latin typeface="Times-Roman" charset="0"/>
                  </a:rPr>
                  <a:t>b</a:t>
                </a:r>
                <a:endParaRPr lang="en-US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8659" name="Rectangle 3">
                <a:extLst>
                  <a:ext uri="{FF2B5EF4-FFF2-40B4-BE49-F238E27FC236}">
                    <a16:creationId xmlns:a16="http://schemas.microsoft.com/office/drawing/2014/main" id="{5F1EB3EE-59F9-4B25-80C0-E0EC157BF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86589" y="1024887"/>
                <a:ext cx="7924800" cy="914400"/>
              </a:xfrm>
              <a:blipFill>
                <a:blip r:embed="rId4"/>
                <a:stretch>
                  <a:fillRect l="-1615" t="-1666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660" name="Line 4">
            <a:extLst>
              <a:ext uri="{FF2B5EF4-FFF2-40B4-BE49-F238E27FC236}">
                <a16:creationId xmlns:a16="http://schemas.microsoft.com/office/drawing/2014/main" id="{D324B89B-A3E2-4FBA-8CA4-F87F524CBB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5789" y="295528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1" name="Line 5">
            <a:extLst>
              <a:ext uri="{FF2B5EF4-FFF2-40B4-BE49-F238E27FC236}">
                <a16:creationId xmlns:a16="http://schemas.microsoft.com/office/drawing/2014/main" id="{9E95DE4B-F952-4855-8DA0-BD8FD9312B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29589" y="351249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8664" name="Rectangle 8">
                <a:extLst>
                  <a:ext uri="{FF2B5EF4-FFF2-40B4-BE49-F238E27FC236}">
                    <a16:creationId xmlns:a16="http://schemas.microsoft.com/office/drawing/2014/main" id="{232BB691-8A84-40B0-B336-D93A67695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9777" y="2458399"/>
                <a:ext cx="17102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𝑄</m:t>
                          </m:r>
                        </m:e>
                        <m:sub>
                          <m:r>
                            <a:rPr lang="en-US" altLang="en-US" sz="2400" i="1" dirty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𝐴</m:t>
                          </m:r>
                        </m:sub>
                      </m:sSub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en-US" sz="2400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𝑎</m:t>
                      </m:r>
                      <m:r>
                        <a:rPr lang="en-US" altLang="en-US" sz="2400" i="1" dirty="0" err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.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98664" name="Rectangle 8">
                <a:extLst>
                  <a:ext uri="{FF2B5EF4-FFF2-40B4-BE49-F238E27FC236}">
                    <a16:creationId xmlns:a16="http://schemas.microsoft.com/office/drawing/2014/main" id="{232BB691-8A84-40B0-B336-D93A67695E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9777" y="2458399"/>
                <a:ext cx="1710212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665" name="Rectangle 9">
                <a:extLst>
                  <a:ext uri="{FF2B5EF4-FFF2-40B4-BE49-F238E27FC236}">
                    <a16:creationId xmlns:a16="http://schemas.microsoft.com/office/drawing/2014/main" id="{636BF5F1-747B-44DC-BC29-4601CACF5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3589" y="3041011"/>
                <a:ext cx="160428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2400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98665" name="Rectangle 9">
                <a:extLst>
                  <a:ext uri="{FF2B5EF4-FFF2-40B4-BE49-F238E27FC236}">
                    <a16:creationId xmlns:a16="http://schemas.microsoft.com/office/drawing/2014/main" id="{636BF5F1-747B-44DC-BC29-4601CACF51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3589" y="3041011"/>
                <a:ext cx="1604285" cy="461665"/>
              </a:xfrm>
              <a:prstGeom prst="rect">
                <a:avLst/>
              </a:prstGeom>
              <a:blipFill>
                <a:blip r:embed="rId6"/>
                <a:stretch>
                  <a:fillRect l="-2652" t="-10526" r="-4545" b="-289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666" name="Rectangle 10">
                <a:extLst>
                  <a:ext uri="{FF2B5EF4-FFF2-40B4-BE49-F238E27FC236}">
                    <a16:creationId xmlns:a16="http://schemas.microsoft.com/office/drawing/2014/main" id="{C173AFFE-162F-46CD-97C7-09B863241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894" y="4749850"/>
                <a:ext cx="7848600" cy="8768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800" i="1" dirty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en-US" sz="2800" b="0" i="0" dirty="0" smtClean="0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en-US" sz="28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en-US" sz="2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en-US" sz="28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en-US" sz="2800" b="0" i="1" dirty="0" smtClean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r>
                                <a:rPr lang="en-US" altLang="en-US" sz="2800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groupChr>
                        </m:e>
                        <m:lim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𝑡𝑖𝑚𝑒𝑠</m:t>
                          </m:r>
                        </m:lim>
                      </m:limLow>
                    </m:oMath>
                  </m:oMathPara>
                </a14:m>
                <a:endParaRPr lang="en-US" altLang="en-US" sz="2800" dirty="0">
                  <a:latin typeface="Times-Roman" charset="0"/>
                </a:endParaRPr>
              </a:p>
            </p:txBody>
          </p:sp>
        </mc:Choice>
        <mc:Fallback xmlns="">
          <p:sp>
            <p:nvSpPr>
              <p:cNvPr id="198666" name="Rectangle 10">
                <a:extLst>
                  <a:ext uri="{FF2B5EF4-FFF2-40B4-BE49-F238E27FC236}">
                    <a16:creationId xmlns:a16="http://schemas.microsoft.com/office/drawing/2014/main" id="{C173AFFE-162F-46CD-97C7-09B863241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2894" y="4749850"/>
                <a:ext cx="7848600" cy="8768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D45F06-4FEF-44D3-BCAF-A3F302D1010E}"/>
                  </a:ext>
                </a:extLst>
              </p:cNvPr>
              <p:cNvSpPr txBox="1"/>
              <p:nvPr/>
            </p:nvSpPr>
            <p:spPr>
              <a:xfrm>
                <a:off x="934213" y="2030502"/>
                <a:ext cx="1649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D45F06-4FEF-44D3-BCAF-A3F302D10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13" y="2030502"/>
                <a:ext cx="1649491" cy="369332"/>
              </a:xfrm>
              <a:prstGeom prst="rect">
                <a:avLst/>
              </a:prstGeom>
              <a:blipFill>
                <a:blip r:embed="rId8"/>
                <a:stretch>
                  <a:fillRect l="-1107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88550F-BA5C-48C4-9C22-4B180ED40F31}"/>
                  </a:ext>
                </a:extLst>
              </p:cNvPr>
              <p:cNvSpPr txBox="1"/>
              <p:nvPr/>
            </p:nvSpPr>
            <p:spPr>
              <a:xfrm>
                <a:off x="7028837" y="2030502"/>
                <a:ext cx="1646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88550F-BA5C-48C4-9C22-4B180ED40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837" y="2030502"/>
                <a:ext cx="1646348" cy="369332"/>
              </a:xfrm>
              <a:prstGeom prst="rect">
                <a:avLst/>
              </a:prstGeom>
              <a:blipFill>
                <a:blip r:embed="rId9"/>
                <a:stretch>
                  <a:fillRect l="-1111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4B2E4FAA-E53A-4F8F-88A2-AFF3A5138F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9683" y="2714017"/>
            <a:ext cx="1021246" cy="9416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AA3129-0B81-43CE-BCF6-51FF17563D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7978" y="2796777"/>
            <a:ext cx="628679" cy="776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F2A294B-5098-4F45-9944-A2E3BB27F8E2}"/>
                  </a:ext>
                </a:extLst>
              </p:cNvPr>
              <p:cNvSpPr/>
              <p:nvPr/>
            </p:nvSpPr>
            <p:spPr>
              <a:xfrm>
                <a:off x="5746164" y="3736957"/>
                <a:ext cx="31652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altLang="en-US" sz="2800" dirty="0">
                  <a:latin typeface="Times-Roman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F2A294B-5098-4F45-9944-A2E3BB27F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164" y="3736957"/>
                <a:ext cx="3165225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161DB6A-88E3-43AA-8966-6E229AC90732}"/>
                  </a:ext>
                </a:extLst>
              </p:cNvPr>
              <p:cNvSpPr/>
              <p:nvPr/>
            </p:nvSpPr>
            <p:spPr>
              <a:xfrm>
                <a:off x="914400" y="3808101"/>
                <a:ext cx="31633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80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161DB6A-88E3-43AA-8966-6E229AC90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08101"/>
                <a:ext cx="316336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/>
      <p:bldP spid="198661" grpId="0" animBg="1"/>
      <p:bldP spid="198664" grpId="0" autoUpdateAnimBg="0"/>
      <p:bldP spid="198665" grpId="0" autoUpdateAnimBg="0"/>
      <p:bldP spid="198666" grpId="0"/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ADBFD591-A202-47AB-8FC5-2D80333E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254" y="11416"/>
            <a:ext cx="7825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Key agreement mechanism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44B7A-5A15-4989-8C57-6D8B29BE8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389" y="1271187"/>
            <a:ext cx="1021246" cy="941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73BB7B-D135-480B-88BB-C50AA2E2A451}"/>
              </a:ext>
            </a:extLst>
          </p:cNvPr>
          <p:cNvSpPr txBox="1"/>
          <p:nvPr/>
        </p:nvSpPr>
        <p:spPr>
          <a:xfrm>
            <a:off x="6918783" y="836713"/>
            <a:ext cx="2399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 server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86B747-9A46-4706-8C5D-DFC910018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775" y="1427283"/>
            <a:ext cx="628679" cy="776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059513-C254-4FAC-9BCD-8E8F4D660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618" y="2250650"/>
            <a:ext cx="694043" cy="57836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7B79F55-5AD1-4CC3-9A3C-BED493A3FD1E}"/>
              </a:ext>
            </a:extLst>
          </p:cNvPr>
          <p:cNvSpPr/>
          <p:nvPr/>
        </p:nvSpPr>
        <p:spPr bwMode="auto">
          <a:xfrm>
            <a:off x="2039853" y="910002"/>
            <a:ext cx="2270773" cy="146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Times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4801AA-795B-4D3C-8E76-F95D969701EC}"/>
              </a:ext>
            </a:extLst>
          </p:cNvPr>
          <p:cNvSpPr txBox="1"/>
          <p:nvPr/>
        </p:nvSpPr>
        <p:spPr>
          <a:xfrm>
            <a:off x="7105869" y="2672674"/>
            <a:ext cx="2399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Certificate 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19F526-15AB-40E9-8181-EE7DA23F8FCB}"/>
                  </a:ext>
                </a:extLst>
              </p:cNvPr>
              <p:cNvSpPr txBox="1"/>
              <p:nvPr/>
            </p:nvSpPr>
            <p:spPr>
              <a:xfrm>
                <a:off x="181663" y="2590992"/>
                <a:ext cx="58276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𝑃𝑎𝑠𝑠𝑤𝑜𝑟𝑑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𝑂𝑇𝑃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𝐵𝑖𝑜𝑚𝑒𝑡𝑟𝑖𝑐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,..</m:t>
                      </m:r>
                    </m:oMath>
                  </m:oMathPara>
                </a14:m>
                <a:endParaRPr lang="en-US" sz="28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19F526-15AB-40E9-8181-EE7DA23F8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3" y="2590992"/>
                <a:ext cx="582760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2F849E-CBD4-4EA4-90B9-E78DE8A509D0}"/>
                  </a:ext>
                </a:extLst>
              </p:cNvPr>
              <p:cNvSpPr/>
              <p:nvPr/>
            </p:nvSpPr>
            <p:spPr>
              <a:xfrm>
                <a:off x="8404825" y="1634589"/>
                <a:ext cx="617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2F849E-CBD4-4EA4-90B9-E78DE8A50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825" y="1634589"/>
                <a:ext cx="6177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5B2ED72-2962-4AD0-9FC7-5F03468DA910}"/>
              </a:ext>
            </a:extLst>
          </p:cNvPr>
          <p:cNvSpPr txBox="1"/>
          <p:nvPr/>
        </p:nvSpPr>
        <p:spPr>
          <a:xfrm>
            <a:off x="181663" y="3598188"/>
            <a:ext cx="5362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How to negotiate a session key?</a:t>
            </a:r>
            <a:endParaRPr lang="en-US" sz="2800">
              <a:solidFill>
                <a:srgbClr val="FF00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9BBFB4B-B804-47DF-9E95-34DC583C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171" y="4549280"/>
            <a:ext cx="1021246" cy="9416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9F2D36-FFB3-44B6-933B-FDC554B1D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074" y="4722704"/>
            <a:ext cx="628679" cy="776148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30CFF3-A358-44F5-A6B0-F3F84A7A4F4A}"/>
              </a:ext>
            </a:extLst>
          </p:cNvPr>
          <p:cNvCxnSpPr/>
          <p:nvPr/>
        </p:nvCxnSpPr>
        <p:spPr bwMode="auto">
          <a:xfrm>
            <a:off x="4060385" y="5110778"/>
            <a:ext cx="381667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26C64A-67C5-4338-A34B-779E6E75CA21}"/>
              </a:ext>
            </a:extLst>
          </p:cNvPr>
          <p:cNvCxnSpPr/>
          <p:nvPr/>
        </p:nvCxnSpPr>
        <p:spPr bwMode="auto">
          <a:xfrm>
            <a:off x="228600" y="3276600"/>
            <a:ext cx="11734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E1F767-CC6A-4563-BD48-5F7898DF523A}"/>
              </a:ext>
            </a:extLst>
          </p:cNvPr>
          <p:cNvSpPr txBox="1"/>
          <p:nvPr/>
        </p:nvSpPr>
        <p:spPr>
          <a:xfrm>
            <a:off x="99606" y="1442802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30CFF3-A358-44F5-A6B0-F3F84A7A4F4A}"/>
              </a:ext>
            </a:extLst>
          </p:cNvPr>
          <p:cNvCxnSpPr/>
          <p:nvPr/>
        </p:nvCxnSpPr>
        <p:spPr bwMode="auto">
          <a:xfrm>
            <a:off x="10156385" y="8539778"/>
            <a:ext cx="381667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7985C2-F708-487B-9095-DA49B3E27C6D}"/>
              </a:ext>
            </a:extLst>
          </p:cNvPr>
          <p:cNvCxnSpPr>
            <a:cxnSpLocks/>
          </p:cNvCxnSpPr>
          <p:nvPr/>
        </p:nvCxnSpPr>
        <p:spPr bwMode="auto">
          <a:xfrm>
            <a:off x="4506793" y="1828800"/>
            <a:ext cx="30049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E2CFC6-7393-47F6-909C-229D2D810B08}"/>
              </a:ext>
            </a:extLst>
          </p:cNvPr>
          <p:cNvSpPr txBox="1"/>
          <p:nvPr/>
        </p:nvSpPr>
        <p:spPr>
          <a:xfrm>
            <a:off x="4953700" y="4616419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Exchange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22E82-69F5-49DD-8543-6073D2D0A70A}"/>
              </a:ext>
            </a:extLst>
          </p:cNvPr>
          <p:cNvSpPr txBox="1"/>
          <p:nvPr/>
        </p:nvSpPr>
        <p:spPr>
          <a:xfrm>
            <a:off x="4763123" y="5430717"/>
            <a:ext cx="42594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Encryption?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checking? 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90F9313-FE35-43A8-89A0-B5FB9751BE7A}"/>
              </a:ext>
            </a:extLst>
          </p:cNvPr>
          <p:cNvSpPr/>
          <p:nvPr/>
        </p:nvSpPr>
        <p:spPr bwMode="auto">
          <a:xfrm>
            <a:off x="4715191" y="5291543"/>
            <a:ext cx="129388" cy="1106009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E5C0DCB-D548-4AFF-9465-3CF1A6163F7B}"/>
              </a:ext>
            </a:extLst>
          </p:cNvPr>
          <p:cNvSpPr/>
          <p:nvPr/>
        </p:nvSpPr>
        <p:spPr bwMode="auto">
          <a:xfrm rot="10800000">
            <a:off x="9022622" y="5715000"/>
            <a:ext cx="482417" cy="45719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D548F1-38F0-4F9A-A1AC-584C179A0810}"/>
              </a:ext>
            </a:extLst>
          </p:cNvPr>
          <p:cNvSpPr txBox="1"/>
          <p:nvPr/>
        </p:nvSpPr>
        <p:spPr>
          <a:xfrm>
            <a:off x="9982200" y="5715000"/>
            <a:ext cx="941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Key?</a:t>
            </a:r>
          </a:p>
        </p:txBody>
      </p:sp>
    </p:spTree>
    <p:extLst>
      <p:ext uri="{BB962C8B-B14F-4D97-AF65-F5344CB8AC3E}">
        <p14:creationId xmlns:p14="http://schemas.microsoft.com/office/powerpoint/2010/main" val="366108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ADBFD591-A202-47AB-8FC5-2D80333E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842" y="12461"/>
            <a:ext cx="7825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Session Key agreement mechanism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44B7A-5A15-4989-8C57-6D8B29BE8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389" y="1271187"/>
            <a:ext cx="1021246" cy="941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73BB7B-D135-480B-88BB-C50AA2E2A451}"/>
              </a:ext>
            </a:extLst>
          </p:cNvPr>
          <p:cNvSpPr txBox="1"/>
          <p:nvPr/>
        </p:nvSpPr>
        <p:spPr>
          <a:xfrm>
            <a:off x="6918783" y="836713"/>
            <a:ext cx="2399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 server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86B747-9A46-4706-8C5D-DFC910018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775" y="1427283"/>
            <a:ext cx="628679" cy="7761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059513-C254-4FAC-9BCD-8E8F4D660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945" y="1113111"/>
            <a:ext cx="694043" cy="578369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7B79F55-5AD1-4CC3-9A3C-BED493A3FD1E}"/>
              </a:ext>
            </a:extLst>
          </p:cNvPr>
          <p:cNvSpPr/>
          <p:nvPr/>
        </p:nvSpPr>
        <p:spPr bwMode="auto">
          <a:xfrm>
            <a:off x="2039853" y="910002"/>
            <a:ext cx="2270773" cy="146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Times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D2513C-12F5-43A6-97A1-1EB72C282EB1}"/>
              </a:ext>
            </a:extLst>
          </p:cNvPr>
          <p:cNvSpPr txBox="1"/>
          <p:nvPr/>
        </p:nvSpPr>
        <p:spPr>
          <a:xfrm>
            <a:off x="3498682" y="1449923"/>
            <a:ext cx="27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4801AA-795B-4D3C-8E76-F95D969701EC}"/>
              </a:ext>
            </a:extLst>
          </p:cNvPr>
          <p:cNvSpPr txBox="1"/>
          <p:nvPr/>
        </p:nvSpPr>
        <p:spPr>
          <a:xfrm>
            <a:off x="4881196" y="1535135"/>
            <a:ext cx="2399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 Certificate 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19F526-15AB-40E9-8181-EE7DA23F8FCB}"/>
                  </a:ext>
                </a:extLst>
              </p:cNvPr>
              <p:cNvSpPr txBox="1"/>
              <p:nvPr/>
            </p:nvSpPr>
            <p:spPr>
              <a:xfrm>
                <a:off x="2567608" y="2459985"/>
                <a:ext cx="5827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𝑣𝑒𝑟𝑖𝑓𝑦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𝑐𝑒𝑟𝑡𝑖𝑓𝑖𝑐𝑎𝑡𝑒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𝑟𝑜𝑜𝑡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)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ahoma" panose="020B0604030504040204" pitchFamily="34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19F526-15AB-40E9-8181-EE7DA23F8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2459985"/>
                <a:ext cx="5827602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2F849E-CBD4-4EA4-90B9-E78DE8A509D0}"/>
                  </a:ext>
                </a:extLst>
              </p:cNvPr>
              <p:cNvSpPr/>
              <p:nvPr/>
            </p:nvSpPr>
            <p:spPr>
              <a:xfrm>
                <a:off x="8404825" y="1634589"/>
                <a:ext cx="617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E2F849E-CBD4-4EA4-90B9-E78DE8A50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825" y="1634589"/>
                <a:ext cx="6177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EDDC5A72-EAB0-4B84-9633-57F5838B9B7F}"/>
              </a:ext>
            </a:extLst>
          </p:cNvPr>
          <p:cNvSpPr/>
          <p:nvPr/>
        </p:nvSpPr>
        <p:spPr bwMode="auto">
          <a:xfrm rot="10800000">
            <a:off x="5041780" y="1923208"/>
            <a:ext cx="2270773" cy="1671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Times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FC706F-A7CB-49EC-87E6-0DD1B6B0D233}"/>
              </a:ext>
            </a:extLst>
          </p:cNvPr>
          <p:cNvCxnSpPr/>
          <p:nvPr/>
        </p:nvCxnSpPr>
        <p:spPr bwMode="auto">
          <a:xfrm>
            <a:off x="2279576" y="910002"/>
            <a:ext cx="7704856" cy="26630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D4E388-F6D3-4280-91DB-AC4DF9F0FE9D}"/>
              </a:ext>
            </a:extLst>
          </p:cNvPr>
          <p:cNvCxnSpPr>
            <a:cxnSpLocks/>
            <a:endCxn id="7" idx="3"/>
          </p:cNvCxnSpPr>
          <p:nvPr/>
        </p:nvCxnSpPr>
        <p:spPr bwMode="auto">
          <a:xfrm flipV="1">
            <a:off x="1847529" y="1052156"/>
            <a:ext cx="7470425" cy="25208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5932E9-84AD-4806-861E-A44CBFF0AE34}"/>
              </a:ext>
            </a:extLst>
          </p:cNvPr>
          <p:cNvSpPr txBox="1"/>
          <p:nvPr/>
        </p:nvSpPr>
        <p:spPr>
          <a:xfrm>
            <a:off x="2039853" y="3429000"/>
            <a:ext cx="787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How authenticate each other if the server does not have certificate?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5E30C37-2A3E-4141-8D0C-5C59FFB011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0220" y="5069032"/>
            <a:ext cx="655019" cy="6036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584DB6D-C83A-4A79-995E-1F95253B0C14}"/>
              </a:ext>
            </a:extLst>
          </p:cNvPr>
          <p:cNvSpPr txBox="1"/>
          <p:nvPr/>
        </p:nvSpPr>
        <p:spPr>
          <a:xfrm>
            <a:off x="2371476" y="450612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User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304B17-F7FB-4178-A8E6-8B0DB4FE22E5}"/>
              </a:ext>
            </a:extLst>
          </p:cNvPr>
          <p:cNvSpPr/>
          <p:nvPr/>
        </p:nvSpPr>
        <p:spPr>
          <a:xfrm>
            <a:off x="7390453" y="4365104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wifi access point</a:t>
            </a:r>
          </a:p>
        </p:txBody>
      </p:sp>
      <p:pic>
        <p:nvPicPr>
          <p:cNvPr id="16386" name="Picture 2" descr="https://cdn-reichelt.de/bilder/web/xxl_ws/E910/NETGEAR_WAX204_01.png">
            <a:extLst>
              <a:ext uri="{FF2B5EF4-FFF2-40B4-BE49-F238E27FC236}">
                <a16:creationId xmlns:a16="http://schemas.microsoft.com/office/drawing/2014/main" id="{2827C896-8940-4078-AA8E-3F921A67F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56" y="4764017"/>
            <a:ext cx="1068683" cy="9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CCC488-20B5-4639-BDED-2E1CC784B11E}"/>
              </a:ext>
            </a:extLst>
          </p:cNvPr>
          <p:cNvCxnSpPr>
            <a:cxnSpLocks/>
          </p:cNvCxnSpPr>
          <p:nvPr/>
        </p:nvCxnSpPr>
        <p:spPr bwMode="auto">
          <a:xfrm>
            <a:off x="3323981" y="5343119"/>
            <a:ext cx="4667133" cy="277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7D182D-D745-456A-8A64-C4437E8E444D}"/>
              </a:ext>
            </a:extLst>
          </p:cNvPr>
          <p:cNvSpPr txBox="1"/>
          <p:nvPr/>
        </p:nvSpPr>
        <p:spPr>
          <a:xfrm>
            <a:off x="4100441" y="5358308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Using pre-shared secret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11452C-45BC-4496-9446-E12A620EFD27}"/>
              </a:ext>
            </a:extLst>
          </p:cNvPr>
          <p:cNvSpPr txBox="1"/>
          <p:nvPr/>
        </p:nvSpPr>
        <p:spPr>
          <a:xfrm>
            <a:off x="8591794" y="561991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Password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9016DD-7650-4AF6-A3A1-718929FDDDCF}"/>
              </a:ext>
            </a:extLst>
          </p:cNvPr>
          <p:cNvSpPr txBox="1"/>
          <p:nvPr/>
        </p:nvSpPr>
        <p:spPr>
          <a:xfrm>
            <a:off x="2038560" y="560426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Password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53F65D-A368-4F2B-B771-D37A4969CC91}"/>
              </a:ext>
            </a:extLst>
          </p:cNvPr>
          <p:cNvSpPr txBox="1"/>
          <p:nvPr/>
        </p:nvSpPr>
        <p:spPr>
          <a:xfrm>
            <a:off x="3859729" y="5842431"/>
            <a:ext cx="330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WEB, WPA2, WPA3 protocols </a:t>
            </a:r>
          </a:p>
        </p:txBody>
      </p:sp>
    </p:spTree>
    <p:extLst>
      <p:ext uri="{BB962C8B-B14F-4D97-AF65-F5344CB8AC3E}">
        <p14:creationId xmlns:p14="http://schemas.microsoft.com/office/powerpoint/2010/main" val="119504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6243" y="1573932"/>
            <a:ext cx="133350" cy="3105150"/>
          </a:xfrm>
          <a:custGeom>
            <a:avLst/>
            <a:gdLst/>
            <a:ahLst/>
            <a:cxnLst/>
            <a:rect l="l" t="t" r="r" b="b"/>
            <a:pathLst>
              <a:path w="133350" h="3105150">
                <a:moveTo>
                  <a:pt x="44449" y="2971327"/>
                </a:moveTo>
                <a:lnTo>
                  <a:pt x="0" y="2971398"/>
                </a:lnTo>
                <a:lnTo>
                  <a:pt x="66888" y="3104640"/>
                </a:lnTo>
                <a:lnTo>
                  <a:pt x="122208" y="2993556"/>
                </a:lnTo>
                <a:lnTo>
                  <a:pt x="44485" y="2993556"/>
                </a:lnTo>
                <a:lnTo>
                  <a:pt x="44449" y="2971327"/>
                </a:lnTo>
                <a:close/>
              </a:path>
              <a:path w="133350" h="3105150">
                <a:moveTo>
                  <a:pt x="133350" y="2971184"/>
                </a:moveTo>
                <a:lnTo>
                  <a:pt x="44449" y="2971327"/>
                </a:lnTo>
                <a:lnTo>
                  <a:pt x="44485" y="2993556"/>
                </a:lnTo>
                <a:lnTo>
                  <a:pt x="88935" y="2993485"/>
                </a:lnTo>
                <a:lnTo>
                  <a:pt x="88899" y="2971255"/>
                </a:lnTo>
                <a:lnTo>
                  <a:pt x="133314" y="2971255"/>
                </a:lnTo>
                <a:close/>
              </a:path>
              <a:path w="133350" h="3105150">
                <a:moveTo>
                  <a:pt x="133314" y="2971255"/>
                </a:moveTo>
                <a:lnTo>
                  <a:pt x="88899" y="2971255"/>
                </a:lnTo>
                <a:lnTo>
                  <a:pt x="88935" y="2993485"/>
                </a:lnTo>
                <a:lnTo>
                  <a:pt x="44485" y="2993556"/>
                </a:lnTo>
                <a:lnTo>
                  <a:pt x="122208" y="2993556"/>
                </a:lnTo>
                <a:lnTo>
                  <a:pt x="133314" y="2971255"/>
                </a:lnTo>
                <a:close/>
              </a:path>
              <a:path w="133350" h="3105150">
                <a:moveTo>
                  <a:pt x="84122" y="0"/>
                </a:moveTo>
                <a:lnTo>
                  <a:pt x="39672" y="71"/>
                </a:lnTo>
                <a:lnTo>
                  <a:pt x="44449" y="2971327"/>
                </a:lnTo>
                <a:lnTo>
                  <a:pt x="88899" y="2971255"/>
                </a:lnTo>
                <a:lnTo>
                  <a:pt x="8412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16606" y="1577037"/>
            <a:ext cx="450308" cy="4061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7082" y="48102"/>
            <a:ext cx="821626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4000">
                <a:cs typeface="Calibri" panose="020F0502020204030204" pitchFamily="34" charset="0"/>
              </a:rPr>
              <a:t>TCP/IP Network Model</a:t>
            </a:r>
            <a:endParaRPr sz="43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444" y="5744971"/>
            <a:ext cx="941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99"/>
                </a:solidFill>
                <a:latin typeface="Arial"/>
                <a:cs typeface="Arial"/>
              </a:rPr>
              <a:t>source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5629" y="1559548"/>
            <a:ext cx="450309" cy="40617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5445" y="5073984"/>
            <a:ext cx="803274" cy="771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5865" y="5147994"/>
            <a:ext cx="390582" cy="353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13688" y="1426463"/>
            <a:ext cx="1850136" cy="4096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64808" y="1571146"/>
          <a:ext cx="1649095" cy="3870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5499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application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975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transport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16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015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network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3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989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link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835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504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physical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879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1126122" y="4961743"/>
            <a:ext cx="352662" cy="7968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126121" y="5052562"/>
            <a:ext cx="157480" cy="16510"/>
          </a:xfrm>
          <a:custGeom>
            <a:avLst/>
            <a:gdLst/>
            <a:ahLst/>
            <a:cxnLst/>
            <a:rect l="l" t="t" r="r" b="b"/>
            <a:pathLst>
              <a:path w="157479" h="16510">
                <a:moveTo>
                  <a:pt x="0" y="16353"/>
                </a:moveTo>
                <a:lnTo>
                  <a:pt x="157264" y="16353"/>
                </a:lnTo>
                <a:lnTo>
                  <a:pt x="157264" y="0"/>
                </a:lnTo>
                <a:lnTo>
                  <a:pt x="0" y="0"/>
                </a:lnTo>
                <a:lnTo>
                  <a:pt x="0" y="16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121359" y="5047800"/>
            <a:ext cx="167005" cy="26034"/>
          </a:xfrm>
          <a:custGeom>
            <a:avLst/>
            <a:gdLst/>
            <a:ahLst/>
            <a:cxnLst/>
            <a:rect l="l" t="t" r="r" b="b"/>
            <a:pathLst>
              <a:path w="167004" h="26035">
                <a:moveTo>
                  <a:pt x="0" y="25879"/>
                </a:moveTo>
                <a:lnTo>
                  <a:pt x="166790" y="25879"/>
                </a:lnTo>
                <a:lnTo>
                  <a:pt x="166790" y="0"/>
                </a:lnTo>
                <a:lnTo>
                  <a:pt x="0" y="0"/>
                </a:lnTo>
                <a:lnTo>
                  <a:pt x="0" y="25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267659" y="5044182"/>
            <a:ext cx="152400" cy="52705"/>
          </a:xfrm>
          <a:custGeom>
            <a:avLst/>
            <a:gdLst/>
            <a:ahLst/>
            <a:cxnLst/>
            <a:rect l="l" t="t" r="r" b="b"/>
            <a:pathLst>
              <a:path w="152400" h="52704">
                <a:moveTo>
                  <a:pt x="125816" y="0"/>
                </a:moveTo>
                <a:lnTo>
                  <a:pt x="26135" y="0"/>
                </a:lnTo>
                <a:lnTo>
                  <a:pt x="15961" y="2053"/>
                </a:lnTo>
                <a:lnTo>
                  <a:pt x="7654" y="7654"/>
                </a:lnTo>
                <a:lnTo>
                  <a:pt x="2053" y="15961"/>
                </a:lnTo>
                <a:lnTo>
                  <a:pt x="0" y="26135"/>
                </a:lnTo>
                <a:lnTo>
                  <a:pt x="2053" y="36307"/>
                </a:lnTo>
                <a:lnTo>
                  <a:pt x="7654" y="44614"/>
                </a:lnTo>
                <a:lnTo>
                  <a:pt x="15961" y="50215"/>
                </a:lnTo>
                <a:lnTo>
                  <a:pt x="26135" y="52269"/>
                </a:lnTo>
                <a:lnTo>
                  <a:pt x="125816" y="52269"/>
                </a:lnTo>
                <a:lnTo>
                  <a:pt x="135988" y="50215"/>
                </a:lnTo>
                <a:lnTo>
                  <a:pt x="144295" y="44614"/>
                </a:lnTo>
                <a:lnTo>
                  <a:pt x="149896" y="36307"/>
                </a:lnTo>
                <a:lnTo>
                  <a:pt x="151950" y="26135"/>
                </a:lnTo>
                <a:lnTo>
                  <a:pt x="149896" y="15961"/>
                </a:lnTo>
                <a:lnTo>
                  <a:pt x="144295" y="7654"/>
                </a:lnTo>
                <a:lnTo>
                  <a:pt x="135988" y="2053"/>
                </a:lnTo>
                <a:lnTo>
                  <a:pt x="125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270188" y="5049626"/>
            <a:ext cx="146682" cy="413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28750" y="5168087"/>
            <a:ext cx="157480" cy="16510"/>
          </a:xfrm>
          <a:custGeom>
            <a:avLst/>
            <a:gdLst/>
            <a:ahLst/>
            <a:cxnLst/>
            <a:rect l="l" t="t" r="r" b="b"/>
            <a:pathLst>
              <a:path w="157479" h="16510">
                <a:moveTo>
                  <a:pt x="0" y="16355"/>
                </a:moveTo>
                <a:lnTo>
                  <a:pt x="157265" y="16355"/>
                </a:lnTo>
                <a:lnTo>
                  <a:pt x="157265" y="0"/>
                </a:lnTo>
                <a:lnTo>
                  <a:pt x="0" y="0"/>
                </a:lnTo>
                <a:lnTo>
                  <a:pt x="0" y="16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123988" y="5163324"/>
            <a:ext cx="167005" cy="26034"/>
          </a:xfrm>
          <a:custGeom>
            <a:avLst/>
            <a:gdLst/>
            <a:ahLst/>
            <a:cxnLst/>
            <a:rect l="l" t="t" r="r" b="b"/>
            <a:pathLst>
              <a:path w="167004" h="26035">
                <a:moveTo>
                  <a:pt x="0" y="25879"/>
                </a:moveTo>
                <a:lnTo>
                  <a:pt x="166790" y="25879"/>
                </a:lnTo>
                <a:lnTo>
                  <a:pt x="166790" y="0"/>
                </a:lnTo>
                <a:lnTo>
                  <a:pt x="0" y="0"/>
                </a:lnTo>
                <a:lnTo>
                  <a:pt x="0" y="25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67555" y="5157002"/>
            <a:ext cx="152400" cy="46990"/>
          </a:xfrm>
          <a:custGeom>
            <a:avLst/>
            <a:gdLst/>
            <a:ahLst/>
            <a:cxnLst/>
            <a:rect l="l" t="t" r="r" b="b"/>
            <a:pathLst>
              <a:path w="152400" h="46989">
                <a:moveTo>
                  <a:pt x="128638" y="0"/>
                </a:moveTo>
                <a:lnTo>
                  <a:pt x="23313" y="0"/>
                </a:lnTo>
                <a:lnTo>
                  <a:pt x="14238" y="1832"/>
                </a:lnTo>
                <a:lnTo>
                  <a:pt x="6828" y="6828"/>
                </a:lnTo>
                <a:lnTo>
                  <a:pt x="1832" y="14238"/>
                </a:lnTo>
                <a:lnTo>
                  <a:pt x="0" y="23313"/>
                </a:lnTo>
                <a:lnTo>
                  <a:pt x="1832" y="32388"/>
                </a:lnTo>
                <a:lnTo>
                  <a:pt x="6828" y="39799"/>
                </a:lnTo>
                <a:lnTo>
                  <a:pt x="14238" y="44795"/>
                </a:lnTo>
                <a:lnTo>
                  <a:pt x="23313" y="46628"/>
                </a:lnTo>
                <a:lnTo>
                  <a:pt x="128638" y="46628"/>
                </a:lnTo>
                <a:lnTo>
                  <a:pt x="137712" y="44795"/>
                </a:lnTo>
                <a:lnTo>
                  <a:pt x="145123" y="39799"/>
                </a:lnTo>
                <a:lnTo>
                  <a:pt x="150119" y="32388"/>
                </a:lnTo>
                <a:lnTo>
                  <a:pt x="151951" y="23313"/>
                </a:lnTo>
                <a:lnTo>
                  <a:pt x="150119" y="14238"/>
                </a:lnTo>
                <a:lnTo>
                  <a:pt x="145123" y="6828"/>
                </a:lnTo>
                <a:lnTo>
                  <a:pt x="137712" y="1832"/>
                </a:lnTo>
                <a:lnTo>
                  <a:pt x="12863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270295" y="5162706"/>
            <a:ext cx="146682" cy="358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128750" y="5283611"/>
            <a:ext cx="157480" cy="16510"/>
          </a:xfrm>
          <a:custGeom>
            <a:avLst/>
            <a:gdLst/>
            <a:ahLst/>
            <a:cxnLst/>
            <a:rect l="l" t="t" r="r" b="b"/>
            <a:pathLst>
              <a:path w="157479" h="16510">
                <a:moveTo>
                  <a:pt x="0" y="16353"/>
                </a:moveTo>
                <a:lnTo>
                  <a:pt x="157265" y="16353"/>
                </a:lnTo>
                <a:lnTo>
                  <a:pt x="157265" y="0"/>
                </a:lnTo>
                <a:lnTo>
                  <a:pt x="0" y="0"/>
                </a:lnTo>
                <a:lnTo>
                  <a:pt x="0" y="16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123988" y="5278849"/>
            <a:ext cx="167005" cy="26034"/>
          </a:xfrm>
          <a:custGeom>
            <a:avLst/>
            <a:gdLst/>
            <a:ahLst/>
            <a:cxnLst/>
            <a:rect l="l" t="t" r="r" b="b"/>
            <a:pathLst>
              <a:path w="167004" h="26035">
                <a:moveTo>
                  <a:pt x="0" y="25879"/>
                </a:moveTo>
                <a:lnTo>
                  <a:pt x="166790" y="25879"/>
                </a:lnTo>
                <a:lnTo>
                  <a:pt x="166790" y="0"/>
                </a:lnTo>
                <a:lnTo>
                  <a:pt x="0" y="0"/>
                </a:lnTo>
                <a:lnTo>
                  <a:pt x="0" y="25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131382" y="5388349"/>
            <a:ext cx="157480" cy="16510"/>
          </a:xfrm>
          <a:custGeom>
            <a:avLst/>
            <a:gdLst/>
            <a:ahLst/>
            <a:cxnLst/>
            <a:rect l="l" t="t" r="r" b="b"/>
            <a:pathLst>
              <a:path w="157479" h="16510">
                <a:moveTo>
                  <a:pt x="0" y="16353"/>
                </a:moveTo>
                <a:lnTo>
                  <a:pt x="157264" y="16353"/>
                </a:lnTo>
                <a:lnTo>
                  <a:pt x="157264" y="0"/>
                </a:lnTo>
                <a:lnTo>
                  <a:pt x="0" y="0"/>
                </a:lnTo>
                <a:lnTo>
                  <a:pt x="0" y="163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126620" y="5383587"/>
            <a:ext cx="167005" cy="26034"/>
          </a:xfrm>
          <a:custGeom>
            <a:avLst/>
            <a:gdLst/>
            <a:ahLst/>
            <a:cxnLst/>
            <a:rect l="l" t="t" r="r" b="b"/>
            <a:pathLst>
              <a:path w="167004" h="26035">
                <a:moveTo>
                  <a:pt x="0" y="25879"/>
                </a:moveTo>
                <a:lnTo>
                  <a:pt x="166790" y="25879"/>
                </a:lnTo>
                <a:lnTo>
                  <a:pt x="166790" y="0"/>
                </a:lnTo>
                <a:lnTo>
                  <a:pt x="0" y="0"/>
                </a:lnTo>
                <a:lnTo>
                  <a:pt x="0" y="25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265031" y="5385410"/>
            <a:ext cx="152400" cy="46990"/>
          </a:xfrm>
          <a:custGeom>
            <a:avLst/>
            <a:gdLst/>
            <a:ahLst/>
            <a:cxnLst/>
            <a:rect l="l" t="t" r="r" b="b"/>
            <a:pathLst>
              <a:path w="152400" h="46989">
                <a:moveTo>
                  <a:pt x="128564" y="0"/>
                </a:moveTo>
                <a:lnTo>
                  <a:pt x="23436" y="0"/>
                </a:lnTo>
                <a:lnTo>
                  <a:pt x="14314" y="1841"/>
                </a:lnTo>
                <a:lnTo>
                  <a:pt x="6864" y="6864"/>
                </a:lnTo>
                <a:lnTo>
                  <a:pt x="1841" y="14313"/>
                </a:lnTo>
                <a:lnTo>
                  <a:pt x="0" y="23436"/>
                </a:lnTo>
                <a:lnTo>
                  <a:pt x="1841" y="32559"/>
                </a:lnTo>
                <a:lnTo>
                  <a:pt x="6864" y="40008"/>
                </a:lnTo>
                <a:lnTo>
                  <a:pt x="14314" y="45031"/>
                </a:lnTo>
                <a:lnTo>
                  <a:pt x="23436" y="46873"/>
                </a:lnTo>
                <a:lnTo>
                  <a:pt x="128564" y="46873"/>
                </a:lnTo>
                <a:lnTo>
                  <a:pt x="137687" y="45031"/>
                </a:lnTo>
                <a:lnTo>
                  <a:pt x="145136" y="40008"/>
                </a:lnTo>
                <a:lnTo>
                  <a:pt x="150159" y="32559"/>
                </a:lnTo>
                <a:lnTo>
                  <a:pt x="152001" y="23436"/>
                </a:lnTo>
                <a:lnTo>
                  <a:pt x="150159" y="14313"/>
                </a:lnTo>
                <a:lnTo>
                  <a:pt x="145136" y="6864"/>
                </a:lnTo>
                <a:lnTo>
                  <a:pt x="137687" y="1841"/>
                </a:lnTo>
                <a:lnTo>
                  <a:pt x="128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267567" y="5385410"/>
            <a:ext cx="146722" cy="412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265029" y="5275261"/>
            <a:ext cx="154940" cy="46990"/>
          </a:xfrm>
          <a:custGeom>
            <a:avLst/>
            <a:gdLst/>
            <a:ahLst/>
            <a:cxnLst/>
            <a:rect l="l" t="t" r="r" b="b"/>
            <a:pathLst>
              <a:path w="154940" h="46989">
                <a:moveTo>
                  <a:pt x="131221" y="0"/>
                </a:moveTo>
                <a:lnTo>
                  <a:pt x="23313" y="0"/>
                </a:lnTo>
                <a:lnTo>
                  <a:pt x="14238" y="1831"/>
                </a:lnTo>
                <a:lnTo>
                  <a:pt x="6828" y="6827"/>
                </a:lnTo>
                <a:lnTo>
                  <a:pt x="1832" y="14238"/>
                </a:lnTo>
                <a:lnTo>
                  <a:pt x="0" y="23313"/>
                </a:lnTo>
                <a:lnTo>
                  <a:pt x="1832" y="32387"/>
                </a:lnTo>
                <a:lnTo>
                  <a:pt x="6828" y="39798"/>
                </a:lnTo>
                <a:lnTo>
                  <a:pt x="14238" y="44794"/>
                </a:lnTo>
                <a:lnTo>
                  <a:pt x="23313" y="46626"/>
                </a:lnTo>
                <a:lnTo>
                  <a:pt x="131221" y="46626"/>
                </a:lnTo>
                <a:lnTo>
                  <a:pt x="140296" y="44794"/>
                </a:lnTo>
                <a:lnTo>
                  <a:pt x="147706" y="39798"/>
                </a:lnTo>
                <a:lnTo>
                  <a:pt x="152702" y="32387"/>
                </a:lnTo>
                <a:lnTo>
                  <a:pt x="154534" y="23313"/>
                </a:lnTo>
                <a:lnTo>
                  <a:pt x="152702" y="14238"/>
                </a:lnTo>
                <a:lnTo>
                  <a:pt x="147706" y="6827"/>
                </a:lnTo>
                <a:lnTo>
                  <a:pt x="140296" y="1831"/>
                </a:lnTo>
                <a:lnTo>
                  <a:pt x="1312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267562" y="4961743"/>
            <a:ext cx="152001" cy="7951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393812" y="4956981"/>
            <a:ext cx="27940" cy="805180"/>
          </a:xfrm>
          <a:custGeom>
            <a:avLst/>
            <a:gdLst/>
            <a:ahLst/>
            <a:cxnLst/>
            <a:rect l="l" t="t" r="r" b="b"/>
            <a:pathLst>
              <a:path w="27940" h="805179">
                <a:moveTo>
                  <a:pt x="0" y="804627"/>
                </a:moveTo>
                <a:lnTo>
                  <a:pt x="27934" y="804627"/>
                </a:lnTo>
                <a:lnTo>
                  <a:pt x="27934" y="0"/>
                </a:lnTo>
                <a:lnTo>
                  <a:pt x="0" y="0"/>
                </a:lnTo>
                <a:lnTo>
                  <a:pt x="0" y="804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415932" y="5162867"/>
            <a:ext cx="62327" cy="7411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416720" y="5049083"/>
            <a:ext cx="64168" cy="8351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413301" y="5721004"/>
            <a:ext cx="69165" cy="706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107711" y="5743275"/>
            <a:ext cx="314960" cy="52705"/>
          </a:xfrm>
          <a:custGeom>
            <a:avLst/>
            <a:gdLst/>
            <a:ahLst/>
            <a:cxnLst/>
            <a:rect l="l" t="t" r="r" b="b"/>
            <a:pathLst>
              <a:path w="314959" h="52704">
                <a:moveTo>
                  <a:pt x="288433" y="0"/>
                </a:moveTo>
                <a:lnTo>
                  <a:pt x="26098" y="0"/>
                </a:lnTo>
                <a:lnTo>
                  <a:pt x="15939" y="2050"/>
                </a:lnTo>
                <a:lnTo>
                  <a:pt x="7644" y="7643"/>
                </a:lnTo>
                <a:lnTo>
                  <a:pt x="2050" y="15939"/>
                </a:lnTo>
                <a:lnTo>
                  <a:pt x="0" y="26097"/>
                </a:lnTo>
                <a:lnTo>
                  <a:pt x="2051" y="36256"/>
                </a:lnTo>
                <a:lnTo>
                  <a:pt x="7644" y="44551"/>
                </a:lnTo>
                <a:lnTo>
                  <a:pt x="15941" y="50144"/>
                </a:lnTo>
                <a:lnTo>
                  <a:pt x="26098" y="52194"/>
                </a:lnTo>
                <a:lnTo>
                  <a:pt x="288434" y="52194"/>
                </a:lnTo>
                <a:lnTo>
                  <a:pt x="298591" y="50144"/>
                </a:lnTo>
                <a:lnTo>
                  <a:pt x="306886" y="44551"/>
                </a:lnTo>
                <a:lnTo>
                  <a:pt x="312479" y="36255"/>
                </a:lnTo>
                <a:lnTo>
                  <a:pt x="314530" y="26097"/>
                </a:lnTo>
                <a:lnTo>
                  <a:pt x="312479" y="15939"/>
                </a:lnTo>
                <a:lnTo>
                  <a:pt x="306887" y="7643"/>
                </a:lnTo>
                <a:lnTo>
                  <a:pt x="298591" y="2050"/>
                </a:lnTo>
                <a:lnTo>
                  <a:pt x="288433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107711" y="5743275"/>
            <a:ext cx="314960" cy="52705"/>
          </a:xfrm>
          <a:custGeom>
            <a:avLst/>
            <a:gdLst/>
            <a:ahLst/>
            <a:cxnLst/>
            <a:rect l="l" t="t" r="r" b="b"/>
            <a:pathLst>
              <a:path w="314959" h="52704">
                <a:moveTo>
                  <a:pt x="0" y="26097"/>
                </a:moveTo>
                <a:lnTo>
                  <a:pt x="2050" y="15939"/>
                </a:lnTo>
                <a:lnTo>
                  <a:pt x="7643" y="7643"/>
                </a:lnTo>
                <a:lnTo>
                  <a:pt x="15939" y="2050"/>
                </a:lnTo>
                <a:lnTo>
                  <a:pt x="26097" y="0"/>
                </a:lnTo>
                <a:lnTo>
                  <a:pt x="288432" y="0"/>
                </a:lnTo>
                <a:lnTo>
                  <a:pt x="298591" y="2050"/>
                </a:lnTo>
                <a:lnTo>
                  <a:pt x="306886" y="7643"/>
                </a:lnTo>
                <a:lnTo>
                  <a:pt x="312479" y="15939"/>
                </a:lnTo>
                <a:lnTo>
                  <a:pt x="314530" y="26097"/>
                </a:lnTo>
                <a:lnTo>
                  <a:pt x="312479" y="36256"/>
                </a:lnTo>
                <a:lnTo>
                  <a:pt x="306886" y="44551"/>
                </a:lnTo>
                <a:lnTo>
                  <a:pt x="298590" y="50144"/>
                </a:lnTo>
                <a:lnTo>
                  <a:pt x="288432" y="52195"/>
                </a:lnTo>
                <a:lnTo>
                  <a:pt x="26097" y="52195"/>
                </a:lnTo>
                <a:lnTo>
                  <a:pt x="15939" y="50144"/>
                </a:lnTo>
                <a:lnTo>
                  <a:pt x="7643" y="44551"/>
                </a:lnTo>
                <a:lnTo>
                  <a:pt x="2050" y="36255"/>
                </a:lnTo>
                <a:lnTo>
                  <a:pt x="0" y="2609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26122" y="5756845"/>
            <a:ext cx="280342" cy="2748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126121" y="5756845"/>
            <a:ext cx="280670" cy="27940"/>
          </a:xfrm>
          <a:custGeom>
            <a:avLst/>
            <a:gdLst/>
            <a:ahLst/>
            <a:cxnLst/>
            <a:rect l="l" t="t" r="r" b="b"/>
            <a:pathLst>
              <a:path w="280670" h="27939">
                <a:moveTo>
                  <a:pt x="0" y="13744"/>
                </a:moveTo>
                <a:lnTo>
                  <a:pt x="0" y="6153"/>
                </a:lnTo>
                <a:lnTo>
                  <a:pt x="6153" y="0"/>
                </a:lnTo>
                <a:lnTo>
                  <a:pt x="13744" y="0"/>
                </a:lnTo>
                <a:lnTo>
                  <a:pt x="266597" y="0"/>
                </a:lnTo>
                <a:lnTo>
                  <a:pt x="274188" y="0"/>
                </a:lnTo>
                <a:lnTo>
                  <a:pt x="280342" y="6153"/>
                </a:lnTo>
                <a:lnTo>
                  <a:pt x="280342" y="13744"/>
                </a:lnTo>
                <a:lnTo>
                  <a:pt x="280342" y="21335"/>
                </a:lnTo>
                <a:lnTo>
                  <a:pt x="274188" y="27489"/>
                </a:lnTo>
                <a:lnTo>
                  <a:pt x="266597" y="27489"/>
                </a:lnTo>
                <a:lnTo>
                  <a:pt x="13744" y="27489"/>
                </a:lnTo>
                <a:lnTo>
                  <a:pt x="6153" y="27489"/>
                </a:lnTo>
                <a:lnTo>
                  <a:pt x="0" y="21335"/>
                </a:lnTo>
                <a:lnTo>
                  <a:pt x="0" y="137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152158" y="5641321"/>
            <a:ext cx="41910" cy="49530"/>
          </a:xfrm>
          <a:custGeom>
            <a:avLst/>
            <a:gdLst/>
            <a:ahLst/>
            <a:cxnLst/>
            <a:rect l="l" t="t" r="r" b="b"/>
            <a:pathLst>
              <a:path w="41909" h="49529">
                <a:moveTo>
                  <a:pt x="20906" y="0"/>
                </a:moveTo>
                <a:lnTo>
                  <a:pt x="12768" y="1941"/>
                </a:lnTo>
                <a:lnTo>
                  <a:pt x="6123" y="7236"/>
                </a:lnTo>
                <a:lnTo>
                  <a:pt x="1642" y="15088"/>
                </a:lnTo>
                <a:lnTo>
                  <a:pt x="0" y="24705"/>
                </a:lnTo>
                <a:lnTo>
                  <a:pt x="1642" y="34321"/>
                </a:lnTo>
                <a:lnTo>
                  <a:pt x="6123" y="42174"/>
                </a:lnTo>
                <a:lnTo>
                  <a:pt x="12768" y="47469"/>
                </a:lnTo>
                <a:lnTo>
                  <a:pt x="20906" y="49411"/>
                </a:lnTo>
                <a:lnTo>
                  <a:pt x="29044" y="47469"/>
                </a:lnTo>
                <a:lnTo>
                  <a:pt x="35690" y="42174"/>
                </a:lnTo>
                <a:lnTo>
                  <a:pt x="40171" y="34321"/>
                </a:lnTo>
                <a:lnTo>
                  <a:pt x="41814" y="24705"/>
                </a:lnTo>
                <a:lnTo>
                  <a:pt x="40171" y="15088"/>
                </a:lnTo>
                <a:lnTo>
                  <a:pt x="35690" y="7236"/>
                </a:lnTo>
                <a:lnTo>
                  <a:pt x="29044" y="1941"/>
                </a:lnTo>
                <a:lnTo>
                  <a:pt x="20906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199494" y="5641321"/>
            <a:ext cx="41910" cy="49530"/>
          </a:xfrm>
          <a:custGeom>
            <a:avLst/>
            <a:gdLst/>
            <a:ahLst/>
            <a:cxnLst/>
            <a:rect l="l" t="t" r="r" b="b"/>
            <a:pathLst>
              <a:path w="41909" h="49529">
                <a:moveTo>
                  <a:pt x="20906" y="0"/>
                </a:moveTo>
                <a:lnTo>
                  <a:pt x="12768" y="1941"/>
                </a:lnTo>
                <a:lnTo>
                  <a:pt x="6123" y="7236"/>
                </a:lnTo>
                <a:lnTo>
                  <a:pt x="1642" y="15088"/>
                </a:lnTo>
                <a:lnTo>
                  <a:pt x="0" y="24705"/>
                </a:lnTo>
                <a:lnTo>
                  <a:pt x="1642" y="34321"/>
                </a:lnTo>
                <a:lnTo>
                  <a:pt x="6123" y="42174"/>
                </a:lnTo>
                <a:lnTo>
                  <a:pt x="12768" y="47469"/>
                </a:lnTo>
                <a:lnTo>
                  <a:pt x="20906" y="49411"/>
                </a:lnTo>
                <a:lnTo>
                  <a:pt x="29044" y="47469"/>
                </a:lnTo>
                <a:lnTo>
                  <a:pt x="35690" y="42174"/>
                </a:lnTo>
                <a:lnTo>
                  <a:pt x="40171" y="34321"/>
                </a:lnTo>
                <a:lnTo>
                  <a:pt x="41814" y="24705"/>
                </a:lnTo>
                <a:lnTo>
                  <a:pt x="40171" y="15088"/>
                </a:lnTo>
                <a:lnTo>
                  <a:pt x="35690" y="7236"/>
                </a:lnTo>
                <a:lnTo>
                  <a:pt x="29044" y="1941"/>
                </a:lnTo>
                <a:lnTo>
                  <a:pt x="209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243938" y="5641321"/>
            <a:ext cx="41910" cy="49530"/>
          </a:xfrm>
          <a:custGeom>
            <a:avLst/>
            <a:gdLst/>
            <a:ahLst/>
            <a:cxnLst/>
            <a:rect l="l" t="t" r="r" b="b"/>
            <a:pathLst>
              <a:path w="41909" h="49529">
                <a:moveTo>
                  <a:pt x="20908" y="0"/>
                </a:moveTo>
                <a:lnTo>
                  <a:pt x="12769" y="1941"/>
                </a:lnTo>
                <a:lnTo>
                  <a:pt x="6123" y="7236"/>
                </a:lnTo>
                <a:lnTo>
                  <a:pt x="1642" y="15088"/>
                </a:lnTo>
                <a:lnTo>
                  <a:pt x="0" y="24705"/>
                </a:lnTo>
                <a:lnTo>
                  <a:pt x="1642" y="34321"/>
                </a:lnTo>
                <a:lnTo>
                  <a:pt x="6123" y="42174"/>
                </a:lnTo>
                <a:lnTo>
                  <a:pt x="12769" y="47469"/>
                </a:lnTo>
                <a:lnTo>
                  <a:pt x="20908" y="49411"/>
                </a:lnTo>
                <a:lnTo>
                  <a:pt x="29046" y="47469"/>
                </a:lnTo>
                <a:lnTo>
                  <a:pt x="35691" y="42174"/>
                </a:lnTo>
                <a:lnTo>
                  <a:pt x="40171" y="34321"/>
                </a:lnTo>
                <a:lnTo>
                  <a:pt x="41814" y="24705"/>
                </a:lnTo>
                <a:lnTo>
                  <a:pt x="40171" y="15088"/>
                </a:lnTo>
                <a:lnTo>
                  <a:pt x="35691" y="7236"/>
                </a:lnTo>
                <a:lnTo>
                  <a:pt x="29046" y="1941"/>
                </a:lnTo>
                <a:lnTo>
                  <a:pt x="20908" y="0"/>
                </a:lnTo>
                <a:close/>
              </a:path>
            </a:pathLst>
          </a:custGeom>
          <a:solidFill>
            <a:srgbClr val="33CC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351500" y="5451679"/>
            <a:ext cx="21590" cy="264160"/>
          </a:xfrm>
          <a:custGeom>
            <a:avLst/>
            <a:gdLst/>
            <a:ahLst/>
            <a:cxnLst/>
            <a:rect l="l" t="t" r="r" b="b"/>
            <a:pathLst>
              <a:path w="21590" h="264160">
                <a:moveTo>
                  <a:pt x="0" y="264106"/>
                </a:moveTo>
                <a:lnTo>
                  <a:pt x="21038" y="264106"/>
                </a:lnTo>
                <a:lnTo>
                  <a:pt x="21038" y="0"/>
                </a:lnTo>
                <a:lnTo>
                  <a:pt x="0" y="0"/>
                </a:lnTo>
                <a:lnTo>
                  <a:pt x="0" y="264106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346737" y="5446917"/>
            <a:ext cx="31115" cy="273685"/>
          </a:xfrm>
          <a:custGeom>
            <a:avLst/>
            <a:gdLst/>
            <a:ahLst/>
            <a:cxnLst/>
            <a:rect l="l" t="t" r="r" b="b"/>
            <a:pathLst>
              <a:path w="31115" h="273685">
                <a:moveTo>
                  <a:pt x="0" y="273631"/>
                </a:moveTo>
                <a:lnTo>
                  <a:pt x="30564" y="273631"/>
                </a:lnTo>
                <a:lnTo>
                  <a:pt x="30564" y="0"/>
                </a:lnTo>
                <a:lnTo>
                  <a:pt x="0" y="0"/>
                </a:lnTo>
                <a:lnTo>
                  <a:pt x="0" y="2736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295473" y="5735828"/>
            <a:ext cx="150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0099"/>
                </a:solidFill>
                <a:latin typeface="Arial"/>
                <a:cs typeface="Arial"/>
              </a:rPr>
              <a:t>destination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201911" y="1420367"/>
            <a:ext cx="1850136" cy="409346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9252132" y="1563027"/>
          <a:ext cx="1649095" cy="3870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9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5499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application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600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977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transport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014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network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33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989"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link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9504"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physical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8986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4191000" y="2687545"/>
            <a:ext cx="281305" cy="320040"/>
          </a:xfrm>
          <a:custGeom>
            <a:avLst/>
            <a:gdLst/>
            <a:ahLst/>
            <a:cxnLst/>
            <a:rect l="l" t="t" r="r" b="b"/>
            <a:pathLst>
              <a:path w="281304" h="257175">
                <a:moveTo>
                  <a:pt x="0" y="0"/>
                </a:moveTo>
                <a:lnTo>
                  <a:pt x="280988" y="0"/>
                </a:lnTo>
                <a:lnTo>
                  <a:pt x="280988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5" name="object 45"/>
          <p:cNvSpPr txBox="1"/>
          <p:nvPr/>
        </p:nvSpPr>
        <p:spPr>
          <a:xfrm>
            <a:off x="4207668" y="2685915"/>
            <a:ext cx="2476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H</a:t>
            </a:r>
            <a:r>
              <a:rPr sz="1600" baseline="-13888" dirty="0">
                <a:latin typeface="Arial"/>
                <a:cs typeface="Arial"/>
              </a:rPr>
              <a:t>t</a:t>
            </a:r>
            <a:endParaRPr sz="1600" baseline="-13888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470401" y="2687544"/>
            <a:ext cx="495300" cy="320040"/>
          </a:xfrm>
          <a:custGeom>
            <a:avLst/>
            <a:gdLst/>
            <a:ahLst/>
            <a:cxnLst/>
            <a:rect l="l" t="t" r="r" b="b"/>
            <a:pathLst>
              <a:path w="495300" h="257175">
                <a:moveTo>
                  <a:pt x="0" y="0"/>
                </a:moveTo>
                <a:lnTo>
                  <a:pt x="495300" y="0"/>
                </a:lnTo>
                <a:lnTo>
                  <a:pt x="4953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00"/>
          </a:p>
        </p:txBody>
      </p:sp>
      <p:sp>
        <p:nvSpPr>
          <p:cNvPr id="47" name="object 47"/>
          <p:cNvSpPr txBox="1"/>
          <p:nvPr/>
        </p:nvSpPr>
        <p:spPr>
          <a:xfrm>
            <a:off x="4664868" y="2688964"/>
            <a:ext cx="28130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>
                <a:latin typeface="Arial"/>
                <a:cs typeface="Arial"/>
              </a:rPr>
              <a:t>M</a:t>
            </a:r>
            <a:r>
              <a:rPr lang="en-US" sz="1600" baseline="-2500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92083"/>
              </p:ext>
            </p:extLst>
          </p:nvPr>
        </p:nvGraphicFramePr>
        <p:xfrm>
          <a:off x="4379106" y="3446245"/>
          <a:ext cx="999104" cy="2692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226"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baseline="-13888" dirty="0">
                          <a:latin typeface="Arial"/>
                          <a:cs typeface="Arial"/>
                        </a:rPr>
                        <a:t>n</a:t>
                      </a:r>
                      <a:endParaRPr sz="1600" baseline="-13888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600" baseline="-13888" dirty="0">
                          <a:latin typeface="Arial"/>
                          <a:cs typeface="Arial"/>
                        </a:rPr>
                        <a:t>t</a:t>
                      </a:r>
                      <a:endParaRPr sz="1600" baseline="-13888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600">
                          <a:latin typeface="Arial"/>
                          <a:cs typeface="Arial"/>
                        </a:rPr>
                        <a:t>M</a:t>
                      </a:r>
                      <a:r>
                        <a:rPr lang="en-US" sz="1600" baseline="-25000">
                          <a:latin typeface="Arial"/>
                          <a:cs typeface="Arial"/>
                        </a:rPr>
                        <a:t>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object 50"/>
          <p:cNvSpPr/>
          <p:nvPr/>
        </p:nvSpPr>
        <p:spPr>
          <a:xfrm>
            <a:off x="7619977" y="1484026"/>
            <a:ext cx="1278255" cy="3812540"/>
          </a:xfrm>
          <a:custGeom>
            <a:avLst/>
            <a:gdLst/>
            <a:ahLst/>
            <a:cxnLst/>
            <a:rect l="l" t="t" r="r" b="b"/>
            <a:pathLst>
              <a:path w="1278254" h="3812540">
                <a:moveTo>
                  <a:pt x="1184742" y="3174644"/>
                </a:moveTo>
                <a:lnTo>
                  <a:pt x="0" y="3772670"/>
                </a:lnTo>
                <a:lnTo>
                  <a:pt x="20030" y="3812352"/>
                </a:lnTo>
                <a:lnTo>
                  <a:pt x="1229156" y="3202016"/>
                </a:lnTo>
                <a:lnTo>
                  <a:pt x="1229174" y="3188301"/>
                </a:lnTo>
                <a:lnTo>
                  <a:pt x="1184724" y="3188301"/>
                </a:lnTo>
                <a:lnTo>
                  <a:pt x="1184742" y="3174644"/>
                </a:lnTo>
                <a:close/>
              </a:path>
              <a:path w="1278254" h="3812540">
                <a:moveTo>
                  <a:pt x="1196934" y="3168489"/>
                </a:moveTo>
                <a:lnTo>
                  <a:pt x="1184742" y="3174644"/>
                </a:lnTo>
                <a:lnTo>
                  <a:pt x="1184724" y="3188301"/>
                </a:lnTo>
                <a:lnTo>
                  <a:pt x="1196934" y="3168489"/>
                </a:lnTo>
                <a:close/>
              </a:path>
              <a:path w="1278254" h="3812540">
                <a:moveTo>
                  <a:pt x="1229200" y="3168489"/>
                </a:moveTo>
                <a:lnTo>
                  <a:pt x="1196934" y="3168489"/>
                </a:lnTo>
                <a:lnTo>
                  <a:pt x="1184724" y="3188301"/>
                </a:lnTo>
                <a:lnTo>
                  <a:pt x="1229174" y="3188301"/>
                </a:lnTo>
                <a:lnTo>
                  <a:pt x="1229200" y="3168489"/>
                </a:lnTo>
                <a:close/>
              </a:path>
              <a:path w="1278254" h="3812540">
                <a:moveTo>
                  <a:pt x="1188736" y="88871"/>
                </a:moveTo>
                <a:lnTo>
                  <a:pt x="1184742" y="3174644"/>
                </a:lnTo>
                <a:lnTo>
                  <a:pt x="1196934" y="3168489"/>
                </a:lnTo>
                <a:lnTo>
                  <a:pt x="1229200" y="3168489"/>
                </a:lnTo>
                <a:lnTo>
                  <a:pt x="1233186" y="88928"/>
                </a:lnTo>
                <a:lnTo>
                  <a:pt x="1188736" y="88871"/>
                </a:lnTo>
                <a:close/>
              </a:path>
              <a:path w="1278254" h="3812540">
                <a:moveTo>
                  <a:pt x="1260924" y="66641"/>
                </a:moveTo>
                <a:lnTo>
                  <a:pt x="1188765" y="66641"/>
                </a:lnTo>
                <a:lnTo>
                  <a:pt x="1233215" y="66699"/>
                </a:lnTo>
                <a:lnTo>
                  <a:pt x="1233186" y="88928"/>
                </a:lnTo>
                <a:lnTo>
                  <a:pt x="1277637" y="88986"/>
                </a:lnTo>
                <a:lnTo>
                  <a:pt x="1260924" y="66641"/>
                </a:lnTo>
                <a:close/>
              </a:path>
              <a:path w="1278254" h="3812540">
                <a:moveTo>
                  <a:pt x="1188765" y="66641"/>
                </a:moveTo>
                <a:lnTo>
                  <a:pt x="1188736" y="88871"/>
                </a:lnTo>
                <a:lnTo>
                  <a:pt x="1233186" y="88928"/>
                </a:lnTo>
                <a:lnTo>
                  <a:pt x="1233215" y="66699"/>
                </a:lnTo>
                <a:lnTo>
                  <a:pt x="1188765" y="66641"/>
                </a:lnTo>
                <a:close/>
              </a:path>
              <a:path w="1278254" h="3812540">
                <a:moveTo>
                  <a:pt x="1211077" y="0"/>
                </a:moveTo>
                <a:lnTo>
                  <a:pt x="1144287" y="88813"/>
                </a:lnTo>
                <a:lnTo>
                  <a:pt x="1188736" y="88871"/>
                </a:lnTo>
                <a:lnTo>
                  <a:pt x="1188765" y="66641"/>
                </a:lnTo>
                <a:lnTo>
                  <a:pt x="1260924" y="66641"/>
                </a:lnTo>
                <a:lnTo>
                  <a:pt x="121107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87164" y="4097934"/>
            <a:ext cx="1277403" cy="683147"/>
          </a:xfrm>
          <a:custGeom>
            <a:avLst/>
            <a:gdLst/>
            <a:ahLst/>
            <a:cxnLst/>
            <a:rect l="l" t="t" r="r" b="b"/>
            <a:pathLst>
              <a:path w="1210945" h="389889">
                <a:moveTo>
                  <a:pt x="0" y="0"/>
                </a:moveTo>
                <a:lnTo>
                  <a:pt x="1210364" y="0"/>
                </a:lnTo>
                <a:lnTo>
                  <a:pt x="1210364" y="389743"/>
                </a:lnTo>
                <a:lnTo>
                  <a:pt x="0" y="3897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17526" y="4143310"/>
            <a:ext cx="1456923" cy="450610"/>
          </a:xfrm>
          <a:custGeom>
            <a:avLst/>
            <a:gdLst/>
            <a:ahLst/>
            <a:cxnLst/>
            <a:rect l="l" t="t" r="r" b="b"/>
            <a:pathLst>
              <a:path w="1381125" h="257175">
                <a:moveTo>
                  <a:pt x="0" y="0"/>
                </a:moveTo>
                <a:lnTo>
                  <a:pt x="1381126" y="0"/>
                </a:lnTo>
                <a:lnTo>
                  <a:pt x="1381126" y="257174"/>
                </a:lnTo>
                <a:lnTo>
                  <a:pt x="0" y="25717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532278"/>
              </p:ext>
            </p:extLst>
          </p:nvPr>
        </p:nvGraphicFramePr>
        <p:xfrm>
          <a:off x="7619978" y="4195697"/>
          <a:ext cx="1318278" cy="450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85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10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aseline="-25000">
                          <a:latin typeface="Arial"/>
                          <a:cs typeface="Arial"/>
                        </a:rPr>
                        <a:t>Hl</a:t>
                      </a: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aseline="-25000" dirty="0">
                          <a:latin typeface="Arial"/>
                          <a:cs typeface="Arial"/>
                        </a:rPr>
                        <a:t>Hn</a:t>
                      </a:r>
                      <a:endParaRPr sz="2000" baseline="-250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000" baseline="-25000" dirty="0">
                          <a:latin typeface="Arial"/>
                          <a:cs typeface="Arial"/>
                        </a:rPr>
                        <a:t>Ht</a:t>
                      </a:r>
                      <a:endParaRPr sz="2000" baseline="-250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aseline="-25000">
                          <a:latin typeface="Arial"/>
                          <a:cs typeface="Arial"/>
                        </a:rPr>
                        <a:t>M</a:t>
                      </a:r>
                      <a:r>
                        <a:rPr lang="en-US" sz="2000" baseline="-25000">
                          <a:latin typeface="Arial"/>
                          <a:cs typeface="Arial"/>
                        </a:rPr>
                        <a:t>i</a:t>
                      </a:r>
                      <a:endParaRPr sz="2000" baseline="-250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1" name="Group 80">
            <a:extLst>
              <a:ext uri="{FF2B5EF4-FFF2-40B4-BE49-F238E27FC236}">
                <a16:creationId xmlns:a16="http://schemas.microsoft.com/office/drawing/2014/main" id="{B388FF44-560A-4269-BD23-8C0A98C734E8}"/>
              </a:ext>
            </a:extLst>
          </p:cNvPr>
          <p:cNvGrpSpPr/>
          <p:nvPr/>
        </p:nvGrpSpPr>
        <p:grpSpPr>
          <a:xfrm>
            <a:off x="7861852" y="3395639"/>
            <a:ext cx="1210944" cy="391602"/>
            <a:chOff x="7861852" y="3395639"/>
            <a:chExt cx="1210944" cy="391602"/>
          </a:xfrm>
        </p:grpSpPr>
        <p:sp>
          <p:nvSpPr>
            <p:cNvPr id="54" name="object 54"/>
            <p:cNvSpPr/>
            <p:nvPr/>
          </p:nvSpPr>
          <p:spPr>
            <a:xfrm>
              <a:off x="7861852" y="3397351"/>
              <a:ext cx="1210944" cy="389890"/>
            </a:xfrm>
            <a:custGeom>
              <a:avLst/>
              <a:gdLst/>
              <a:ahLst/>
              <a:cxnLst/>
              <a:rect l="l" t="t" r="r" b="b"/>
              <a:pathLst>
                <a:path w="1057275" h="257175">
                  <a:moveTo>
                    <a:pt x="0" y="0"/>
                  </a:moveTo>
                  <a:lnTo>
                    <a:pt x="1057275" y="0"/>
                  </a:lnTo>
                  <a:lnTo>
                    <a:pt x="1057275" y="257175"/>
                  </a:lnTo>
                  <a:lnTo>
                    <a:pt x="0" y="257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861852" y="3397351"/>
              <a:ext cx="1210944" cy="389890"/>
            </a:xfrm>
            <a:custGeom>
              <a:avLst/>
              <a:gdLst/>
              <a:ahLst/>
              <a:cxnLst/>
              <a:rect l="l" t="t" r="r" b="b"/>
              <a:pathLst>
                <a:path w="1057275" h="257175">
                  <a:moveTo>
                    <a:pt x="0" y="0"/>
                  </a:moveTo>
                  <a:lnTo>
                    <a:pt x="1057276" y="0"/>
                  </a:lnTo>
                  <a:lnTo>
                    <a:pt x="1057276" y="257175"/>
                  </a:lnTo>
                  <a:lnTo>
                    <a:pt x="0" y="25717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 txBox="1"/>
            <p:nvPr/>
          </p:nvSpPr>
          <p:spPr>
            <a:xfrm>
              <a:off x="8722351" y="3429332"/>
              <a:ext cx="297137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>
                  <a:latin typeface="Arial"/>
                  <a:cs typeface="Arial"/>
                </a:rPr>
                <a:t>M</a:t>
              </a:r>
              <a:r>
                <a:rPr lang="en-US" sz="1400" baseline="-25000">
                  <a:latin typeface="Arial"/>
                  <a:cs typeface="Arial"/>
                </a:rPr>
                <a:t>i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57" name="object 57"/>
            <p:cNvSpPr txBox="1"/>
            <p:nvPr/>
          </p:nvSpPr>
          <p:spPr>
            <a:xfrm>
              <a:off x="8124025" y="3429000"/>
              <a:ext cx="791375" cy="2282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400" dirty="0">
                  <a:latin typeface="Arial"/>
                  <a:cs typeface="Arial"/>
                </a:rPr>
                <a:t>H</a:t>
              </a:r>
              <a:r>
                <a:rPr sz="1800" baseline="-13888" dirty="0">
                  <a:latin typeface="Arial"/>
                  <a:cs typeface="Arial"/>
                </a:rPr>
                <a:t>n</a:t>
              </a:r>
              <a:r>
                <a:rPr sz="1800" spc="217" baseline="-13888" dirty="0">
                  <a:latin typeface="Arial"/>
                  <a:cs typeface="Arial"/>
                </a:rPr>
                <a:t> </a:t>
              </a:r>
              <a:r>
                <a:rPr sz="1400" dirty="0">
                  <a:latin typeface="Arial"/>
                  <a:cs typeface="Arial"/>
                </a:rPr>
                <a:t>H</a:t>
              </a:r>
              <a:r>
                <a:rPr sz="1800" baseline="-13888" dirty="0">
                  <a:latin typeface="Arial"/>
                  <a:cs typeface="Arial"/>
                </a:rPr>
                <a:t>t</a:t>
              </a:r>
              <a:endParaRPr sz="1800" baseline="-13888">
                <a:latin typeface="Arial"/>
                <a:cs typeface="Arial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 flipH="1">
              <a:off x="8581861" y="3397351"/>
              <a:ext cx="45719" cy="389890"/>
            </a:xfrm>
            <a:custGeom>
              <a:avLst/>
              <a:gdLst/>
              <a:ahLst/>
              <a:cxnLst/>
              <a:rect l="l" t="t" r="r" b="b"/>
              <a:pathLst>
                <a:path h="257175">
                  <a:moveTo>
                    <a:pt x="0" y="0"/>
                  </a:moveTo>
                  <a:lnTo>
                    <a:pt x="1" y="2571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 flipH="1">
              <a:off x="8301361" y="3395639"/>
              <a:ext cx="45719" cy="389890"/>
            </a:xfrm>
            <a:custGeom>
              <a:avLst/>
              <a:gdLst/>
              <a:ahLst/>
              <a:cxnLst/>
              <a:rect l="l" t="t" r="r" b="b"/>
              <a:pathLst>
                <a:path h="257175">
                  <a:moveTo>
                    <a:pt x="0" y="0"/>
                  </a:moveTo>
                  <a:lnTo>
                    <a:pt x="1" y="25717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8265786" y="2687546"/>
            <a:ext cx="281305" cy="257175"/>
          </a:xfrm>
          <a:custGeom>
            <a:avLst/>
            <a:gdLst/>
            <a:ahLst/>
            <a:cxnLst/>
            <a:rect l="l" t="t" r="r" b="b"/>
            <a:pathLst>
              <a:path w="281304" h="257175">
                <a:moveTo>
                  <a:pt x="0" y="0"/>
                </a:moveTo>
                <a:lnTo>
                  <a:pt x="280988" y="0"/>
                </a:lnTo>
                <a:lnTo>
                  <a:pt x="280988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65786" y="2687546"/>
            <a:ext cx="281305" cy="257175"/>
          </a:xfrm>
          <a:custGeom>
            <a:avLst/>
            <a:gdLst/>
            <a:ahLst/>
            <a:cxnLst/>
            <a:rect l="l" t="t" r="r" b="b"/>
            <a:pathLst>
              <a:path w="281304" h="257175">
                <a:moveTo>
                  <a:pt x="0" y="0"/>
                </a:moveTo>
                <a:lnTo>
                  <a:pt x="280988" y="0"/>
                </a:lnTo>
                <a:lnTo>
                  <a:pt x="280988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545187" y="2687544"/>
            <a:ext cx="495300" cy="257175"/>
          </a:xfrm>
          <a:custGeom>
            <a:avLst/>
            <a:gdLst/>
            <a:ahLst/>
            <a:cxnLst/>
            <a:rect l="l" t="t" r="r" b="b"/>
            <a:pathLst>
              <a:path w="495300" h="257175">
                <a:moveTo>
                  <a:pt x="0" y="0"/>
                </a:moveTo>
                <a:lnTo>
                  <a:pt x="495300" y="0"/>
                </a:lnTo>
                <a:lnTo>
                  <a:pt x="4953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545187" y="2687544"/>
            <a:ext cx="495300" cy="257175"/>
          </a:xfrm>
          <a:custGeom>
            <a:avLst/>
            <a:gdLst/>
            <a:ahLst/>
            <a:cxnLst/>
            <a:rect l="l" t="t" r="r" b="b"/>
            <a:pathLst>
              <a:path w="495300" h="257175">
                <a:moveTo>
                  <a:pt x="0" y="0"/>
                </a:moveTo>
                <a:lnTo>
                  <a:pt x="495300" y="0"/>
                </a:lnTo>
                <a:lnTo>
                  <a:pt x="4953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8269754" y="2689859"/>
            <a:ext cx="6692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sz="1400" dirty="0">
                <a:latin typeface="Arial"/>
                <a:cs typeface="Arial"/>
              </a:rPr>
              <a:t>H</a:t>
            </a:r>
            <a:r>
              <a:rPr sz="1800" baseline="-13888" dirty="0">
                <a:latin typeface="Arial"/>
                <a:cs typeface="Arial"/>
              </a:rPr>
              <a:t>t</a:t>
            </a:r>
            <a:r>
              <a:rPr sz="1800" baseline="-13888">
                <a:latin typeface="Arial"/>
                <a:cs typeface="Arial"/>
              </a:rPr>
              <a:t>	</a:t>
            </a:r>
            <a:r>
              <a:rPr sz="1400">
                <a:latin typeface="Arial"/>
                <a:cs typeface="Arial"/>
              </a:rPr>
              <a:t>M</a:t>
            </a:r>
            <a:r>
              <a:rPr lang="en-US" sz="1400" baseline="-25000">
                <a:latin typeface="Arial"/>
                <a:cs typeface="Arial"/>
              </a:rPr>
              <a:t>i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558968" y="4656438"/>
            <a:ext cx="4149090" cy="686435"/>
          </a:xfrm>
          <a:custGeom>
            <a:avLst/>
            <a:gdLst/>
            <a:ahLst/>
            <a:cxnLst/>
            <a:rect l="l" t="t" r="r" b="b"/>
            <a:pathLst>
              <a:path w="4149090" h="686435">
                <a:moveTo>
                  <a:pt x="4015428" y="552704"/>
                </a:moveTo>
                <a:lnTo>
                  <a:pt x="4015226" y="597153"/>
                </a:lnTo>
                <a:lnTo>
                  <a:pt x="4037450" y="597254"/>
                </a:lnTo>
                <a:lnTo>
                  <a:pt x="4037248" y="641703"/>
                </a:lnTo>
                <a:lnTo>
                  <a:pt x="4015024" y="641703"/>
                </a:lnTo>
                <a:lnTo>
                  <a:pt x="4014823" y="686052"/>
                </a:lnTo>
                <a:lnTo>
                  <a:pt x="4104538" y="641703"/>
                </a:lnTo>
                <a:lnTo>
                  <a:pt x="4037248" y="641703"/>
                </a:lnTo>
                <a:lnTo>
                  <a:pt x="4104742" y="641602"/>
                </a:lnTo>
                <a:lnTo>
                  <a:pt x="4148475" y="619983"/>
                </a:lnTo>
                <a:lnTo>
                  <a:pt x="4015428" y="552704"/>
                </a:lnTo>
                <a:close/>
              </a:path>
              <a:path w="4149090" h="686435">
                <a:moveTo>
                  <a:pt x="4015226" y="597153"/>
                </a:moveTo>
                <a:lnTo>
                  <a:pt x="4015024" y="641602"/>
                </a:lnTo>
                <a:lnTo>
                  <a:pt x="4037248" y="641703"/>
                </a:lnTo>
                <a:lnTo>
                  <a:pt x="4037450" y="597254"/>
                </a:lnTo>
                <a:lnTo>
                  <a:pt x="4015226" y="597153"/>
                </a:lnTo>
                <a:close/>
              </a:path>
              <a:path w="4149090" h="686435">
                <a:moveTo>
                  <a:pt x="23262" y="0"/>
                </a:moveTo>
                <a:lnTo>
                  <a:pt x="0" y="37876"/>
                </a:lnTo>
                <a:lnTo>
                  <a:pt x="958571" y="626601"/>
                </a:lnTo>
                <a:lnTo>
                  <a:pt x="962560" y="627738"/>
                </a:lnTo>
                <a:lnTo>
                  <a:pt x="4015024" y="641602"/>
                </a:lnTo>
                <a:lnTo>
                  <a:pt x="4015226" y="597153"/>
                </a:lnTo>
                <a:lnTo>
                  <a:pt x="978364" y="586593"/>
                </a:lnTo>
                <a:lnTo>
                  <a:pt x="966834" y="583307"/>
                </a:lnTo>
                <a:lnTo>
                  <a:pt x="973013" y="583307"/>
                </a:lnTo>
                <a:lnTo>
                  <a:pt x="23262" y="0"/>
                </a:lnTo>
                <a:close/>
              </a:path>
              <a:path w="4149090" h="686435">
                <a:moveTo>
                  <a:pt x="966834" y="583307"/>
                </a:moveTo>
                <a:lnTo>
                  <a:pt x="978364" y="586593"/>
                </a:lnTo>
                <a:lnTo>
                  <a:pt x="973059" y="583335"/>
                </a:lnTo>
                <a:lnTo>
                  <a:pt x="966834" y="583307"/>
                </a:lnTo>
                <a:close/>
              </a:path>
              <a:path w="4149090" h="686435">
                <a:moveTo>
                  <a:pt x="973059" y="583335"/>
                </a:moveTo>
                <a:lnTo>
                  <a:pt x="978364" y="586593"/>
                </a:lnTo>
                <a:lnTo>
                  <a:pt x="1690450" y="586593"/>
                </a:lnTo>
                <a:lnTo>
                  <a:pt x="973059" y="583335"/>
                </a:lnTo>
                <a:close/>
              </a:path>
              <a:path w="4149090" h="686435">
                <a:moveTo>
                  <a:pt x="973013" y="583307"/>
                </a:moveTo>
                <a:lnTo>
                  <a:pt x="966834" y="583307"/>
                </a:lnTo>
                <a:lnTo>
                  <a:pt x="973059" y="58333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264961" y="1862875"/>
            <a:ext cx="829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ss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270839" y="2645155"/>
            <a:ext cx="828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egme</a:t>
            </a:r>
            <a:r>
              <a:rPr sz="1800" spc="-1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265271" y="3414014"/>
            <a:ext cx="91122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datagram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frame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1" name="object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05241"/>
              </p:ext>
            </p:extLst>
          </p:nvPr>
        </p:nvGraphicFramePr>
        <p:xfrm>
          <a:off x="4140748" y="4229169"/>
          <a:ext cx="1346199" cy="257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2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baseline="-13888" dirty="0">
                          <a:latin typeface="Arial"/>
                          <a:cs typeface="Arial"/>
                        </a:rPr>
                        <a:t>l</a:t>
                      </a:r>
                      <a:endParaRPr sz="1800" baseline="-13888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baseline="-13888" dirty="0">
                          <a:latin typeface="Arial"/>
                          <a:cs typeface="Arial"/>
                        </a:rPr>
                        <a:t>n</a:t>
                      </a:r>
                      <a:endParaRPr sz="1800" baseline="-13888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800" baseline="-13888" dirty="0">
                          <a:latin typeface="Arial"/>
                          <a:cs typeface="Arial"/>
                        </a:rPr>
                        <a:t>t</a:t>
                      </a:r>
                      <a:endParaRPr sz="1800" baseline="-13888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>
                          <a:latin typeface="Arial"/>
                          <a:cs typeface="Arial"/>
                        </a:rPr>
                        <a:t>M</a:t>
                      </a:r>
                      <a:r>
                        <a:rPr lang="en-US" sz="1400" baseline="-25000">
                          <a:latin typeface="Arial"/>
                          <a:cs typeface="Arial"/>
                        </a:rPr>
                        <a:t>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2" name="Group 71">
            <a:extLst>
              <a:ext uri="{FF2B5EF4-FFF2-40B4-BE49-F238E27FC236}">
                <a16:creationId xmlns:a16="http://schemas.microsoft.com/office/drawing/2014/main" id="{5AE7C253-1FA9-40E9-9109-240AE85FCE47}"/>
              </a:ext>
            </a:extLst>
          </p:cNvPr>
          <p:cNvGrpSpPr/>
          <p:nvPr/>
        </p:nvGrpSpPr>
        <p:grpSpPr>
          <a:xfrm>
            <a:off x="4166949" y="1535100"/>
            <a:ext cx="912271" cy="340525"/>
            <a:chOff x="4343400" y="1524000"/>
            <a:chExt cx="912271" cy="340525"/>
          </a:xfrm>
        </p:grpSpPr>
        <p:sp>
          <p:nvSpPr>
            <p:cNvPr id="48" name="object 48"/>
            <p:cNvSpPr txBox="1"/>
            <p:nvPr/>
          </p:nvSpPr>
          <p:spPr>
            <a:xfrm>
              <a:off x="4760371" y="1526197"/>
              <a:ext cx="495300" cy="338328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19050" rIns="0" bIns="0" rtlCol="0">
              <a:spAutoFit/>
            </a:bodyPr>
            <a:lstStyle/>
            <a:p>
              <a:pPr marL="207010">
                <a:lnSpc>
                  <a:spcPct val="100000"/>
                </a:lnSpc>
                <a:spcBef>
                  <a:spcPts val="150"/>
                </a:spcBef>
              </a:pPr>
              <a:r>
                <a:rPr sz="1600" dirty="0">
                  <a:latin typeface="Arial"/>
                  <a:cs typeface="Arial"/>
                </a:rPr>
                <a:t>M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73" name="object 45">
              <a:extLst>
                <a:ext uri="{FF2B5EF4-FFF2-40B4-BE49-F238E27FC236}">
                  <a16:creationId xmlns:a16="http://schemas.microsoft.com/office/drawing/2014/main" id="{5FED6EE7-80D8-4880-B990-837841CAD8BB}"/>
                </a:ext>
              </a:extLst>
            </p:cNvPr>
            <p:cNvSpPr txBox="1"/>
            <p:nvPr/>
          </p:nvSpPr>
          <p:spPr>
            <a:xfrm>
              <a:off x="4343400" y="1524000"/>
              <a:ext cx="416971" cy="338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600">
                  <a:latin typeface="Arial"/>
                  <a:cs typeface="Arial"/>
                </a:rPr>
                <a:t>H</a:t>
              </a:r>
              <a:r>
                <a:rPr lang="en-US" sz="1600" baseline="-13888" dirty="0">
                  <a:latin typeface="Arial"/>
                  <a:cs typeface="Arial"/>
                </a:rPr>
                <a:t>a</a:t>
              </a:r>
              <a:endParaRPr sz="1600" baseline="-13888">
                <a:latin typeface="Arial"/>
                <a:cs typeface="Arial"/>
              </a:endParaRPr>
            </a:p>
          </p:txBody>
        </p:sp>
      </p:grp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1D88DEE1-5B15-4F9E-9889-9D929B8CF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7162"/>
              </p:ext>
            </p:extLst>
          </p:nvPr>
        </p:nvGraphicFramePr>
        <p:xfrm>
          <a:off x="4126030" y="2110840"/>
          <a:ext cx="19550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767">
                  <a:extLst>
                    <a:ext uri="{9D8B030D-6E8A-4147-A177-3AD203B41FA5}">
                      <a16:colId xmlns:a16="http://schemas.microsoft.com/office/drawing/2014/main" val="1487237252"/>
                    </a:ext>
                  </a:extLst>
                </a:gridCol>
                <a:gridCol w="488767">
                  <a:extLst>
                    <a:ext uri="{9D8B030D-6E8A-4147-A177-3AD203B41FA5}">
                      <a16:colId xmlns:a16="http://schemas.microsoft.com/office/drawing/2014/main" val="2434498938"/>
                    </a:ext>
                  </a:extLst>
                </a:gridCol>
                <a:gridCol w="488767">
                  <a:extLst>
                    <a:ext uri="{9D8B030D-6E8A-4147-A177-3AD203B41FA5}">
                      <a16:colId xmlns:a16="http://schemas.microsoft.com/office/drawing/2014/main" val="778089212"/>
                    </a:ext>
                  </a:extLst>
                </a:gridCol>
                <a:gridCol w="488767">
                  <a:extLst>
                    <a:ext uri="{9D8B030D-6E8A-4147-A177-3AD203B41FA5}">
                      <a16:colId xmlns:a16="http://schemas.microsoft.com/office/drawing/2014/main" val="1818671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700" b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700" b="0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700" b="0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700" b="0" baseline="-250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168488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99C5CA40-4854-4662-BD9A-75E627248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788861"/>
              </p:ext>
            </p:extLst>
          </p:nvPr>
        </p:nvGraphicFramePr>
        <p:xfrm>
          <a:off x="7276029" y="2186053"/>
          <a:ext cx="1955068" cy="35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767">
                  <a:extLst>
                    <a:ext uri="{9D8B030D-6E8A-4147-A177-3AD203B41FA5}">
                      <a16:colId xmlns:a16="http://schemas.microsoft.com/office/drawing/2014/main" val="1487237252"/>
                    </a:ext>
                  </a:extLst>
                </a:gridCol>
                <a:gridCol w="488767">
                  <a:extLst>
                    <a:ext uri="{9D8B030D-6E8A-4147-A177-3AD203B41FA5}">
                      <a16:colId xmlns:a16="http://schemas.microsoft.com/office/drawing/2014/main" val="2434498938"/>
                    </a:ext>
                  </a:extLst>
                </a:gridCol>
                <a:gridCol w="488767">
                  <a:extLst>
                    <a:ext uri="{9D8B030D-6E8A-4147-A177-3AD203B41FA5}">
                      <a16:colId xmlns:a16="http://schemas.microsoft.com/office/drawing/2014/main" val="778089212"/>
                    </a:ext>
                  </a:extLst>
                </a:gridCol>
                <a:gridCol w="488767">
                  <a:extLst>
                    <a:ext uri="{9D8B030D-6E8A-4147-A177-3AD203B41FA5}">
                      <a16:colId xmlns:a16="http://schemas.microsoft.com/office/drawing/2014/main" val="1818671500"/>
                    </a:ext>
                  </a:extLst>
                </a:gridCol>
              </a:tblGrid>
              <a:tr h="300534">
                <a:tc>
                  <a:txBody>
                    <a:bodyPr/>
                    <a:lstStyle/>
                    <a:p>
                      <a:r>
                        <a:rPr lang="en-US" sz="1700" b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700" b="0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700" b="0" baseline="-250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700" b="0" baseline="-2500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7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168488"/>
                  </a:ext>
                </a:extLst>
              </a:tr>
            </a:tbl>
          </a:graphicData>
        </a:graphic>
      </p:graphicFrame>
      <p:grpSp>
        <p:nvGrpSpPr>
          <p:cNvPr id="74" name="Group 73">
            <a:extLst>
              <a:ext uri="{FF2B5EF4-FFF2-40B4-BE49-F238E27FC236}">
                <a16:creationId xmlns:a16="http://schemas.microsoft.com/office/drawing/2014/main" id="{0492B2DC-A004-441E-94C7-518C87B9C6A0}"/>
              </a:ext>
            </a:extLst>
          </p:cNvPr>
          <p:cNvGrpSpPr/>
          <p:nvPr/>
        </p:nvGrpSpPr>
        <p:grpSpPr>
          <a:xfrm>
            <a:off x="7797427" y="1625058"/>
            <a:ext cx="912271" cy="340525"/>
            <a:chOff x="7579954" y="1580996"/>
            <a:chExt cx="912271" cy="340525"/>
          </a:xfrm>
        </p:grpSpPr>
        <p:sp>
          <p:nvSpPr>
            <p:cNvPr id="78" name="object 48">
              <a:extLst>
                <a:ext uri="{FF2B5EF4-FFF2-40B4-BE49-F238E27FC236}">
                  <a16:creationId xmlns:a16="http://schemas.microsoft.com/office/drawing/2014/main" id="{402077A6-0F8F-4BB6-82B5-E98D72CA5025}"/>
                </a:ext>
              </a:extLst>
            </p:cNvPr>
            <p:cNvSpPr txBox="1"/>
            <p:nvPr/>
          </p:nvSpPr>
          <p:spPr>
            <a:xfrm>
              <a:off x="7996925" y="1583193"/>
              <a:ext cx="495300" cy="338328"/>
            </a:xfrm>
            <a:prstGeom prst="rect">
              <a:avLst/>
            </a:prstGeom>
            <a:ln w="9525">
              <a:solidFill>
                <a:srgbClr val="000000"/>
              </a:solidFill>
            </a:ln>
          </p:spPr>
          <p:txBody>
            <a:bodyPr vert="horz" wrap="square" lIns="0" tIns="19050" rIns="0" bIns="0" rtlCol="0">
              <a:spAutoFit/>
            </a:bodyPr>
            <a:lstStyle/>
            <a:p>
              <a:pPr marL="207010">
                <a:lnSpc>
                  <a:spcPct val="100000"/>
                </a:lnSpc>
                <a:spcBef>
                  <a:spcPts val="150"/>
                </a:spcBef>
              </a:pPr>
              <a:r>
                <a:rPr sz="1600" dirty="0">
                  <a:latin typeface="Arial"/>
                  <a:cs typeface="Arial"/>
                </a:rPr>
                <a:t>M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79" name="object 45">
              <a:extLst>
                <a:ext uri="{FF2B5EF4-FFF2-40B4-BE49-F238E27FC236}">
                  <a16:creationId xmlns:a16="http://schemas.microsoft.com/office/drawing/2014/main" id="{AA7B3D20-A778-43F1-89AD-721F305A2440}"/>
                </a:ext>
              </a:extLst>
            </p:cNvPr>
            <p:cNvSpPr txBox="1"/>
            <p:nvPr/>
          </p:nvSpPr>
          <p:spPr>
            <a:xfrm>
              <a:off x="7579954" y="1580996"/>
              <a:ext cx="416971" cy="338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600">
                  <a:latin typeface="Arial"/>
                  <a:cs typeface="Arial"/>
                </a:rPr>
                <a:t>H</a:t>
              </a:r>
              <a:r>
                <a:rPr lang="en-US" sz="1600" baseline="-13888" dirty="0">
                  <a:latin typeface="Arial"/>
                  <a:cs typeface="Arial"/>
                </a:rPr>
                <a:t>a</a:t>
              </a:r>
              <a:endParaRPr sz="1600" baseline="-13888">
                <a:latin typeface="Arial"/>
                <a:cs typeface="Arial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8614A23A-1470-42D2-828D-48288201A8D6}"/>
              </a:ext>
            </a:extLst>
          </p:cNvPr>
          <p:cNvSpPr txBox="1"/>
          <p:nvPr/>
        </p:nvSpPr>
        <p:spPr>
          <a:xfrm>
            <a:off x="5106339" y="255382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39CDE05-13A7-4A88-B85E-BEDE4FD6561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19174" y="4653150"/>
            <a:ext cx="364897" cy="58383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CE5E97C0-86A7-4C8E-8CDD-81500C7FB7D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65786" y="4621630"/>
            <a:ext cx="364897" cy="58383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36BF321-1161-42CE-959C-06D3BA03A1D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87278" y="4670631"/>
            <a:ext cx="104775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">
            <a:extLst>
              <a:ext uri="{FF2B5EF4-FFF2-40B4-BE49-F238E27FC236}">
                <a16:creationId xmlns:a16="http://schemas.microsoft.com/office/drawing/2014/main" id="{38BE144E-90DB-4112-AA14-BA388B6335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60947" y="898330"/>
            <a:ext cx="8909247" cy="1204913"/>
          </a:xfrm>
        </p:spPr>
        <p:txBody>
          <a:bodyPr anchor="ctr"/>
          <a:lstStyle/>
          <a:p>
            <a:pPr marL="571500" indent="-571500" eaLnBrk="1" hangingPunct="1">
              <a:buFont typeface="Wingdings" panose="05000000000000000000" pitchFamily="2" charset="2"/>
              <a:buChar char="v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Building Blocks for Network Security</a:t>
            </a:r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6DF9F6C9-E3A4-4925-8D9F-B59F281B44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133600"/>
            <a:ext cx="11430000" cy="3657600"/>
          </a:xfrm>
        </p:spPr>
        <p:txBody>
          <a:bodyPr/>
          <a:lstStyle/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600" b="1" dirty="0">
                <a:ea typeface="宋体" panose="02010600030101010101" pitchFamily="2" charset="-122"/>
              </a:rPr>
              <a:t>Encryption</a:t>
            </a:r>
            <a:r>
              <a:rPr lang="en-GB" altLang="zh-CN" sz="2600" dirty="0">
                <a:ea typeface="宋体" panose="02010600030101010101" pitchFamily="2" charset="-122"/>
              </a:rPr>
              <a:t> and </a:t>
            </a:r>
            <a:r>
              <a:rPr lang="en-GB" altLang="zh-CN" sz="2600" b="1" dirty="0">
                <a:ea typeface="宋体" panose="02010600030101010101" pitchFamily="2" charset="-122"/>
              </a:rPr>
              <a:t>authentication</a:t>
            </a:r>
            <a:r>
              <a:rPr lang="en-GB" altLang="zh-CN" sz="2600" dirty="0">
                <a:ea typeface="宋体" panose="02010600030101010101" pitchFamily="2" charset="-122"/>
              </a:rPr>
              <a:t> algorithms are building blocks of secure network protocols</a:t>
            </a:r>
          </a:p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GB" altLang="zh-CN" sz="2600" dirty="0">
              <a:ea typeface="宋体" panose="02010600030101010101" pitchFamily="2" charset="-122"/>
            </a:endParaRPr>
          </a:p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600" dirty="0">
                <a:ea typeface="宋体" panose="02010600030101010101" pitchFamily="2" charset="-122"/>
              </a:rPr>
              <a:t>Deploying cryptographic algorithms at different layers have different security effects</a:t>
            </a:r>
          </a:p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GB" altLang="zh-CN" sz="2600" dirty="0">
              <a:ea typeface="宋体" panose="02010600030101010101" pitchFamily="2" charset="-122"/>
            </a:endParaRPr>
          </a:p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600" dirty="0">
                <a:ea typeface="宋体" panose="02010600030101010101" pitchFamily="2" charset="-122"/>
              </a:rPr>
              <a:t>Where should we put the security protocol in the </a:t>
            </a:r>
            <a:r>
              <a:rPr lang="en-GB" altLang="zh-CN" sz="2600">
                <a:ea typeface="宋体" panose="02010600030101010101" pitchFamily="2" charset="-122"/>
              </a:rPr>
              <a:t>network architecture</a:t>
            </a:r>
            <a:r>
              <a:rPr lang="en-GB" altLang="zh-CN" sz="2600" dirty="0"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335341-78DA-427D-B80E-C99FCEAE99F0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106167"/>
            <a:ext cx="7992888" cy="7921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kern="0">
                <a:solidFill>
                  <a:schemeClr val="tx1"/>
                </a:solidFill>
              </a:rPr>
              <a:t>Deployment network secure protocols</a:t>
            </a:r>
            <a:endParaRPr lang="en-GB" altLang="en-US" sz="36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407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1DE64236-EFCF-46B9-A6F7-988896F76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-5318"/>
            <a:ext cx="8928484" cy="792163"/>
          </a:xfrm>
        </p:spPr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Deployment network secure protocols</a:t>
            </a:r>
            <a:endParaRPr lang="en-GB" alt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5CF46A-3922-4C8D-9940-A9D5F693C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1196752"/>
            <a:ext cx="714178" cy="881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A66CAE-0F4E-4774-A756-46F1F995A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196753"/>
            <a:ext cx="804134" cy="9266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63C60D-C383-4234-972E-DD939496D137}"/>
              </a:ext>
            </a:extLst>
          </p:cNvPr>
          <p:cNvCxnSpPr>
            <a:cxnSpLocks/>
          </p:cNvCxnSpPr>
          <p:nvPr/>
        </p:nvCxnSpPr>
        <p:spPr bwMode="auto">
          <a:xfrm>
            <a:off x="3719736" y="1606317"/>
            <a:ext cx="468052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5CFC19-69A6-426B-B6A0-7D4B28DB979F}"/>
              </a:ext>
            </a:extLst>
          </p:cNvPr>
          <p:cNvSpPr txBox="1"/>
          <p:nvPr/>
        </p:nvSpPr>
        <p:spPr>
          <a:xfrm>
            <a:off x="3300508" y="1897705"/>
            <a:ext cx="5208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How to establish secure protocol?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B3212-4B93-4CD0-9053-B964E23FF970}"/>
              </a:ext>
            </a:extLst>
          </p:cNvPr>
          <p:cNvSpPr txBox="1"/>
          <p:nvPr/>
        </p:nvSpPr>
        <p:spPr>
          <a:xfrm>
            <a:off x="2351585" y="2439589"/>
            <a:ext cx="59080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/>
              <a:t>Authentication?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Key agreement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Chosen cipher, MAC for exchage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14DC45-2148-4B79-89D3-7090880BDC54}"/>
              </a:ext>
            </a:extLst>
          </p:cNvPr>
          <p:cNvSpPr txBox="1"/>
          <p:nvPr/>
        </p:nvSpPr>
        <p:spPr>
          <a:xfrm>
            <a:off x="5663954" y="4005064"/>
            <a:ext cx="365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AES-128-CBC, SHA256,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D288A1-DD0E-44CA-99BB-DFC7E6E5AF87}"/>
              </a:ext>
            </a:extLst>
          </p:cNvPr>
          <p:cNvSpPr txBox="1"/>
          <p:nvPr/>
        </p:nvSpPr>
        <p:spPr>
          <a:xfrm>
            <a:off x="5663952" y="4484243"/>
            <a:ext cx="4392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AES-256-GCM, SHA3-512, … </a:t>
            </a:r>
          </a:p>
        </p:txBody>
      </p:sp>
    </p:spTree>
    <p:extLst>
      <p:ext uri="{BB962C8B-B14F-4D97-AF65-F5344CB8AC3E}">
        <p14:creationId xmlns:p14="http://schemas.microsoft.com/office/powerpoint/2010/main" val="1002329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3E399ED0-E52B-45CD-AFB7-39E228904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428" y="830659"/>
            <a:ext cx="11125200" cy="792163"/>
          </a:xfrm>
        </p:spPr>
        <p:txBody>
          <a:bodyPr/>
          <a:lstStyle/>
          <a:p>
            <a:pPr eaLnBrk="1" hangingPunct="1"/>
            <a:r>
              <a:rPr lang="en-US" altLang="en-US" sz="3600"/>
              <a:t>Where should we deploy the secure protocol? </a:t>
            </a:r>
            <a:endParaRPr lang="en-US" alt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304B0-CEA3-4E48-859C-B042DEC48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622822"/>
            <a:ext cx="8763000" cy="48006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D435D5C-675A-4FE7-8A43-EFC8EE0BE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-111498"/>
            <a:ext cx="8928484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>
                <a:solidFill>
                  <a:schemeClr val="tx1"/>
                </a:solidFill>
              </a:rPr>
              <a:t>Deployment network secure protocols</a:t>
            </a:r>
            <a:endParaRPr lang="en-GB" altLang="en-US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B3991F9E-56F4-42EC-819C-416E10BE4E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95400" y="2057400"/>
            <a:ext cx="4014788" cy="3546475"/>
          </a:xfrm>
        </p:spPr>
        <p:txBody>
          <a:bodyPr/>
          <a:lstStyle/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700" dirty="0">
                <a:ea typeface="宋体" panose="02010600030101010101" pitchFamily="2" charset="-122"/>
              </a:rPr>
              <a:t>Application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Web, Email</a:t>
            </a:r>
          </a:p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700" dirty="0">
                <a:ea typeface="宋体" panose="02010600030101010101" pitchFamily="2" charset="-122"/>
              </a:rPr>
              <a:t>Transport Layer 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TCP, UDP</a:t>
            </a:r>
          </a:p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700" dirty="0">
                <a:ea typeface="宋体" panose="02010600030101010101" pitchFamily="2" charset="-122"/>
              </a:rPr>
              <a:t>Network Layer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IP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6AE3F88A-DAED-4517-9ADA-5EDDB04683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36215" y="1955967"/>
            <a:ext cx="4014787" cy="4061123"/>
          </a:xfrm>
        </p:spPr>
        <p:txBody>
          <a:bodyPr/>
          <a:lstStyle/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700" dirty="0">
                <a:ea typeface="宋体" panose="02010600030101010101" pitchFamily="2" charset="-122"/>
              </a:rPr>
              <a:t>Data Link Layer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Ethernet, 802.11</a:t>
            </a:r>
          </a:p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</a:pPr>
            <a:r>
              <a:rPr lang="en-GB" altLang="zh-CN" sz="2700" dirty="0">
                <a:ea typeface="宋体" panose="02010600030101010101" pitchFamily="2" charset="-122"/>
              </a:rPr>
              <a:t>Physical Layer</a:t>
            </a:r>
          </a:p>
        </p:txBody>
      </p:sp>
      <p:sp>
        <p:nvSpPr>
          <p:cNvPr id="7174" name="Text Box 4">
            <a:extLst>
              <a:ext uri="{FF2B5EF4-FFF2-40B4-BE49-F238E27FC236}">
                <a16:creationId xmlns:a16="http://schemas.microsoft.com/office/drawing/2014/main" id="{E00CCCB4-986D-4F8A-9641-F5678AA2F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1402" y="1188378"/>
            <a:ext cx="31400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  <a:tab pos="2625725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900" dirty="0">
                <a:solidFill>
                  <a:srgbClr val="000000"/>
                </a:solidFill>
                <a:cs typeface="DejaVu Sans" panose="020B0603030804020204" pitchFamily="34" charset="0"/>
              </a:rPr>
              <a:t>Logical (Software)</a:t>
            </a:r>
            <a:r>
              <a:rPr lang="ar-SA" altLang="zh-CN" sz="2900" dirty="0">
                <a:solidFill>
                  <a:srgbClr val="000000"/>
                </a:solidFill>
                <a:cs typeface="DejaVu Sans" panose="020B0603030804020204" pitchFamily="34" charset="0"/>
              </a:rPr>
              <a:t>‏</a:t>
            </a:r>
            <a:endParaRPr lang="en-GB" altLang="zh-CN" sz="2900" dirty="0">
              <a:solidFill>
                <a:srgbClr val="000000"/>
              </a:solidFill>
              <a:cs typeface="DejaVu Sans" panose="020B0603030804020204" pitchFamily="34" charset="0"/>
            </a:endParaRPr>
          </a:p>
        </p:txBody>
      </p:sp>
      <p:sp>
        <p:nvSpPr>
          <p:cNvPr id="7175" name="Text Box 5">
            <a:extLst>
              <a:ext uri="{FF2B5EF4-FFF2-40B4-BE49-F238E27FC236}">
                <a16:creationId xmlns:a16="http://schemas.microsoft.com/office/drawing/2014/main" id="{ACB084DC-43D4-42AA-AAB2-27006E0E0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9564" y="1273078"/>
            <a:ext cx="3489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900">
                <a:solidFill>
                  <a:srgbClr val="000000"/>
                </a:solidFill>
                <a:cs typeface="DejaVu Sans" panose="020B0603030804020204" pitchFamily="34" charset="0"/>
              </a:rPr>
              <a:t>Physical (Hardware)</a:t>
            </a:r>
            <a:r>
              <a:rPr lang="ar-SA" altLang="zh-CN" sz="2900">
                <a:solidFill>
                  <a:srgbClr val="000000"/>
                </a:solidFill>
                <a:cs typeface="DejaVu Sans" panose="020B0603030804020204" pitchFamily="34" charset="0"/>
              </a:rPr>
              <a:t>‏</a:t>
            </a:r>
            <a:endParaRPr lang="en-GB" altLang="zh-CN" sz="2900">
              <a:solidFill>
                <a:srgbClr val="000000"/>
              </a:solidFill>
              <a:cs typeface="DejaVu Sans" panose="020B0603030804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14FCA6-BDDA-4894-BAF5-A0C035123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973" y="22493"/>
            <a:ext cx="8928484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>
                <a:solidFill>
                  <a:schemeClr val="tx1"/>
                </a:solidFill>
              </a:rPr>
              <a:t>Deployment network secure protocols</a:t>
            </a:r>
            <a:endParaRPr lang="en-GB" altLang="en-US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461D3-2FCA-444D-96EC-8D96A8748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796" y="980728"/>
            <a:ext cx="6158204" cy="5544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3CA0D-1F5B-4B90-A775-90CE768D0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5562600"/>
            <a:ext cx="4267200" cy="494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9E3D91-4F0B-4D54-8DF6-13FDF1D77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117" y="5600032"/>
            <a:ext cx="1281112" cy="45720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EE870310-75B1-41C4-BECF-F95EFAF7A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-4570"/>
            <a:ext cx="8928484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>
                <a:solidFill>
                  <a:schemeClr val="tx1"/>
                </a:solidFill>
              </a:rPr>
              <a:t>Deployment network secure protocols</a:t>
            </a:r>
            <a:endParaRPr lang="en-GB" altLang="en-US" kern="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35EC7A-EDA5-49D3-BA09-807D5D5AC44A}"/>
              </a:ext>
            </a:extLst>
          </p:cNvPr>
          <p:cNvSpPr/>
          <p:nvPr/>
        </p:nvSpPr>
        <p:spPr>
          <a:xfrm>
            <a:off x="457200" y="980729"/>
            <a:ext cx="67544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Clr>
                <a:srgbClr val="9E9EFF"/>
              </a:buClr>
            </a:pPr>
            <a:r>
              <a:rPr lang="en-US" altLang="zh-CN" sz="2200">
                <a:ea typeface="宋体" panose="02010600030101010101" pitchFamily="2" charset="-122"/>
              </a:rPr>
              <a:t>PGP and S/MIME  Email Security Protocols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4C5951-B450-411F-BA67-7A9B3EE4F6B4}"/>
              </a:ext>
            </a:extLst>
          </p:cNvPr>
          <p:cNvSpPr/>
          <p:nvPr/>
        </p:nvSpPr>
        <p:spPr>
          <a:xfrm>
            <a:off x="2815023" y="1460002"/>
            <a:ext cx="422904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rgbClr val="9E9EFF"/>
              </a:buClr>
            </a:pPr>
            <a:r>
              <a:rPr lang="en-US" altLang="zh-CN" sz="2600">
                <a:ea typeface="宋体" panose="02010600030101010101" pitchFamily="2" charset="-122"/>
              </a:rPr>
              <a:t>SSL/TLS, SSH protocol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85E272-36C2-43AD-96C9-5804A3BDF7F0}"/>
              </a:ext>
            </a:extLst>
          </p:cNvPr>
          <p:cNvSpPr/>
          <p:nvPr/>
        </p:nvSpPr>
        <p:spPr>
          <a:xfrm>
            <a:off x="2856491" y="3263274"/>
            <a:ext cx="385714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rgbClr val="9E9EFF"/>
              </a:buClr>
            </a:pPr>
            <a:r>
              <a:rPr lang="en-US" altLang="zh-CN" sz="2600">
                <a:ea typeface="宋体" panose="02010600030101010101" pitchFamily="2" charset="-122"/>
              </a:rPr>
              <a:t>Ipsec, VPN protocols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5806AB8-7253-4FFA-BD90-6E8653F51942}"/>
              </a:ext>
            </a:extLst>
          </p:cNvPr>
          <p:cNvSpPr/>
          <p:nvPr/>
        </p:nvSpPr>
        <p:spPr bwMode="auto">
          <a:xfrm rot="10552392">
            <a:off x="6581217" y="3426612"/>
            <a:ext cx="418374" cy="31545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Times" pitchFamily="18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CC98C00-2120-4F40-B95E-12A6FD5665FB}"/>
              </a:ext>
            </a:extLst>
          </p:cNvPr>
          <p:cNvSpPr/>
          <p:nvPr/>
        </p:nvSpPr>
        <p:spPr bwMode="auto">
          <a:xfrm rot="10800000">
            <a:off x="6668157" y="1054683"/>
            <a:ext cx="234886" cy="41899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Times" pitchFamily="18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9927213-0C01-40A6-9A58-FA0C8F9A31BB}"/>
              </a:ext>
            </a:extLst>
          </p:cNvPr>
          <p:cNvSpPr/>
          <p:nvPr/>
        </p:nvSpPr>
        <p:spPr bwMode="auto">
          <a:xfrm rot="10800000">
            <a:off x="6899215" y="1548493"/>
            <a:ext cx="418374" cy="31545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Times" pitchFamily="18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08F5B13-43C6-4435-9864-157A1A450ED0}"/>
              </a:ext>
            </a:extLst>
          </p:cNvPr>
          <p:cNvSpPr/>
          <p:nvPr/>
        </p:nvSpPr>
        <p:spPr bwMode="auto">
          <a:xfrm rot="10982860">
            <a:off x="6447997" y="4511019"/>
            <a:ext cx="418374" cy="31545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Times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EE65D3-BE0A-4293-A7BF-2A89A7675646}"/>
              </a:ext>
            </a:extLst>
          </p:cNvPr>
          <p:cNvSpPr txBox="1"/>
          <p:nvPr/>
        </p:nvSpPr>
        <p:spPr>
          <a:xfrm>
            <a:off x="2092747" y="4480941"/>
            <a:ext cx="45804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/>
              <a:t>WEB, WPA, WPA2, WPA 3 …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">
            <a:extLst>
              <a:ext uri="{FF2B5EF4-FFF2-40B4-BE49-F238E27FC236}">
                <a16:creationId xmlns:a16="http://schemas.microsoft.com/office/drawing/2014/main" id="{5C88582E-C0C0-474F-BA92-6C7E22DA8E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-96253"/>
            <a:ext cx="7542213" cy="955775"/>
          </a:xfrm>
        </p:spPr>
        <p:txBody>
          <a:bodyPr anchor="ctr"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What Are the Pros and Cons?</a:t>
            </a: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268FE7E3-96B4-4528-ABD3-8F6089AA78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78779"/>
            <a:ext cx="10263733" cy="5032375"/>
          </a:xfrm>
        </p:spPr>
        <p:txBody>
          <a:bodyPr/>
          <a:lstStyle/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b="1" dirty="0">
                <a:ea typeface="宋体" panose="02010600030101010101" pitchFamily="2" charset="-122"/>
              </a:rPr>
              <a:t>Application Layer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Provides end-to-end security protection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>
                <a:ea typeface="宋体" panose="02010600030101010101" pitchFamily="2" charset="-122"/>
              </a:rPr>
              <a:t>Intermediate nodes need not to </a:t>
            </a:r>
            <a:r>
              <a:rPr lang="en-GB" altLang="zh-CN" dirty="0">
                <a:ea typeface="宋体" panose="02010600030101010101" pitchFamily="2" charset="-122"/>
              </a:rPr>
              <a:t>decrypt data or check </a:t>
            </a:r>
            <a:r>
              <a:rPr lang="en-GB" altLang="zh-CN">
                <a:ea typeface="宋体" panose="02010600030101010101" pitchFamily="2" charset="-122"/>
              </a:rPr>
              <a:t>for MAC, signature;  </a:t>
            </a:r>
            <a:endParaRPr lang="en-GB" altLang="zh-CN" dirty="0">
              <a:ea typeface="宋体" panose="02010600030101010101" pitchFamily="2" charset="-122"/>
            </a:endParaRP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Attackers may analyse traffic and modify headers</a:t>
            </a:r>
          </a:p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b="1" dirty="0">
                <a:ea typeface="宋体" panose="02010600030101010101" pitchFamily="2" charset="-122"/>
              </a:rPr>
              <a:t>Transport Layer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Provides security protections for TCP packets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No need to modify any application programs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Attackers </a:t>
            </a:r>
            <a:r>
              <a:rPr lang="en-GB" altLang="zh-CN">
                <a:solidFill>
                  <a:srgbClr val="FF0000"/>
                </a:solidFill>
                <a:ea typeface="宋体" panose="02010600030101010101" pitchFamily="2" charset="-122"/>
              </a:rPr>
              <a:t>may analyse/attacks via IP, link </a:t>
            </a:r>
            <a:r>
              <a:rPr lang="en-GB" altLang="zh-CN" dirty="0">
                <a:solidFill>
                  <a:srgbClr val="FF0000"/>
                </a:solidFill>
                <a:ea typeface="宋体" panose="02010600030101010101" pitchFamily="2" charset="-122"/>
              </a:rPr>
              <a:t>headers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6A3C1C6E-6931-4418-9894-0002DA01C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04483"/>
            <a:ext cx="10515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GB" altLang="zh-CN" b="1" dirty="0">
                <a:ea typeface="宋体" panose="02010600030101010101" pitchFamily="2" charset="-122"/>
              </a:rPr>
              <a:t>Network Layer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GB" altLang="zh-CN">
                <a:ea typeface="宋体" panose="02010600030101010101" pitchFamily="2" charset="-122"/>
              </a:rPr>
              <a:t>Provides </a:t>
            </a:r>
            <a:r>
              <a:rPr lang="en-GB" altLang="zh-CN" b="1">
                <a:ea typeface="宋体" panose="02010600030101010101" pitchFamily="2" charset="-122"/>
              </a:rPr>
              <a:t>node-to-node</a:t>
            </a:r>
            <a:r>
              <a:rPr lang="en-GB" altLang="zh-CN">
                <a:ea typeface="宋体" panose="02010600030101010101" pitchFamily="2" charset="-122"/>
              </a:rPr>
              <a:t> </a:t>
            </a:r>
            <a:r>
              <a:rPr lang="en-GB" altLang="zh-CN" dirty="0">
                <a:ea typeface="宋体" panose="02010600030101010101" pitchFamily="2" charset="-122"/>
              </a:rPr>
              <a:t>security protection</a:t>
            </a:r>
          </a:p>
          <a:p>
            <a:pPr lvl="2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GB" altLang="zh-CN" dirty="0">
                <a:ea typeface="宋体" panose="02010600030101010101" pitchFamily="2" charset="-122"/>
              </a:rPr>
              <a:t>Transport mode: Encrypt payload only</a:t>
            </a:r>
          </a:p>
          <a:p>
            <a:pPr lvl="2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GB" altLang="zh-CN" dirty="0">
                <a:ea typeface="宋体" panose="02010600030101010101" pitchFamily="2" charset="-122"/>
              </a:rPr>
              <a:t>Tunnel mode: Encrypt both header &amp; payload; need a gateway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GB" altLang="zh-CN" dirty="0">
                <a:ea typeface="宋体" panose="02010600030101010101" pitchFamily="2" charset="-122"/>
              </a:rPr>
              <a:t>No need to modify any application programs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US" altLang="zh-CN" b="1" dirty="0">
                <a:ea typeface="宋体" panose="02010600030101010101" pitchFamily="2" charset="-122"/>
              </a:rPr>
              <a:t>Data-link Layer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Provides security protections for frames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No need to modify any application programs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</a:pPr>
            <a:r>
              <a:rPr lang="en-US" altLang="zh-CN" dirty="0">
                <a:ea typeface="宋体" panose="02010600030101010101" pitchFamily="2" charset="-122"/>
              </a:rPr>
              <a:t>Traffic analysis would not yield much info</a:t>
            </a:r>
            <a:endParaRPr lang="en-GB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AE23D2-99CF-4C2D-82F4-F84767536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-46148"/>
            <a:ext cx="7542213" cy="10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3600" kern="0" dirty="0">
                <a:ea typeface="宋体" panose="02010600030101010101" pitchFamily="2" charset="-122"/>
              </a:rPr>
              <a:t>What Are the Pros and Cons?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id="{4B187F3D-691F-477A-9A15-DA58CC9AFD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SSH protocol</a:t>
            </a:r>
          </a:p>
        </p:txBody>
      </p:sp>
      <p:sp>
        <p:nvSpPr>
          <p:cNvPr id="61444" name="Rectangle 5">
            <a:extLst>
              <a:ext uri="{FF2B5EF4-FFF2-40B4-BE49-F238E27FC236}">
                <a16:creationId xmlns:a16="http://schemas.microsoft.com/office/drawing/2014/main" id="{C7183F0F-C53A-4983-81D2-A03F77B5E7D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72201" y="1525589"/>
            <a:ext cx="3884611" cy="4646612"/>
          </a:xfrm>
        </p:spPr>
        <p:txBody>
          <a:bodyPr/>
          <a:lstStyle/>
          <a:p>
            <a:pPr eaLnBrk="1" hangingPunct="1">
              <a:buClr>
                <a:srgbClr val="9E9EFF"/>
              </a:buClr>
            </a:pPr>
            <a:r>
              <a:rPr lang="en-US" altLang="zh-CN" sz="2200" dirty="0">
                <a:ea typeface="宋体" panose="02010600030101010101" pitchFamily="2" charset="-122"/>
              </a:rPr>
              <a:t>SSH Connection: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sz="1900" dirty="0">
                <a:ea typeface="宋体" panose="02010600030101010101" pitchFamily="2" charset="-122"/>
              </a:rPr>
              <a:t>Sets up multiple channels for different applications in a single SSH connection 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200" dirty="0">
                <a:ea typeface="宋体" panose="02010600030101010101" pitchFamily="2" charset="-122"/>
              </a:rPr>
              <a:t>SSH User Authentication: 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sz="1900" dirty="0">
                <a:ea typeface="宋体" panose="02010600030101010101" pitchFamily="2" charset="-122"/>
              </a:rPr>
              <a:t>Authenticate user to server 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sz="1900" dirty="0">
                <a:ea typeface="宋体" panose="02010600030101010101" pitchFamily="2" charset="-122"/>
              </a:rPr>
              <a:t>Using password or PKC 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200" dirty="0">
                <a:ea typeface="宋体" panose="02010600030101010101" pitchFamily="2" charset="-122"/>
              </a:rPr>
              <a:t>SSH Transport 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sz="1900" dirty="0">
                <a:ea typeface="宋体" panose="02010600030101010101" pitchFamily="2" charset="-122"/>
              </a:rPr>
              <a:t>Handles initial setup: server authentication, and key exchange 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sz="1900" dirty="0">
                <a:ea typeface="宋体" panose="02010600030101010101" pitchFamily="2" charset="-122"/>
              </a:rPr>
              <a:t>Set up encryption and compression algorithms</a:t>
            </a:r>
          </a:p>
        </p:txBody>
      </p:sp>
      <p:grpSp>
        <p:nvGrpSpPr>
          <p:cNvPr id="61445" name="Group 48">
            <a:extLst>
              <a:ext uri="{FF2B5EF4-FFF2-40B4-BE49-F238E27FC236}">
                <a16:creationId xmlns:a16="http://schemas.microsoft.com/office/drawing/2014/main" id="{E367AB27-F12E-4C48-AD97-707DFF6DF0D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525590"/>
            <a:ext cx="4267200" cy="4113211"/>
            <a:chOff x="533400" y="2438400"/>
            <a:chExt cx="4191000" cy="37338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0FB695-6EC5-4B33-A6B7-1777B20CF406}"/>
                </a:ext>
              </a:extLst>
            </p:cNvPr>
            <p:cNvSpPr/>
            <p:nvPr/>
          </p:nvSpPr>
          <p:spPr>
            <a:xfrm>
              <a:off x="533400" y="2438400"/>
              <a:ext cx="2743200" cy="3733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8758B93-5C8E-4CFD-951E-5A163E659287}"/>
                </a:ext>
              </a:extLst>
            </p:cNvPr>
            <p:cNvCxnSpPr/>
            <p:nvPr/>
          </p:nvCxnSpPr>
          <p:spPr>
            <a:xfrm>
              <a:off x="533400" y="2438400"/>
              <a:ext cx="32004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EED5CD4-77CF-41E6-8944-EB5052051637}"/>
                </a:ext>
              </a:extLst>
            </p:cNvPr>
            <p:cNvCxnSpPr/>
            <p:nvPr/>
          </p:nvCxnSpPr>
          <p:spPr>
            <a:xfrm>
              <a:off x="533400" y="2970213"/>
              <a:ext cx="2743200" cy="15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4FB6CF-09D2-4A1D-90DB-9E8C17B30864}"/>
                </a:ext>
              </a:extLst>
            </p:cNvPr>
            <p:cNvCxnSpPr/>
            <p:nvPr/>
          </p:nvCxnSpPr>
          <p:spPr>
            <a:xfrm>
              <a:off x="533400" y="3505200"/>
              <a:ext cx="27432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84869B-009D-40C4-8BAD-A7A8CFE357CC}"/>
                </a:ext>
              </a:extLst>
            </p:cNvPr>
            <p:cNvCxnSpPr/>
            <p:nvPr/>
          </p:nvCxnSpPr>
          <p:spPr>
            <a:xfrm>
              <a:off x="533400" y="4038600"/>
              <a:ext cx="32004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496E32C-1421-4B1D-AC7F-3B776B12BB87}"/>
                </a:ext>
              </a:extLst>
            </p:cNvPr>
            <p:cNvCxnSpPr/>
            <p:nvPr/>
          </p:nvCxnSpPr>
          <p:spPr>
            <a:xfrm>
              <a:off x="533400" y="4572000"/>
              <a:ext cx="27432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9D5B6D-36A1-4E3A-B92C-934F26F3DF7A}"/>
                </a:ext>
              </a:extLst>
            </p:cNvPr>
            <p:cNvCxnSpPr/>
            <p:nvPr/>
          </p:nvCxnSpPr>
          <p:spPr>
            <a:xfrm>
              <a:off x="533400" y="5103813"/>
              <a:ext cx="2743200" cy="158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C2D0137-736C-4118-A50D-FC36DEDC2893}"/>
                </a:ext>
              </a:extLst>
            </p:cNvPr>
            <p:cNvCxnSpPr/>
            <p:nvPr/>
          </p:nvCxnSpPr>
          <p:spPr>
            <a:xfrm>
              <a:off x="533400" y="5638800"/>
              <a:ext cx="2743200" cy="15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455" name="TextBox 27">
              <a:extLst>
                <a:ext uri="{FF2B5EF4-FFF2-40B4-BE49-F238E27FC236}">
                  <a16:creationId xmlns:a16="http://schemas.microsoft.com/office/drawing/2014/main" id="{6E352B4D-2863-4067-BDF9-74D31A056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2587823"/>
              <a:ext cx="2743200" cy="2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SSH Connection</a:t>
              </a:r>
            </a:p>
          </p:txBody>
        </p:sp>
        <p:sp>
          <p:nvSpPr>
            <p:cNvPr id="61456" name="TextBox 28">
              <a:extLst>
                <a:ext uri="{FF2B5EF4-FFF2-40B4-BE49-F238E27FC236}">
                  <a16:creationId xmlns:a16="http://schemas.microsoft.com/office/drawing/2014/main" id="{9C643F22-ED3C-4955-8C9B-A1AB3DD40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121223"/>
              <a:ext cx="2743200" cy="2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SSH User Authentication</a:t>
              </a:r>
            </a:p>
          </p:txBody>
        </p:sp>
        <p:sp>
          <p:nvSpPr>
            <p:cNvPr id="61457" name="TextBox 29">
              <a:extLst>
                <a:ext uri="{FF2B5EF4-FFF2-40B4-BE49-F238E27FC236}">
                  <a16:creationId xmlns:a16="http://schemas.microsoft.com/office/drawing/2014/main" id="{0B98EFBE-71D6-4F90-A17F-ED11544F8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654623"/>
              <a:ext cx="2743200" cy="2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SSH Transport</a:t>
              </a:r>
            </a:p>
          </p:txBody>
        </p:sp>
        <p:sp>
          <p:nvSpPr>
            <p:cNvPr id="61458" name="TextBox 30">
              <a:extLst>
                <a:ext uri="{FF2B5EF4-FFF2-40B4-BE49-F238E27FC236}">
                  <a16:creationId xmlns:a16="http://schemas.microsoft.com/office/drawing/2014/main" id="{4ACA08EB-A6E8-4320-BCF7-36FEC60A5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188023"/>
              <a:ext cx="2743200" cy="2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TCP</a:t>
              </a:r>
            </a:p>
          </p:txBody>
        </p:sp>
        <p:sp>
          <p:nvSpPr>
            <p:cNvPr id="61459" name="TextBox 31">
              <a:extLst>
                <a:ext uri="{FF2B5EF4-FFF2-40B4-BE49-F238E27FC236}">
                  <a16:creationId xmlns:a16="http://schemas.microsoft.com/office/drawing/2014/main" id="{C765892F-ED46-467B-932C-88262DCF2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4721423"/>
              <a:ext cx="2743200" cy="2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IP</a:t>
              </a:r>
            </a:p>
          </p:txBody>
        </p:sp>
        <p:sp>
          <p:nvSpPr>
            <p:cNvPr id="61460" name="TextBox 32">
              <a:extLst>
                <a:ext uri="{FF2B5EF4-FFF2-40B4-BE49-F238E27FC236}">
                  <a16:creationId xmlns:a16="http://schemas.microsoft.com/office/drawing/2014/main" id="{D4842144-3B34-4C13-8835-8011E48C1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5254823"/>
              <a:ext cx="2743200" cy="2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Data Link</a:t>
              </a:r>
            </a:p>
          </p:txBody>
        </p:sp>
        <p:sp>
          <p:nvSpPr>
            <p:cNvPr id="61461" name="TextBox 33">
              <a:extLst>
                <a:ext uri="{FF2B5EF4-FFF2-40B4-BE49-F238E27FC236}">
                  <a16:creationId xmlns:a16="http://schemas.microsoft.com/office/drawing/2014/main" id="{C6FD5437-1377-4A74-B6B9-02EE13E0D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5788223"/>
              <a:ext cx="2743200" cy="2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Physical 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994D048-46E0-4A43-9F4F-DF0586C4E179}"/>
                </a:ext>
              </a:extLst>
            </p:cNvPr>
            <p:cNvCxnSpPr/>
            <p:nvPr/>
          </p:nvCxnSpPr>
          <p:spPr>
            <a:xfrm rot="5400000">
              <a:off x="2705894" y="3237706"/>
              <a:ext cx="1600200" cy="1588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463" name="TextBox 47">
              <a:extLst>
                <a:ext uri="{FF2B5EF4-FFF2-40B4-BE49-F238E27FC236}">
                  <a16:creationId xmlns:a16="http://schemas.microsoft.com/office/drawing/2014/main" id="{6381F6D8-4CF9-4063-BCB7-F1C2ADF62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200" y="3058180"/>
              <a:ext cx="1219200" cy="474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702030302020204" pitchFamily="66" charset="0"/>
                </a:rPr>
                <a:t>Application Layer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24D9414-6D40-4BE8-B6A3-D1D6B3262887}"/>
              </a:ext>
            </a:extLst>
          </p:cNvPr>
          <p:cNvSpPr txBox="1"/>
          <p:nvPr/>
        </p:nvSpPr>
        <p:spPr>
          <a:xfrm>
            <a:off x="2514600" y="5791201"/>
            <a:ext cx="1911350" cy="3667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/>
              <a:t>SSH architecture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183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">
            <a:extLst>
              <a:ext uri="{FF2B5EF4-FFF2-40B4-BE49-F238E27FC236}">
                <a16:creationId xmlns:a16="http://schemas.microsoft.com/office/drawing/2014/main" id="{C2380A7C-6D50-4216-B3FB-4AF549E750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6912768" cy="845020"/>
          </a:xfrm>
        </p:spPr>
        <p:txBody>
          <a:bodyPr anchor="ctr"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>
                <a:ea typeface="宋体" panose="02010600030101010101" pitchFamily="2" charset="-122"/>
              </a:rPr>
              <a:t>SSH protocol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pic>
        <p:nvPicPr>
          <p:cNvPr id="24578" name="Picture 2" descr="Steps to Establish a Secure Shell (SSH) Connection ">
            <a:extLst>
              <a:ext uri="{FF2B5EF4-FFF2-40B4-BE49-F238E27FC236}">
                <a16:creationId xmlns:a16="http://schemas.microsoft.com/office/drawing/2014/main" id="{63EB67A9-A101-4050-9EEE-8C018A3F3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124744"/>
            <a:ext cx="8521970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9229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1">
            <a:extLst>
              <a:ext uri="{FF2B5EF4-FFF2-40B4-BE49-F238E27FC236}">
                <a16:creationId xmlns:a16="http://schemas.microsoft.com/office/drawing/2014/main" id="{C5095CC0-6B71-4AE7-8A25-1F50B3B7F2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-107850"/>
            <a:ext cx="7543800" cy="944562"/>
          </a:xfrm>
        </p:spPr>
        <p:txBody>
          <a:bodyPr anchor="ctr"/>
          <a:lstStyle/>
          <a:p>
            <a:pPr eaLnBrk="1" hangingPunct="1"/>
            <a:r>
              <a:rPr lang="en-US" altLang="zh-CN" sz="4100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SSL/TLS</a:t>
            </a:r>
          </a:p>
        </p:txBody>
      </p:sp>
      <p:sp>
        <p:nvSpPr>
          <p:cNvPr id="31748" name="Content Placeholder 2">
            <a:extLst>
              <a:ext uri="{FF2B5EF4-FFF2-40B4-BE49-F238E27FC236}">
                <a16:creationId xmlns:a16="http://schemas.microsoft.com/office/drawing/2014/main" id="{3572DAD2-0A45-42D7-AE0F-ECB23174452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81200" y="836712"/>
            <a:ext cx="8229600" cy="4495800"/>
          </a:xfrm>
        </p:spPr>
        <p:txBody>
          <a:bodyPr/>
          <a:lstStyle/>
          <a:p>
            <a:pPr eaLnBrk="1" hangingPunct="1">
              <a:buClr>
                <a:srgbClr val="9E9EFF"/>
              </a:buClr>
            </a:pPr>
            <a:r>
              <a:rPr lang="en-US" altLang="zh-CN" sz="2800">
                <a:ea typeface="宋体" panose="02010600030101010101" pitchFamily="2" charset="-122"/>
              </a:rPr>
              <a:t>Secure Socket Layer Protocol (SSL)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sz="2400">
                <a:ea typeface="宋体" panose="02010600030101010101" pitchFamily="2" charset="-122"/>
              </a:rPr>
              <a:t>Designed by Netscape in 1994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C878F1-30BB-4410-8D2D-C89056388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1749564"/>
            <a:ext cx="7488832" cy="42717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0D582E-FBEB-44D6-9658-FF656445E8A1}"/>
              </a:ext>
            </a:extLst>
          </p:cNvPr>
          <p:cNvSpPr/>
          <p:nvPr/>
        </p:nvSpPr>
        <p:spPr>
          <a:xfrm>
            <a:off x="2380184" y="6021288"/>
            <a:ext cx="78306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https://en.wikipedia.org/wiki/Transport_Layer_Security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99C79E67-12E0-47C7-8C4B-384D166502D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14400" y="152400"/>
            <a:ext cx="8077200" cy="914400"/>
          </a:xfrm>
        </p:spPr>
        <p:txBody>
          <a:bodyPr/>
          <a:lstStyle/>
          <a:p>
            <a:pPr marL="0" indent="0" eaLnBrk="1" hangingPunct="1">
              <a:buClr>
                <a:srgbClr val="9E9EFF"/>
              </a:buClr>
              <a:buNone/>
            </a:pPr>
            <a:r>
              <a:rPr lang="en-US" altLang="zh-CN">
                <a:ea typeface="宋体" panose="02010600030101010101" pitchFamily="2" charset="-122"/>
              </a:rPr>
              <a:t>Basic Security Model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57348" name="Picture 27" descr="Picture9.png">
            <a:extLst>
              <a:ext uri="{FF2B5EF4-FFF2-40B4-BE49-F238E27FC236}">
                <a16:creationId xmlns:a16="http://schemas.microsoft.com/office/drawing/2014/main" id="{49DE7815-5D6B-4DC2-9C00-DADE72149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55" y="745098"/>
            <a:ext cx="9402425" cy="348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6" descr="Picture8.png">
            <a:extLst>
              <a:ext uri="{FF2B5EF4-FFF2-40B4-BE49-F238E27FC236}">
                <a16:creationId xmlns:a16="http://schemas.microsoft.com/office/drawing/2014/main" id="{8B69C1E3-EBD3-4CCC-971D-5DD9A30F0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450296"/>
            <a:ext cx="8458200" cy="193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A5793A-4A1E-4F29-B468-AD10F34CF851}"/>
              </a:ext>
            </a:extLst>
          </p:cNvPr>
          <p:cNvSpPr txBox="1"/>
          <p:nvPr/>
        </p:nvSpPr>
        <p:spPr>
          <a:xfrm>
            <a:off x="64706" y="845286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Cryptosystem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30DD1-C4DD-4D7D-9D80-128FB3D7A897}"/>
              </a:ext>
            </a:extLst>
          </p:cNvPr>
          <p:cNvSpPr txBox="1"/>
          <p:nvPr/>
        </p:nvSpPr>
        <p:spPr>
          <a:xfrm>
            <a:off x="228600" y="4267634"/>
            <a:ext cx="4612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 Traffic Monitoring and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701632-75D6-4374-973F-295F0E9BCB92}"/>
              </a:ext>
            </a:extLst>
          </p:cNvPr>
          <p:cNvCxnSpPr/>
          <p:nvPr/>
        </p:nvCxnSpPr>
        <p:spPr bwMode="auto">
          <a:xfrm>
            <a:off x="0" y="4264694"/>
            <a:ext cx="11963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9EA6B2-FB38-4B8D-ABF1-35D9710970A6}"/>
              </a:ext>
            </a:extLst>
          </p:cNvPr>
          <p:cNvSpPr txBox="1"/>
          <p:nvPr/>
        </p:nvSpPr>
        <p:spPr>
          <a:xfrm>
            <a:off x="7736" y="1903844"/>
            <a:ext cx="84080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Key agreement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algorithm negotiation (ciphers, MAC)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29720D-41DD-4412-A009-7EDA05364AF3}"/>
              </a:ext>
            </a:extLst>
          </p:cNvPr>
          <p:cNvSpPr txBox="1"/>
          <p:nvPr/>
        </p:nvSpPr>
        <p:spPr>
          <a:xfrm>
            <a:off x="262400" y="5216432"/>
            <a:ext cx="3216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IDS/NIDS, AMS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Honeynet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82716F-B1F9-4035-9277-50A8D6B22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2023990"/>
            <a:ext cx="304800" cy="487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704107-8966-40F2-B390-11712CA51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984" y="1141179"/>
            <a:ext cx="364897" cy="5838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19A2E5-690F-4F78-9F0C-BACFE71A7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251" y="5388215"/>
            <a:ext cx="364897" cy="5838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5E97C0-86A7-4C8E-8CDD-81500C7FB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5427071"/>
            <a:ext cx="364897" cy="58383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D985B65-7281-4C49-B97B-D292F179C748}"/>
              </a:ext>
            </a:extLst>
          </p:cNvPr>
          <p:cNvSpPr/>
          <p:nvPr/>
        </p:nvSpPr>
        <p:spPr bwMode="auto">
          <a:xfrm>
            <a:off x="3410092" y="3865406"/>
            <a:ext cx="3383164" cy="284019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DB1AA-9B27-4518-93C9-B8F8BD41BA64}"/>
              </a:ext>
            </a:extLst>
          </p:cNvPr>
          <p:cNvSpPr txBox="1"/>
          <p:nvPr/>
        </p:nvSpPr>
        <p:spPr>
          <a:xfrm>
            <a:off x="7593682" y="187139"/>
            <a:ext cx="4495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intermediate devices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465C9-5652-4401-B70E-573C598BC3BB}"/>
              </a:ext>
            </a:extLst>
          </p:cNvPr>
          <p:cNvSpPr txBox="1"/>
          <p:nvPr/>
        </p:nvSpPr>
        <p:spPr>
          <a:xfrm>
            <a:off x="3769908" y="3922457"/>
            <a:ext cx="292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network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8C68F20-E518-44D4-99DB-F05021E85CD5}"/>
              </a:ext>
            </a:extLst>
          </p:cNvPr>
          <p:cNvSpPr txBox="1"/>
          <p:nvPr/>
        </p:nvSpPr>
        <p:spPr>
          <a:xfrm>
            <a:off x="4987925" y="5726114"/>
            <a:ext cx="221615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dirty="0"/>
              <a:t>SSL record protocol</a:t>
            </a:r>
            <a:endParaRPr lang="zh-CN" altLang="en-US" dirty="0"/>
          </a:p>
        </p:txBody>
      </p:sp>
      <p:pic>
        <p:nvPicPr>
          <p:cNvPr id="44036" name="Picture 40" descr="Picture25.png">
            <a:extLst>
              <a:ext uri="{FF2B5EF4-FFF2-40B4-BE49-F238E27FC236}">
                <a16:creationId xmlns:a16="http://schemas.microsoft.com/office/drawing/2014/main" id="{96433448-3CBF-4987-9878-6968C5650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858" y="1411288"/>
            <a:ext cx="853440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Title 1">
            <a:extLst>
              <a:ext uri="{FF2B5EF4-FFF2-40B4-BE49-F238E27FC236}">
                <a16:creationId xmlns:a16="http://schemas.microsoft.com/office/drawing/2014/main" id="{B9B8186B-5840-405E-8A3F-B82B577F13D7}"/>
              </a:ext>
            </a:extLst>
          </p:cNvPr>
          <p:cNvSpPr>
            <a:spLocks/>
          </p:cNvSpPr>
          <p:nvPr/>
        </p:nvSpPr>
        <p:spPr bwMode="auto">
          <a:xfrm>
            <a:off x="990600" y="-328612"/>
            <a:ext cx="7543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>
                <a:solidFill>
                  <a:schemeClr val="tx2"/>
                </a:solidFill>
              </a:rPr>
              <a:t>TLS </a:t>
            </a:r>
            <a:r>
              <a:rPr lang="en-US" altLang="zh-CN" sz="3600" b="1" dirty="0">
                <a:solidFill>
                  <a:schemeClr val="tx2"/>
                </a:solidFill>
              </a:rPr>
              <a:t>Record Protocol Diagram</a:t>
            </a:r>
          </a:p>
        </p:txBody>
      </p:sp>
    </p:spTree>
    <p:extLst>
      <p:ext uri="{BB962C8B-B14F-4D97-AF65-F5344CB8AC3E}">
        <p14:creationId xmlns:p14="http://schemas.microsoft.com/office/powerpoint/2010/main" val="3943522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C12B2A0B-255E-4503-BFD1-527EE1F1B1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TSL </a:t>
            </a:r>
            <a:r>
              <a:rPr lang="en-US" altLang="zh-CN" dirty="0">
                <a:ea typeface="宋体" panose="02010600030101010101" pitchFamily="2" charset="-122"/>
              </a:rPr>
              <a:t>Structure</a:t>
            </a:r>
          </a:p>
        </p:txBody>
      </p:sp>
      <p:pic>
        <p:nvPicPr>
          <p:cNvPr id="33796" name="Picture 23" descr="Picture24.png">
            <a:extLst>
              <a:ext uri="{FF2B5EF4-FFF2-40B4-BE49-F238E27FC236}">
                <a16:creationId xmlns:a16="http://schemas.microsoft.com/office/drawing/2014/main" id="{1A668FF9-4A7A-4475-ADE7-DFF9A009D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051719"/>
            <a:ext cx="8788400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C12B2A0B-255E-4503-BFD1-527EE1F1B1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TSL protocol v 1.2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2BF15E0-F1C5-4CD1-92F1-528A5E7BA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8971" y="862262"/>
            <a:ext cx="8059628" cy="57029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1C57B8-D48D-49DD-AD94-F240BE82DA58}"/>
              </a:ext>
            </a:extLst>
          </p:cNvPr>
          <p:cNvSpPr/>
          <p:nvPr/>
        </p:nvSpPr>
        <p:spPr>
          <a:xfrm>
            <a:off x="-4011" y="2898133"/>
            <a:ext cx="40972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Authentication: digital certificate;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Key agreement(ex. ECDH)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Cryptographic algorithm negotiation (ciphers, MAC)</a:t>
            </a:r>
          </a:p>
        </p:txBody>
      </p:sp>
    </p:spTree>
    <p:extLst>
      <p:ext uri="{BB962C8B-B14F-4D97-AF65-F5344CB8AC3E}">
        <p14:creationId xmlns:p14="http://schemas.microsoft.com/office/powerpoint/2010/main" val="24441319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C12B2A0B-255E-4503-BFD1-527EE1F1B1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TSL protocol v 1.3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ECE495-499B-4566-917E-90E159AD9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9472" y="687916"/>
            <a:ext cx="1734101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 kern="0">
                <a:ea typeface="宋体" panose="02010600030101010101" pitchFamily="2" charset="-122"/>
              </a:rPr>
              <a:t>Client</a:t>
            </a:r>
            <a:endParaRPr lang="en-US" altLang="zh-CN" sz="2400" kern="0" dirty="0">
              <a:ea typeface="宋体" panose="02010600030101010101" pitchFamily="2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893903-8232-4686-81B4-B1B66DE57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979" y="716495"/>
            <a:ext cx="1734101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zh-CN" sz="2400" kern="0">
                <a:ea typeface="宋体" panose="02010600030101010101" pitchFamily="2" charset="-122"/>
              </a:rPr>
              <a:t>Server</a:t>
            </a:r>
            <a:endParaRPr lang="en-US" altLang="zh-CN" sz="2400" kern="0" dirty="0">
              <a:ea typeface="宋体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F92613-5436-445A-BCEE-A5E8C497B47E}"/>
              </a:ext>
            </a:extLst>
          </p:cNvPr>
          <p:cNvSpPr/>
          <p:nvPr/>
        </p:nvSpPr>
        <p:spPr>
          <a:xfrm>
            <a:off x="304800" y="6016357"/>
            <a:ext cx="748883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/>
              <a:t>https://datatracker.ietf.org/doc/html/rfc8446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F7B5AD-2098-4B88-90AB-2DFB77838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08" y="1215763"/>
            <a:ext cx="89344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44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AB3D1C82-99FB-4CB1-80F7-7819C35D31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15433" y="870284"/>
            <a:ext cx="10820400" cy="4449763"/>
          </a:xfrm>
        </p:spPr>
        <p:txBody>
          <a:bodyPr/>
          <a:lstStyle/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800" dirty="0">
                <a:ea typeface="宋体" panose="02010600030101010101" pitchFamily="2" charset="-122"/>
              </a:rPr>
              <a:t>IPsec encrypts and/or authenticates IP packets</a:t>
            </a:r>
          </a:p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800" dirty="0">
                <a:ea typeface="宋体" panose="02010600030101010101" pitchFamily="2" charset="-122"/>
              </a:rPr>
              <a:t>It consists of three protocols: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Authentication header (AH)</a:t>
            </a:r>
          </a:p>
          <a:p>
            <a:pPr lvl="2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To authenticate the origin of the IP packet and ensure its integrity</a:t>
            </a:r>
          </a:p>
          <a:p>
            <a:pPr lvl="2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To detect message replays using sliding window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Encapsulating security payload (ESP)</a:t>
            </a:r>
          </a:p>
          <a:p>
            <a:pPr lvl="2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Encrypt and/or authenticate IP packets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Internet key exchange (IKE)</a:t>
            </a:r>
          </a:p>
          <a:p>
            <a:pPr lvl="2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Establish secret keys for the sender and the receiver</a:t>
            </a:r>
          </a:p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800" dirty="0">
                <a:ea typeface="宋体" panose="02010600030101010101" pitchFamily="2" charset="-122"/>
              </a:rPr>
              <a:t>Runs in one of two modes: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Transport Mode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Tunnel Mode (requires gateway)</a:t>
            </a:r>
            <a:r>
              <a:rPr lang="ar-SA" altLang="zh-CN" sz="2400" dirty="0">
                <a:ea typeface="宋体" panose="02010600030101010101" pitchFamily="2" charset="-122"/>
                <a:cs typeface="Arial" panose="020B0604020202020204" pitchFamily="34" charset="0"/>
              </a:rPr>
              <a:t>‏</a:t>
            </a:r>
            <a:endParaRPr lang="en-GB" altLang="zh-CN" sz="2400" dirty="0">
              <a:ea typeface="宋体" panose="02010600030101010101" pitchFamily="2" charset="-122"/>
            </a:endParaRPr>
          </a:p>
        </p:txBody>
      </p:sp>
      <p:sp>
        <p:nvSpPr>
          <p:cNvPr id="18436" name="Title 3">
            <a:extLst>
              <a:ext uri="{FF2B5EF4-FFF2-40B4-BE49-F238E27FC236}">
                <a16:creationId xmlns:a16="http://schemas.microsoft.com/office/drawing/2014/main" id="{E295C7E9-C5F3-4614-99F9-25635B9E7F0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IPsec: Network-Layer Protocol</a:t>
            </a:r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">
            <a:extLst>
              <a:ext uri="{FF2B5EF4-FFF2-40B4-BE49-F238E27FC236}">
                <a16:creationId xmlns:a16="http://schemas.microsoft.com/office/drawing/2014/main" id="{B585CEDB-CA86-4FBE-94C6-5CFD11F8CD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-228600"/>
            <a:ext cx="7542213" cy="1204912"/>
          </a:xfrm>
        </p:spPr>
        <p:txBody>
          <a:bodyPr anchor="ctr"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IPsec Packet Layout</a:t>
            </a:r>
          </a:p>
        </p:txBody>
      </p:sp>
      <p:pic>
        <p:nvPicPr>
          <p:cNvPr id="21508" name="Picture 22" descr="Picture20.png">
            <a:extLst>
              <a:ext uri="{FF2B5EF4-FFF2-40B4-BE49-F238E27FC236}">
                <a16:creationId xmlns:a16="http://schemas.microsoft.com/office/drawing/2014/main" id="{BA84DFCE-676D-493E-8055-49847666C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16668"/>
            <a:ext cx="10476411" cy="482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201B3B-AA51-4F97-927A-057C473B0475}"/>
              </a:ext>
            </a:extLst>
          </p:cNvPr>
          <p:cNvSpPr/>
          <p:nvPr/>
        </p:nvSpPr>
        <p:spPr bwMode="auto">
          <a:xfrm>
            <a:off x="457200" y="1447800"/>
            <a:ext cx="1541633" cy="2819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" pitchFamily="18" charset="0"/>
            </a:endParaRPr>
          </a:p>
        </p:txBody>
      </p:sp>
      <p:sp>
        <p:nvSpPr>
          <p:cNvPr id="8" name="object 44">
            <a:extLst>
              <a:ext uri="{FF2B5EF4-FFF2-40B4-BE49-F238E27FC236}">
                <a16:creationId xmlns:a16="http://schemas.microsoft.com/office/drawing/2014/main" id="{177F1BAF-DE8E-428B-8833-B47127E952DE}"/>
              </a:ext>
            </a:extLst>
          </p:cNvPr>
          <p:cNvSpPr/>
          <p:nvPr/>
        </p:nvSpPr>
        <p:spPr>
          <a:xfrm>
            <a:off x="2894661" y="1299730"/>
            <a:ext cx="281305" cy="320040"/>
          </a:xfrm>
          <a:custGeom>
            <a:avLst/>
            <a:gdLst/>
            <a:ahLst/>
            <a:cxnLst/>
            <a:rect l="l" t="t" r="r" b="b"/>
            <a:pathLst>
              <a:path w="281304" h="257175">
                <a:moveTo>
                  <a:pt x="0" y="0"/>
                </a:moveTo>
                <a:lnTo>
                  <a:pt x="280988" y="0"/>
                </a:lnTo>
                <a:lnTo>
                  <a:pt x="280988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600"/>
          </a:p>
        </p:txBody>
      </p:sp>
      <p:sp>
        <p:nvSpPr>
          <p:cNvPr id="9" name="object 45">
            <a:extLst>
              <a:ext uri="{FF2B5EF4-FFF2-40B4-BE49-F238E27FC236}">
                <a16:creationId xmlns:a16="http://schemas.microsoft.com/office/drawing/2014/main" id="{684FE584-BFBC-4A9F-900B-72B5DA2F5AB7}"/>
              </a:ext>
            </a:extLst>
          </p:cNvPr>
          <p:cNvSpPr txBox="1"/>
          <p:nvPr/>
        </p:nvSpPr>
        <p:spPr>
          <a:xfrm>
            <a:off x="2911329" y="1298100"/>
            <a:ext cx="2476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H</a:t>
            </a:r>
            <a:r>
              <a:rPr sz="1600" baseline="-13888" dirty="0">
                <a:latin typeface="Arial"/>
                <a:cs typeface="Arial"/>
              </a:rPr>
              <a:t>t</a:t>
            </a:r>
            <a:endParaRPr sz="1600" baseline="-13888">
              <a:latin typeface="Arial"/>
              <a:cs typeface="Arial"/>
            </a:endParaRPr>
          </a:p>
        </p:txBody>
      </p:sp>
      <p:sp>
        <p:nvSpPr>
          <p:cNvPr id="10" name="object 46">
            <a:extLst>
              <a:ext uri="{FF2B5EF4-FFF2-40B4-BE49-F238E27FC236}">
                <a16:creationId xmlns:a16="http://schemas.microsoft.com/office/drawing/2014/main" id="{E7823FDC-00F1-46D2-B448-C92896A779A8}"/>
              </a:ext>
            </a:extLst>
          </p:cNvPr>
          <p:cNvSpPr/>
          <p:nvPr/>
        </p:nvSpPr>
        <p:spPr>
          <a:xfrm>
            <a:off x="3174062" y="1299729"/>
            <a:ext cx="495300" cy="320040"/>
          </a:xfrm>
          <a:custGeom>
            <a:avLst/>
            <a:gdLst/>
            <a:ahLst/>
            <a:cxnLst/>
            <a:rect l="l" t="t" r="r" b="b"/>
            <a:pathLst>
              <a:path w="495300" h="257175">
                <a:moveTo>
                  <a:pt x="0" y="0"/>
                </a:moveTo>
                <a:lnTo>
                  <a:pt x="495300" y="0"/>
                </a:lnTo>
                <a:lnTo>
                  <a:pt x="495300" y="257175"/>
                </a:lnTo>
                <a:lnTo>
                  <a:pt x="0" y="257175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600"/>
          </a:p>
        </p:txBody>
      </p:sp>
      <p:sp>
        <p:nvSpPr>
          <p:cNvPr id="11" name="object 47">
            <a:extLst>
              <a:ext uri="{FF2B5EF4-FFF2-40B4-BE49-F238E27FC236}">
                <a16:creationId xmlns:a16="http://schemas.microsoft.com/office/drawing/2014/main" id="{ED3A894F-A09E-4119-8A07-73DD853216B6}"/>
              </a:ext>
            </a:extLst>
          </p:cNvPr>
          <p:cNvSpPr txBox="1"/>
          <p:nvPr/>
        </p:nvSpPr>
        <p:spPr>
          <a:xfrm>
            <a:off x="3368529" y="1301149"/>
            <a:ext cx="28130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>
                <a:latin typeface="Arial"/>
                <a:cs typeface="Arial"/>
              </a:rPr>
              <a:t>M</a:t>
            </a:r>
            <a:r>
              <a:rPr lang="en-US" sz="1600" baseline="-2500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69">
            <a:extLst>
              <a:ext uri="{FF2B5EF4-FFF2-40B4-BE49-F238E27FC236}">
                <a16:creationId xmlns:a16="http://schemas.microsoft.com/office/drawing/2014/main" id="{26F30F84-C09F-4579-9929-2EA41DA10197}"/>
              </a:ext>
            </a:extLst>
          </p:cNvPr>
          <p:cNvSpPr txBox="1"/>
          <p:nvPr/>
        </p:nvSpPr>
        <p:spPr>
          <a:xfrm>
            <a:off x="2492229" y="2286000"/>
            <a:ext cx="1752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egme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F5B5693-1817-4053-8DD0-DCBC9098B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8380" y="39505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IPsec Transport Mode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5D29EE6-A5A0-4F94-B47B-E84FC48110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7948" y="846140"/>
            <a:ext cx="10756104" cy="1576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Host-to-host (end-to-end) security: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IPsec processing performed at endpoints of secure channel.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Endpoint hosts must be IPsec-aware.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9543A412-B526-4DE3-AD70-AB9B9E3A5B18}"/>
              </a:ext>
            </a:extLst>
          </p:cNvPr>
          <p:cNvGrpSpPr>
            <a:grpSpLocks/>
          </p:cNvGrpSpPr>
          <p:nvPr/>
        </p:nvGrpSpPr>
        <p:grpSpPr bwMode="auto">
          <a:xfrm>
            <a:off x="826296" y="2545560"/>
            <a:ext cx="10375104" cy="3855240"/>
            <a:chOff x="204" y="981"/>
            <a:chExt cx="5102" cy="1950"/>
          </a:xfrm>
        </p:grpSpPr>
        <p:sp>
          <p:nvSpPr>
            <p:cNvPr id="27653" name="tower">
              <a:extLst>
                <a:ext uri="{FF2B5EF4-FFF2-40B4-BE49-F238E27FC236}">
                  <a16:creationId xmlns:a16="http://schemas.microsoft.com/office/drawing/2014/main" id="{A4B00649-C816-40BC-9A74-D44E32005F9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17" y="981"/>
              <a:ext cx="384" cy="660"/>
            </a:xfrm>
            <a:custGeom>
              <a:avLst/>
              <a:gdLst>
                <a:gd name="T0" fmla="*/ 0 w 21600"/>
                <a:gd name="T1" fmla="*/ 2 h 21600"/>
                <a:gd name="T2" fmla="*/ 2 w 21600"/>
                <a:gd name="T3" fmla="*/ 0 h 21600"/>
                <a:gd name="T4" fmla="*/ 3 w 21600"/>
                <a:gd name="T5" fmla="*/ 0 h 21600"/>
                <a:gd name="T6" fmla="*/ 7 w 21600"/>
                <a:gd name="T7" fmla="*/ 0 h 21600"/>
                <a:gd name="T8" fmla="*/ 7 w 21600"/>
                <a:gd name="T9" fmla="*/ 11 h 21600"/>
                <a:gd name="T10" fmla="*/ 7 w 21600"/>
                <a:gd name="T11" fmla="*/ 18 h 21600"/>
                <a:gd name="T12" fmla="*/ 5 w 21600"/>
                <a:gd name="T13" fmla="*/ 20 h 21600"/>
                <a:gd name="T14" fmla="*/ 3 w 21600"/>
                <a:gd name="T15" fmla="*/ 20 h 21600"/>
                <a:gd name="T16" fmla="*/ 0 w 21600"/>
                <a:gd name="T17" fmla="*/ 20 h 21600"/>
                <a:gd name="T18" fmla="*/ 0 w 21600"/>
                <a:gd name="T19" fmla="*/ 1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0 w 21600"/>
                <a:gd name="T31" fmla="*/ 22549 h 21600"/>
                <a:gd name="T32" fmla="*/ 21488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Cloud">
              <a:extLst>
                <a:ext uri="{FF2B5EF4-FFF2-40B4-BE49-F238E27FC236}">
                  <a16:creationId xmlns:a16="http://schemas.microsoft.com/office/drawing/2014/main" id="{5848541D-1AEE-4DBA-A66E-798569D920AC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2064" y="2115"/>
              <a:ext cx="1248" cy="816"/>
            </a:xfrm>
            <a:custGeom>
              <a:avLst/>
              <a:gdLst>
                <a:gd name="T0" fmla="*/ 4 w 21600"/>
                <a:gd name="T1" fmla="*/ 408 h 21600"/>
                <a:gd name="T2" fmla="*/ 624 w 21600"/>
                <a:gd name="T3" fmla="*/ 815 h 21600"/>
                <a:gd name="T4" fmla="*/ 1247 w 21600"/>
                <a:gd name="T5" fmla="*/ 408 h 21600"/>
                <a:gd name="T6" fmla="*/ 624 w 21600"/>
                <a:gd name="T7" fmla="*/ 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56 h 21600"/>
                <a:gd name="T14" fmla="*/ 17083 w 21600"/>
                <a:gd name="T15" fmla="*/ 1733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GB" altLang="en-US" sz="1200">
                <a:latin typeface="Arial" panose="020B0604020202020204" pitchFamily="34" charset="0"/>
              </a:endParaRPr>
            </a:p>
            <a:p>
              <a:r>
                <a:rPr lang="en-GB" altLang="en-US" sz="2400">
                  <a:latin typeface="Arial" panose="020B0604020202020204" pitchFamily="34" charset="0"/>
                </a:rPr>
                <a:t>network</a:t>
              </a:r>
            </a:p>
          </p:txBody>
        </p:sp>
        <p:sp>
          <p:nvSpPr>
            <p:cNvPr id="27655" name="tower">
              <a:extLst>
                <a:ext uri="{FF2B5EF4-FFF2-40B4-BE49-F238E27FC236}">
                  <a16:creationId xmlns:a16="http://schemas.microsoft.com/office/drawing/2014/main" id="{DE3F14DA-0A1F-447E-9CD2-18B9EF1E2A0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36" y="1017"/>
              <a:ext cx="330" cy="660"/>
            </a:xfrm>
            <a:custGeom>
              <a:avLst/>
              <a:gdLst>
                <a:gd name="T0" fmla="*/ 0 w 21600"/>
                <a:gd name="T1" fmla="*/ 2 h 21600"/>
                <a:gd name="T2" fmla="*/ 2 w 21600"/>
                <a:gd name="T3" fmla="*/ 0 h 21600"/>
                <a:gd name="T4" fmla="*/ 3 w 21600"/>
                <a:gd name="T5" fmla="*/ 0 h 21600"/>
                <a:gd name="T6" fmla="*/ 5 w 21600"/>
                <a:gd name="T7" fmla="*/ 0 h 21600"/>
                <a:gd name="T8" fmla="*/ 5 w 21600"/>
                <a:gd name="T9" fmla="*/ 11 h 21600"/>
                <a:gd name="T10" fmla="*/ 5 w 21600"/>
                <a:gd name="T11" fmla="*/ 18 h 21600"/>
                <a:gd name="T12" fmla="*/ 4 w 21600"/>
                <a:gd name="T13" fmla="*/ 20 h 21600"/>
                <a:gd name="T14" fmla="*/ 2 w 21600"/>
                <a:gd name="T15" fmla="*/ 20 h 21600"/>
                <a:gd name="T16" fmla="*/ 0 w 21600"/>
                <a:gd name="T17" fmla="*/ 20 h 21600"/>
                <a:gd name="T18" fmla="*/ 0 w 21600"/>
                <a:gd name="T19" fmla="*/ 1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8 w 21600"/>
                <a:gd name="T31" fmla="*/ 22549 h 21600"/>
                <a:gd name="T32" fmla="*/ 21469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modem">
              <a:extLst>
                <a:ext uri="{FF2B5EF4-FFF2-40B4-BE49-F238E27FC236}">
                  <a16:creationId xmlns:a16="http://schemas.microsoft.com/office/drawing/2014/main" id="{37F10F48-C31D-4F13-A118-9CA48D4A503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04" y="2432"/>
              <a:ext cx="810" cy="14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26 w 21600"/>
                <a:gd name="T5" fmla="*/ 0 h 21600"/>
                <a:gd name="T6" fmla="*/ 30 w 21600"/>
                <a:gd name="T7" fmla="*/ 0 h 21600"/>
                <a:gd name="T8" fmla="*/ 30 w 21600"/>
                <a:gd name="T9" fmla="*/ 1 h 21600"/>
                <a:gd name="T10" fmla="*/ 0 w 21600"/>
                <a:gd name="T11" fmla="*/ 1 h 21600"/>
                <a:gd name="T12" fmla="*/ 15 w 21600"/>
                <a:gd name="T13" fmla="*/ 0 h 21600"/>
                <a:gd name="T14" fmla="*/ 15 w 21600"/>
                <a:gd name="T15" fmla="*/ 1 h 21600"/>
                <a:gd name="T16" fmla="*/ 0 w 21600"/>
                <a:gd name="T17" fmla="*/ 1 h 21600"/>
                <a:gd name="T18" fmla="*/ 3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00 w 21600"/>
                <a:gd name="T31" fmla="*/ 22350 h 21600"/>
                <a:gd name="T32" fmla="*/ 21200 w 21600"/>
                <a:gd name="T33" fmla="*/ 30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F8F7DB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modem">
              <a:extLst>
                <a:ext uri="{FF2B5EF4-FFF2-40B4-BE49-F238E27FC236}">
                  <a16:creationId xmlns:a16="http://schemas.microsoft.com/office/drawing/2014/main" id="{4833385A-2B5C-4B23-A71D-B02180F098C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496" y="2432"/>
              <a:ext cx="810" cy="14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26 w 21600"/>
                <a:gd name="T5" fmla="*/ 0 h 21600"/>
                <a:gd name="T6" fmla="*/ 30 w 21600"/>
                <a:gd name="T7" fmla="*/ 0 h 21600"/>
                <a:gd name="T8" fmla="*/ 30 w 21600"/>
                <a:gd name="T9" fmla="*/ 1 h 21600"/>
                <a:gd name="T10" fmla="*/ 0 w 21600"/>
                <a:gd name="T11" fmla="*/ 1 h 21600"/>
                <a:gd name="T12" fmla="*/ 15 w 21600"/>
                <a:gd name="T13" fmla="*/ 0 h 21600"/>
                <a:gd name="T14" fmla="*/ 15 w 21600"/>
                <a:gd name="T15" fmla="*/ 1 h 21600"/>
                <a:gd name="T16" fmla="*/ 0 w 21600"/>
                <a:gd name="T17" fmla="*/ 1 h 21600"/>
                <a:gd name="T18" fmla="*/ 3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00 w 21600"/>
                <a:gd name="T31" fmla="*/ 22350 h 21600"/>
                <a:gd name="T32" fmla="*/ 21200 w 21600"/>
                <a:gd name="T33" fmla="*/ 30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D4EABE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7658" name="Group 10">
              <a:extLst>
                <a:ext uri="{FF2B5EF4-FFF2-40B4-BE49-F238E27FC236}">
                  <a16:creationId xmlns:a16="http://schemas.microsoft.com/office/drawing/2014/main" id="{9BA6E8B6-AFAC-4DA3-8BB4-E5B308C25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1888"/>
              <a:ext cx="1208" cy="453"/>
              <a:chOff x="810" y="1979"/>
              <a:chExt cx="1208" cy="453"/>
            </a:xfrm>
          </p:grpSpPr>
          <p:sp>
            <p:nvSpPr>
              <p:cNvPr id="27667" name="Text Box 11">
                <a:extLst>
                  <a:ext uri="{FF2B5EF4-FFF2-40B4-BE49-F238E27FC236}">
                    <a16:creationId xmlns:a16="http://schemas.microsoft.com/office/drawing/2014/main" id="{870A8BC7-7ED0-48D9-85BC-E8AD048D3D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6" y="2220"/>
                <a:ext cx="92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600" dirty="0"/>
                  <a:t>IP datagram </a:t>
                </a:r>
              </a:p>
            </p:txBody>
          </p:sp>
          <p:sp>
            <p:nvSpPr>
              <p:cNvPr id="27668" name="Rectangle 12">
                <a:extLst>
                  <a:ext uri="{FF2B5EF4-FFF2-40B4-BE49-F238E27FC236}">
                    <a16:creationId xmlns:a16="http://schemas.microsoft.com/office/drawing/2014/main" id="{C1F871C8-E440-469A-9AAD-823D1E52F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" y="1983"/>
                <a:ext cx="559" cy="2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800"/>
                  <a:t>Header</a:t>
                </a:r>
              </a:p>
            </p:txBody>
          </p:sp>
          <p:sp>
            <p:nvSpPr>
              <p:cNvPr id="27669" name="Rectangle 13">
                <a:extLst>
                  <a:ext uri="{FF2B5EF4-FFF2-40B4-BE49-F238E27FC236}">
                    <a16:creationId xmlns:a16="http://schemas.microsoft.com/office/drawing/2014/main" id="{A4BAC540-D964-4E95-9717-EE7B429BD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1979"/>
                <a:ext cx="649" cy="226"/>
              </a:xfrm>
              <a:prstGeom prst="rect">
                <a:avLst/>
              </a:prstGeom>
              <a:solidFill>
                <a:srgbClr val="B5F4F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800"/>
                  <a:t>Payload</a:t>
                </a:r>
              </a:p>
            </p:txBody>
          </p:sp>
        </p:grpSp>
        <p:cxnSp>
          <p:nvCxnSpPr>
            <p:cNvPr id="27659" name="AutoShape 14">
              <a:extLst>
                <a:ext uri="{FF2B5EF4-FFF2-40B4-BE49-F238E27FC236}">
                  <a16:creationId xmlns:a16="http://schemas.microsoft.com/office/drawing/2014/main" id="{31BD975D-E364-461F-BFB2-99FD7099DC1E}"/>
                </a:ext>
              </a:extLst>
            </p:cNvPr>
            <p:cNvCxnSpPr>
              <a:cxnSpLocks noChangeShapeType="1"/>
              <a:stCxn id="27653" idx="7"/>
              <a:endCxn id="27656" idx="6"/>
            </p:cNvCxnSpPr>
            <p:nvPr/>
          </p:nvCxnSpPr>
          <p:spPr bwMode="auto">
            <a:xfrm>
              <a:off x="605" y="1641"/>
              <a:ext cx="4" cy="7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0" name="AutoShape 15">
              <a:extLst>
                <a:ext uri="{FF2B5EF4-FFF2-40B4-BE49-F238E27FC236}">
                  <a16:creationId xmlns:a16="http://schemas.microsoft.com/office/drawing/2014/main" id="{0A210802-6569-4D9C-A8A4-A00501D88A92}"/>
                </a:ext>
              </a:extLst>
            </p:cNvPr>
            <p:cNvCxnSpPr>
              <a:cxnSpLocks noChangeShapeType="1"/>
              <a:stCxn id="27656" idx="9"/>
              <a:endCxn id="27654" idx="0"/>
            </p:cNvCxnSpPr>
            <p:nvPr/>
          </p:nvCxnSpPr>
          <p:spPr bwMode="auto">
            <a:xfrm>
              <a:off x="1014" y="2521"/>
              <a:ext cx="105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1" name="AutoShape 16">
              <a:extLst>
                <a:ext uri="{FF2B5EF4-FFF2-40B4-BE49-F238E27FC236}">
                  <a16:creationId xmlns:a16="http://schemas.microsoft.com/office/drawing/2014/main" id="{F6CA0A62-775D-4D39-99D4-033646063CCE}"/>
                </a:ext>
              </a:extLst>
            </p:cNvPr>
            <p:cNvCxnSpPr>
              <a:cxnSpLocks noChangeShapeType="1"/>
              <a:stCxn id="27654" idx="2"/>
              <a:endCxn id="27657" idx="8"/>
            </p:cNvCxnSpPr>
            <p:nvPr/>
          </p:nvCxnSpPr>
          <p:spPr bwMode="auto">
            <a:xfrm flipV="1">
              <a:off x="3311" y="2521"/>
              <a:ext cx="118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2" name="AutoShape 17">
              <a:extLst>
                <a:ext uri="{FF2B5EF4-FFF2-40B4-BE49-F238E27FC236}">
                  <a16:creationId xmlns:a16="http://schemas.microsoft.com/office/drawing/2014/main" id="{87B20B81-C408-4E0F-B01C-9B7C7770C41E}"/>
                </a:ext>
              </a:extLst>
            </p:cNvPr>
            <p:cNvCxnSpPr>
              <a:cxnSpLocks noChangeShapeType="1"/>
              <a:stCxn id="27657" idx="6"/>
              <a:endCxn id="27655" idx="7"/>
            </p:cNvCxnSpPr>
            <p:nvPr/>
          </p:nvCxnSpPr>
          <p:spPr bwMode="auto">
            <a:xfrm flipH="1" flipV="1">
              <a:off x="4897" y="1677"/>
              <a:ext cx="4" cy="7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63" name="Group 18">
              <a:extLst>
                <a:ext uri="{FF2B5EF4-FFF2-40B4-BE49-F238E27FC236}">
                  <a16:creationId xmlns:a16="http://schemas.microsoft.com/office/drawing/2014/main" id="{7916EB9D-4252-4148-A5DB-15EA29AC9A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1888"/>
              <a:ext cx="1208" cy="453"/>
              <a:chOff x="810" y="1979"/>
              <a:chExt cx="1208" cy="453"/>
            </a:xfrm>
          </p:grpSpPr>
          <p:sp>
            <p:nvSpPr>
              <p:cNvPr id="27664" name="Text Box 19">
                <a:extLst>
                  <a:ext uri="{FF2B5EF4-FFF2-40B4-BE49-F238E27FC236}">
                    <a16:creationId xmlns:a16="http://schemas.microsoft.com/office/drawing/2014/main" id="{326F6481-EDD6-4A36-8FC2-5FF7901866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6" y="2220"/>
                <a:ext cx="92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GB" altLang="en-US" sz="1600"/>
                  <a:t>IP datagram </a:t>
                </a:r>
              </a:p>
            </p:txBody>
          </p:sp>
          <p:sp>
            <p:nvSpPr>
              <p:cNvPr id="27665" name="Rectangle 20">
                <a:extLst>
                  <a:ext uri="{FF2B5EF4-FFF2-40B4-BE49-F238E27FC236}">
                    <a16:creationId xmlns:a16="http://schemas.microsoft.com/office/drawing/2014/main" id="{176FB120-7BD5-4B67-BD79-33C9AF936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" y="1983"/>
                <a:ext cx="559" cy="2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800"/>
                  <a:t>Header</a:t>
                </a:r>
              </a:p>
            </p:txBody>
          </p:sp>
          <p:sp>
            <p:nvSpPr>
              <p:cNvPr id="27666" name="Rectangle 21">
                <a:extLst>
                  <a:ext uri="{FF2B5EF4-FFF2-40B4-BE49-F238E27FC236}">
                    <a16:creationId xmlns:a16="http://schemas.microsoft.com/office/drawing/2014/main" id="{CDFCC635-8152-4DE1-A800-33D6FEEC8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1979"/>
                <a:ext cx="649" cy="226"/>
              </a:xfrm>
              <a:prstGeom prst="rect">
                <a:avLst/>
              </a:prstGeom>
              <a:solidFill>
                <a:srgbClr val="B5F4F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800"/>
                  <a:t>Payload</a:t>
                </a:r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E130206-16BB-4CD0-85CB-A9994A485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6308" y="46038"/>
            <a:ext cx="6696075" cy="792162"/>
          </a:xfrm>
        </p:spPr>
        <p:txBody>
          <a:bodyPr/>
          <a:lstStyle/>
          <a:p>
            <a:pPr eaLnBrk="1" hangingPunct="1"/>
            <a:r>
              <a:rPr lang="en-GB" altLang="en-US"/>
              <a:t>IPsec Tunnel Mode</a:t>
            </a:r>
          </a:p>
        </p:txBody>
      </p:sp>
      <p:sp>
        <p:nvSpPr>
          <p:cNvPr id="29699" name="tower">
            <a:extLst>
              <a:ext uri="{FF2B5EF4-FFF2-40B4-BE49-F238E27FC236}">
                <a16:creationId xmlns:a16="http://schemas.microsoft.com/office/drawing/2014/main" id="{296D7588-916C-4E7D-997C-7D0B1F3A056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366963" y="1701800"/>
            <a:ext cx="609600" cy="1047750"/>
          </a:xfrm>
          <a:custGeom>
            <a:avLst/>
            <a:gdLst>
              <a:gd name="T0" fmla="*/ 0 w 21600"/>
              <a:gd name="T1" fmla="*/ 5138777 h 21600"/>
              <a:gd name="T2" fmla="*/ 5307838 w 21600"/>
              <a:gd name="T3" fmla="*/ 0 h 21600"/>
              <a:gd name="T4" fmla="*/ 8602133 w 21600"/>
              <a:gd name="T5" fmla="*/ 0 h 21600"/>
              <a:gd name="T6" fmla="*/ 17204267 w 21600"/>
              <a:gd name="T7" fmla="*/ 0 h 21600"/>
              <a:gd name="T8" fmla="*/ 17204267 w 21600"/>
              <a:gd name="T9" fmla="*/ 27409189 h 21600"/>
              <a:gd name="T10" fmla="*/ 17204267 w 21600"/>
              <a:gd name="T11" fmla="*/ 45684374 h 21600"/>
              <a:gd name="T12" fmla="*/ 12079619 w 21600"/>
              <a:gd name="T13" fmla="*/ 50823151 h 21600"/>
              <a:gd name="T14" fmla="*/ 8418943 w 21600"/>
              <a:gd name="T15" fmla="*/ 50823151 h 21600"/>
              <a:gd name="T16" fmla="*/ 0 w 21600"/>
              <a:gd name="T17" fmla="*/ 50823151 h 21600"/>
              <a:gd name="T18" fmla="*/ 0 w 21600"/>
              <a:gd name="T19" fmla="*/ 2712450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29700" name="Cloud">
            <a:extLst>
              <a:ext uri="{FF2B5EF4-FFF2-40B4-BE49-F238E27FC236}">
                <a16:creationId xmlns:a16="http://schemas.microsoft.com/office/drawing/2014/main" id="{C957923A-7D9B-4E35-9445-8AED130464C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5087938" y="3502025"/>
            <a:ext cx="1981200" cy="1295400"/>
          </a:xfrm>
          <a:custGeom>
            <a:avLst/>
            <a:gdLst>
              <a:gd name="T0" fmla="*/ 6145 w 21600"/>
              <a:gd name="T1" fmla="*/ 647700 h 21600"/>
              <a:gd name="T2" fmla="*/ 990600 w 21600"/>
              <a:gd name="T3" fmla="*/ 1294021 h 21600"/>
              <a:gd name="T4" fmla="*/ 1979549 w 21600"/>
              <a:gd name="T5" fmla="*/ 647700 h 21600"/>
              <a:gd name="T6" fmla="*/ 990600 w 21600"/>
              <a:gd name="T7" fmla="*/ 740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GB" altLang="en-US" sz="1400">
              <a:latin typeface="Arial" panose="020B0604020202020204" pitchFamily="34" charset="0"/>
            </a:endParaRPr>
          </a:p>
          <a:p>
            <a:r>
              <a:rPr lang="en-GB" altLang="en-US">
                <a:latin typeface="Arial" panose="020B0604020202020204" pitchFamily="34" charset="0"/>
              </a:rPr>
              <a:t>network</a:t>
            </a:r>
          </a:p>
        </p:txBody>
      </p:sp>
      <p:sp>
        <p:nvSpPr>
          <p:cNvPr id="29701" name="tower">
            <a:extLst>
              <a:ext uri="{FF2B5EF4-FFF2-40B4-BE49-F238E27FC236}">
                <a16:creationId xmlns:a16="http://schemas.microsoft.com/office/drawing/2014/main" id="{122E76BF-9C7E-4815-BC49-B8AD952A2ED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9223376" y="1701800"/>
            <a:ext cx="523875" cy="1047750"/>
          </a:xfrm>
          <a:custGeom>
            <a:avLst/>
            <a:gdLst>
              <a:gd name="T0" fmla="*/ 0 w 21600"/>
              <a:gd name="T1" fmla="*/ 5138777 h 21600"/>
              <a:gd name="T2" fmla="*/ 3919967 w 21600"/>
              <a:gd name="T3" fmla="*/ 0 h 21600"/>
              <a:gd name="T4" fmla="*/ 6352906 w 21600"/>
              <a:gd name="T5" fmla="*/ 0 h 21600"/>
              <a:gd name="T6" fmla="*/ 12705788 w 21600"/>
              <a:gd name="T7" fmla="*/ 0 h 21600"/>
              <a:gd name="T8" fmla="*/ 12705788 w 21600"/>
              <a:gd name="T9" fmla="*/ 27409189 h 21600"/>
              <a:gd name="T10" fmla="*/ 12705788 w 21600"/>
              <a:gd name="T11" fmla="*/ 45684374 h 21600"/>
              <a:gd name="T12" fmla="*/ 8921106 w 21600"/>
              <a:gd name="T13" fmla="*/ 50823151 h 21600"/>
              <a:gd name="T14" fmla="*/ 6217596 w 21600"/>
              <a:gd name="T15" fmla="*/ 50823151 h 21600"/>
              <a:gd name="T16" fmla="*/ 0 w 21600"/>
              <a:gd name="T17" fmla="*/ 50823151 h 21600"/>
              <a:gd name="T18" fmla="*/ 0 w 21600"/>
              <a:gd name="T19" fmla="*/ 27124501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CC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29702" name="modem">
            <a:extLst>
              <a:ext uri="{FF2B5EF4-FFF2-40B4-BE49-F238E27FC236}">
                <a16:creationId xmlns:a16="http://schemas.microsoft.com/office/drawing/2014/main" id="{B0B875CB-850E-4795-8DA8-74C96ECD2C2D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2028826" y="4005263"/>
            <a:ext cx="1285875" cy="228600"/>
          </a:xfrm>
          <a:custGeom>
            <a:avLst/>
            <a:gdLst>
              <a:gd name="T0" fmla="*/ 0 w 21600"/>
              <a:gd name="T1" fmla="*/ 577056 h 21600"/>
              <a:gd name="T2" fmla="*/ 10422791 w 21600"/>
              <a:gd name="T3" fmla="*/ 0 h 21600"/>
              <a:gd name="T4" fmla="*/ 66006464 w 21600"/>
              <a:gd name="T5" fmla="*/ 0 h 21600"/>
              <a:gd name="T6" fmla="*/ 76549746 w 21600"/>
              <a:gd name="T7" fmla="*/ 577056 h 21600"/>
              <a:gd name="T8" fmla="*/ 76549746 w 21600"/>
              <a:gd name="T9" fmla="*/ 2419350 h 21600"/>
              <a:gd name="T10" fmla="*/ 0 w 21600"/>
              <a:gd name="T11" fmla="*/ 2419350 h 21600"/>
              <a:gd name="T12" fmla="*/ 38274903 w 21600"/>
              <a:gd name="T13" fmla="*/ 0 h 21600"/>
              <a:gd name="T14" fmla="*/ 38274903 w 21600"/>
              <a:gd name="T15" fmla="*/ 2419350 h 21600"/>
              <a:gd name="T16" fmla="*/ 0 w 21600"/>
              <a:gd name="T17" fmla="*/ 1498208 h 21600"/>
              <a:gd name="T18" fmla="*/ 76549746 w 21600"/>
              <a:gd name="T19" fmla="*/ 1498208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F8F7D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sp>
        <p:nvSpPr>
          <p:cNvPr id="29703" name="modem">
            <a:extLst>
              <a:ext uri="{FF2B5EF4-FFF2-40B4-BE49-F238E27FC236}">
                <a16:creationId xmlns:a16="http://schemas.microsoft.com/office/drawing/2014/main" id="{3DFD4898-2D61-4462-ADF6-79B2AA829461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842376" y="4005263"/>
            <a:ext cx="1285875" cy="228600"/>
          </a:xfrm>
          <a:custGeom>
            <a:avLst/>
            <a:gdLst>
              <a:gd name="T0" fmla="*/ 0 w 21600"/>
              <a:gd name="T1" fmla="*/ 577056 h 21600"/>
              <a:gd name="T2" fmla="*/ 10422791 w 21600"/>
              <a:gd name="T3" fmla="*/ 0 h 21600"/>
              <a:gd name="T4" fmla="*/ 66006464 w 21600"/>
              <a:gd name="T5" fmla="*/ 0 h 21600"/>
              <a:gd name="T6" fmla="*/ 76549746 w 21600"/>
              <a:gd name="T7" fmla="*/ 577056 h 21600"/>
              <a:gd name="T8" fmla="*/ 76549746 w 21600"/>
              <a:gd name="T9" fmla="*/ 2419350 h 21600"/>
              <a:gd name="T10" fmla="*/ 0 w 21600"/>
              <a:gd name="T11" fmla="*/ 2419350 h 21600"/>
              <a:gd name="T12" fmla="*/ 38274903 w 21600"/>
              <a:gd name="T13" fmla="*/ 0 h 21600"/>
              <a:gd name="T14" fmla="*/ 38274903 w 21600"/>
              <a:gd name="T15" fmla="*/ 2419350 h 21600"/>
              <a:gd name="T16" fmla="*/ 0 w 21600"/>
              <a:gd name="T17" fmla="*/ 1498208 h 21600"/>
              <a:gd name="T18" fmla="*/ 76549746 w 21600"/>
              <a:gd name="T19" fmla="*/ 1498208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00 w 21600"/>
              <a:gd name="T31" fmla="*/ 22400 h 21600"/>
              <a:gd name="T32" fmla="*/ 21200 w 21600"/>
              <a:gd name="T33" fmla="*/ 30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D4EABE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/>
          </a:p>
        </p:txBody>
      </p:sp>
      <p:grpSp>
        <p:nvGrpSpPr>
          <p:cNvPr id="29704" name="Group 8">
            <a:extLst>
              <a:ext uri="{FF2B5EF4-FFF2-40B4-BE49-F238E27FC236}">
                <a16:creationId xmlns:a16="http://schemas.microsoft.com/office/drawing/2014/main" id="{789301FC-9925-400F-B11A-7C055D16E877}"/>
              </a:ext>
            </a:extLst>
          </p:cNvPr>
          <p:cNvGrpSpPr>
            <a:grpSpLocks/>
          </p:cNvGrpSpPr>
          <p:nvPr/>
        </p:nvGrpSpPr>
        <p:grpSpPr bwMode="auto">
          <a:xfrm>
            <a:off x="2747963" y="2852737"/>
            <a:ext cx="1917700" cy="1028699"/>
            <a:chOff x="810" y="1979"/>
            <a:chExt cx="1208" cy="648"/>
          </a:xfrm>
        </p:grpSpPr>
        <p:sp>
          <p:nvSpPr>
            <p:cNvPr id="29721" name="Text Box 9">
              <a:extLst>
                <a:ext uri="{FF2B5EF4-FFF2-40B4-BE49-F238E27FC236}">
                  <a16:creationId xmlns:a16="http://schemas.microsoft.com/office/drawing/2014/main" id="{D8FF6159-0E15-4557-B67E-FC9D39E36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" y="2220"/>
              <a:ext cx="92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Inner IP datagram </a:t>
              </a:r>
            </a:p>
          </p:txBody>
        </p:sp>
        <p:sp>
          <p:nvSpPr>
            <p:cNvPr id="29722" name="Rectangle 10">
              <a:extLst>
                <a:ext uri="{FF2B5EF4-FFF2-40B4-BE49-F238E27FC236}">
                  <a16:creationId xmlns:a16="http://schemas.microsoft.com/office/drawing/2014/main" id="{8D1EB4EF-2333-4BA1-9583-67AAFD5B6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" y="1983"/>
              <a:ext cx="559" cy="22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Header</a:t>
              </a:r>
            </a:p>
          </p:txBody>
        </p:sp>
        <p:sp>
          <p:nvSpPr>
            <p:cNvPr id="29723" name="Rectangle 11">
              <a:extLst>
                <a:ext uri="{FF2B5EF4-FFF2-40B4-BE49-F238E27FC236}">
                  <a16:creationId xmlns:a16="http://schemas.microsoft.com/office/drawing/2014/main" id="{E3B820B9-EA8D-4B3A-8B58-BD33A0161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1979"/>
              <a:ext cx="649" cy="2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Payload</a:t>
              </a:r>
            </a:p>
          </p:txBody>
        </p:sp>
      </p:grpSp>
      <p:cxnSp>
        <p:nvCxnSpPr>
          <p:cNvPr id="29705" name="AutoShape 12">
            <a:extLst>
              <a:ext uri="{FF2B5EF4-FFF2-40B4-BE49-F238E27FC236}">
                <a16:creationId xmlns:a16="http://schemas.microsoft.com/office/drawing/2014/main" id="{2E791A42-24BE-4537-9AEF-8DE2A3928EA3}"/>
              </a:ext>
            </a:extLst>
          </p:cNvPr>
          <p:cNvCxnSpPr>
            <a:cxnSpLocks noChangeShapeType="1"/>
            <a:stCxn id="29699" idx="7"/>
            <a:endCxn id="29702" idx="6"/>
          </p:cNvCxnSpPr>
          <p:nvPr/>
        </p:nvCxnSpPr>
        <p:spPr bwMode="auto">
          <a:xfrm>
            <a:off x="2665413" y="2749551"/>
            <a:ext cx="6350" cy="1255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6" name="AutoShape 13">
            <a:extLst>
              <a:ext uri="{FF2B5EF4-FFF2-40B4-BE49-F238E27FC236}">
                <a16:creationId xmlns:a16="http://schemas.microsoft.com/office/drawing/2014/main" id="{EEF899A3-6190-4044-B554-E281F17F98A1}"/>
              </a:ext>
            </a:extLst>
          </p:cNvPr>
          <p:cNvCxnSpPr>
            <a:cxnSpLocks noChangeShapeType="1"/>
            <a:stCxn id="29702" idx="9"/>
            <a:endCxn id="29700" idx="0"/>
          </p:cNvCxnSpPr>
          <p:nvPr/>
        </p:nvCxnSpPr>
        <p:spPr bwMode="auto">
          <a:xfrm>
            <a:off x="3314700" y="4146551"/>
            <a:ext cx="1779588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AutoShape 14">
            <a:extLst>
              <a:ext uri="{FF2B5EF4-FFF2-40B4-BE49-F238E27FC236}">
                <a16:creationId xmlns:a16="http://schemas.microsoft.com/office/drawing/2014/main" id="{620A18FA-A092-4CD5-B13D-5F367DE7672E}"/>
              </a:ext>
            </a:extLst>
          </p:cNvPr>
          <p:cNvCxnSpPr>
            <a:cxnSpLocks noChangeShapeType="1"/>
            <a:stCxn id="29700" idx="2"/>
            <a:endCxn id="29703" idx="8"/>
          </p:cNvCxnSpPr>
          <p:nvPr/>
        </p:nvCxnSpPr>
        <p:spPr bwMode="auto">
          <a:xfrm flipV="1">
            <a:off x="7067551" y="4146551"/>
            <a:ext cx="177482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8" name="AutoShape 15">
            <a:extLst>
              <a:ext uri="{FF2B5EF4-FFF2-40B4-BE49-F238E27FC236}">
                <a16:creationId xmlns:a16="http://schemas.microsoft.com/office/drawing/2014/main" id="{F3489DAE-617C-4E1E-A98B-8309F53D5202}"/>
              </a:ext>
            </a:extLst>
          </p:cNvPr>
          <p:cNvCxnSpPr>
            <a:cxnSpLocks noChangeShapeType="1"/>
            <a:stCxn id="29703" idx="6"/>
            <a:endCxn id="29701" idx="7"/>
          </p:cNvCxnSpPr>
          <p:nvPr/>
        </p:nvCxnSpPr>
        <p:spPr bwMode="auto">
          <a:xfrm flipH="1" flipV="1">
            <a:off x="9478963" y="2749551"/>
            <a:ext cx="6350" cy="1255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709" name="Group 16">
            <a:extLst>
              <a:ext uri="{FF2B5EF4-FFF2-40B4-BE49-F238E27FC236}">
                <a16:creationId xmlns:a16="http://schemas.microsoft.com/office/drawing/2014/main" id="{D28D876A-5BB8-458C-9D7F-219158AEBD71}"/>
              </a:ext>
            </a:extLst>
          </p:cNvPr>
          <p:cNvGrpSpPr>
            <a:grpSpLocks/>
          </p:cNvGrpSpPr>
          <p:nvPr/>
        </p:nvGrpSpPr>
        <p:grpSpPr bwMode="auto">
          <a:xfrm>
            <a:off x="7454900" y="2852737"/>
            <a:ext cx="1917700" cy="1028699"/>
            <a:chOff x="810" y="1979"/>
            <a:chExt cx="1208" cy="648"/>
          </a:xfrm>
        </p:grpSpPr>
        <p:sp>
          <p:nvSpPr>
            <p:cNvPr id="29718" name="Text Box 17">
              <a:extLst>
                <a:ext uri="{FF2B5EF4-FFF2-40B4-BE49-F238E27FC236}">
                  <a16:creationId xmlns:a16="http://schemas.microsoft.com/office/drawing/2014/main" id="{1075E56F-1453-45E1-9603-B9D2D9D93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" y="2220"/>
              <a:ext cx="92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Inner IP datagram </a:t>
              </a:r>
            </a:p>
          </p:txBody>
        </p:sp>
        <p:sp>
          <p:nvSpPr>
            <p:cNvPr id="29719" name="Rectangle 18">
              <a:extLst>
                <a:ext uri="{FF2B5EF4-FFF2-40B4-BE49-F238E27FC236}">
                  <a16:creationId xmlns:a16="http://schemas.microsoft.com/office/drawing/2014/main" id="{AEFC7581-B739-4C98-A6AD-B6F8198EF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" y="1983"/>
              <a:ext cx="559" cy="22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Header</a:t>
              </a:r>
            </a:p>
          </p:txBody>
        </p:sp>
        <p:sp>
          <p:nvSpPr>
            <p:cNvPr id="29720" name="Rectangle 19">
              <a:extLst>
                <a:ext uri="{FF2B5EF4-FFF2-40B4-BE49-F238E27FC236}">
                  <a16:creationId xmlns:a16="http://schemas.microsoft.com/office/drawing/2014/main" id="{C42B36F5-99F2-4E87-B6A7-C61E20ED9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" y="1979"/>
              <a:ext cx="649" cy="2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Payload</a:t>
              </a:r>
            </a:p>
          </p:txBody>
        </p:sp>
      </p:grpSp>
      <p:grpSp>
        <p:nvGrpSpPr>
          <p:cNvPr id="29710" name="Group 20">
            <a:extLst>
              <a:ext uri="{FF2B5EF4-FFF2-40B4-BE49-F238E27FC236}">
                <a16:creationId xmlns:a16="http://schemas.microsoft.com/office/drawing/2014/main" id="{10F55E33-4DF5-4242-AA62-CF9037F85A21}"/>
              </a:ext>
            </a:extLst>
          </p:cNvPr>
          <p:cNvGrpSpPr>
            <a:grpSpLocks/>
          </p:cNvGrpSpPr>
          <p:nvPr/>
        </p:nvGrpSpPr>
        <p:grpSpPr bwMode="auto">
          <a:xfrm>
            <a:off x="2222501" y="4365625"/>
            <a:ext cx="2759075" cy="503238"/>
            <a:chOff x="385" y="2750"/>
            <a:chExt cx="1738" cy="317"/>
          </a:xfrm>
        </p:grpSpPr>
        <p:sp>
          <p:nvSpPr>
            <p:cNvPr id="29715" name="Rectangle 21">
              <a:extLst>
                <a:ext uri="{FF2B5EF4-FFF2-40B4-BE49-F238E27FC236}">
                  <a16:creationId xmlns:a16="http://schemas.microsoft.com/office/drawing/2014/main" id="{1CE75F86-8402-4414-B648-79E186FE4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750"/>
              <a:ext cx="649" cy="317"/>
            </a:xfrm>
            <a:prstGeom prst="rect">
              <a:avLst/>
            </a:prstGeom>
            <a:solidFill>
              <a:srgbClr val="B5F4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Payload</a:t>
              </a:r>
            </a:p>
          </p:txBody>
        </p:sp>
        <p:sp>
          <p:nvSpPr>
            <p:cNvPr id="29716" name="Rectangle 22">
              <a:extLst>
                <a:ext uri="{FF2B5EF4-FFF2-40B4-BE49-F238E27FC236}">
                  <a16:creationId xmlns:a16="http://schemas.microsoft.com/office/drawing/2014/main" id="{5B7F27C5-F97C-4CA7-BC7B-1B76CCE38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750"/>
              <a:ext cx="545" cy="31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 dirty="0"/>
                <a:t>Outer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 dirty="0"/>
                <a:t>Header</a:t>
              </a:r>
            </a:p>
          </p:txBody>
        </p:sp>
        <p:sp>
          <p:nvSpPr>
            <p:cNvPr id="29717" name="Rectangle 23">
              <a:extLst>
                <a:ext uri="{FF2B5EF4-FFF2-40B4-BE49-F238E27FC236}">
                  <a16:creationId xmlns:a16="http://schemas.microsoft.com/office/drawing/2014/main" id="{2ED7EB88-BD38-4F33-A6F5-78A3DDB9B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750"/>
              <a:ext cx="545" cy="317"/>
            </a:xfrm>
            <a:prstGeom prst="rect">
              <a:avLst/>
            </a:prstGeom>
            <a:solidFill>
              <a:srgbClr val="B5F4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 dirty="0"/>
                <a:t>Header</a:t>
              </a:r>
            </a:p>
          </p:txBody>
        </p:sp>
      </p:grpSp>
      <p:grpSp>
        <p:nvGrpSpPr>
          <p:cNvPr id="29711" name="Group 24">
            <a:extLst>
              <a:ext uri="{FF2B5EF4-FFF2-40B4-BE49-F238E27FC236}">
                <a16:creationId xmlns:a16="http://schemas.microsoft.com/office/drawing/2014/main" id="{3C3004CF-1360-48E3-8F37-ECB08B9B9636}"/>
              </a:ext>
            </a:extLst>
          </p:cNvPr>
          <p:cNvGrpSpPr>
            <a:grpSpLocks/>
          </p:cNvGrpSpPr>
          <p:nvPr/>
        </p:nvGrpSpPr>
        <p:grpSpPr bwMode="auto">
          <a:xfrm>
            <a:off x="7189789" y="4365625"/>
            <a:ext cx="2759075" cy="503238"/>
            <a:chOff x="385" y="2750"/>
            <a:chExt cx="1738" cy="317"/>
          </a:xfrm>
        </p:grpSpPr>
        <p:sp>
          <p:nvSpPr>
            <p:cNvPr id="29712" name="Rectangle 25">
              <a:extLst>
                <a:ext uri="{FF2B5EF4-FFF2-40B4-BE49-F238E27FC236}">
                  <a16:creationId xmlns:a16="http://schemas.microsoft.com/office/drawing/2014/main" id="{89AE1450-137C-4944-9ABA-A767E670D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750"/>
              <a:ext cx="649" cy="317"/>
            </a:xfrm>
            <a:prstGeom prst="rect">
              <a:avLst/>
            </a:prstGeom>
            <a:solidFill>
              <a:srgbClr val="B5F4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Payload</a:t>
              </a:r>
            </a:p>
          </p:txBody>
        </p:sp>
        <p:sp>
          <p:nvSpPr>
            <p:cNvPr id="29713" name="Rectangle 26">
              <a:extLst>
                <a:ext uri="{FF2B5EF4-FFF2-40B4-BE49-F238E27FC236}">
                  <a16:creationId xmlns:a16="http://schemas.microsoft.com/office/drawing/2014/main" id="{42699553-14EF-4AB8-A4D3-BF76AB473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2750"/>
              <a:ext cx="545" cy="31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 dirty="0"/>
                <a:t>Outer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 dirty="0"/>
                <a:t>Header</a:t>
              </a:r>
            </a:p>
          </p:txBody>
        </p:sp>
        <p:sp>
          <p:nvSpPr>
            <p:cNvPr id="29714" name="Rectangle 27">
              <a:extLst>
                <a:ext uri="{FF2B5EF4-FFF2-40B4-BE49-F238E27FC236}">
                  <a16:creationId xmlns:a16="http://schemas.microsoft.com/office/drawing/2014/main" id="{DBFF423D-FF25-4B60-B308-E6537C995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750"/>
              <a:ext cx="545" cy="317"/>
            </a:xfrm>
            <a:prstGeom prst="rect">
              <a:avLst/>
            </a:prstGeom>
            <a:solidFill>
              <a:srgbClr val="B5F4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Header</a:t>
              </a:r>
            </a:p>
          </p:txBody>
        </p:sp>
      </p:grpSp>
      <p:sp>
        <p:nvSpPr>
          <p:cNvPr id="28" name="Text Box 11">
            <a:extLst>
              <a:ext uri="{FF2B5EF4-FFF2-40B4-BE49-F238E27FC236}">
                <a16:creationId xmlns:a16="http://schemas.microsoft.com/office/drawing/2014/main" id="{B3692932-282D-47D6-91CF-CD2BFB69D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611" y="3461013"/>
            <a:ext cx="1160411" cy="72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dirty="0"/>
              <a:t>Security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dirty="0"/>
              <a:t>Gateway</a:t>
            </a: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D8FC526C-06C5-4F13-91A9-AE9F65849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4055" y="3470700"/>
            <a:ext cx="1219200" cy="57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dirty="0"/>
              <a:t>Security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2000" dirty="0"/>
              <a:t>Gateway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DA07DFF-DB33-4C0A-BC27-6439E1BA6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944" y="34593"/>
            <a:ext cx="7345362" cy="792163"/>
          </a:xfrm>
        </p:spPr>
        <p:txBody>
          <a:bodyPr/>
          <a:lstStyle/>
          <a:p>
            <a:pPr eaLnBrk="1" hangingPunct="1"/>
            <a:r>
              <a:rPr lang="en-GB" altLang="en-US"/>
              <a:t>Remote Host to Internal Server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CBA3604-2A76-48C8-B959-E0AC87F316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87093"/>
            <a:ext cx="11560175" cy="1655762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GB" altLang="en-US"/>
              <a:t>Remote host has Internet access to gateway, then gains access to server behind gateway.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Traffic to server protected in inner tunnel.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/>
              <a:t>Outer tunnel protects inner traffic over Internet.</a:t>
            </a:r>
          </a:p>
        </p:txBody>
      </p:sp>
      <p:grpSp>
        <p:nvGrpSpPr>
          <p:cNvPr id="39940" name="Group 4">
            <a:extLst>
              <a:ext uri="{FF2B5EF4-FFF2-40B4-BE49-F238E27FC236}">
                <a16:creationId xmlns:a16="http://schemas.microsoft.com/office/drawing/2014/main" id="{D81C7186-8108-4541-8B12-A0399DB42CE9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048000"/>
            <a:ext cx="10058400" cy="3352800"/>
            <a:chOff x="476" y="2196"/>
            <a:chExt cx="4760" cy="1565"/>
          </a:xfrm>
        </p:grpSpPr>
        <p:sp>
          <p:nvSpPr>
            <p:cNvPr id="39941" name="Oval 5">
              <a:extLst>
                <a:ext uri="{FF2B5EF4-FFF2-40B4-BE49-F238E27FC236}">
                  <a16:creationId xmlns:a16="http://schemas.microsoft.com/office/drawing/2014/main" id="{C5E0E220-977E-4A8B-BA9F-973DC39BF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2205"/>
              <a:ext cx="192" cy="52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39942" name="Cloud">
              <a:extLst>
                <a:ext uri="{FF2B5EF4-FFF2-40B4-BE49-F238E27FC236}">
                  <a16:creationId xmlns:a16="http://schemas.microsoft.com/office/drawing/2014/main" id="{BF11192E-817D-4CBA-9F22-03BB0405A36F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3609" y="2886"/>
              <a:ext cx="768" cy="636"/>
            </a:xfrm>
            <a:custGeom>
              <a:avLst/>
              <a:gdLst>
                <a:gd name="T0" fmla="*/ 2 w 21600"/>
                <a:gd name="T1" fmla="*/ 318 h 21600"/>
                <a:gd name="T2" fmla="*/ 384 w 21600"/>
                <a:gd name="T3" fmla="*/ 635 h 21600"/>
                <a:gd name="T4" fmla="*/ 767 w 21600"/>
                <a:gd name="T5" fmla="*/ 318 h 21600"/>
                <a:gd name="T6" fmla="*/ 384 w 21600"/>
                <a:gd name="T7" fmla="*/ 3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81 w 21600"/>
                <a:gd name="T13" fmla="*/ 3260 h 21600"/>
                <a:gd name="T14" fmla="*/ 17100 w 21600"/>
                <a:gd name="T15" fmla="*/ 1732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3" name="Text Box 7">
              <a:extLst>
                <a:ext uri="{FF2B5EF4-FFF2-40B4-BE49-F238E27FC236}">
                  <a16:creationId xmlns:a16="http://schemas.microsoft.com/office/drawing/2014/main" id="{C7AD376A-F1B7-43F0-9707-933174120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" y="3009"/>
              <a:ext cx="6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600"/>
                <a:t>Local network</a:t>
              </a:r>
            </a:p>
          </p:txBody>
        </p:sp>
        <p:sp>
          <p:nvSpPr>
            <p:cNvPr id="39944" name="Text Box 8">
              <a:extLst>
                <a:ext uri="{FF2B5EF4-FFF2-40B4-BE49-F238E27FC236}">
                  <a16:creationId xmlns:a16="http://schemas.microsoft.com/office/drawing/2014/main" id="{5339F3B1-1408-4B83-8D0A-E5C02DEBB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" y="2339"/>
              <a:ext cx="2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2000"/>
                <a:t>Outer Tunnel </a:t>
              </a:r>
            </a:p>
          </p:txBody>
        </p:sp>
        <p:sp>
          <p:nvSpPr>
            <p:cNvPr id="39945" name="Line 9">
              <a:extLst>
                <a:ext uri="{FF2B5EF4-FFF2-40B4-BE49-F238E27FC236}">
                  <a16:creationId xmlns:a16="http://schemas.microsoft.com/office/drawing/2014/main" id="{38DBABD3-20C0-4214-A555-EE57E62AE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637"/>
              <a:ext cx="0" cy="576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computr2">
              <a:extLst>
                <a:ext uri="{FF2B5EF4-FFF2-40B4-BE49-F238E27FC236}">
                  <a16:creationId xmlns:a16="http://schemas.microsoft.com/office/drawing/2014/main" id="{107D767D-B73A-4A54-9974-581B0A0E737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612" y="3000"/>
              <a:ext cx="520" cy="384"/>
            </a:xfrm>
            <a:custGeom>
              <a:avLst/>
              <a:gdLst>
                <a:gd name="T0" fmla="*/ 6 w 21600"/>
                <a:gd name="T1" fmla="*/ 0 h 21600"/>
                <a:gd name="T2" fmla="*/ 6 w 21600"/>
                <a:gd name="T3" fmla="*/ 7 h 21600"/>
                <a:gd name="T4" fmla="*/ 10 w 21600"/>
                <a:gd name="T5" fmla="*/ 0 h 21600"/>
                <a:gd name="T6" fmla="*/ 2 w 21600"/>
                <a:gd name="T7" fmla="*/ 0 h 21600"/>
                <a:gd name="T8" fmla="*/ 2 w 21600"/>
                <a:gd name="T9" fmla="*/ 4 h 21600"/>
                <a:gd name="T10" fmla="*/ 10 w 21600"/>
                <a:gd name="T11" fmla="*/ 4 h 21600"/>
                <a:gd name="T12" fmla="*/ 2 w 21600"/>
                <a:gd name="T13" fmla="*/ 2 h 21600"/>
                <a:gd name="T14" fmla="*/ 10 w 21600"/>
                <a:gd name="T15" fmla="*/ 2 h 21600"/>
                <a:gd name="T16" fmla="*/ 11 w 21600"/>
                <a:gd name="T17" fmla="*/ 5 h 21600"/>
                <a:gd name="T18" fmla="*/ 2 w 21600"/>
                <a:gd name="T19" fmla="*/ 5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6189 w 21600"/>
                <a:gd name="T31" fmla="*/ 1913 h 21600"/>
                <a:gd name="T32" fmla="*/ 15577 w 21600"/>
                <a:gd name="T33" fmla="*/ 9731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21022" y="20295"/>
                  </a:moveTo>
                  <a:lnTo>
                    <a:pt x="18828" y="18396"/>
                  </a:lnTo>
                  <a:lnTo>
                    <a:pt x="18828" y="13174"/>
                  </a:lnTo>
                  <a:lnTo>
                    <a:pt x="15478" y="13174"/>
                  </a:lnTo>
                  <a:lnTo>
                    <a:pt x="15478" y="11631"/>
                  </a:lnTo>
                  <a:lnTo>
                    <a:pt x="17326" y="11631"/>
                  </a:lnTo>
                  <a:lnTo>
                    <a:pt x="17326" y="11156"/>
                  </a:lnTo>
                  <a:lnTo>
                    <a:pt x="17326" y="0"/>
                  </a:lnTo>
                  <a:lnTo>
                    <a:pt x="10858" y="0"/>
                  </a:lnTo>
                  <a:lnTo>
                    <a:pt x="4274" y="0"/>
                  </a:lnTo>
                  <a:lnTo>
                    <a:pt x="4274" y="11037"/>
                  </a:lnTo>
                  <a:lnTo>
                    <a:pt x="4274" y="11631"/>
                  </a:lnTo>
                  <a:lnTo>
                    <a:pt x="6122" y="11631"/>
                  </a:lnTo>
                  <a:lnTo>
                    <a:pt x="6122" y="13174"/>
                  </a:lnTo>
                  <a:lnTo>
                    <a:pt x="2772" y="13174"/>
                  </a:lnTo>
                  <a:lnTo>
                    <a:pt x="2772" y="18514"/>
                  </a:lnTo>
                  <a:lnTo>
                    <a:pt x="693" y="20295"/>
                  </a:lnTo>
                  <a:lnTo>
                    <a:pt x="462" y="20413"/>
                  </a:lnTo>
                  <a:lnTo>
                    <a:pt x="231" y="20651"/>
                  </a:lnTo>
                  <a:lnTo>
                    <a:pt x="116" y="20888"/>
                  </a:lnTo>
                  <a:lnTo>
                    <a:pt x="0" y="21125"/>
                  </a:lnTo>
                  <a:lnTo>
                    <a:pt x="0" y="21244"/>
                  </a:lnTo>
                  <a:lnTo>
                    <a:pt x="116" y="21363"/>
                  </a:lnTo>
                  <a:lnTo>
                    <a:pt x="116" y="21481"/>
                  </a:lnTo>
                  <a:lnTo>
                    <a:pt x="231" y="21481"/>
                  </a:lnTo>
                  <a:lnTo>
                    <a:pt x="347" y="21600"/>
                  </a:lnTo>
                  <a:lnTo>
                    <a:pt x="578" y="21600"/>
                  </a:lnTo>
                  <a:lnTo>
                    <a:pt x="693" y="21600"/>
                  </a:lnTo>
                  <a:lnTo>
                    <a:pt x="10858" y="21600"/>
                  </a:lnTo>
                  <a:lnTo>
                    <a:pt x="20907" y="21600"/>
                  </a:lnTo>
                  <a:lnTo>
                    <a:pt x="21138" y="21600"/>
                  </a:lnTo>
                  <a:lnTo>
                    <a:pt x="21253" y="21600"/>
                  </a:lnTo>
                  <a:lnTo>
                    <a:pt x="21369" y="21481"/>
                  </a:lnTo>
                  <a:lnTo>
                    <a:pt x="21484" y="21481"/>
                  </a:lnTo>
                  <a:lnTo>
                    <a:pt x="21600" y="21363"/>
                  </a:lnTo>
                  <a:lnTo>
                    <a:pt x="21600" y="21244"/>
                  </a:lnTo>
                  <a:lnTo>
                    <a:pt x="21600" y="21125"/>
                  </a:lnTo>
                  <a:lnTo>
                    <a:pt x="21484" y="20888"/>
                  </a:lnTo>
                  <a:lnTo>
                    <a:pt x="21369" y="20651"/>
                  </a:lnTo>
                  <a:lnTo>
                    <a:pt x="21253" y="20413"/>
                  </a:lnTo>
                  <a:lnTo>
                    <a:pt x="21022" y="20295"/>
                  </a:lnTo>
                  <a:close/>
                </a:path>
                <a:path w="21600" h="21600" extrusionOk="0">
                  <a:moveTo>
                    <a:pt x="18019" y="18514"/>
                  </a:moveTo>
                  <a:lnTo>
                    <a:pt x="17326" y="17921"/>
                  </a:lnTo>
                  <a:lnTo>
                    <a:pt x="4389" y="17921"/>
                  </a:lnTo>
                  <a:lnTo>
                    <a:pt x="3696" y="18514"/>
                  </a:lnTo>
                  <a:lnTo>
                    <a:pt x="18019" y="18514"/>
                  </a:lnTo>
                  <a:close/>
                </a:path>
                <a:path w="21600" h="21600" extrusionOk="0">
                  <a:moveTo>
                    <a:pt x="19174" y="19701"/>
                  </a:moveTo>
                  <a:lnTo>
                    <a:pt x="18481" y="19108"/>
                  </a:lnTo>
                  <a:lnTo>
                    <a:pt x="3119" y="19108"/>
                  </a:lnTo>
                  <a:lnTo>
                    <a:pt x="2426" y="19701"/>
                  </a:lnTo>
                  <a:lnTo>
                    <a:pt x="19174" y="19701"/>
                  </a:lnTo>
                  <a:close/>
                </a:path>
                <a:path w="21600" h="21600" extrusionOk="0">
                  <a:moveTo>
                    <a:pt x="20560" y="20769"/>
                  </a:moveTo>
                  <a:lnTo>
                    <a:pt x="19867" y="20176"/>
                  </a:lnTo>
                  <a:lnTo>
                    <a:pt x="1848" y="20176"/>
                  </a:lnTo>
                  <a:lnTo>
                    <a:pt x="1155" y="20769"/>
                  </a:lnTo>
                  <a:lnTo>
                    <a:pt x="20560" y="20769"/>
                  </a:lnTo>
                  <a:close/>
                </a:path>
                <a:path w="21600" h="21600" extrusionOk="0">
                  <a:moveTo>
                    <a:pt x="18828" y="18396"/>
                  </a:moveTo>
                  <a:lnTo>
                    <a:pt x="17442" y="17209"/>
                  </a:lnTo>
                  <a:lnTo>
                    <a:pt x="4158" y="17209"/>
                  </a:lnTo>
                  <a:lnTo>
                    <a:pt x="2772" y="18514"/>
                  </a:lnTo>
                  <a:moveTo>
                    <a:pt x="13168" y="14123"/>
                  </a:moveTo>
                  <a:lnTo>
                    <a:pt x="13168" y="14716"/>
                  </a:lnTo>
                  <a:lnTo>
                    <a:pt x="17788" y="14716"/>
                  </a:lnTo>
                  <a:lnTo>
                    <a:pt x="17788" y="14123"/>
                  </a:lnTo>
                  <a:lnTo>
                    <a:pt x="13168" y="14123"/>
                  </a:lnTo>
                  <a:close/>
                </a:path>
                <a:path w="21600" h="21600" extrusionOk="0">
                  <a:moveTo>
                    <a:pt x="6122" y="1899"/>
                  </a:moveTo>
                  <a:lnTo>
                    <a:pt x="6122" y="9732"/>
                  </a:lnTo>
                  <a:lnTo>
                    <a:pt x="15478" y="9732"/>
                  </a:lnTo>
                  <a:lnTo>
                    <a:pt x="15478" y="1899"/>
                  </a:lnTo>
                  <a:lnTo>
                    <a:pt x="6122" y="1899"/>
                  </a:lnTo>
                  <a:moveTo>
                    <a:pt x="6122" y="11631"/>
                  </a:moveTo>
                  <a:lnTo>
                    <a:pt x="15478" y="11631"/>
                  </a:lnTo>
                  <a:lnTo>
                    <a:pt x="15478" y="13174"/>
                  </a:lnTo>
                  <a:lnTo>
                    <a:pt x="6122" y="13174"/>
                  </a:lnTo>
                  <a:lnTo>
                    <a:pt x="6122" y="11631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Text Box 11">
              <a:extLst>
                <a:ext uri="{FF2B5EF4-FFF2-40B4-BE49-F238E27FC236}">
                  <a16:creationId xmlns:a16="http://schemas.microsoft.com/office/drawing/2014/main" id="{48FF8064-E287-42CF-A6A1-9966431BA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2" y="3347"/>
              <a:ext cx="76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Security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 dirty="0"/>
                <a:t>Gateway</a:t>
              </a:r>
            </a:p>
          </p:txBody>
        </p:sp>
        <p:sp>
          <p:nvSpPr>
            <p:cNvPr id="39948" name="Oval 12">
              <a:extLst>
                <a:ext uri="{FF2B5EF4-FFF2-40B4-BE49-F238E27FC236}">
                  <a16:creationId xmlns:a16="http://schemas.microsoft.com/office/drawing/2014/main" id="{FB3FC9E6-B0F1-4442-82A6-0120A4574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2205"/>
              <a:ext cx="192" cy="52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39949" name="Rectangle 13">
              <a:extLst>
                <a:ext uri="{FF2B5EF4-FFF2-40B4-BE49-F238E27FC236}">
                  <a16:creationId xmlns:a16="http://schemas.microsoft.com/office/drawing/2014/main" id="{19E1C24D-DFB8-42DE-AE26-08F90B360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296"/>
              <a:ext cx="1859" cy="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2000"/>
                <a:t>Inner tunnel</a:t>
              </a:r>
            </a:p>
          </p:txBody>
        </p:sp>
        <p:sp>
          <p:nvSpPr>
            <p:cNvPr id="39950" name="Oval 14">
              <a:extLst>
                <a:ext uri="{FF2B5EF4-FFF2-40B4-BE49-F238E27FC236}">
                  <a16:creationId xmlns:a16="http://schemas.microsoft.com/office/drawing/2014/main" id="{C4A9BBA2-31D6-4DF6-AF7D-E48D0BCE5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296"/>
              <a:ext cx="91" cy="3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39951" name="Oval 15">
              <a:extLst>
                <a:ext uri="{FF2B5EF4-FFF2-40B4-BE49-F238E27FC236}">
                  <a16:creationId xmlns:a16="http://schemas.microsoft.com/office/drawing/2014/main" id="{B90C0DED-8AA4-49DF-A671-1C883DF1E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2301"/>
              <a:ext cx="144" cy="33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39952" name="Oval 16">
              <a:extLst>
                <a:ext uri="{FF2B5EF4-FFF2-40B4-BE49-F238E27FC236}">
                  <a16:creationId xmlns:a16="http://schemas.microsoft.com/office/drawing/2014/main" id="{AA551810-09D4-44E7-8A66-227824DBE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" y="2296"/>
              <a:ext cx="91" cy="3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39953" name="Oval 17">
              <a:extLst>
                <a:ext uri="{FF2B5EF4-FFF2-40B4-BE49-F238E27FC236}">
                  <a16:creationId xmlns:a16="http://schemas.microsoft.com/office/drawing/2014/main" id="{90571B92-CA3F-4712-9EED-B78B3F8F4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2301"/>
              <a:ext cx="144" cy="33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GB" altLang="en-US" sz="2800">
                <a:latin typeface="Times" panose="02020603050405020304" pitchFamily="18" charset="0"/>
              </a:endParaRPr>
            </a:p>
          </p:txBody>
        </p:sp>
        <p:sp>
          <p:nvSpPr>
            <p:cNvPr id="39954" name="Line 18">
              <a:extLst>
                <a:ext uri="{FF2B5EF4-FFF2-40B4-BE49-F238E27FC236}">
                  <a16:creationId xmlns:a16="http://schemas.microsoft.com/office/drawing/2014/main" id="{FB7955E7-B8F6-44B0-9770-C45F298DC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2637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19">
              <a:extLst>
                <a:ext uri="{FF2B5EF4-FFF2-40B4-BE49-F238E27FC236}">
                  <a16:creationId xmlns:a16="http://schemas.microsoft.com/office/drawing/2014/main" id="{0E4A7767-0725-4903-9B57-C3F1E57B2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1" y="2301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39956" name="AutoShape 20">
              <a:extLst>
                <a:ext uri="{FF2B5EF4-FFF2-40B4-BE49-F238E27FC236}">
                  <a16:creationId xmlns:a16="http://schemas.microsoft.com/office/drawing/2014/main" id="{8AC64C44-A596-4418-8E25-62B020AE8177}"/>
                </a:ext>
              </a:extLst>
            </p:cNvPr>
            <p:cNvCxnSpPr>
              <a:cxnSpLocks noChangeShapeType="1"/>
              <a:stCxn id="39941" idx="4"/>
              <a:endCxn id="39948" idx="4"/>
            </p:cNvCxnSpPr>
            <p:nvPr/>
          </p:nvCxnSpPr>
          <p:spPr bwMode="auto">
            <a:xfrm>
              <a:off x="852" y="2742"/>
              <a:ext cx="21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7" name="AutoShape 21">
              <a:extLst>
                <a:ext uri="{FF2B5EF4-FFF2-40B4-BE49-F238E27FC236}">
                  <a16:creationId xmlns:a16="http://schemas.microsoft.com/office/drawing/2014/main" id="{6FAABB77-C511-4291-93A3-F7D9667856EC}"/>
                </a:ext>
              </a:extLst>
            </p:cNvPr>
            <p:cNvCxnSpPr>
              <a:cxnSpLocks noChangeShapeType="1"/>
              <a:stCxn id="39941" idx="0"/>
              <a:endCxn id="39948" idx="0"/>
            </p:cNvCxnSpPr>
            <p:nvPr/>
          </p:nvCxnSpPr>
          <p:spPr bwMode="auto">
            <a:xfrm>
              <a:off x="852" y="2196"/>
              <a:ext cx="215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9958" name="Group 22">
              <a:extLst>
                <a:ext uri="{FF2B5EF4-FFF2-40B4-BE49-F238E27FC236}">
                  <a16:creationId xmlns:a16="http://schemas.microsoft.com/office/drawing/2014/main" id="{6BA69967-73D8-412E-93D6-BB3DCFBFF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2931"/>
              <a:ext cx="771" cy="546"/>
              <a:chOff x="1519" y="2976"/>
              <a:chExt cx="771" cy="546"/>
            </a:xfrm>
          </p:grpSpPr>
          <p:sp>
            <p:nvSpPr>
              <p:cNvPr id="39971" name="Cloud">
                <a:extLst>
                  <a:ext uri="{FF2B5EF4-FFF2-40B4-BE49-F238E27FC236}">
                    <a16:creationId xmlns:a16="http://schemas.microsoft.com/office/drawing/2014/main" id="{EA4A0491-0E5F-44D0-8448-B8EDD8ED7E4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1519" y="2976"/>
                <a:ext cx="771" cy="546"/>
              </a:xfrm>
              <a:custGeom>
                <a:avLst/>
                <a:gdLst>
                  <a:gd name="T0" fmla="*/ 2 w 21600"/>
                  <a:gd name="T1" fmla="*/ 273 h 21600"/>
                  <a:gd name="T2" fmla="*/ 386 w 21600"/>
                  <a:gd name="T3" fmla="*/ 545 h 21600"/>
                  <a:gd name="T4" fmla="*/ 770 w 21600"/>
                  <a:gd name="T5" fmla="*/ 273 h 21600"/>
                  <a:gd name="T6" fmla="*/ 386 w 21600"/>
                  <a:gd name="T7" fmla="*/ 3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0 w 21600"/>
                  <a:gd name="T13" fmla="*/ 3244 h 21600"/>
                  <a:gd name="T14" fmla="*/ 17089 w 21600"/>
                  <a:gd name="T15" fmla="*/ 1732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hlink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72" name="Text Box 24">
                <a:extLst>
                  <a:ext uri="{FF2B5EF4-FFF2-40B4-BE49-F238E27FC236}">
                    <a16:creationId xmlns:a16="http://schemas.microsoft.com/office/drawing/2014/main" id="{F5CE4F52-984E-43A5-B8C9-37F92B4C1A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3113"/>
                <a:ext cx="6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GB" altLang="en-US" sz="1800"/>
                  <a:t>Internet</a:t>
                </a:r>
              </a:p>
            </p:txBody>
          </p:sp>
        </p:grpSp>
        <p:cxnSp>
          <p:nvCxnSpPr>
            <p:cNvPr id="39959" name="AutoShape 25">
              <a:extLst>
                <a:ext uri="{FF2B5EF4-FFF2-40B4-BE49-F238E27FC236}">
                  <a16:creationId xmlns:a16="http://schemas.microsoft.com/office/drawing/2014/main" id="{FC59BCD9-EE9B-4284-B697-720378C6CD00}"/>
                </a:ext>
              </a:extLst>
            </p:cNvPr>
            <p:cNvCxnSpPr>
              <a:cxnSpLocks noChangeShapeType="1"/>
              <a:stCxn id="39946" idx="5"/>
              <a:endCxn id="39971" idx="0"/>
            </p:cNvCxnSpPr>
            <p:nvPr/>
          </p:nvCxnSpPr>
          <p:spPr bwMode="auto">
            <a:xfrm flipV="1">
              <a:off x="1029" y="3204"/>
              <a:ext cx="447" cy="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0" name="AutoShape 26">
              <a:extLst>
                <a:ext uri="{FF2B5EF4-FFF2-40B4-BE49-F238E27FC236}">
                  <a16:creationId xmlns:a16="http://schemas.microsoft.com/office/drawing/2014/main" id="{A6BF2002-5FB4-4675-BA75-FA7D7C8AD3B5}"/>
                </a:ext>
              </a:extLst>
            </p:cNvPr>
            <p:cNvCxnSpPr>
              <a:cxnSpLocks noChangeShapeType="1"/>
              <a:stCxn id="39951" idx="4"/>
            </p:cNvCxnSpPr>
            <p:nvPr/>
          </p:nvCxnSpPr>
          <p:spPr bwMode="auto">
            <a:xfrm flipH="1" flipV="1">
              <a:off x="2933" y="2629"/>
              <a:ext cx="1916" cy="1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1" name="AutoShape 27">
              <a:extLst>
                <a:ext uri="{FF2B5EF4-FFF2-40B4-BE49-F238E27FC236}">
                  <a16:creationId xmlns:a16="http://schemas.microsoft.com/office/drawing/2014/main" id="{636FDE8E-1BF6-4911-9E09-47138437B820}"/>
                </a:ext>
              </a:extLst>
            </p:cNvPr>
            <p:cNvCxnSpPr>
              <a:cxnSpLocks noChangeShapeType="1"/>
              <a:stCxn id="39951" idx="0"/>
            </p:cNvCxnSpPr>
            <p:nvPr/>
          </p:nvCxnSpPr>
          <p:spPr bwMode="auto">
            <a:xfrm flipH="1">
              <a:off x="2933" y="2293"/>
              <a:ext cx="191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2" name="Line 28">
              <a:extLst>
                <a:ext uri="{FF2B5EF4-FFF2-40B4-BE49-F238E27FC236}">
                  <a16:creationId xmlns:a16="http://schemas.microsoft.com/office/drawing/2014/main" id="{326B57CA-4227-4FBC-AAD7-FC4B0E59C2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5" y="2614"/>
              <a:ext cx="3" cy="43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29">
              <a:extLst>
                <a:ext uri="{FF2B5EF4-FFF2-40B4-BE49-F238E27FC236}">
                  <a16:creationId xmlns:a16="http://schemas.microsoft.com/office/drawing/2014/main" id="{9985F7F2-8130-4908-975C-D8DBCA474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627"/>
              <a:ext cx="0" cy="576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modem">
              <a:extLst>
                <a:ext uri="{FF2B5EF4-FFF2-40B4-BE49-F238E27FC236}">
                  <a16:creationId xmlns:a16="http://schemas.microsoft.com/office/drawing/2014/main" id="{2616AAFC-E3C8-4752-8539-65C18F0BFBC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572" y="3120"/>
              <a:ext cx="810" cy="144"/>
            </a:xfrm>
            <a:custGeom>
              <a:avLst/>
              <a:gdLst>
                <a:gd name="T0" fmla="*/ 0 w 21600"/>
                <a:gd name="T1" fmla="*/ 0 h 21600"/>
                <a:gd name="T2" fmla="*/ 4 w 21600"/>
                <a:gd name="T3" fmla="*/ 0 h 21600"/>
                <a:gd name="T4" fmla="*/ 26 w 21600"/>
                <a:gd name="T5" fmla="*/ 0 h 21600"/>
                <a:gd name="T6" fmla="*/ 30 w 21600"/>
                <a:gd name="T7" fmla="*/ 0 h 21600"/>
                <a:gd name="T8" fmla="*/ 30 w 21600"/>
                <a:gd name="T9" fmla="*/ 1 h 21600"/>
                <a:gd name="T10" fmla="*/ 0 w 21600"/>
                <a:gd name="T11" fmla="*/ 1 h 21600"/>
                <a:gd name="T12" fmla="*/ 15 w 21600"/>
                <a:gd name="T13" fmla="*/ 0 h 21600"/>
                <a:gd name="T14" fmla="*/ 15 w 21600"/>
                <a:gd name="T15" fmla="*/ 1 h 21600"/>
                <a:gd name="T16" fmla="*/ 0 w 21600"/>
                <a:gd name="T17" fmla="*/ 1 h 21600"/>
                <a:gd name="T18" fmla="*/ 30 w 21600"/>
                <a:gd name="T19" fmla="*/ 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00 w 21600"/>
                <a:gd name="T31" fmla="*/ 22350 h 21600"/>
                <a:gd name="T32" fmla="*/ 21200 w 21600"/>
                <a:gd name="T33" fmla="*/ 30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D4EABE"/>
            </a:solidFill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9965" name="AutoShape 31">
              <a:extLst>
                <a:ext uri="{FF2B5EF4-FFF2-40B4-BE49-F238E27FC236}">
                  <a16:creationId xmlns:a16="http://schemas.microsoft.com/office/drawing/2014/main" id="{CF3BBBB8-2E3D-4ACD-9F66-6A1ECB3A5884}"/>
                </a:ext>
              </a:extLst>
            </p:cNvPr>
            <p:cNvCxnSpPr>
              <a:cxnSpLocks noChangeShapeType="1"/>
              <a:stCxn id="39971" idx="2"/>
              <a:endCxn id="39964" idx="8"/>
            </p:cNvCxnSpPr>
            <p:nvPr/>
          </p:nvCxnSpPr>
          <p:spPr bwMode="auto">
            <a:xfrm>
              <a:off x="2244" y="3204"/>
              <a:ext cx="328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6" name="AutoShape 32">
              <a:extLst>
                <a:ext uri="{FF2B5EF4-FFF2-40B4-BE49-F238E27FC236}">
                  <a16:creationId xmlns:a16="http://schemas.microsoft.com/office/drawing/2014/main" id="{9B1DBBBD-9476-445B-89DA-83F777FAAE77}"/>
                </a:ext>
              </a:extLst>
            </p:cNvPr>
            <p:cNvCxnSpPr>
              <a:cxnSpLocks noChangeShapeType="1"/>
              <a:stCxn id="39942" idx="0"/>
              <a:endCxn id="39964" idx="9"/>
            </p:cNvCxnSpPr>
            <p:nvPr/>
          </p:nvCxnSpPr>
          <p:spPr bwMode="auto">
            <a:xfrm flipH="1">
              <a:off x="3382" y="3204"/>
              <a:ext cx="229" cy="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7" name="AutoShape 33">
              <a:extLst>
                <a:ext uri="{FF2B5EF4-FFF2-40B4-BE49-F238E27FC236}">
                  <a16:creationId xmlns:a16="http://schemas.microsoft.com/office/drawing/2014/main" id="{511AE587-3E06-4AF5-9E1B-CEBD94CA0722}"/>
                </a:ext>
              </a:extLst>
            </p:cNvPr>
            <p:cNvCxnSpPr>
              <a:cxnSpLocks noChangeShapeType="1"/>
              <a:stCxn id="39942" idx="2"/>
              <a:endCxn id="39968" idx="9"/>
            </p:cNvCxnSpPr>
            <p:nvPr/>
          </p:nvCxnSpPr>
          <p:spPr bwMode="auto">
            <a:xfrm flipV="1">
              <a:off x="4376" y="3202"/>
              <a:ext cx="364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8" name="tower">
              <a:extLst>
                <a:ext uri="{FF2B5EF4-FFF2-40B4-BE49-F238E27FC236}">
                  <a16:creationId xmlns:a16="http://schemas.microsoft.com/office/drawing/2014/main" id="{381DAEC2-2CF1-45F2-AB68-CE08BEA2E45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740" y="2887"/>
              <a:ext cx="227" cy="590"/>
            </a:xfrm>
            <a:custGeom>
              <a:avLst/>
              <a:gdLst>
                <a:gd name="T0" fmla="*/ 0 w 21600"/>
                <a:gd name="T1" fmla="*/ 2 h 21600"/>
                <a:gd name="T2" fmla="*/ 1 w 21600"/>
                <a:gd name="T3" fmla="*/ 0 h 21600"/>
                <a:gd name="T4" fmla="*/ 1 w 21600"/>
                <a:gd name="T5" fmla="*/ 0 h 21600"/>
                <a:gd name="T6" fmla="*/ 2 w 21600"/>
                <a:gd name="T7" fmla="*/ 0 h 21600"/>
                <a:gd name="T8" fmla="*/ 2 w 21600"/>
                <a:gd name="T9" fmla="*/ 9 h 21600"/>
                <a:gd name="T10" fmla="*/ 2 w 21600"/>
                <a:gd name="T11" fmla="*/ 14 h 21600"/>
                <a:gd name="T12" fmla="*/ 2 w 21600"/>
                <a:gd name="T13" fmla="*/ 16 h 21600"/>
                <a:gd name="T14" fmla="*/ 1 w 21600"/>
                <a:gd name="T15" fmla="*/ 16 h 21600"/>
                <a:gd name="T16" fmla="*/ 0 w 21600"/>
                <a:gd name="T17" fmla="*/ 16 h 21600"/>
                <a:gd name="T18" fmla="*/ 0 w 21600"/>
                <a:gd name="T19" fmla="*/ 9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76 w 21600"/>
                <a:gd name="T31" fmla="*/ 22552 h 21600"/>
                <a:gd name="T32" fmla="*/ 21505 w 21600"/>
                <a:gd name="T33" fmla="*/ 26982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CC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9" name="Text Box 35">
              <a:extLst>
                <a:ext uri="{FF2B5EF4-FFF2-40B4-BE49-F238E27FC236}">
                  <a16:creationId xmlns:a16="http://schemas.microsoft.com/office/drawing/2014/main" id="{42AC608E-728D-405B-9AAF-ABBFBAFF2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3521"/>
              <a:ext cx="768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server</a:t>
              </a:r>
            </a:p>
          </p:txBody>
        </p:sp>
        <p:sp>
          <p:nvSpPr>
            <p:cNvPr id="39970" name="Text Box 36">
              <a:extLst>
                <a:ext uri="{FF2B5EF4-FFF2-40B4-BE49-F238E27FC236}">
                  <a16:creationId xmlns:a16="http://schemas.microsoft.com/office/drawing/2014/main" id="{ADFCD9E9-EC7F-4EF0-B3A9-238F48E6A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430"/>
              <a:ext cx="76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remote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host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">
            <a:extLst>
              <a:ext uri="{FF2B5EF4-FFF2-40B4-BE49-F238E27FC236}">
                <a16:creationId xmlns:a16="http://schemas.microsoft.com/office/drawing/2014/main" id="{FFDE8C50-B072-4D55-976A-1080CB07B5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48990" y="-180181"/>
            <a:ext cx="7542213" cy="1204912"/>
          </a:xfrm>
        </p:spPr>
        <p:txBody>
          <a:bodyPr anchor="ctr"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IPsec Security Associations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E49B5255-DC16-4F02-B6FB-D8D03494CD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05063" y="2547419"/>
            <a:ext cx="11634537" cy="260558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600" dirty="0">
                <a:ea typeface="宋体" panose="02010600030101010101" pitchFamily="2" charset="-122"/>
              </a:rPr>
              <a:t>If Alice wants to establish an IPsec connection with Bob, the two parties must first negotiate a </a:t>
            </a:r>
            <a:r>
              <a:rPr lang="en-GB" altLang="zh-CN" sz="2600" b="1" dirty="0">
                <a:ea typeface="宋体" panose="02010600030101010101" pitchFamily="2" charset="-122"/>
              </a:rPr>
              <a:t>set of keys and algorithms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600" dirty="0">
                <a:ea typeface="宋体" panose="02010600030101010101" pitchFamily="2" charset="-122"/>
              </a:rPr>
              <a:t>The concept of </a:t>
            </a:r>
            <a:r>
              <a:rPr lang="en-GB" altLang="zh-CN" sz="2600" b="1" dirty="0">
                <a:ea typeface="宋体" panose="02010600030101010101" pitchFamily="2" charset="-122"/>
              </a:rPr>
              <a:t>security association </a:t>
            </a:r>
            <a:r>
              <a:rPr lang="en-GB" altLang="zh-CN" sz="2600" dirty="0">
                <a:ea typeface="宋体" panose="02010600030101010101" pitchFamily="2" charset="-122"/>
              </a:rPr>
              <a:t>(SA) is a mechanism for this purpose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600" dirty="0">
                <a:ea typeface="宋体" panose="02010600030101010101" pitchFamily="2" charset="-122"/>
              </a:rPr>
              <a:t>An SA is formed between an initiator and a responder, and lasts for one session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600" dirty="0">
                <a:ea typeface="宋体" panose="02010600030101010101" pitchFamily="2" charset="-122"/>
              </a:rPr>
              <a:t>An SA is for encryption or authentication, but not both. 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600" dirty="0">
                <a:ea typeface="宋体" panose="02010600030101010101" pitchFamily="2" charset="-122"/>
              </a:rPr>
              <a:t>If a connection needs both, it must create two SAs, one for encryption and one for authentication </a:t>
            </a:r>
          </a:p>
        </p:txBody>
      </p:sp>
      <p:grpSp>
        <p:nvGrpSpPr>
          <p:cNvPr id="19461" name="Group 9">
            <a:extLst>
              <a:ext uri="{FF2B5EF4-FFF2-40B4-BE49-F238E27FC236}">
                <a16:creationId xmlns:a16="http://schemas.microsoft.com/office/drawing/2014/main" id="{660A6987-81AF-4904-AFE3-2F84FFD79AC5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024731"/>
            <a:ext cx="7294562" cy="1185069"/>
            <a:chOff x="1450975" y="1450975"/>
            <a:chExt cx="5599113" cy="830263"/>
          </a:xfrm>
        </p:grpSpPr>
        <p:sp>
          <p:nvSpPr>
            <p:cNvPr id="19462" name="Rectangle 3">
              <a:extLst>
                <a:ext uri="{FF2B5EF4-FFF2-40B4-BE49-F238E27FC236}">
                  <a16:creationId xmlns:a16="http://schemas.microsoft.com/office/drawing/2014/main" id="{420EBF62-5B46-40F6-888E-14E39FAB7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1808163"/>
              <a:ext cx="746125" cy="47307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9463" name="Rectangle 4">
              <a:extLst>
                <a:ext uri="{FF2B5EF4-FFF2-40B4-BE49-F238E27FC236}">
                  <a16:creationId xmlns:a16="http://schemas.microsoft.com/office/drawing/2014/main" id="{80F8B806-EB6C-467A-AE66-E8951D017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3963" y="1808163"/>
              <a:ext cx="746125" cy="473075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latin typeface="Comic Sans MS" panose="030F0702030302020204" pitchFamily="66" charset="0"/>
              </a:endParaRPr>
            </a:p>
          </p:txBody>
        </p:sp>
        <p:sp>
          <p:nvSpPr>
            <p:cNvPr id="19464" name="Line 5">
              <a:extLst>
                <a:ext uri="{FF2B5EF4-FFF2-40B4-BE49-F238E27FC236}">
                  <a16:creationId xmlns:a16="http://schemas.microsoft.com/office/drawing/2014/main" id="{C7115BE4-525F-4ABE-AC3D-209A9BEAC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7100" y="2044700"/>
              <a:ext cx="4105275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en-US" dirty="0"/>
            </a:p>
          </p:txBody>
        </p:sp>
        <p:sp>
          <p:nvSpPr>
            <p:cNvPr id="19465" name="Text Box 6">
              <a:extLst>
                <a:ext uri="{FF2B5EF4-FFF2-40B4-BE49-F238E27FC236}">
                  <a16:creationId xmlns:a16="http://schemas.microsoft.com/office/drawing/2014/main" id="{5801771E-847F-415A-B535-F4E722916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0938" y="1687513"/>
              <a:ext cx="793750" cy="35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9" tIns="40820" rIns="81639" bIns="408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655638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80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SA</a:t>
              </a:r>
            </a:p>
          </p:txBody>
        </p:sp>
        <p:sp>
          <p:nvSpPr>
            <p:cNvPr id="19466" name="Text Box 7">
              <a:extLst>
                <a:ext uri="{FF2B5EF4-FFF2-40B4-BE49-F238E27FC236}">
                  <a16:creationId xmlns:a16="http://schemas.microsoft.com/office/drawing/2014/main" id="{D1AC75B9-B22C-472D-A88A-470C362D5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0975" y="1450975"/>
              <a:ext cx="74612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9" tIns="40820" rIns="81639" bIns="408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655638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80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Alice</a:t>
              </a:r>
            </a:p>
          </p:txBody>
        </p:sp>
        <p:sp>
          <p:nvSpPr>
            <p:cNvPr id="19467" name="Text Box 8">
              <a:extLst>
                <a:ext uri="{FF2B5EF4-FFF2-40B4-BE49-F238E27FC236}">
                  <a16:creationId xmlns:a16="http://schemas.microsoft.com/office/drawing/2014/main" id="{9A04699E-1571-4280-9B06-50126F815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963" y="1450975"/>
              <a:ext cx="746125" cy="357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9" tIns="40820" rIns="81639" bIns="408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655638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80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Bob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709"/>
            <a:ext cx="7632848" cy="792163"/>
          </a:xfrm>
        </p:spPr>
        <p:txBody>
          <a:bodyPr/>
          <a:lstStyle/>
          <a:p>
            <a:pPr eaLnBrk="1" hangingPunct="1"/>
            <a:r>
              <a:rPr lang="en-US"/>
              <a:t>Network secure protocols</a:t>
            </a:r>
            <a:endParaRPr lang="en-GB" altLang="en-US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868872"/>
            <a:ext cx="10287000" cy="5242883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>
                <a:solidFill>
                  <a:srgbClr val="FF0000"/>
                </a:solidFill>
              </a:rPr>
              <a:t>Authentication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Public key (digital certificate) approach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Prior </a:t>
            </a:r>
            <a:r>
              <a:rPr lang="en-US" dirty="0"/>
              <a:t>secret-shared approach</a:t>
            </a:r>
          </a:p>
          <a:p>
            <a:pPr marL="514350" indent="-457200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Key agreement</a:t>
            </a:r>
          </a:p>
          <a:p>
            <a:pPr marL="914400" lvl="1" indent="-457200" eaLnBrk="1" hangingPunct="1">
              <a:spcBef>
                <a:spcPct val="25000"/>
              </a:spcBef>
            </a:pPr>
            <a:r>
              <a:rPr lang="en-US"/>
              <a:t>Diffie-hellman key exchange</a:t>
            </a:r>
          </a:p>
          <a:p>
            <a:pPr marL="514350" indent="-457200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Cryptographic algorithm negotiation (ciphers, MAC)</a:t>
            </a:r>
            <a:endParaRPr lang="en-US"/>
          </a:p>
          <a:p>
            <a:pPr marL="514350" indent="-457200" eaLnBrk="1" hangingPunct="1">
              <a:spcBef>
                <a:spcPct val="25000"/>
              </a:spcBef>
            </a:pPr>
            <a:r>
              <a:rPr lang="en-US">
                <a:solidFill>
                  <a:srgbClr val="FF0000"/>
                </a:solidFill>
              </a:rPr>
              <a:t>Some secure protocols</a:t>
            </a:r>
          </a:p>
          <a:p>
            <a:pPr marL="914400" lvl="1" indent="-457200" eaLnBrk="1" hangingPunct="1">
              <a:spcBef>
                <a:spcPct val="25000"/>
              </a:spcBef>
            </a:pPr>
            <a:r>
              <a:rPr lang="en-US"/>
              <a:t>Chosent layer to implement (application to link layer)</a:t>
            </a:r>
          </a:p>
          <a:p>
            <a:pPr marL="914400" lvl="1" indent="-457200" eaLnBrk="1" hangingPunct="1">
              <a:spcBef>
                <a:spcPct val="25000"/>
              </a:spcBef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SSH, SSL/TLS, IPSec,VPN;</a:t>
            </a:r>
            <a:endParaRPr lang="en-US"/>
          </a:p>
          <a:p>
            <a:pPr marL="57150" indent="0" eaLnBrk="1" hangingPunct="1">
              <a:spcBef>
                <a:spcPct val="250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509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1">
            <a:extLst>
              <a:ext uri="{FF2B5EF4-FFF2-40B4-BE49-F238E27FC236}">
                <a16:creationId xmlns:a16="http://schemas.microsoft.com/office/drawing/2014/main" id="{5E5C51EA-E8CF-4257-A0B8-FD7C63E678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-172787"/>
            <a:ext cx="7542213" cy="1204912"/>
          </a:xfrm>
        </p:spPr>
        <p:txBody>
          <a:bodyPr anchor="ctr"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SA Components</a:t>
            </a: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E88EBDD5-B8CB-4F4F-8DAC-0DE803E3E7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32125"/>
            <a:ext cx="10820399" cy="43259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800" dirty="0">
                <a:ea typeface="宋体" panose="02010600030101010101" pitchFamily="2" charset="-122"/>
              </a:rPr>
              <a:t>Three parameters: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buSzPct val="6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Security parameters index (SPI)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buSzPct val="6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IP destination address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buSzPct val="65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Security protocol identifier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800" dirty="0">
                <a:ea typeface="宋体" panose="02010600030101010101" pitchFamily="2" charset="-122"/>
              </a:rPr>
              <a:t>Security Association Database (SAD)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Stores active SAs used by the local machine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800" dirty="0">
                <a:ea typeface="宋体" panose="02010600030101010101" pitchFamily="2" charset="-122"/>
              </a:rPr>
              <a:t>Security Policy Database (SPD)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A set of rules to select packets for encryption / authentication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800" dirty="0">
                <a:ea typeface="宋体" panose="02010600030101010101" pitchFamily="2" charset="-122"/>
              </a:rPr>
              <a:t>SA Selectors (SAS)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400" dirty="0">
                <a:ea typeface="宋体" panose="02010600030101010101" pitchFamily="2" charset="-122"/>
              </a:rPr>
              <a:t>A set of rules specifying which SA(s) to use for which packets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1">
            <a:extLst>
              <a:ext uri="{FF2B5EF4-FFF2-40B4-BE49-F238E27FC236}">
                <a16:creationId xmlns:a16="http://schemas.microsoft.com/office/drawing/2014/main" id="{F9FA9514-DF02-4665-9376-A5DFE77A1C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5531" y="-119062"/>
            <a:ext cx="7542213" cy="1204912"/>
          </a:xfrm>
        </p:spPr>
        <p:txBody>
          <a:bodyPr anchor="ctr"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IPsec Header</a:t>
            </a:r>
          </a:p>
        </p:txBody>
      </p:sp>
      <p:sp>
        <p:nvSpPr>
          <p:cNvPr id="22532" name="Line 2">
            <a:extLst>
              <a:ext uri="{FF2B5EF4-FFF2-40B4-BE49-F238E27FC236}">
                <a16:creationId xmlns:a16="http://schemas.microsoft.com/office/drawing/2014/main" id="{D319BD8C-B1F4-4365-8076-E07BF89423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16151" y="1727200"/>
            <a:ext cx="1660525" cy="1244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 sz="2400"/>
          </a:p>
        </p:txBody>
      </p:sp>
      <p:sp>
        <p:nvSpPr>
          <p:cNvPr id="22533" name="Line 3">
            <a:extLst>
              <a:ext uri="{FF2B5EF4-FFF2-40B4-BE49-F238E27FC236}">
                <a16:creationId xmlns:a16="http://schemas.microsoft.com/office/drawing/2014/main" id="{AB04803B-EB22-422B-A2EF-F7FD818584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5612" y="1727200"/>
            <a:ext cx="1657350" cy="1244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945" tIns="41473" rIns="82945" bIns="41473"/>
          <a:lstStyle/>
          <a:p>
            <a:endParaRPr lang="en-US" sz="2400"/>
          </a:p>
        </p:txBody>
      </p:sp>
      <p:sp>
        <p:nvSpPr>
          <p:cNvPr id="22534" name="Text Box 4">
            <a:extLst>
              <a:ext uri="{FF2B5EF4-FFF2-40B4-BE49-F238E27FC236}">
                <a16:creationId xmlns:a16="http://schemas.microsoft.com/office/drawing/2014/main" id="{9F8CB8CC-E169-43FB-96A0-7665467AC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026" y="2971800"/>
            <a:ext cx="19907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80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  <a:t>Authentication </a:t>
            </a:r>
            <a:br>
              <a:rPr lang="en-GB" altLang="zh-CN" sz="280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</a:br>
            <a:r>
              <a:rPr lang="en-GB" altLang="zh-CN" sz="280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  <a:t>Header (AH)</a:t>
            </a:r>
            <a:r>
              <a:rPr lang="ar-SA" altLang="zh-CN" sz="280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  <a:t>‏</a:t>
            </a:r>
            <a:endParaRPr lang="en-GB" altLang="zh-CN" sz="2800">
              <a:solidFill>
                <a:srgbClr val="000000"/>
              </a:solidFill>
              <a:latin typeface="Comic Sans MS" panose="030F0702030302020204" pitchFamily="66" charset="0"/>
              <a:cs typeface="DejaVu Sans" panose="020B0603030804020204" pitchFamily="34" charset="0"/>
            </a:endParaRPr>
          </a:p>
        </p:txBody>
      </p:sp>
      <p:sp>
        <p:nvSpPr>
          <p:cNvPr id="22535" name="Text Box 5">
            <a:extLst>
              <a:ext uri="{FF2B5EF4-FFF2-40B4-BE49-F238E27FC236}">
                <a16:creationId xmlns:a16="http://schemas.microsoft.com/office/drawing/2014/main" id="{515C6399-4BC4-4752-8F9C-D11B592F1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50" y="2971800"/>
            <a:ext cx="46418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  <a:tab pos="2625725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800" dirty="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  <a:t>Encapsulated Security </a:t>
            </a:r>
            <a:br>
              <a:rPr lang="en-GB" altLang="zh-CN" sz="2800" dirty="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</a:br>
            <a:r>
              <a:rPr lang="en-GB" altLang="zh-CN" sz="2800" dirty="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  <a:t>Payload (ESP)</a:t>
            </a:r>
            <a:r>
              <a:rPr lang="ar-SA" altLang="zh-CN" sz="2800" dirty="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  <a:t>‏</a:t>
            </a:r>
            <a:endParaRPr lang="en-GB" altLang="zh-CN" sz="2800" dirty="0">
              <a:solidFill>
                <a:srgbClr val="000000"/>
              </a:solidFill>
              <a:latin typeface="Comic Sans MS" panose="030F0702030302020204" pitchFamily="66" charset="0"/>
              <a:cs typeface="DejaVu Sans" panose="020B0603030804020204" pitchFamily="34" charset="0"/>
            </a:endParaRPr>
          </a:p>
        </p:txBody>
      </p:sp>
      <p:sp>
        <p:nvSpPr>
          <p:cNvPr id="22536" name="Text Box 6">
            <a:extLst>
              <a:ext uri="{FF2B5EF4-FFF2-40B4-BE49-F238E27FC236}">
                <a16:creationId xmlns:a16="http://schemas.microsoft.com/office/drawing/2014/main" id="{8C414146-7912-40B8-9C68-A2D7F7D37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079" y="3828894"/>
            <a:ext cx="7770019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800" dirty="0">
                <a:solidFill>
                  <a:srgbClr val="000000"/>
                </a:solidFill>
                <a:cs typeface="DejaVu Sans" panose="020B0603030804020204" pitchFamily="34" charset="0"/>
              </a:rPr>
              <a:t>Authentication and Encryption use separate SAs</a:t>
            </a:r>
          </a:p>
        </p:txBody>
      </p:sp>
      <p:sp>
        <p:nvSpPr>
          <p:cNvPr id="22537" name="Text Box 4">
            <a:extLst>
              <a:ext uri="{FF2B5EF4-FFF2-40B4-BE49-F238E27FC236}">
                <a16:creationId xmlns:a16="http://schemas.microsoft.com/office/drawing/2014/main" id="{302BC15B-B383-4DB5-BAA6-755609DF1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37" y="1219200"/>
            <a:ext cx="1981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0820" rIns="81639" bIns="4082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800">
                <a:solidFill>
                  <a:srgbClr val="000000"/>
                </a:solidFill>
                <a:latin typeface="Comic Sans MS" panose="030F0702030302020204" pitchFamily="66" charset="0"/>
                <a:cs typeface="DejaVu Sans" panose="020B0603030804020204" pitchFamily="34" charset="0"/>
              </a:rPr>
              <a:t>IPsec Header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A14D0-1ED5-422D-B19C-5EF8DC21F94A}"/>
              </a:ext>
            </a:extLst>
          </p:cNvPr>
          <p:cNvSpPr/>
          <p:nvPr/>
        </p:nvSpPr>
        <p:spPr>
          <a:xfrm>
            <a:off x="5917995" y="4313252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Data confidentiality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C9B1B-B7EE-45C5-B5C1-B2316ACB6FCA}"/>
              </a:ext>
            </a:extLst>
          </p:cNvPr>
          <p:cNvSpPr/>
          <p:nvPr/>
        </p:nvSpPr>
        <p:spPr>
          <a:xfrm>
            <a:off x="5887731" y="4744139"/>
            <a:ext cx="47040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origin authentication,</a:t>
            </a:r>
          </a:p>
          <a:p>
            <a:r>
              <a:rPr lang="en-US" sz="2400" dirty="0"/>
              <a:t>data integrity checking, and </a:t>
            </a:r>
          </a:p>
          <a:p>
            <a:r>
              <a:rPr lang="en-US" sz="2400" dirty="0"/>
              <a:t>replay protection (</a:t>
            </a:r>
            <a:r>
              <a:rPr lang="en-US" sz="2400" dirty="0">
                <a:latin typeface="ibm-plex-sans"/>
              </a:rPr>
              <a:t>optional)</a:t>
            </a:r>
            <a:endParaRPr 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">
            <a:extLst>
              <a:ext uri="{FF2B5EF4-FFF2-40B4-BE49-F238E27FC236}">
                <a16:creationId xmlns:a16="http://schemas.microsoft.com/office/drawing/2014/main" id="{1F83C827-408C-4057-AC83-1EF6C091D2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-152400"/>
            <a:ext cx="7542213" cy="1204912"/>
          </a:xfrm>
        </p:spPr>
        <p:txBody>
          <a:bodyPr anchor="ctr"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Authentication Header</a:t>
            </a:r>
          </a:p>
        </p:txBody>
      </p:sp>
      <p:pic>
        <p:nvPicPr>
          <p:cNvPr id="23556" name="Picture 13" descr="Picture21.png">
            <a:extLst>
              <a:ext uri="{FF2B5EF4-FFF2-40B4-BE49-F238E27FC236}">
                <a16:creationId xmlns:a16="http://schemas.microsoft.com/office/drawing/2014/main" id="{8F1262D1-13D1-4549-9CB9-A0735AD03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421" y="1052512"/>
            <a:ext cx="9795158" cy="484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">
            <a:extLst>
              <a:ext uri="{FF2B5EF4-FFF2-40B4-BE49-F238E27FC236}">
                <a16:creationId xmlns:a16="http://schemas.microsoft.com/office/drawing/2014/main" id="{A1BC70FA-48E1-468C-BC46-2C020C6679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-206373"/>
            <a:ext cx="7542213" cy="1204912"/>
          </a:xfrm>
        </p:spPr>
        <p:txBody>
          <a:bodyPr anchor="ctr"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Resist Message Replay Attack</a:t>
            </a:r>
          </a:p>
        </p:txBody>
      </p:sp>
      <p:sp>
        <p:nvSpPr>
          <p:cNvPr id="24580" name="Text Box 2">
            <a:extLst>
              <a:ext uri="{FF2B5EF4-FFF2-40B4-BE49-F238E27FC236}">
                <a16:creationId xmlns:a16="http://schemas.microsoft.com/office/drawing/2014/main" id="{C4A7AEC8-7716-493F-A2BC-5912EB84C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83" y="1143000"/>
            <a:ext cx="7848600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800">
                <a:solidFill>
                  <a:srgbClr val="000000"/>
                </a:solidFill>
                <a:cs typeface="DejaVu Sans" panose="020B0603030804020204" pitchFamily="34" charset="0"/>
              </a:rPr>
              <a:t>Sequence number is used with a sliding window </a:t>
            </a:r>
            <a:br>
              <a:rPr lang="en-GB" altLang="zh-CN" sz="2800">
                <a:solidFill>
                  <a:srgbClr val="000000"/>
                </a:solidFill>
                <a:cs typeface="DejaVu Sans" panose="020B0603030804020204" pitchFamily="34" charset="0"/>
              </a:rPr>
            </a:br>
            <a:r>
              <a:rPr lang="en-GB" altLang="zh-CN" sz="2800">
                <a:solidFill>
                  <a:srgbClr val="000000"/>
                </a:solidFill>
                <a:cs typeface="DejaVu Sans" panose="020B0603030804020204" pitchFamily="34" charset="0"/>
              </a:rPr>
              <a:t>to thwart message replay attacks</a:t>
            </a:r>
          </a:p>
        </p:txBody>
      </p:sp>
      <p:grpSp>
        <p:nvGrpSpPr>
          <p:cNvPr id="24581" name="Group 10">
            <a:extLst>
              <a:ext uri="{FF2B5EF4-FFF2-40B4-BE49-F238E27FC236}">
                <a16:creationId xmlns:a16="http://schemas.microsoft.com/office/drawing/2014/main" id="{89312838-DE55-4CE2-B411-B570A5896D5F}"/>
              </a:ext>
            </a:extLst>
          </p:cNvPr>
          <p:cNvGrpSpPr>
            <a:grpSpLocks/>
          </p:cNvGrpSpPr>
          <p:nvPr/>
        </p:nvGrpSpPr>
        <p:grpSpPr bwMode="auto">
          <a:xfrm>
            <a:off x="1031958" y="2366963"/>
            <a:ext cx="7720784" cy="625475"/>
            <a:chOff x="1146175" y="2900363"/>
            <a:chExt cx="6616700" cy="625475"/>
          </a:xfrm>
        </p:grpSpPr>
        <p:sp>
          <p:nvSpPr>
            <p:cNvPr id="24583" name="Rectangle 3">
              <a:extLst>
                <a:ext uri="{FF2B5EF4-FFF2-40B4-BE49-F238E27FC236}">
                  <a16:creationId xmlns:a16="http://schemas.microsoft.com/office/drawing/2014/main" id="{64D30486-32AB-48EF-A87F-E44823C53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900363"/>
              <a:ext cx="2509838" cy="623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latin typeface="Comic Sans MS" panose="030F0702030302020204" pitchFamily="66" charset="0"/>
              </a:endParaRPr>
            </a:p>
          </p:txBody>
        </p:sp>
        <p:sp>
          <p:nvSpPr>
            <p:cNvPr id="24584" name="Line 4">
              <a:extLst>
                <a:ext uri="{FF2B5EF4-FFF2-40B4-BE49-F238E27FC236}">
                  <a16:creationId xmlns:a16="http://schemas.microsoft.com/office/drawing/2014/main" id="{7A720D5A-39A0-4DCE-BBD0-EA23F7CCD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6175" y="3524250"/>
              <a:ext cx="1597025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en-US" sz="2400"/>
            </a:p>
          </p:txBody>
        </p:sp>
        <p:sp>
          <p:nvSpPr>
            <p:cNvPr id="24585" name="Line 5">
              <a:extLst>
                <a:ext uri="{FF2B5EF4-FFF2-40B4-BE49-F238E27FC236}">
                  <a16:creationId xmlns:a16="http://schemas.microsoft.com/office/drawing/2014/main" id="{0B609726-14E3-420A-97E1-8D94AE2E1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7425" y="3524250"/>
              <a:ext cx="29654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en-US" sz="2400"/>
            </a:p>
          </p:txBody>
        </p:sp>
        <p:sp>
          <p:nvSpPr>
            <p:cNvPr id="24586" name="Text Box 6">
              <a:extLst>
                <a:ext uri="{FF2B5EF4-FFF2-40B4-BE49-F238E27FC236}">
                  <a16:creationId xmlns:a16="http://schemas.microsoft.com/office/drawing/2014/main" id="{A838585C-3E87-4D94-9C4C-CAFCD0B19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3375" y="3051175"/>
              <a:ext cx="3317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9" tIns="40820" rIns="81639" bIns="408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40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A</a:t>
              </a:r>
            </a:p>
          </p:txBody>
        </p:sp>
        <p:sp>
          <p:nvSpPr>
            <p:cNvPr id="24587" name="Text Box 7">
              <a:extLst>
                <a:ext uri="{FF2B5EF4-FFF2-40B4-BE49-F238E27FC236}">
                  <a16:creationId xmlns:a16="http://schemas.microsoft.com/office/drawing/2014/main" id="{62D3F739-E69D-4D48-B994-0876BD7F4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238" y="3051175"/>
              <a:ext cx="331787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9" tIns="40820" rIns="81639" bIns="408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40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B</a:t>
              </a:r>
            </a:p>
          </p:txBody>
        </p:sp>
        <p:sp>
          <p:nvSpPr>
            <p:cNvPr id="24588" name="Text Box 8">
              <a:extLst>
                <a:ext uri="{FF2B5EF4-FFF2-40B4-BE49-F238E27FC236}">
                  <a16:creationId xmlns:a16="http://schemas.microsoft.com/office/drawing/2014/main" id="{2EA2CF99-95B1-40BF-8A61-FE510A1B8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5850" y="3051175"/>
              <a:ext cx="3444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1639" tIns="40820" rIns="81639" bIns="40820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240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C</a:t>
              </a:r>
            </a:p>
          </p:txBody>
        </p:sp>
      </p:grpSp>
      <p:sp>
        <p:nvSpPr>
          <p:cNvPr id="24582" name="Text Box 9">
            <a:extLst>
              <a:ext uri="{FF2B5EF4-FFF2-40B4-BE49-F238E27FC236}">
                <a16:creationId xmlns:a16="http://schemas.microsoft.com/office/drawing/2014/main" id="{D4D6339B-9E71-48E7-BE9F-729D02486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421" y="3187699"/>
            <a:ext cx="8482118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1639" tIns="40820" rIns="81639" bIns="40820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800">
                <a:solidFill>
                  <a:srgbClr val="000000"/>
                </a:solidFill>
                <a:cs typeface="DejaVu Sans" panose="020B0603030804020204" pitchFamily="34" charset="0"/>
              </a:rPr>
              <a:t>Given an incoming packet with sequence # s, either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800">
                <a:solidFill>
                  <a:srgbClr val="000000"/>
                </a:solidFill>
                <a:cs typeface="DejaVu Sans" panose="020B0603030804020204" pitchFamily="34" charset="0"/>
              </a:rPr>
              <a:t>	s in A – It's too old, and can be discarded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800">
                <a:solidFill>
                  <a:srgbClr val="000000"/>
                </a:solidFill>
                <a:cs typeface="DejaVu Sans" panose="020B0603030804020204" pitchFamily="34" charset="0"/>
              </a:rPr>
              <a:t>	s in B – It's in the window. Check if it's been seen before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sz="2800">
                <a:solidFill>
                  <a:srgbClr val="000000"/>
                </a:solidFill>
                <a:cs typeface="DejaVu Sans" panose="020B0603030804020204" pitchFamily="34" charset="0"/>
              </a:rPr>
              <a:t>	s in C – Shift the window and act like case 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">
            <a:extLst>
              <a:ext uri="{FF2B5EF4-FFF2-40B4-BE49-F238E27FC236}">
                <a16:creationId xmlns:a16="http://schemas.microsoft.com/office/drawing/2014/main" id="{D61841B3-F2C8-4320-B276-E0755E4D37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-152400"/>
            <a:ext cx="8228013" cy="1143000"/>
          </a:xfrm>
        </p:spPr>
        <p:txBody>
          <a:bodyPr anchor="ctr"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Encapsulated Security Payload</a:t>
            </a:r>
          </a:p>
        </p:txBody>
      </p:sp>
      <p:pic>
        <p:nvPicPr>
          <p:cNvPr id="25604" name="Picture 28" descr="Picture22.png">
            <a:extLst>
              <a:ext uri="{FF2B5EF4-FFF2-40B4-BE49-F238E27FC236}">
                <a16:creationId xmlns:a16="http://schemas.microsoft.com/office/drawing/2014/main" id="{611BD069-ECE5-4362-A42B-89C93BFEE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9739322" cy="406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0989BE-A20B-4F7A-A10A-1E8A4FD35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416800" cy="865188"/>
          </a:xfrm>
        </p:spPr>
        <p:txBody>
          <a:bodyPr/>
          <a:lstStyle/>
          <a:p>
            <a:pPr eaLnBrk="1" hangingPunct="1"/>
            <a:r>
              <a:rPr lang="en-GB" altLang="en-US" sz="3600" dirty="0"/>
              <a:t>ESP Protocol – Transport &amp; Tunnel</a:t>
            </a:r>
          </a:p>
        </p:txBody>
      </p:sp>
      <p:grpSp>
        <p:nvGrpSpPr>
          <p:cNvPr id="36867" name="Group 3">
            <a:extLst>
              <a:ext uri="{FF2B5EF4-FFF2-40B4-BE49-F238E27FC236}">
                <a16:creationId xmlns:a16="http://schemas.microsoft.com/office/drawing/2014/main" id="{6338F3D7-D529-4937-94DA-165B39F31C1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066800"/>
            <a:ext cx="9525000" cy="2605089"/>
            <a:chOff x="144" y="965"/>
            <a:chExt cx="5424" cy="1423"/>
          </a:xfrm>
        </p:grpSpPr>
        <p:sp>
          <p:nvSpPr>
            <p:cNvPr id="36880" name="Rectangle 4">
              <a:extLst>
                <a:ext uri="{FF2B5EF4-FFF2-40B4-BE49-F238E27FC236}">
                  <a16:creationId xmlns:a16="http://schemas.microsoft.com/office/drawing/2014/main" id="{72C673B3-B955-4C74-869B-F0FBBAF0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332"/>
              <a:ext cx="864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ESP hdr</a:t>
              </a: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200"/>
                <a:t>SPI, seqno</a:t>
              </a:r>
            </a:p>
          </p:txBody>
        </p:sp>
        <p:sp>
          <p:nvSpPr>
            <p:cNvPr id="36881" name="Rectangle 5">
              <a:extLst>
                <a:ext uri="{FF2B5EF4-FFF2-40B4-BE49-F238E27FC236}">
                  <a16:creationId xmlns:a16="http://schemas.microsoft.com/office/drawing/2014/main" id="{F4812729-EE38-4B50-9CBF-5727A6D13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332"/>
              <a:ext cx="2112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Payload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(eg TCP, UDP, ICMP)</a:t>
              </a:r>
            </a:p>
          </p:txBody>
        </p:sp>
        <p:sp>
          <p:nvSpPr>
            <p:cNvPr id="36882" name="Line 6">
              <a:extLst>
                <a:ext uri="{FF2B5EF4-FFF2-40B4-BE49-F238E27FC236}">
                  <a16:creationId xmlns:a16="http://schemas.microsoft.com/office/drawing/2014/main" id="{DB484E61-8E07-473C-967D-69A18EB8D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860"/>
              <a:ext cx="33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3" name="Text Box 7">
              <a:extLst>
                <a:ext uri="{FF2B5EF4-FFF2-40B4-BE49-F238E27FC236}">
                  <a16:creationId xmlns:a16="http://schemas.microsoft.com/office/drawing/2014/main" id="{9E2BA699-D2E6-44D6-A128-EC3D44977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965"/>
              <a:ext cx="2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2400"/>
                <a:t>ESP in transport mode:</a:t>
              </a:r>
            </a:p>
          </p:txBody>
        </p:sp>
        <p:sp>
          <p:nvSpPr>
            <p:cNvPr id="36884" name="Text Box 8">
              <a:extLst>
                <a:ext uri="{FF2B5EF4-FFF2-40B4-BE49-F238E27FC236}">
                  <a16:creationId xmlns:a16="http://schemas.microsoft.com/office/drawing/2014/main" id="{353A2C63-8730-46DF-B06D-26416F039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860"/>
              <a:ext cx="2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MAC scope</a:t>
              </a:r>
            </a:p>
          </p:txBody>
        </p:sp>
        <p:sp>
          <p:nvSpPr>
            <p:cNvPr id="36885" name="Rectangle 9">
              <a:extLst>
                <a:ext uri="{FF2B5EF4-FFF2-40B4-BE49-F238E27FC236}">
                  <a16:creationId xmlns:a16="http://schemas.microsoft.com/office/drawing/2014/main" id="{ED7B9E7F-C1BC-425E-9FF1-7435DFD08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332"/>
              <a:ext cx="864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Original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IP header</a:t>
              </a:r>
            </a:p>
          </p:txBody>
        </p:sp>
        <p:sp>
          <p:nvSpPr>
            <p:cNvPr id="36886" name="Rectangle 10">
              <a:extLst>
                <a:ext uri="{FF2B5EF4-FFF2-40B4-BE49-F238E27FC236}">
                  <a16:creationId xmlns:a16="http://schemas.microsoft.com/office/drawing/2014/main" id="{9FE83668-D78E-45DC-A73A-F82C5B0EA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332"/>
              <a:ext cx="336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800"/>
                <a:t>ESP</a:t>
              </a:r>
            </a:p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800"/>
                <a:t>trlr</a:t>
              </a:r>
            </a:p>
          </p:txBody>
        </p:sp>
        <p:sp>
          <p:nvSpPr>
            <p:cNvPr id="36887" name="Rectangle 11">
              <a:extLst>
                <a:ext uri="{FF2B5EF4-FFF2-40B4-BE49-F238E27FC236}">
                  <a16:creationId xmlns:a16="http://schemas.microsoft.com/office/drawing/2014/main" id="{06CD7DCD-7760-4EDC-982E-816B5DEF7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332"/>
              <a:ext cx="336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ESP</a:t>
              </a:r>
            </a:p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800"/>
                <a:t>auth</a:t>
              </a:r>
            </a:p>
          </p:txBody>
        </p:sp>
        <p:sp>
          <p:nvSpPr>
            <p:cNvPr id="36888" name="Line 12">
              <a:extLst>
                <a:ext uri="{FF2B5EF4-FFF2-40B4-BE49-F238E27FC236}">
                  <a16:creationId xmlns:a16="http://schemas.microsoft.com/office/drawing/2014/main" id="{764858CD-E803-43F4-9CEF-028B93551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148"/>
              <a:ext cx="24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89" name="Text Box 13">
              <a:extLst>
                <a:ext uri="{FF2B5EF4-FFF2-40B4-BE49-F238E27FC236}">
                  <a16:creationId xmlns:a16="http://schemas.microsoft.com/office/drawing/2014/main" id="{7B60B130-8799-4F11-8395-CA640861A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157"/>
              <a:ext cx="2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Encryption scope</a:t>
              </a:r>
            </a:p>
          </p:txBody>
        </p:sp>
      </p:grpSp>
      <p:grpSp>
        <p:nvGrpSpPr>
          <p:cNvPr id="36868" name="Group 14">
            <a:extLst>
              <a:ext uri="{FF2B5EF4-FFF2-40B4-BE49-F238E27FC236}">
                <a16:creationId xmlns:a16="http://schemas.microsoft.com/office/drawing/2014/main" id="{1D8643E1-02E4-4B36-B8E5-8DE48F60700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374260"/>
            <a:ext cx="9525000" cy="2766190"/>
            <a:chOff x="144" y="2432"/>
            <a:chExt cx="5424" cy="1511"/>
          </a:xfrm>
        </p:grpSpPr>
        <p:sp>
          <p:nvSpPr>
            <p:cNvPr id="36869" name="Rectangle 15">
              <a:extLst>
                <a:ext uri="{FF2B5EF4-FFF2-40B4-BE49-F238E27FC236}">
                  <a16:creationId xmlns:a16="http://schemas.microsoft.com/office/drawing/2014/main" id="{8D27714D-6ED5-4441-B8F9-D6E25950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02"/>
              <a:ext cx="864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ESP hdr</a:t>
              </a: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200"/>
                <a:t>SPI, seqno</a:t>
              </a:r>
            </a:p>
          </p:txBody>
        </p:sp>
        <p:sp>
          <p:nvSpPr>
            <p:cNvPr id="36870" name="Rectangle 16">
              <a:extLst>
                <a:ext uri="{FF2B5EF4-FFF2-40B4-BE49-F238E27FC236}">
                  <a16:creationId xmlns:a16="http://schemas.microsoft.com/office/drawing/2014/main" id="{88CA73EB-0769-4B61-B0D1-D9C624559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802"/>
              <a:ext cx="2112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Payload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(eg TCP, UDP, ICMP)</a:t>
              </a:r>
            </a:p>
          </p:txBody>
        </p:sp>
        <p:sp>
          <p:nvSpPr>
            <p:cNvPr id="36871" name="Rectangle 17">
              <a:extLst>
                <a:ext uri="{FF2B5EF4-FFF2-40B4-BE49-F238E27FC236}">
                  <a16:creationId xmlns:a16="http://schemas.microsoft.com/office/drawing/2014/main" id="{DFB5529B-2D31-4CA8-A5DC-7FEC34FAC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02"/>
              <a:ext cx="864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Inner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IP header</a:t>
              </a:r>
            </a:p>
          </p:txBody>
        </p:sp>
        <p:sp>
          <p:nvSpPr>
            <p:cNvPr id="36872" name="Text Box 18">
              <a:extLst>
                <a:ext uri="{FF2B5EF4-FFF2-40B4-BE49-F238E27FC236}">
                  <a16:creationId xmlns:a16="http://schemas.microsoft.com/office/drawing/2014/main" id="{9581393F-2C15-4A77-9837-AE5ECFFAC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432"/>
              <a:ext cx="2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2400"/>
                <a:t>ESP in tunnel mode:</a:t>
              </a:r>
            </a:p>
          </p:txBody>
        </p:sp>
        <p:sp>
          <p:nvSpPr>
            <p:cNvPr id="36873" name="Rectangle 19">
              <a:extLst>
                <a:ext uri="{FF2B5EF4-FFF2-40B4-BE49-F238E27FC236}">
                  <a16:creationId xmlns:a16="http://schemas.microsoft.com/office/drawing/2014/main" id="{23E188FB-8134-41B6-B746-1054917BF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802"/>
              <a:ext cx="864" cy="432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Outer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800"/>
                <a:t>IP header</a:t>
              </a:r>
            </a:p>
          </p:txBody>
        </p:sp>
        <p:sp>
          <p:nvSpPr>
            <p:cNvPr id="36874" name="Rectangle 20">
              <a:extLst>
                <a:ext uri="{FF2B5EF4-FFF2-40B4-BE49-F238E27FC236}">
                  <a16:creationId xmlns:a16="http://schemas.microsoft.com/office/drawing/2014/main" id="{C9442243-E397-4432-BC8F-D98034D89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802"/>
              <a:ext cx="336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800"/>
                <a:t>ESP</a:t>
              </a:r>
            </a:p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800"/>
                <a:t>trlr</a:t>
              </a:r>
            </a:p>
          </p:txBody>
        </p:sp>
        <p:sp>
          <p:nvSpPr>
            <p:cNvPr id="36875" name="Rectangle 21">
              <a:extLst>
                <a:ext uri="{FF2B5EF4-FFF2-40B4-BE49-F238E27FC236}">
                  <a16:creationId xmlns:a16="http://schemas.microsoft.com/office/drawing/2014/main" id="{E25F8856-7D64-4ACB-8A74-AC1064024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2802"/>
              <a:ext cx="336" cy="432"/>
            </a:xfrm>
            <a:prstGeom prst="rect">
              <a:avLst/>
            </a:prstGeom>
            <a:solidFill>
              <a:srgbClr val="FF9966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800"/>
                <a:t>ESP</a:t>
              </a:r>
            </a:p>
            <a:p>
              <a:pPr algn="ctr">
                <a:spcBef>
                  <a:spcPct val="35000"/>
                </a:spcBef>
                <a:buClrTx/>
                <a:buSzTx/>
                <a:buFontTx/>
                <a:buNone/>
              </a:pPr>
              <a:r>
                <a:rPr lang="en-GB" altLang="en-US" sz="1800"/>
                <a:t>auth</a:t>
              </a:r>
            </a:p>
          </p:txBody>
        </p:sp>
        <p:sp>
          <p:nvSpPr>
            <p:cNvPr id="36876" name="Text Box 22">
              <a:extLst>
                <a:ext uri="{FF2B5EF4-FFF2-40B4-BE49-F238E27FC236}">
                  <a16:creationId xmlns:a16="http://schemas.microsoft.com/office/drawing/2014/main" id="{0E851B9D-D69E-446B-A255-E9B53EB982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376"/>
              <a:ext cx="2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MAC scope</a:t>
              </a:r>
            </a:p>
          </p:txBody>
        </p:sp>
        <p:sp>
          <p:nvSpPr>
            <p:cNvPr id="36877" name="Line 23">
              <a:extLst>
                <a:ext uri="{FF2B5EF4-FFF2-40B4-BE49-F238E27FC236}">
                  <a16:creationId xmlns:a16="http://schemas.microsoft.com/office/drawing/2014/main" id="{2F6AE877-E0B2-4133-837A-A90129CD6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367"/>
              <a:ext cx="4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78" name="Text Box 24">
              <a:extLst>
                <a:ext uri="{FF2B5EF4-FFF2-40B4-BE49-F238E27FC236}">
                  <a16:creationId xmlns:a16="http://schemas.microsoft.com/office/drawing/2014/main" id="{7E776F35-97F4-454B-86A3-1B700C913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712"/>
              <a:ext cx="29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16AFC2"/>
                </a:buClr>
                <a:buSzPct val="125000"/>
                <a:buFont typeface="Wingdings" panose="05000000000000000000" pitchFamily="2" charset="2"/>
                <a:buChar char="§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339966"/>
                </a:buClr>
                <a:buSzPct val="85000"/>
                <a:buFont typeface="Wingdings" panose="05000000000000000000" pitchFamily="2" charset="2"/>
                <a:buChar char="Ø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5000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GB" altLang="en-US" sz="1800"/>
                <a:t>Encryption scope</a:t>
              </a:r>
            </a:p>
          </p:txBody>
        </p:sp>
        <p:sp>
          <p:nvSpPr>
            <p:cNvPr id="36879" name="Line 25">
              <a:extLst>
                <a:ext uri="{FF2B5EF4-FFF2-40B4-BE49-F238E27FC236}">
                  <a16:creationId xmlns:a16="http://schemas.microsoft.com/office/drawing/2014/main" id="{8D87F64E-75DA-4D4E-A023-BCBF1DC0E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703"/>
              <a:ext cx="33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">
            <a:extLst>
              <a:ext uri="{FF2B5EF4-FFF2-40B4-BE49-F238E27FC236}">
                <a16:creationId xmlns:a16="http://schemas.microsoft.com/office/drawing/2014/main" id="{88FF6F79-55F2-4BA3-AA4E-B82DABBFF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-8021"/>
            <a:ext cx="7542213" cy="990600"/>
          </a:xfrm>
        </p:spPr>
        <p:txBody>
          <a:bodyPr anchor="ctr"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Key Determination and Distribution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914E1A0B-84A8-49EE-BB6C-75DB2543AA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266031"/>
            <a:ext cx="11049000" cy="4325938"/>
          </a:xfrm>
        </p:spPr>
        <p:txBody>
          <a:bodyPr/>
          <a:lstStyle/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3600" dirty="0">
                <a:ea typeface="宋体" panose="02010600030101010101" pitchFamily="2" charset="-122"/>
              </a:rPr>
              <a:t>Oakley key determination protocol (KDP)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3200" dirty="0">
                <a:ea typeface="宋体" panose="02010600030101010101" pitchFamily="2" charset="-122"/>
              </a:rPr>
              <a:t>Diffie-Hellman Key Exchange </a:t>
            </a:r>
            <a:br>
              <a:rPr lang="en-GB" altLang="zh-CN" sz="3200" dirty="0">
                <a:ea typeface="宋体" panose="02010600030101010101" pitchFamily="2" charset="-122"/>
              </a:rPr>
            </a:br>
            <a:r>
              <a:rPr lang="en-GB" altLang="zh-CN" sz="3200" dirty="0">
                <a:ea typeface="宋体" panose="02010600030101010101" pitchFamily="2" charset="-122"/>
              </a:rPr>
              <a:t>	+ authentication &amp; cookies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3200" dirty="0">
                <a:ea typeface="宋体" panose="02010600030101010101" pitchFamily="2" charset="-122"/>
              </a:rPr>
              <a:t>Authentication helps resist man-in-the-middle attacks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3200" dirty="0">
                <a:ea typeface="宋体" panose="02010600030101010101" pitchFamily="2" charset="-122"/>
              </a:rPr>
              <a:t>Cookies help resist clogging attacks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3200" dirty="0">
                <a:ea typeface="宋体" panose="02010600030101010101" pitchFamily="2" charset="-122"/>
              </a:rPr>
              <a:t>Nonce helps resist message replay attacks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">
            <a:extLst>
              <a:ext uri="{FF2B5EF4-FFF2-40B4-BE49-F238E27FC236}">
                <a16:creationId xmlns:a16="http://schemas.microsoft.com/office/drawing/2014/main" id="{AD729F64-404B-4D85-88FF-C396031871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-152400"/>
            <a:ext cx="7542213" cy="1204912"/>
          </a:xfrm>
        </p:spPr>
        <p:txBody>
          <a:bodyPr anchor="ctr"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dirty="0">
                <a:ea typeface="宋体" panose="02010600030101010101" pitchFamily="2" charset="-122"/>
              </a:rPr>
              <a:t>Clogging Attacks</a:t>
            </a: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62961F8D-3744-45E8-BAF4-C5E6BDA2FF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104900"/>
            <a:ext cx="10667999" cy="4648200"/>
          </a:xfrm>
        </p:spPr>
        <p:txBody>
          <a:bodyPr/>
          <a:lstStyle/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800">
                <a:ea typeface="宋体" panose="02010600030101010101" pitchFamily="2" charset="-122"/>
              </a:rPr>
              <a:t>A form of denial of service attacks </a:t>
            </a:r>
          </a:p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800">
                <a:ea typeface="宋体" panose="02010600030101010101" pitchFamily="2" charset="-122"/>
              </a:rPr>
              <a:t>Attacker sends a large number of public key </a:t>
            </a:r>
            <a:r>
              <a:rPr lang="en-GB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GB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GB" altLang="zh-CN" sz="2800">
                <a:ea typeface="宋体" panose="02010600030101010101" pitchFamily="2" charset="-122"/>
              </a:rPr>
              <a:t> in crafted IP packets, forcing the victim’s computer to compute secret keys </a:t>
            </a:r>
            <a:r>
              <a:rPr lang="en-GB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GB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GB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GB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GB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GB" altLang="zh-CN" sz="2800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GB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mod </a:t>
            </a:r>
            <a:r>
              <a:rPr lang="en-GB" altLang="zh-CN" sz="28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GB" altLang="zh-CN" sz="2800">
                <a:ea typeface="宋体" panose="02010600030101010101" pitchFamily="2" charset="-122"/>
              </a:rPr>
              <a:t> over and over again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400">
                <a:ea typeface="宋体" panose="02010600030101010101" pitchFamily="2" charset="-122"/>
              </a:rPr>
              <a:t>Diffie-Hellman is computationally intensive because of modular exponentiations</a:t>
            </a:r>
          </a:p>
          <a:p>
            <a:pPr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800">
                <a:ea typeface="宋体" panose="02010600030101010101" pitchFamily="2" charset="-122"/>
              </a:rPr>
              <a:t>Cookies help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400">
                <a:ea typeface="宋体" panose="02010600030101010101" pitchFamily="2" charset="-122"/>
              </a:rPr>
              <a:t>Before doing computation, recipient sends a cookie (a random number) back to source and waits for a confirmation including that cookie</a:t>
            </a:r>
          </a:p>
          <a:p>
            <a:pPr lvl="1" eaLnBrk="1" hangingPunct="1">
              <a:buClr>
                <a:srgbClr val="9E9EFF"/>
              </a:buCl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zh-CN" sz="2400">
                <a:ea typeface="宋体" panose="02010600030101010101" pitchFamily="2" charset="-122"/>
              </a:rPr>
              <a:t>This prevents attackers from making DH requests using crafted packets with crafted source addresses</a:t>
            </a:r>
            <a:endParaRPr lang="en-GB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>
            <a:extLst>
              <a:ext uri="{FF2B5EF4-FFF2-40B4-BE49-F238E27FC236}">
                <a16:creationId xmlns:a16="http://schemas.microsoft.com/office/drawing/2014/main" id="{F952CC14-DAA1-4889-8EF5-F9C9B5D08D8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SAKMP</a:t>
            </a:r>
            <a:endParaRPr lang="zh-CN" altLang="zh-CN" dirty="0">
              <a:ea typeface="宋体" panose="02010600030101010101" pitchFamily="2" charset="-122"/>
            </a:endParaRPr>
          </a:p>
        </p:txBody>
      </p:sp>
      <p:sp>
        <p:nvSpPr>
          <p:cNvPr id="28676" name="Content Placeholder 2">
            <a:extLst>
              <a:ext uri="{FF2B5EF4-FFF2-40B4-BE49-F238E27FC236}">
                <a16:creationId xmlns:a16="http://schemas.microsoft.com/office/drawing/2014/main" id="{6C080BA2-3ADB-49EF-940E-7A2153AA8C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0600" y="838200"/>
            <a:ext cx="11049000" cy="1558925"/>
          </a:xfrm>
        </p:spPr>
        <p:txBody>
          <a:bodyPr/>
          <a:lstStyle/>
          <a:p>
            <a:pPr eaLnBrk="1" hangingPunct="1">
              <a:buClr>
                <a:srgbClr val="9E9EFF"/>
              </a:buClr>
            </a:pPr>
            <a:r>
              <a:rPr lang="en-US" altLang="zh-CN">
                <a:ea typeface="宋体" panose="02010600030101010101" pitchFamily="2" charset="-122"/>
              </a:rPr>
              <a:t>ISAKMP: Internet Security Association and Key Management Protocol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sz="2400">
                <a:ea typeface="宋体" panose="02010600030101010101" pitchFamily="2" charset="-122"/>
              </a:rPr>
              <a:t>Specifies key exchange formats</a:t>
            </a:r>
          </a:p>
          <a:p>
            <a:pPr lvl="1" eaLnBrk="1" hangingPunct="1">
              <a:buClr>
                <a:srgbClr val="9E9EFF"/>
              </a:buClr>
            </a:pPr>
            <a:r>
              <a:rPr lang="en-US" altLang="zh-CN" sz="2400">
                <a:ea typeface="宋体" panose="02010600030101010101" pitchFamily="2" charset="-122"/>
              </a:rPr>
              <a:t>Each type of payload has the same form of a payload header</a:t>
            </a:r>
          </a:p>
          <a:p>
            <a:pPr lvl="1" eaLnBrk="1" hangingPunct="1">
              <a:buClr>
                <a:srgbClr val="9E9EFF"/>
              </a:buClr>
              <a:buFont typeface="Wingdings" panose="05000000000000000000" pitchFamily="2" charset="2"/>
              <a:buNone/>
            </a:pP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2A113D-79A3-4AEA-80F9-97C9F681D723}"/>
              </a:ext>
            </a:extLst>
          </p:cNvPr>
          <p:cNvSpPr txBox="1">
            <a:spLocks/>
          </p:cNvSpPr>
          <p:nvPr/>
        </p:nvSpPr>
        <p:spPr bwMode="auto">
          <a:xfrm>
            <a:off x="4808537" y="5664535"/>
            <a:ext cx="2955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defRPr/>
            </a:pPr>
            <a:r>
              <a:rPr lang="en-US" sz="2800" kern="0" dirty="0"/>
              <a:t>ISAKMP header</a:t>
            </a:r>
            <a:endParaRPr lang="en-US" sz="2400" kern="0" dirty="0"/>
          </a:p>
        </p:txBody>
      </p:sp>
      <p:pic>
        <p:nvPicPr>
          <p:cNvPr id="28678" name="Picture 14" descr="Picture23.png">
            <a:extLst>
              <a:ext uri="{FF2B5EF4-FFF2-40B4-BE49-F238E27FC236}">
                <a16:creationId xmlns:a16="http://schemas.microsoft.com/office/drawing/2014/main" id="{56AB4DA6-5396-4798-BC4C-F48199D08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101557"/>
            <a:ext cx="8969434" cy="235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itle 1">
            <a:extLst>
              <a:ext uri="{FF2B5EF4-FFF2-40B4-BE49-F238E27FC236}">
                <a16:creationId xmlns:a16="http://schemas.microsoft.com/office/drawing/2014/main" id="{481A5390-89AD-4EDC-A671-286960228A3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SAKMP Payload Types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9700" name="Content Placeholder 2">
            <a:extLst>
              <a:ext uri="{FF2B5EF4-FFF2-40B4-BE49-F238E27FC236}">
                <a16:creationId xmlns:a16="http://schemas.microsoft.com/office/drawing/2014/main" id="{789A2DFC-8DF8-4197-8176-F51A4116A27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3347" y="908092"/>
            <a:ext cx="11658600" cy="3810000"/>
          </a:xfrm>
        </p:spPr>
        <p:txBody>
          <a:bodyPr/>
          <a:lstStyle/>
          <a:p>
            <a:pPr eaLnBrk="1" hangingPunct="1">
              <a:buClr>
                <a:srgbClr val="9E9EFF"/>
              </a:buClr>
            </a:pPr>
            <a:r>
              <a:rPr lang="en-US" altLang="zh-CN" sz="2400" i="1">
                <a:ea typeface="宋体" panose="02010600030101010101" pitchFamily="2" charset="-122"/>
              </a:rPr>
              <a:t>SA</a:t>
            </a:r>
            <a:r>
              <a:rPr lang="en-US" altLang="zh-CN" sz="2400">
                <a:ea typeface="宋体" panose="02010600030101010101" pitchFamily="2" charset="-122"/>
              </a:rPr>
              <a:t>: for establishing a security association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400" i="1">
                <a:ea typeface="宋体" panose="02010600030101010101" pitchFamily="2" charset="-122"/>
              </a:rPr>
              <a:t>Proposal</a:t>
            </a:r>
            <a:r>
              <a:rPr lang="en-US" altLang="zh-CN" sz="2400">
                <a:ea typeface="宋体" panose="02010600030101010101" pitchFamily="2" charset="-122"/>
              </a:rPr>
              <a:t>: for negotiating an SA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400" i="1">
                <a:ea typeface="宋体" panose="02010600030101010101" pitchFamily="2" charset="-122"/>
              </a:rPr>
              <a:t>Transform</a:t>
            </a:r>
            <a:r>
              <a:rPr lang="en-US" altLang="zh-CN" sz="2400">
                <a:ea typeface="宋体" panose="02010600030101010101" pitchFamily="2" charset="-122"/>
              </a:rPr>
              <a:t>: for specifying encryption and authentication algorithms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400" i="1">
                <a:ea typeface="宋体" panose="02010600030101010101" pitchFamily="2" charset="-122"/>
              </a:rPr>
              <a:t>Key-exchange</a:t>
            </a:r>
            <a:r>
              <a:rPr lang="en-US" altLang="zh-CN" sz="2400">
                <a:ea typeface="宋体" panose="02010600030101010101" pitchFamily="2" charset="-122"/>
              </a:rPr>
              <a:t>: for specifying a key-exchange algorithm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400" i="1">
                <a:ea typeface="宋体" panose="02010600030101010101" pitchFamily="2" charset="-122"/>
              </a:rPr>
              <a:t>Identification</a:t>
            </a:r>
            <a:r>
              <a:rPr lang="en-US" altLang="zh-CN" sz="2400">
                <a:ea typeface="宋体" panose="02010600030101010101" pitchFamily="2" charset="-122"/>
              </a:rPr>
              <a:t>: for carrying info and identifying peers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400" i="1">
                <a:ea typeface="宋体" panose="02010600030101010101" pitchFamily="2" charset="-122"/>
              </a:rPr>
              <a:t>Certificate-request</a:t>
            </a:r>
            <a:r>
              <a:rPr lang="en-US" altLang="zh-CN" sz="2400">
                <a:ea typeface="宋体" panose="02010600030101010101" pitchFamily="2" charset="-122"/>
              </a:rPr>
              <a:t>: for requesting a public-key certificate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400" i="1">
                <a:ea typeface="宋体" panose="02010600030101010101" pitchFamily="2" charset="-122"/>
              </a:rPr>
              <a:t>Certificate</a:t>
            </a:r>
            <a:r>
              <a:rPr lang="en-US" altLang="zh-CN" sz="2400">
                <a:ea typeface="宋体" panose="02010600030101010101" pitchFamily="2" charset="-122"/>
              </a:rPr>
              <a:t>: contain a public-key certificate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400" i="1">
                <a:ea typeface="宋体" panose="02010600030101010101" pitchFamily="2" charset="-122"/>
              </a:rPr>
              <a:t>Hash</a:t>
            </a:r>
            <a:r>
              <a:rPr lang="en-US" altLang="zh-CN" sz="2400">
                <a:ea typeface="宋体" panose="02010600030101010101" pitchFamily="2" charset="-122"/>
              </a:rPr>
              <a:t>: contain the hash value of a hash function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400" i="1">
                <a:ea typeface="宋体" panose="02010600030101010101" pitchFamily="2" charset="-122"/>
              </a:rPr>
              <a:t>Signature</a:t>
            </a:r>
            <a:r>
              <a:rPr lang="en-US" altLang="zh-CN" sz="2400">
                <a:ea typeface="宋体" panose="02010600030101010101" pitchFamily="2" charset="-122"/>
              </a:rPr>
              <a:t>: contain the output of a digital signature function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400" i="1">
                <a:ea typeface="宋体" panose="02010600030101010101" pitchFamily="2" charset="-122"/>
              </a:rPr>
              <a:t>Nonce</a:t>
            </a:r>
            <a:r>
              <a:rPr lang="en-US" altLang="zh-CN" sz="2400">
                <a:ea typeface="宋体" panose="02010600030101010101" pitchFamily="2" charset="-122"/>
              </a:rPr>
              <a:t>: contain a nonce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400" i="1">
                <a:ea typeface="宋体" panose="02010600030101010101" pitchFamily="2" charset="-122"/>
              </a:rPr>
              <a:t>Notification</a:t>
            </a:r>
            <a:r>
              <a:rPr lang="en-US" altLang="zh-CN" sz="2400">
                <a:ea typeface="宋体" panose="02010600030101010101" pitchFamily="2" charset="-122"/>
              </a:rPr>
              <a:t>: notify the status of the other types of payloads</a:t>
            </a:r>
          </a:p>
          <a:p>
            <a:pPr eaLnBrk="1" hangingPunct="1">
              <a:buClr>
                <a:srgbClr val="9E9EFF"/>
              </a:buClr>
            </a:pPr>
            <a:r>
              <a:rPr lang="en-US" altLang="zh-CN" sz="2400" i="1">
                <a:ea typeface="宋体" panose="02010600030101010101" pitchFamily="2" charset="-122"/>
              </a:rPr>
              <a:t>Delete</a:t>
            </a:r>
            <a:r>
              <a:rPr lang="en-US" altLang="zh-CN" sz="2400">
                <a:ea typeface="宋体" panose="02010600030101010101" pitchFamily="2" charset="-122"/>
              </a:rPr>
              <a:t>: notify the receiver that the sender has deleted an SA or SAs </a:t>
            </a:r>
          </a:p>
        </p:txBody>
      </p:sp>
      <p:grpSp>
        <p:nvGrpSpPr>
          <p:cNvPr id="29701" name="Group 6">
            <a:extLst>
              <a:ext uri="{FF2B5EF4-FFF2-40B4-BE49-F238E27FC236}">
                <a16:creationId xmlns:a16="http://schemas.microsoft.com/office/drawing/2014/main" id="{06B905B8-B49A-4519-A8E5-84FABEB30857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787984"/>
            <a:ext cx="6051550" cy="660400"/>
            <a:chOff x="958763" y="5816400"/>
            <a:chExt cx="6051637" cy="508200"/>
          </a:xfrm>
        </p:grpSpPr>
        <p:sp>
          <p:nvSpPr>
            <p:cNvPr id="29702" name="Rectangle 2">
              <a:extLst>
                <a:ext uri="{FF2B5EF4-FFF2-40B4-BE49-F238E27FC236}">
                  <a16:creationId xmlns:a16="http://schemas.microsoft.com/office/drawing/2014/main" id="{8812FD0E-D5F3-4BC1-A504-051A00E60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763" y="5816400"/>
              <a:ext cx="1708237" cy="508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1639" tIns="40820" rIns="81639" bIns="40820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80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8-bit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80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Next payload</a:t>
              </a:r>
            </a:p>
          </p:txBody>
        </p:sp>
        <p:sp>
          <p:nvSpPr>
            <p:cNvPr id="29703" name="Rectangle 2">
              <a:extLst>
                <a:ext uri="{FF2B5EF4-FFF2-40B4-BE49-F238E27FC236}">
                  <a16:creationId xmlns:a16="http://schemas.microsoft.com/office/drawing/2014/main" id="{EFCB8930-159A-4C89-AE7F-454FF37ED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163" y="5816400"/>
              <a:ext cx="1708237" cy="508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1639" tIns="40820" rIns="81639" bIns="40820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80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8-bit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80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Reserved </a:t>
              </a:r>
            </a:p>
          </p:txBody>
        </p:sp>
        <p:sp>
          <p:nvSpPr>
            <p:cNvPr id="29704" name="Rectangle 2">
              <a:extLst>
                <a:ext uri="{FF2B5EF4-FFF2-40B4-BE49-F238E27FC236}">
                  <a16:creationId xmlns:a16="http://schemas.microsoft.com/office/drawing/2014/main" id="{827F8201-C026-46A6-90FD-B723C4D7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563" y="5816400"/>
              <a:ext cx="2698837" cy="508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1639" tIns="40820" rIns="81639" bIns="40820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tabLst>
                  <a:tab pos="655638" algn="l"/>
                  <a:tab pos="1312863" algn="l"/>
                  <a:tab pos="1968500" algn="l"/>
                  <a:tab pos="2625725" algn="l"/>
                  <a:tab pos="3282950" algn="l"/>
                  <a:tab pos="3938588" algn="l"/>
                  <a:tab pos="4595813" algn="l"/>
                  <a:tab pos="5253038" algn="l"/>
                  <a:tab pos="5908675" algn="l"/>
                  <a:tab pos="6565900" algn="l"/>
                  <a:tab pos="7223125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80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16-bit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zh-CN" sz="1800">
                  <a:solidFill>
                    <a:srgbClr val="000000"/>
                  </a:solidFill>
                  <a:latin typeface="Comic Sans MS" panose="030F0702030302020204" pitchFamily="66" charset="0"/>
                  <a:cs typeface="DejaVu Sans" panose="020B0603030804020204" pitchFamily="34" charset="0"/>
                </a:rPr>
                <a:t>Payload length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45F6052-AAAF-4EBB-A2D3-5D4BB785E44D}"/>
              </a:ext>
            </a:extLst>
          </p:cNvPr>
          <p:cNvSpPr/>
          <p:nvPr/>
        </p:nvSpPr>
        <p:spPr>
          <a:xfrm>
            <a:off x="3232934" y="3873580"/>
            <a:ext cx="22498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system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6C6A47D-05EC-4F8D-B97A-F130F915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849" y="4271838"/>
            <a:ext cx="933580" cy="69255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1014DEF-713F-4E6D-A769-9E81CBCA8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042" y="4304466"/>
            <a:ext cx="793955" cy="72424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569D172-58F3-4C5D-8D34-AEEBE07C9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9218" y="4355369"/>
            <a:ext cx="818629" cy="5952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4C7CE34-32B8-4A15-BDBD-13686BE87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0027" y="5134625"/>
            <a:ext cx="628679" cy="77614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3067733-B441-4C93-823D-8303E4765F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5279" y="5139861"/>
            <a:ext cx="1021246" cy="94166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C4B8599-B463-4707-8321-75D308942DDE}"/>
              </a:ext>
            </a:extLst>
          </p:cNvPr>
          <p:cNvSpPr txBox="1"/>
          <p:nvPr/>
        </p:nvSpPr>
        <p:spPr>
          <a:xfrm>
            <a:off x="4495157" y="5165205"/>
            <a:ext cx="23991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 </a:t>
            </a:r>
          </a:p>
          <a:p>
            <a:pPr algn="ctr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6B9A2D-CCA5-41AE-B01F-8B7D4D549E73}"/>
              </a:ext>
            </a:extLst>
          </p:cNvPr>
          <p:cNvCxnSpPr>
            <a:cxnSpLocks/>
          </p:cNvCxnSpPr>
          <p:nvPr/>
        </p:nvCxnSpPr>
        <p:spPr>
          <a:xfrm>
            <a:off x="2311610" y="5397958"/>
            <a:ext cx="217103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28CCEE-2AF8-4319-9F78-A32CF676866A}"/>
              </a:ext>
            </a:extLst>
          </p:cNvPr>
          <p:cNvCxnSpPr>
            <a:cxnSpLocks/>
          </p:cNvCxnSpPr>
          <p:nvPr/>
        </p:nvCxnSpPr>
        <p:spPr>
          <a:xfrm>
            <a:off x="6256589" y="2868138"/>
            <a:ext cx="3536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EE3BACB-69A4-4A94-B73A-B5D0FF3D053C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7164034" y="1633210"/>
            <a:ext cx="1961994" cy="9220"/>
          </a:xfrm>
          <a:prstGeom prst="line">
            <a:avLst/>
          </a:prstGeom>
          <a:ln w="28575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6CE760C-E73A-42EA-8635-4685A3EDEB09}"/>
              </a:ext>
            </a:extLst>
          </p:cNvPr>
          <p:cNvSpPr txBox="1"/>
          <p:nvPr/>
        </p:nvSpPr>
        <p:spPr>
          <a:xfrm>
            <a:off x="814011" y="5313831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B67750-AF55-42A1-8874-CD048C6F9DDC}"/>
              </a:ext>
            </a:extLst>
          </p:cNvPr>
          <p:cNvSpPr txBox="1"/>
          <p:nvPr/>
        </p:nvSpPr>
        <p:spPr>
          <a:xfrm>
            <a:off x="9188746" y="2325104"/>
            <a:ext cx="745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C1479E-9313-45E9-82AD-950951C04830}"/>
              </a:ext>
            </a:extLst>
          </p:cNvPr>
          <p:cNvSpPr txBox="1"/>
          <p:nvPr/>
        </p:nvSpPr>
        <p:spPr>
          <a:xfrm>
            <a:off x="1048872" y="1278285"/>
            <a:ext cx="51460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Identification </a:t>
            </a:r>
            <a:r>
              <a:rPr lang="en-US" sz="22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information?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Exchange authentication factors?</a:t>
            </a:r>
            <a:endParaRPr lang="en-US" sz="2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Verification?</a:t>
            </a:r>
            <a:endParaRPr lang="en-US" sz="2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3B8E31A-9FEF-4100-A195-4966C78C51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3835" y="5596036"/>
            <a:ext cx="660220" cy="60844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4E56F62-B5F0-45A3-8C71-2DD6DAEA31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696" y="1754326"/>
            <a:ext cx="655019" cy="60365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CC93DCE-21D9-4144-9A84-A7BDBB1BA7BF}"/>
              </a:ext>
            </a:extLst>
          </p:cNvPr>
          <p:cNvSpPr/>
          <p:nvPr/>
        </p:nvSpPr>
        <p:spPr>
          <a:xfrm>
            <a:off x="1077858" y="836713"/>
            <a:ext cx="417006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authentication?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409A4A6-2BCC-4B97-A1C2-4DBFE6308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9444" y="985323"/>
            <a:ext cx="655019" cy="74850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530D640-DC5B-4B3C-A0BC-1EC23101B1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8612" y="1781980"/>
            <a:ext cx="655019" cy="6036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A4B164-8FEB-40E5-BE96-6FE9B249F9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06349" y="5205475"/>
            <a:ext cx="847725" cy="114300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0AD283-C853-42F7-9345-7631B58F0E05}"/>
              </a:ext>
            </a:extLst>
          </p:cNvPr>
          <p:cNvCxnSpPr>
            <a:cxnSpLocks/>
          </p:cNvCxnSpPr>
          <p:nvPr/>
        </p:nvCxnSpPr>
        <p:spPr>
          <a:xfrm>
            <a:off x="764097" y="5136255"/>
            <a:ext cx="5462076" cy="29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E1639-8D73-4AAC-8AC6-1DA0B45C5EFF}"/>
              </a:ext>
            </a:extLst>
          </p:cNvPr>
          <p:cNvSpPr/>
          <p:nvPr/>
        </p:nvSpPr>
        <p:spPr>
          <a:xfrm>
            <a:off x="7821047" y="5218267"/>
            <a:ext cx="11737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AI/ML </a:t>
            </a:r>
            <a:endParaRPr lang="en-US" sz="2200" dirty="0"/>
          </a:p>
        </p:txBody>
      </p:sp>
      <p:pic>
        <p:nvPicPr>
          <p:cNvPr id="229381" name="Picture 5" descr="Cloud Computing – Network Encyclopedia">
            <a:extLst>
              <a:ext uri="{FF2B5EF4-FFF2-40B4-BE49-F238E27FC236}">
                <a16:creationId xmlns:a16="http://schemas.microsoft.com/office/drawing/2014/main" id="{C745D1F2-384E-4A37-BCF0-450B272D6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912" y="3668029"/>
            <a:ext cx="1502224" cy="115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92198AC9-7362-4738-83F3-F2BA72FC1F32}"/>
              </a:ext>
            </a:extLst>
          </p:cNvPr>
          <p:cNvSpPr/>
          <p:nvPr/>
        </p:nvSpPr>
        <p:spPr>
          <a:xfrm>
            <a:off x="6343131" y="3009093"/>
            <a:ext cx="34337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Iot/Edge/fog/cloud network</a:t>
            </a:r>
            <a:endParaRPr lang="en-US" sz="20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0DA4D6-2F64-4E87-B33A-F6478B0631CA}"/>
              </a:ext>
            </a:extLst>
          </p:cNvPr>
          <p:cNvCxnSpPr>
            <a:cxnSpLocks/>
          </p:cNvCxnSpPr>
          <p:nvPr/>
        </p:nvCxnSpPr>
        <p:spPr>
          <a:xfrm>
            <a:off x="6357212" y="5094163"/>
            <a:ext cx="35560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A729A69-B9DF-4241-AE83-0819AE63EC4A}"/>
              </a:ext>
            </a:extLst>
          </p:cNvPr>
          <p:cNvCxnSpPr>
            <a:cxnSpLocks/>
          </p:cNvCxnSpPr>
          <p:nvPr/>
        </p:nvCxnSpPr>
        <p:spPr>
          <a:xfrm>
            <a:off x="842486" y="3935601"/>
            <a:ext cx="5481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EF32212-04C9-4553-B122-DBE8AFC3B075}"/>
              </a:ext>
            </a:extLst>
          </p:cNvPr>
          <p:cNvSpPr/>
          <p:nvPr/>
        </p:nvSpPr>
        <p:spPr>
          <a:xfrm>
            <a:off x="1037772" y="2712761"/>
            <a:ext cx="267873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Solutions?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6FEB0-5FE9-4864-9374-A0CD69622F2F}"/>
              </a:ext>
            </a:extLst>
          </p:cNvPr>
          <p:cNvSpPr/>
          <p:nvPr/>
        </p:nvSpPr>
        <p:spPr>
          <a:xfrm>
            <a:off x="1108151" y="3058020"/>
            <a:ext cx="42011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sz="22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Certificates (PKI)</a:t>
            </a:r>
          </a:p>
          <a:p>
            <a:r>
              <a:rPr lang="en-US" sz="22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Pre-shared secrets</a:t>
            </a:r>
            <a:endParaRPr lang="en-US" sz="2200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943F42-C4DB-482B-8D69-C592793EFD3A}"/>
              </a:ext>
            </a:extLst>
          </p:cNvPr>
          <p:cNvSpPr txBox="1"/>
          <p:nvPr/>
        </p:nvSpPr>
        <p:spPr>
          <a:xfrm>
            <a:off x="1659584" y="3892771"/>
            <a:ext cx="890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(1)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5B4198-DFCD-4EFD-9CEC-57551E7AC285}"/>
              </a:ext>
            </a:extLst>
          </p:cNvPr>
          <p:cNvSpPr txBox="1"/>
          <p:nvPr/>
        </p:nvSpPr>
        <p:spPr>
          <a:xfrm>
            <a:off x="3119160" y="5444861"/>
            <a:ext cx="5309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(2)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9317B1-259B-4799-8662-D962ECB15A54}"/>
              </a:ext>
            </a:extLst>
          </p:cNvPr>
          <p:cNvSpPr txBox="1"/>
          <p:nvPr/>
        </p:nvSpPr>
        <p:spPr>
          <a:xfrm>
            <a:off x="7802586" y="1085924"/>
            <a:ext cx="5309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(3)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B5B7D48-A2EB-443A-90FC-F7BAA1579A9F}"/>
              </a:ext>
            </a:extLst>
          </p:cNvPr>
          <p:cNvCxnSpPr>
            <a:cxnSpLocks/>
          </p:cNvCxnSpPr>
          <p:nvPr/>
        </p:nvCxnSpPr>
        <p:spPr>
          <a:xfrm>
            <a:off x="7136508" y="1813169"/>
            <a:ext cx="618498" cy="30182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FCB60CF-8CF2-4B6E-A681-98CE76C0FC7E}"/>
              </a:ext>
            </a:extLst>
          </p:cNvPr>
          <p:cNvCxnSpPr>
            <a:cxnSpLocks/>
          </p:cNvCxnSpPr>
          <p:nvPr/>
        </p:nvCxnSpPr>
        <p:spPr>
          <a:xfrm flipV="1">
            <a:off x="8513233" y="1964083"/>
            <a:ext cx="831663" cy="16981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A433600-0A40-4D9F-BC7C-BE17AFDE2379}"/>
              </a:ext>
            </a:extLst>
          </p:cNvPr>
          <p:cNvSpPr/>
          <p:nvPr/>
        </p:nvSpPr>
        <p:spPr>
          <a:xfrm>
            <a:off x="881470" y="5734823"/>
            <a:ext cx="5613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2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3AE1A9-B9CA-4FF4-AEDF-F5F6E4BFE547}"/>
              </a:ext>
            </a:extLst>
          </p:cNvPr>
          <p:cNvSpPr/>
          <p:nvPr/>
        </p:nvSpPr>
        <p:spPr>
          <a:xfrm>
            <a:off x="4573168" y="5934320"/>
            <a:ext cx="7264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/</a:t>
            </a:r>
            <a:endParaRPr lang="en-US" sz="2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7B36AF-E665-4537-934B-EA37930A3EE1}"/>
              </a:ext>
            </a:extLst>
          </p:cNvPr>
          <p:cNvSpPr/>
          <p:nvPr/>
        </p:nvSpPr>
        <p:spPr>
          <a:xfrm>
            <a:off x="5207630" y="5920022"/>
            <a:ext cx="5613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2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BFF8D92-D843-466A-936B-BE60EF59162E}"/>
              </a:ext>
            </a:extLst>
          </p:cNvPr>
          <p:cNvSpPr/>
          <p:nvPr/>
        </p:nvSpPr>
        <p:spPr>
          <a:xfrm>
            <a:off x="7636188" y="2259495"/>
            <a:ext cx="11737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A)/ (B) </a:t>
            </a:r>
            <a:endParaRPr lang="en-US" sz="2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AC087C-78F3-43C0-9248-705304CECC14}"/>
              </a:ext>
            </a:extLst>
          </p:cNvPr>
          <p:cNvSpPr/>
          <p:nvPr/>
        </p:nvSpPr>
        <p:spPr>
          <a:xfrm>
            <a:off x="1529730" y="4581129"/>
            <a:ext cx="5613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22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CD6B30C-EB21-4EB4-B470-C3FDDEB2F2CD}"/>
              </a:ext>
            </a:extLst>
          </p:cNvPr>
          <p:cNvSpPr/>
          <p:nvPr/>
        </p:nvSpPr>
        <p:spPr>
          <a:xfrm>
            <a:off x="8837327" y="872990"/>
            <a:ext cx="577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2200"/>
          </a:p>
          <a:p>
            <a:r>
              <a:rPr lang="en-US" sz="22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22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0CA6F1-2929-4E2C-9E58-5DCFBA8F4DFC}"/>
              </a:ext>
            </a:extLst>
          </p:cNvPr>
          <p:cNvSpPr/>
          <p:nvPr/>
        </p:nvSpPr>
        <p:spPr>
          <a:xfrm>
            <a:off x="7095183" y="928539"/>
            <a:ext cx="57740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sz="2200" dirty="0"/>
          </a:p>
          <a:p>
            <a:r>
              <a:rPr lang="en-US" sz="22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2200"/>
          </a:p>
          <a:p>
            <a:endParaRPr lang="en-US" sz="22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1DC30A-B017-476F-8F0B-9270446EEB89}"/>
              </a:ext>
            </a:extLst>
          </p:cNvPr>
          <p:cNvSpPr txBox="1"/>
          <p:nvPr/>
        </p:nvSpPr>
        <p:spPr>
          <a:xfrm>
            <a:off x="7636188" y="3798345"/>
            <a:ext cx="5309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(4)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34F24AA0-5550-47C0-A08C-7921B147A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9604" y="3879017"/>
            <a:ext cx="1021246" cy="94166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04ED55D-0D8A-4A06-9DB6-06D2FCE059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5783" y="4231145"/>
            <a:ext cx="660220" cy="608447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2F9639-1D18-417A-AB8C-4393540EB59B}"/>
              </a:ext>
            </a:extLst>
          </p:cNvPr>
          <p:cNvCxnSpPr>
            <a:cxnSpLocks/>
          </p:cNvCxnSpPr>
          <p:nvPr/>
        </p:nvCxnSpPr>
        <p:spPr>
          <a:xfrm>
            <a:off x="7520270" y="4280314"/>
            <a:ext cx="761448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099CDE8-605F-4823-B611-08E68E8698F2}"/>
              </a:ext>
            </a:extLst>
          </p:cNvPr>
          <p:cNvSpPr/>
          <p:nvPr/>
        </p:nvSpPr>
        <p:spPr>
          <a:xfrm>
            <a:off x="6456176" y="4745512"/>
            <a:ext cx="5613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22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EC00204-FDD6-42E8-B1E8-4F2E4A419631}"/>
              </a:ext>
            </a:extLst>
          </p:cNvPr>
          <p:cNvSpPr/>
          <p:nvPr/>
        </p:nvSpPr>
        <p:spPr>
          <a:xfrm>
            <a:off x="8288464" y="4720122"/>
            <a:ext cx="72648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/</a:t>
            </a:r>
            <a:endParaRPr lang="en-US" sz="2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216094-78BA-4EC9-AFF4-E6C40F1141CE}"/>
              </a:ext>
            </a:extLst>
          </p:cNvPr>
          <p:cNvSpPr/>
          <p:nvPr/>
        </p:nvSpPr>
        <p:spPr>
          <a:xfrm>
            <a:off x="8748470" y="4720122"/>
            <a:ext cx="56137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en-US" sz="22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59AC87E-3614-4FBB-9A74-EB3D16762C2C}"/>
              </a:ext>
            </a:extLst>
          </p:cNvPr>
          <p:cNvCxnSpPr>
            <a:cxnSpLocks/>
          </p:cNvCxnSpPr>
          <p:nvPr/>
        </p:nvCxnSpPr>
        <p:spPr>
          <a:xfrm>
            <a:off x="6185387" y="1022982"/>
            <a:ext cx="0" cy="518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8E1E23C-796D-4EED-A90E-9334ACC500CE}"/>
              </a:ext>
            </a:extLst>
          </p:cNvPr>
          <p:cNvSpPr/>
          <p:nvPr/>
        </p:nvSpPr>
        <p:spPr>
          <a:xfrm>
            <a:off x="6256588" y="5507124"/>
            <a:ext cx="132279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/ (B) /</a:t>
            </a:r>
            <a:endParaRPr lang="en-US" sz="22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1C52729A-FFAB-465E-8691-2B3794055A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4105980"/>
            <a:ext cx="825046" cy="760757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47E5BDE-DD95-44B5-B461-BA6D24480C98}"/>
              </a:ext>
            </a:extLst>
          </p:cNvPr>
          <p:cNvCxnSpPr>
            <a:cxnSpLocks/>
          </p:cNvCxnSpPr>
          <p:nvPr/>
        </p:nvCxnSpPr>
        <p:spPr>
          <a:xfrm>
            <a:off x="1602922" y="4556893"/>
            <a:ext cx="81629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379" name="Rectangle 229378">
            <a:extLst>
              <a:ext uri="{FF2B5EF4-FFF2-40B4-BE49-F238E27FC236}">
                <a16:creationId xmlns:a16="http://schemas.microsoft.com/office/drawing/2014/main" id="{141052CD-5F35-47F7-9602-678F6DAF328F}"/>
              </a:ext>
            </a:extLst>
          </p:cNvPr>
          <p:cNvSpPr/>
          <p:nvPr/>
        </p:nvSpPr>
        <p:spPr>
          <a:xfrm>
            <a:off x="6237653" y="5810727"/>
            <a:ext cx="25266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Attestation services</a:t>
            </a:r>
            <a:endParaRPr lang="en-US" sz="2200" dirty="0">
              <a:solidFill>
                <a:srgbClr val="0033CC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A781BA-5645-484B-8C48-7EB6453CECBA}"/>
              </a:ext>
            </a:extLst>
          </p:cNvPr>
          <p:cNvSpPr txBox="1"/>
          <p:nvPr/>
        </p:nvSpPr>
        <p:spPr>
          <a:xfrm>
            <a:off x="6903527" y="5091474"/>
            <a:ext cx="5309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(5)</a:t>
            </a:r>
          </a:p>
        </p:txBody>
      </p:sp>
      <p:sp>
        <p:nvSpPr>
          <p:cNvPr id="76" name="Title 5">
            <a:extLst>
              <a:ext uri="{FF2B5EF4-FFF2-40B4-BE49-F238E27FC236}">
                <a16:creationId xmlns:a16="http://schemas.microsoft.com/office/drawing/2014/main" id="{E118AD53-1DA6-43C7-8B14-4F13B3AF8C93}"/>
              </a:ext>
            </a:extLst>
          </p:cNvPr>
          <p:cNvSpPr txBox="1">
            <a:spLocks/>
          </p:cNvSpPr>
          <p:nvPr/>
        </p:nvSpPr>
        <p:spPr bwMode="auto">
          <a:xfrm>
            <a:off x="1029644" y="4608"/>
            <a:ext cx="7921846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b="1" ker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/>
              <a:t>Network secure protocols</a:t>
            </a:r>
            <a:endParaRPr lang="en-US" sz="3000" b="1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B4368F-07AC-4FC2-8186-0548A1573DFC}"/>
              </a:ext>
            </a:extLst>
          </p:cNvPr>
          <p:cNvSpPr/>
          <p:nvPr/>
        </p:nvSpPr>
        <p:spPr>
          <a:xfrm>
            <a:off x="1030741" y="2284808"/>
            <a:ext cx="502413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457200">
              <a:spcBef>
                <a:spcPct val="25000"/>
              </a:spcBef>
              <a:buFont typeface="Wingdings" panose="05000000000000000000" pitchFamily="2" charset="2"/>
              <a:buChar char="ü"/>
            </a:pPr>
            <a:r>
              <a:rPr lang="en-US" sz="2600" b="1"/>
              <a:t>Key agreement </a:t>
            </a: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machanism</a:t>
            </a:r>
            <a:r>
              <a:rPr lang="en-US" sz="2600" b="1"/>
              <a:t>?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A6A0D8B1-356C-4220-A139-FA4B60BAEE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7058" y="937850"/>
            <a:ext cx="877509" cy="94841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80471DA5-ED6F-41A0-94B9-27EFD8BFF302}"/>
              </a:ext>
            </a:extLst>
          </p:cNvPr>
          <p:cNvSpPr txBox="1"/>
          <p:nvPr/>
        </p:nvSpPr>
        <p:spPr>
          <a:xfrm>
            <a:off x="6335839" y="2307900"/>
            <a:ext cx="745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C52E61AA-B5C1-40BC-832D-F689550CE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8322" y="1688432"/>
            <a:ext cx="573387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5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2" grpId="0"/>
      <p:bldP spid="47" grpId="0"/>
      <p:bldP spid="48" grpId="0"/>
      <p:bldP spid="23" grpId="0"/>
      <p:bldP spid="58" grpId="0"/>
      <p:bldP spid="14" grpId="0"/>
      <p:bldP spid="62" grpId="0"/>
      <p:bldP spid="63" grpId="0"/>
      <p:bldP spid="26" grpId="0"/>
      <p:bldP spid="27" grpId="0"/>
      <p:bldP spid="28" grpId="0"/>
      <p:bldP spid="68" grpId="0"/>
      <p:bldP spid="69" grpId="0"/>
      <p:bldP spid="70" grpId="0"/>
      <p:bldP spid="71" grpId="0"/>
      <p:bldP spid="72" grpId="0"/>
      <p:bldP spid="77" grpId="0"/>
      <p:bldP spid="78" grpId="0"/>
      <p:bldP spid="79" grpId="0"/>
      <p:bldP spid="81" grpId="0"/>
      <p:bldP spid="229379" grpId="0"/>
      <p:bldP spid="90" grpId="0"/>
      <p:bldP spid="8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786563"/>
            <a:ext cx="11771998" cy="71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30480" y="1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79793" y="3181604"/>
            <a:ext cx="3195320" cy="1586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145"/>
              </a:lnSpc>
              <a:spcBef>
                <a:spcPts val="100"/>
              </a:spcBef>
            </a:pPr>
            <a:r>
              <a:rPr sz="5400" spc="-345" dirty="0">
                <a:solidFill>
                  <a:srgbClr val="FFFFFF"/>
                </a:solidFill>
                <a:latin typeface="Arial"/>
                <a:cs typeface="Arial"/>
              </a:rPr>
              <a:t>Today</a:t>
            </a:r>
            <a:r>
              <a:rPr sz="5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400" spc="-100" dirty="0">
                <a:solidFill>
                  <a:srgbClr val="FFFFFF"/>
                </a:solidFill>
                <a:latin typeface="Arial"/>
                <a:cs typeface="Arial"/>
              </a:rPr>
              <a:t>end,</a:t>
            </a:r>
            <a:endParaRPr sz="5400">
              <a:latin typeface="Arial"/>
              <a:cs typeface="Arial"/>
            </a:endParaRPr>
          </a:p>
          <a:p>
            <a:pPr marL="12700">
              <a:lnSpc>
                <a:spcPts val="6145"/>
              </a:lnSpc>
            </a:pPr>
            <a:r>
              <a:rPr sz="5400" b="1" spc="-380" dirty="0">
                <a:solidFill>
                  <a:srgbClr val="FFFFFF"/>
                </a:solidFill>
                <a:latin typeface="Arial"/>
                <a:cs typeface="Arial"/>
              </a:rPr>
              <a:t>Congrats!</a:t>
            </a:r>
            <a:endParaRPr sz="5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92496" y="4845050"/>
            <a:ext cx="3571782" cy="6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21B2B756-3139-4267-BD4C-D682831F7678}"/>
              </a:ext>
            </a:extLst>
          </p:cNvPr>
          <p:cNvSpPr txBox="1"/>
          <p:nvPr/>
        </p:nvSpPr>
        <p:spPr>
          <a:xfrm>
            <a:off x="861040" y="761745"/>
            <a:ext cx="6552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b="1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 authenticate server/ resources</a:t>
            </a:r>
            <a:endParaRPr lang="en-US" sz="2200" b="1" dirty="0">
              <a:solidFill>
                <a:srgbClr val="0033CC"/>
              </a:solidFill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0E59C77A-6B5F-4C16-AC16-EC88074B1D7F}"/>
              </a:ext>
            </a:extLst>
          </p:cNvPr>
          <p:cNvSpPr txBox="1">
            <a:spLocks/>
          </p:cNvSpPr>
          <p:nvPr/>
        </p:nvSpPr>
        <p:spPr>
          <a:xfrm>
            <a:off x="1066800" y="-71266"/>
            <a:ext cx="7543800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server/resources</a:t>
            </a: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362" name="Picture 2" descr="https://www.researchgate.net/profile/Md-Mahmud-11/publication/341489239/figure/fig3/AS:892903438172161@1589896177465/Domain-of-Mist-Edge-and-Fog-computing.png">
            <a:extLst>
              <a:ext uri="{FF2B5EF4-FFF2-40B4-BE49-F238E27FC236}">
                <a16:creationId xmlns:a16="http://schemas.microsoft.com/office/drawing/2014/main" id="{EAB54C2A-DC74-4B4D-A97C-54D67B81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25759"/>
            <a:ext cx="8914310" cy="543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65446AA-0A80-4E95-94BA-754B93597F54}"/>
              </a:ext>
            </a:extLst>
          </p:cNvPr>
          <p:cNvSpPr/>
          <p:nvPr/>
        </p:nvSpPr>
        <p:spPr bwMode="auto">
          <a:xfrm>
            <a:off x="1805689" y="1636929"/>
            <a:ext cx="2006514" cy="146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Times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62D88E-BD96-42A4-B7C9-A42BE09DB444}"/>
              </a:ext>
            </a:extLst>
          </p:cNvPr>
          <p:cNvSpPr txBox="1"/>
          <p:nvPr/>
        </p:nvSpPr>
        <p:spPr>
          <a:xfrm>
            <a:off x="3011017" y="1921576"/>
            <a:ext cx="27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?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A68C04-97A1-46C6-B654-A300B03026F0}"/>
              </a:ext>
            </a:extLst>
          </p:cNvPr>
          <p:cNvSpPr/>
          <p:nvPr/>
        </p:nvSpPr>
        <p:spPr bwMode="auto">
          <a:xfrm>
            <a:off x="2722984" y="3102655"/>
            <a:ext cx="2006514" cy="146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Times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5DE375-346C-4041-ADFB-33F57ED768EF}"/>
              </a:ext>
            </a:extLst>
          </p:cNvPr>
          <p:cNvSpPr/>
          <p:nvPr/>
        </p:nvSpPr>
        <p:spPr bwMode="auto">
          <a:xfrm>
            <a:off x="6846860" y="3155598"/>
            <a:ext cx="2006514" cy="146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Times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D818196-EF50-4C98-A3BC-E5AC7B19191A}"/>
              </a:ext>
            </a:extLst>
          </p:cNvPr>
          <p:cNvSpPr/>
          <p:nvPr/>
        </p:nvSpPr>
        <p:spPr bwMode="auto">
          <a:xfrm>
            <a:off x="2722984" y="4310631"/>
            <a:ext cx="2006514" cy="146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Times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DDDE73C-F329-4C56-A1A1-D932CC607007}"/>
              </a:ext>
            </a:extLst>
          </p:cNvPr>
          <p:cNvSpPr/>
          <p:nvPr/>
        </p:nvSpPr>
        <p:spPr bwMode="auto">
          <a:xfrm>
            <a:off x="6846860" y="4363574"/>
            <a:ext cx="2006514" cy="146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Times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B6B9B3-BBBE-4B2E-9ED7-AF4624C7C2F9}"/>
              </a:ext>
            </a:extLst>
          </p:cNvPr>
          <p:cNvSpPr/>
          <p:nvPr/>
        </p:nvSpPr>
        <p:spPr bwMode="auto">
          <a:xfrm>
            <a:off x="4715092" y="4363574"/>
            <a:ext cx="2006514" cy="146572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Times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12BB28-9A2C-45C0-AD4B-E3452C90DB58}"/>
              </a:ext>
            </a:extLst>
          </p:cNvPr>
          <p:cNvSpPr txBox="1"/>
          <p:nvPr/>
        </p:nvSpPr>
        <p:spPr>
          <a:xfrm>
            <a:off x="4316717" y="3602745"/>
            <a:ext cx="27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31A33B-D099-4560-871A-BA6D7842095D}"/>
              </a:ext>
            </a:extLst>
          </p:cNvPr>
          <p:cNvSpPr txBox="1"/>
          <p:nvPr/>
        </p:nvSpPr>
        <p:spPr>
          <a:xfrm>
            <a:off x="3812204" y="4765403"/>
            <a:ext cx="27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A680A1-5BA9-491D-A5FC-95B78934BE35}"/>
              </a:ext>
            </a:extLst>
          </p:cNvPr>
          <p:cNvSpPr txBox="1"/>
          <p:nvPr/>
        </p:nvSpPr>
        <p:spPr>
          <a:xfrm>
            <a:off x="5707536" y="4214438"/>
            <a:ext cx="27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1C3B2D-1945-47DF-B230-0225746B45E3}"/>
              </a:ext>
            </a:extLst>
          </p:cNvPr>
          <p:cNvSpPr txBox="1"/>
          <p:nvPr/>
        </p:nvSpPr>
        <p:spPr>
          <a:xfrm>
            <a:off x="8195593" y="5121414"/>
            <a:ext cx="27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7FFF4A-FDD0-4467-8A85-3C8C18E63163}"/>
              </a:ext>
            </a:extLst>
          </p:cNvPr>
          <p:cNvSpPr txBox="1"/>
          <p:nvPr/>
        </p:nvSpPr>
        <p:spPr>
          <a:xfrm>
            <a:off x="8205948" y="3012920"/>
            <a:ext cx="277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D661C-5407-4129-9A99-A117F61DCCDB}"/>
              </a:ext>
            </a:extLst>
          </p:cNvPr>
          <p:cNvSpPr txBox="1"/>
          <p:nvPr/>
        </p:nvSpPr>
        <p:spPr>
          <a:xfrm>
            <a:off x="10614657" y="3243752"/>
            <a:ext cx="986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User space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1F3E18-BA90-4BD4-BB28-32A8EA63D6B6}"/>
              </a:ext>
            </a:extLst>
          </p:cNvPr>
          <p:cNvCxnSpPr>
            <a:cxnSpLocks/>
          </p:cNvCxnSpPr>
          <p:nvPr/>
        </p:nvCxnSpPr>
        <p:spPr bwMode="auto">
          <a:xfrm>
            <a:off x="10058400" y="1040852"/>
            <a:ext cx="0" cy="51988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3B4105-E0ED-4E5D-BA0B-25CA4E0589C9}"/>
              </a:ext>
            </a:extLst>
          </p:cNvPr>
          <p:cNvCxnSpPr>
            <a:cxnSpLocks/>
          </p:cNvCxnSpPr>
          <p:nvPr/>
        </p:nvCxnSpPr>
        <p:spPr bwMode="auto">
          <a:xfrm flipH="1">
            <a:off x="10222228" y="3720805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454427-CAA5-4946-9BFA-BCAB3AC293C5}"/>
              </a:ext>
            </a:extLst>
          </p:cNvPr>
          <p:cNvCxnSpPr/>
          <p:nvPr/>
        </p:nvCxnSpPr>
        <p:spPr bwMode="auto">
          <a:xfrm flipH="1" flipV="1">
            <a:off x="10134600" y="1921576"/>
            <a:ext cx="480057" cy="15632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20F2DB-57FC-4EB3-BB22-9224A03ACCC0}"/>
              </a:ext>
            </a:extLst>
          </p:cNvPr>
          <p:cNvCxnSpPr/>
          <p:nvPr/>
        </p:nvCxnSpPr>
        <p:spPr bwMode="auto">
          <a:xfrm flipH="1">
            <a:off x="10134600" y="3956688"/>
            <a:ext cx="480057" cy="1516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5539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CC93DCE-21D9-4144-9A84-A7BDBB1BA7BF}"/>
              </a:ext>
            </a:extLst>
          </p:cNvPr>
          <p:cNvSpPr/>
          <p:nvPr/>
        </p:nvSpPr>
        <p:spPr>
          <a:xfrm>
            <a:off x="543600" y="955569"/>
            <a:ext cx="5781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 authentication API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itle 5">
            <a:extLst>
              <a:ext uri="{FF2B5EF4-FFF2-40B4-BE49-F238E27FC236}">
                <a16:creationId xmlns:a16="http://schemas.microsoft.com/office/drawing/2014/main" id="{E118AD53-1DA6-43C7-8B14-4F13B3AF8C93}"/>
              </a:ext>
            </a:extLst>
          </p:cNvPr>
          <p:cNvSpPr txBox="1">
            <a:spLocks/>
          </p:cNvSpPr>
          <p:nvPr/>
        </p:nvSpPr>
        <p:spPr bwMode="auto">
          <a:xfrm>
            <a:off x="1101076" y="-28883"/>
            <a:ext cx="7921846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000" b="1" ker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/>
              <a:t>Network secure protocols</a:t>
            </a:r>
            <a:endParaRPr lang="en-US" sz="3000" b="1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A4B81C-AADF-4A17-8167-DD566706BEB0}"/>
              </a:ext>
            </a:extLst>
          </p:cNvPr>
          <p:cNvSpPr/>
          <p:nvPr/>
        </p:nvSpPr>
        <p:spPr>
          <a:xfrm>
            <a:off x="1883532" y="5981218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https://en.wikipedia.org/wiki/Web_API_security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D5DBD-C5A5-4C9F-B54B-539627423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533" y="1975843"/>
            <a:ext cx="3495675" cy="1590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A1FEB6-A75E-4239-87E7-8588B86205D1}"/>
              </a:ext>
            </a:extLst>
          </p:cNvPr>
          <p:cNvSpPr txBox="1"/>
          <p:nvPr/>
        </p:nvSpPr>
        <p:spPr>
          <a:xfrm>
            <a:off x="1842397" y="151103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Client applications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6681BF-9E01-4110-B493-4B83B37F1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988" y="1631539"/>
            <a:ext cx="3305175" cy="1971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A41671-94EF-413B-8E56-93943B2A5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332" y="2065884"/>
            <a:ext cx="2038350" cy="1304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35211-7D59-44CB-A29C-3905AFD86B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169" y="3797268"/>
            <a:ext cx="790575" cy="942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3221AB-017B-4EF1-8C67-CBA1C4471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6401" y="3813194"/>
            <a:ext cx="733425" cy="111442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328744-A151-4B9B-B4F1-7CDAD054F496}"/>
              </a:ext>
            </a:extLst>
          </p:cNvPr>
          <p:cNvCxnSpPr/>
          <p:nvPr/>
        </p:nvCxnSpPr>
        <p:spPr bwMode="auto">
          <a:xfrm>
            <a:off x="8760296" y="4268755"/>
            <a:ext cx="7920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BEFBAA8-CE3F-4DC8-BC93-4B8727125CBF}"/>
              </a:ext>
            </a:extLst>
          </p:cNvPr>
          <p:cNvSpPr/>
          <p:nvPr/>
        </p:nvSpPr>
        <p:spPr>
          <a:xfrm>
            <a:off x="1883533" y="3566517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Static strings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96CD31-2C1C-4E5E-A973-50A10C818A05}"/>
              </a:ext>
            </a:extLst>
          </p:cNvPr>
          <p:cNvSpPr/>
          <p:nvPr/>
        </p:nvSpPr>
        <p:spPr>
          <a:xfrm>
            <a:off x="1875517" y="4212482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Dynamic tokens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745854-7604-4D90-8111-DCFF8ACF8E06}"/>
              </a:ext>
            </a:extLst>
          </p:cNvPr>
          <p:cNvSpPr/>
          <p:nvPr/>
        </p:nvSpPr>
        <p:spPr>
          <a:xfrm>
            <a:off x="1861597" y="4899355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User-delegated token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24BBF4-AA76-4FEA-B70A-2D0E6A5FE619}"/>
              </a:ext>
            </a:extLst>
          </p:cNvPr>
          <p:cNvSpPr/>
          <p:nvPr/>
        </p:nvSpPr>
        <p:spPr>
          <a:xfrm>
            <a:off x="1861596" y="5436643"/>
            <a:ext cx="6400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/>
              <a:t>Attribute-Based Access Control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158C52-3FEC-4116-8835-0AB86F4610E3}"/>
              </a:ext>
            </a:extLst>
          </p:cNvPr>
          <p:cNvSpPr/>
          <p:nvPr/>
        </p:nvSpPr>
        <p:spPr bwMode="auto">
          <a:xfrm>
            <a:off x="7032104" y="476672"/>
            <a:ext cx="3696076" cy="550454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104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5">
            <a:extLst>
              <a:ext uri="{FF2B5EF4-FFF2-40B4-BE49-F238E27FC236}">
                <a16:creationId xmlns:a16="http://schemas.microsoft.com/office/drawing/2014/main" id="{E118AD53-1DA6-43C7-8B14-4F13B3AF8C93}"/>
              </a:ext>
            </a:extLst>
          </p:cNvPr>
          <p:cNvSpPr txBox="1">
            <a:spLocks/>
          </p:cNvSpPr>
          <p:nvPr/>
        </p:nvSpPr>
        <p:spPr bwMode="auto">
          <a:xfrm>
            <a:off x="685800" y="77328"/>
            <a:ext cx="7921846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b="1" ker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b="1" ker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500" b="1"/>
              <a:t>Network secure protocols</a:t>
            </a:r>
            <a:endParaRPr lang="en-US" sz="3000" b="1" ker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25D05-B4C8-40BD-AD8F-C2BC8C090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969570"/>
            <a:ext cx="8345189" cy="49549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A7B6018-6B3C-45F2-AF0F-88C53A8BD05A}"/>
              </a:ext>
            </a:extLst>
          </p:cNvPr>
          <p:cNvSpPr/>
          <p:nvPr/>
        </p:nvSpPr>
        <p:spPr>
          <a:xfrm>
            <a:off x="990600" y="6020929"/>
            <a:ext cx="9968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https://learn.microsoft.com/en-us/azure/architecture/microservices/design/gateway</a:t>
            </a:r>
          </a:p>
        </p:txBody>
      </p:sp>
    </p:spTree>
    <p:extLst>
      <p:ext uri="{BB962C8B-B14F-4D97-AF65-F5344CB8AC3E}">
        <p14:creationId xmlns:p14="http://schemas.microsoft.com/office/powerpoint/2010/main" val="34585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sz="280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06E66439A3B4439F1E40907241B1C2" ma:contentTypeVersion="3" ma:contentTypeDescription="Create a new document." ma:contentTypeScope="" ma:versionID="76f8080c1c7d667e9460985fd45d4e9e">
  <xsd:schema xmlns:xsd="http://www.w3.org/2001/XMLSchema" xmlns:xs="http://www.w3.org/2001/XMLSchema" xmlns:p="http://schemas.microsoft.com/office/2006/metadata/properties" xmlns:ns2="799822cd-6e0e-4a41-b501-0089548f73ff" targetNamespace="http://schemas.microsoft.com/office/2006/metadata/properties" ma:root="true" ma:fieldsID="dfed1ad3dc4bfc093ef1242a1113d77f" ns2:_="">
    <xsd:import namespace="799822cd-6e0e-4a41-b501-0089548f73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9822cd-6e0e-4a41-b501-0089548f73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B7E9FD-E1FC-4CC9-BB98-38E4E6C649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E00666B-583E-48A9-85FB-285E1068722A}"/>
</file>

<file path=customXml/itemProps3.xml><?xml version="1.0" encoding="utf-8"?>
<ds:datastoreItem xmlns:ds="http://schemas.openxmlformats.org/officeDocument/2006/customXml" ds:itemID="{2A224AC0-04FA-4FB4-AF21-02182016D1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3374</TotalTime>
  <Words>2882</Words>
  <Application>Microsoft Office PowerPoint</Application>
  <PresentationFormat>Widescreen</PresentationFormat>
  <Paragraphs>709</Paragraphs>
  <Slides>60</Slides>
  <Notes>48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Office Theme</vt:lpstr>
      <vt:lpstr>2_Standarddesign</vt:lpstr>
      <vt:lpstr>NT101-Network Security</vt:lpstr>
      <vt:lpstr>Outline</vt:lpstr>
      <vt:lpstr>TCP/IP Network Model</vt:lpstr>
      <vt:lpstr>PowerPoint Presentation</vt:lpstr>
      <vt:lpstr>Network secure protocols</vt:lpstr>
      <vt:lpstr>PowerPoint Presentation</vt:lpstr>
      <vt:lpstr>PowerPoint Presentation</vt:lpstr>
      <vt:lpstr>PowerPoint Presentation</vt:lpstr>
      <vt:lpstr>PowerPoint Presentation</vt:lpstr>
      <vt:lpstr> Authentication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 secure protocols</vt:lpstr>
      <vt:lpstr>Diffie-Hellman key exchange</vt:lpstr>
      <vt:lpstr>Diffie-Hellman key exchange</vt:lpstr>
      <vt:lpstr>ECC Diffie-Hellman (ECDH)</vt:lpstr>
      <vt:lpstr>PowerPoint Presentation</vt:lpstr>
      <vt:lpstr>PowerPoint Presentation</vt:lpstr>
      <vt:lpstr>Building Blocks for Network Security</vt:lpstr>
      <vt:lpstr>Deployment network secure protocols</vt:lpstr>
      <vt:lpstr>Where should we deploy the secure protocol? </vt:lpstr>
      <vt:lpstr>PowerPoint Presentation</vt:lpstr>
      <vt:lpstr>PowerPoint Presentation</vt:lpstr>
      <vt:lpstr>What Are the Pros and Cons?</vt:lpstr>
      <vt:lpstr>PowerPoint Presentation</vt:lpstr>
      <vt:lpstr>SSH protocol</vt:lpstr>
      <vt:lpstr>SSH protocol</vt:lpstr>
      <vt:lpstr> SSL/TLS</vt:lpstr>
      <vt:lpstr>PowerPoint Presentation</vt:lpstr>
      <vt:lpstr>TSL Structure</vt:lpstr>
      <vt:lpstr>TSL protocol v 1.2</vt:lpstr>
      <vt:lpstr>TSL protocol v 1.3</vt:lpstr>
      <vt:lpstr>IPsec: Network-Layer Protocol</vt:lpstr>
      <vt:lpstr>IPsec Packet Layout</vt:lpstr>
      <vt:lpstr>IPsec Transport Mode</vt:lpstr>
      <vt:lpstr>IPsec Tunnel Mode</vt:lpstr>
      <vt:lpstr>Remote Host to Internal Server</vt:lpstr>
      <vt:lpstr>IPsec Security Associations</vt:lpstr>
      <vt:lpstr>SA Components</vt:lpstr>
      <vt:lpstr>IPsec Header</vt:lpstr>
      <vt:lpstr>Authentication Header</vt:lpstr>
      <vt:lpstr>Resist Message Replay Attack</vt:lpstr>
      <vt:lpstr>Encapsulated Security Payload</vt:lpstr>
      <vt:lpstr>ESP Protocol – Transport &amp; Tunnel</vt:lpstr>
      <vt:lpstr>Key Determination and Distribution</vt:lpstr>
      <vt:lpstr>Clogging Attacks</vt:lpstr>
      <vt:lpstr>ISAKMP</vt:lpstr>
      <vt:lpstr>ISAKMP Payload Types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NT101-Network Security</dc:title>
  <dc:creator>NGOCTU</dc:creator>
  <cp:lastModifiedBy>Nguyễn Ngọc Tự</cp:lastModifiedBy>
  <cp:revision>229</cp:revision>
  <dcterms:created xsi:type="dcterms:W3CDTF">2022-08-29T07:16:18Z</dcterms:created>
  <dcterms:modified xsi:type="dcterms:W3CDTF">2022-12-20T01:29:44Z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2020-10-19T00:00:00Z</vt:filetime>
  </property>
  <property fmtid="{D5CDD505-2E9C-101B-9397-08002B2CF9AE}" pid="3" name="LastSaved">
    <vt:filetime>2022-08-29T00:00:00Z</vt:filetime>
  </property>
  <property fmtid="{D5CDD505-2E9C-101B-9397-08002B2CF9AE}" pid="4" name="ContentTypeId">
    <vt:lpwstr>0x0101000306E66439A3B4439F1E40907241B1C2</vt:lpwstr>
  </property>
</Properties>
</file>