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2"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Websafe" TargetMode="External"/><Relationship Id="rId2" Type="http://schemas.openxmlformats.org/officeDocument/2006/relationships/hyperlink" Target="https://www.w3.org/TR/CSS21/syndata.html#value-def-color" TargetMode="Externa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78DA5-89F4-47AC-B2FD-2A70C99FF136}"/>
              </a:ext>
            </a:extLst>
          </p:cNvPr>
          <p:cNvSpPr>
            <a:spLocks noGrp="1"/>
          </p:cNvSpPr>
          <p:nvPr>
            <p:ph type="ctrTitle"/>
          </p:nvPr>
        </p:nvSpPr>
        <p:spPr/>
        <p:txBody>
          <a:bodyPr/>
          <a:lstStyle/>
          <a:p>
            <a:r>
              <a:rPr lang="es-AR" dirty="0"/>
              <a:t>CSS</a:t>
            </a:r>
          </a:p>
        </p:txBody>
      </p:sp>
      <p:sp>
        <p:nvSpPr>
          <p:cNvPr id="3" name="Subtítulo 2">
            <a:extLst>
              <a:ext uri="{FF2B5EF4-FFF2-40B4-BE49-F238E27FC236}">
                <a16:creationId xmlns:a16="http://schemas.microsoft.com/office/drawing/2014/main" id="{14F3C210-C6EC-4161-B932-A87544B3D835}"/>
              </a:ext>
            </a:extLst>
          </p:cNvPr>
          <p:cNvSpPr>
            <a:spLocks noGrp="1"/>
          </p:cNvSpPr>
          <p:nvPr>
            <p:ph type="subTitle" idx="1"/>
          </p:nvPr>
        </p:nvSpPr>
        <p:spPr/>
        <p:txBody>
          <a:bodyPr/>
          <a:lstStyle/>
          <a:p>
            <a:r>
              <a:rPr lang="es-AR" dirty="0"/>
              <a:t>Laboratorio de Computación III                                             UTN-FRA</a:t>
            </a:r>
          </a:p>
          <a:p>
            <a:endParaRPr lang="es-AR" dirty="0"/>
          </a:p>
        </p:txBody>
      </p:sp>
    </p:spTree>
    <p:extLst>
      <p:ext uri="{BB962C8B-B14F-4D97-AF65-F5344CB8AC3E}">
        <p14:creationId xmlns:p14="http://schemas.microsoft.com/office/powerpoint/2010/main" val="206278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 Básicos</a:t>
            </a:r>
          </a:p>
        </p:txBody>
      </p:sp>
    </p:spTree>
    <p:extLst>
      <p:ext uri="{BB962C8B-B14F-4D97-AF65-F5344CB8AC3E}">
        <p14:creationId xmlns:p14="http://schemas.microsoft.com/office/powerpoint/2010/main" val="333361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universal</a:t>
            </a:r>
            <a:br>
              <a:rPr lang="es-AR" dirty="0"/>
            </a:br>
            <a:endParaRPr lang="es-AR" dirty="0"/>
          </a:p>
        </p:txBody>
      </p:sp>
      <p:sp>
        <p:nvSpPr>
          <p:cNvPr id="3" name="Marcador de contenido 2"/>
          <p:cNvSpPr>
            <a:spLocks noGrp="1"/>
          </p:cNvSpPr>
          <p:nvPr>
            <p:ph idx="1"/>
          </p:nvPr>
        </p:nvSpPr>
        <p:spPr>
          <a:xfrm>
            <a:off x="776740" y="1471748"/>
            <a:ext cx="10361523" cy="5111931"/>
          </a:xfrm>
        </p:spPr>
        <p:txBody>
          <a:bodyPr>
            <a:normAutofit lnSpcReduction="10000"/>
          </a:bodyPr>
          <a:lstStyle/>
          <a:p>
            <a:pPr marL="0" indent="0">
              <a:buNone/>
            </a:pPr>
            <a:r>
              <a:rPr lang="es-AR" dirty="0"/>
              <a:t>Se utiliza para seleccionar todos los elementos de la página. El siguiente ejemplo elimina el margen y el relleno de todos los elementos HTML (por ahora no es importante fijarse en la parte de la declaración de la regla CSS):</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El selector universal se indica mediante un asterisco (*). A pesar de su sencillez, no se utiliza habitualmente, ya que es difícil que un mismo estilo se pueda aplicar a todos los elementos de una página.</a:t>
            </a:r>
          </a:p>
          <a:p>
            <a:pPr marL="0" indent="0">
              <a:buNone/>
            </a:pPr>
            <a:endParaRPr lang="es-AR" dirty="0"/>
          </a:p>
          <a:p>
            <a:pPr marL="0" indent="0">
              <a:buNone/>
            </a:pPr>
            <a:r>
              <a:rPr lang="es-AR" dirty="0"/>
              <a:t>No obstante, sí que se suele combinar con otros selectores y además, forma parte de algunos hacks muy utilizados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411" y="2525229"/>
            <a:ext cx="2743290" cy="1704471"/>
          </a:xfrm>
          <a:prstGeom prst="rect">
            <a:avLst/>
          </a:prstGeom>
        </p:spPr>
      </p:pic>
    </p:spTree>
    <p:extLst>
      <p:ext uri="{BB962C8B-B14F-4D97-AF65-F5344CB8AC3E}">
        <p14:creationId xmlns:p14="http://schemas.microsoft.com/office/powerpoint/2010/main" val="218398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etiqueta</a:t>
            </a:r>
          </a:p>
        </p:txBody>
      </p:sp>
      <p:sp>
        <p:nvSpPr>
          <p:cNvPr id="3" name="Marcador de contenido 2"/>
          <p:cNvSpPr>
            <a:spLocks noGrp="1"/>
          </p:cNvSpPr>
          <p:nvPr>
            <p:ph idx="1"/>
          </p:nvPr>
        </p:nvSpPr>
        <p:spPr/>
        <p:txBody>
          <a:bodyPr/>
          <a:lstStyle/>
          <a:p>
            <a:pPr marL="0" indent="0">
              <a:buNone/>
            </a:pPr>
            <a:r>
              <a:rPr lang="es-AR" dirty="0"/>
              <a:t>Selecciona todos los elementos de la página cuya etiqueta HTML coincide con el valor del selector. El siguiente ejemplo selecciona todos los párrafos de la página:</a:t>
            </a:r>
          </a:p>
          <a:p>
            <a:pPr marL="0" indent="0">
              <a:buNone/>
            </a:pPr>
            <a:endParaRPr lang="es-AR" dirty="0"/>
          </a:p>
          <a:p>
            <a:pPr marL="0" indent="0">
              <a:buNone/>
            </a:pPr>
            <a:r>
              <a:rPr lang="es-AR" dirty="0"/>
              <a:t>                                             p {</a:t>
            </a:r>
          </a:p>
          <a:p>
            <a:pPr marL="0" indent="0">
              <a:buNone/>
            </a:pPr>
            <a:r>
              <a:rPr lang="es-AR" dirty="0"/>
              <a:t>                                                      ...</a:t>
            </a:r>
          </a:p>
          <a:p>
            <a:pPr marL="0" indent="0">
              <a:buNone/>
            </a:pPr>
            <a:r>
              <a:rPr lang="es-AR" dirty="0"/>
              <a:t>                                            }</a:t>
            </a:r>
          </a:p>
          <a:p>
            <a:pPr marL="0" indent="0">
              <a:buNone/>
            </a:pPr>
            <a:r>
              <a:rPr lang="es-AR" dirty="0"/>
              <a:t>Para utilizar este selector, solamente es necesario indicar el nombre de una etiqueta HTML (sin los caracteres  &lt; y &gt;) correspondiente a los elementos que se quieren seleccionar.</a:t>
            </a:r>
          </a:p>
        </p:txBody>
      </p:sp>
    </p:spTree>
    <p:extLst>
      <p:ext uri="{BB962C8B-B14F-4D97-AF65-F5344CB8AC3E}">
        <p14:creationId xmlns:p14="http://schemas.microsoft.com/office/powerpoint/2010/main" val="51118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etiqueta II</a:t>
            </a:r>
            <a:br>
              <a:rPr lang="es-AR" dirty="0"/>
            </a:br>
            <a:r>
              <a:rPr lang="es-AR" dirty="0"/>
              <a:t>	encadenamiento</a:t>
            </a:r>
          </a:p>
        </p:txBody>
      </p:sp>
      <p:sp>
        <p:nvSpPr>
          <p:cNvPr id="3" name="Marcador de contenido 2"/>
          <p:cNvSpPr>
            <a:spLocks noGrp="1"/>
          </p:cNvSpPr>
          <p:nvPr>
            <p:ph idx="1"/>
          </p:nvPr>
        </p:nvSpPr>
        <p:spPr>
          <a:xfrm>
            <a:off x="371792" y="1922289"/>
            <a:ext cx="11558951" cy="4835562"/>
          </a:xfrm>
        </p:spPr>
        <p:txBody>
          <a:bodyPr>
            <a:normAutofit/>
          </a:bodyPr>
          <a:lstStyle/>
          <a:p>
            <a:r>
              <a:rPr lang="es-AR" dirty="0"/>
              <a:t>Si se quiere aplicar los mismos estilos a dos etiquetas diferentes, se pueden encadenar los selectores. En el siguiente ejemplo, los títulos de sección h1, h2 y h3 comparten los mismos estilos:</a:t>
            </a:r>
          </a:p>
          <a:p>
            <a:endParaRPr lang="es-AR" dirty="0"/>
          </a:p>
          <a:p>
            <a:endParaRPr lang="es-AR" dirty="0"/>
          </a:p>
          <a:p>
            <a:endParaRPr lang="es-AR" dirty="0"/>
          </a:p>
          <a:p>
            <a:endParaRPr lang="es-AR" dirty="0"/>
          </a:p>
          <a:p>
            <a:endParaRPr lang="es-AR" dirty="0"/>
          </a:p>
          <a:p>
            <a:endParaRPr lang="es-AR" dirty="0"/>
          </a:p>
          <a:p>
            <a:endParaRPr lang="es-AR" dirty="0"/>
          </a:p>
          <a:p>
            <a:r>
              <a:rPr lang="es-AR" dirty="0"/>
              <a:t>En este caso, CSS permite agrupar todas las reglas individuales en una sola regla con un selector múltiple. Para ello, se incluyen todos los selectores separados por una coma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82" y="3028981"/>
            <a:ext cx="3544611" cy="280615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402" y="4432056"/>
            <a:ext cx="4854361" cy="1425063"/>
          </a:xfrm>
          <a:prstGeom prst="rect">
            <a:avLst/>
          </a:prstGeom>
        </p:spPr>
      </p:pic>
    </p:spTree>
    <p:extLst>
      <p:ext uri="{BB962C8B-B14F-4D97-AF65-F5344CB8AC3E}">
        <p14:creationId xmlns:p14="http://schemas.microsoft.com/office/powerpoint/2010/main" val="388381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40653"/>
          </a:xfrm>
        </p:spPr>
        <p:txBody>
          <a:bodyPr/>
          <a:lstStyle/>
          <a:p>
            <a:r>
              <a:rPr lang="es-AR" dirty="0"/>
              <a:t>Selector de etiqueta III</a:t>
            </a:r>
            <a:br>
              <a:rPr lang="es-AR" dirty="0"/>
            </a:br>
            <a:r>
              <a:rPr lang="es-AR" dirty="0"/>
              <a:t>	</a:t>
            </a:r>
          </a:p>
        </p:txBody>
      </p:sp>
      <p:sp>
        <p:nvSpPr>
          <p:cNvPr id="3" name="Marcador de contenido 2"/>
          <p:cNvSpPr>
            <a:spLocks noGrp="1"/>
          </p:cNvSpPr>
          <p:nvPr>
            <p:ph idx="1"/>
          </p:nvPr>
        </p:nvSpPr>
        <p:spPr>
          <a:xfrm>
            <a:off x="409303" y="1582656"/>
            <a:ext cx="10955383" cy="4195481"/>
          </a:xfrm>
        </p:spPr>
        <p:txBody>
          <a:bodyPr/>
          <a:lstStyle/>
          <a:p>
            <a:r>
              <a:rPr lang="es-AR" dirty="0"/>
              <a:t>En las hojas de estilo complejas, es habitual agrupar las propiedades comunes de varios elementos en una única regla CSS y posteriormente definir las propiedades específicas de esos mismos elementos. El siguiente ejemplo establece en primer lugar las propiedades comunes de los títulos de sección (color y tipo de letra) y a continuación, establece el tamaño de letra de cada uno de ellos: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177" y="3298259"/>
            <a:ext cx="6291118" cy="3302837"/>
          </a:xfrm>
          <a:prstGeom prst="rect">
            <a:avLst/>
          </a:prstGeom>
        </p:spPr>
      </p:pic>
    </p:spTree>
    <p:extLst>
      <p:ext uri="{BB962C8B-B14F-4D97-AF65-F5344CB8AC3E}">
        <p14:creationId xmlns:p14="http://schemas.microsoft.com/office/powerpoint/2010/main" val="377056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descendente</a:t>
            </a:r>
          </a:p>
        </p:txBody>
      </p:sp>
      <p:sp>
        <p:nvSpPr>
          <p:cNvPr id="3" name="Marcador de contenido 2"/>
          <p:cNvSpPr>
            <a:spLocks noGrp="1"/>
          </p:cNvSpPr>
          <p:nvPr>
            <p:ph idx="1"/>
          </p:nvPr>
        </p:nvSpPr>
        <p:spPr>
          <a:xfrm>
            <a:off x="759322" y="1503561"/>
            <a:ext cx="10622780" cy="5036576"/>
          </a:xfrm>
        </p:spPr>
        <p:txBody>
          <a:bodyPr>
            <a:normAutofit/>
          </a:bodyPr>
          <a:lstStyle/>
          <a:p>
            <a:pPr marL="0" indent="0" algn="just">
              <a:buNone/>
            </a:pPr>
            <a:r>
              <a:rPr lang="es-AR" dirty="0"/>
              <a:t>Selecciona los elementos que se encuentran dentro de otros elementos. Un elemento es descendiente de otro cuando se encuentra entre las etiquetas de apertura y de cierre del otro elemento.</a:t>
            </a:r>
          </a:p>
          <a:p>
            <a:pPr marL="0" indent="0" algn="just">
              <a:buNone/>
            </a:pPr>
            <a:r>
              <a:rPr lang="es-AR" dirty="0"/>
              <a:t>El selector del siguiente ejemplo selecciona todos los elementos &lt;span&gt; de la página         que se encuentren dentro de un elemento &lt;p&gt;:</a:t>
            </a:r>
          </a:p>
          <a:p>
            <a:pPr marL="0" indent="0" algn="just">
              <a:buNone/>
            </a:pPr>
            <a:endParaRPr lang="es-AR" dirty="0"/>
          </a:p>
          <a:p>
            <a:pPr marL="0" indent="0" algn="just">
              <a:buNone/>
            </a:pPr>
            <a:endParaRPr lang="es-AR" dirty="0"/>
          </a:p>
          <a:p>
            <a:pPr marL="0" indent="0" algn="just">
              <a:buNone/>
            </a:pPr>
            <a:r>
              <a:rPr lang="es-AR" dirty="0"/>
              <a:t>Al resto de elementos &lt;span&gt; de la página que no están dentro de un elemento &lt;p&gt;, no se les aplica la regla CSS anterior.</a:t>
            </a:r>
          </a:p>
          <a:p>
            <a:pPr marL="0" indent="0" algn="just">
              <a:buNone/>
            </a:pPr>
            <a:r>
              <a:rPr lang="es-AR" dirty="0"/>
              <a:t>Los selectores descendentes siempre están formados por dos o más selectores separados entre sí por espacios en blanco. El último selector indica el elemento sobre el que se aplican los estilos y todos los selectores anteriores indican el lugar en el que se debe encontrar ese elemento.</a:t>
            </a:r>
          </a:p>
          <a:p>
            <a:pPr marL="0" indent="0" algn="just">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557" y="3458600"/>
            <a:ext cx="2796782" cy="426757"/>
          </a:xfrm>
          <a:prstGeom prst="rect">
            <a:avLst/>
          </a:prstGeom>
        </p:spPr>
      </p:pic>
    </p:spTree>
    <p:extLst>
      <p:ext uri="{BB962C8B-B14F-4D97-AF65-F5344CB8AC3E}">
        <p14:creationId xmlns:p14="http://schemas.microsoft.com/office/powerpoint/2010/main" val="239897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descendente II</a:t>
            </a:r>
          </a:p>
        </p:txBody>
      </p:sp>
      <p:sp>
        <p:nvSpPr>
          <p:cNvPr id="3" name="Marcador de contenido 2"/>
          <p:cNvSpPr>
            <a:spLocks noGrp="1"/>
          </p:cNvSpPr>
          <p:nvPr>
            <p:ph idx="1"/>
          </p:nvPr>
        </p:nvSpPr>
        <p:spPr>
          <a:xfrm>
            <a:off x="1103312" y="2052918"/>
            <a:ext cx="10226539" cy="4565596"/>
          </a:xfrm>
        </p:spPr>
        <p:txBody>
          <a:bodyPr>
            <a:normAutofit/>
          </a:bodyPr>
          <a:lstStyle/>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lgn="just">
              <a:buNone/>
            </a:pPr>
            <a:r>
              <a:rPr lang="es-AR" dirty="0"/>
              <a:t>El selector p span selecciona tanto texto1 como texto2. El motivo es que en el selector descendente, un elemento no tiene que ser descendiente directo del otro. La única condición es que un elemento debe estar dentro de otro elemento, sin importar el nivel de profundidad en el que se encuentre.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623" y="1697901"/>
            <a:ext cx="5763078" cy="3028771"/>
          </a:xfrm>
          <a:prstGeom prst="rect">
            <a:avLst/>
          </a:prstGeom>
        </p:spPr>
      </p:pic>
    </p:spTree>
    <p:extLst>
      <p:ext uri="{BB962C8B-B14F-4D97-AF65-F5344CB8AC3E}">
        <p14:creationId xmlns:p14="http://schemas.microsoft.com/office/powerpoint/2010/main" val="97102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5191"/>
          </a:xfrm>
        </p:spPr>
        <p:txBody>
          <a:bodyPr/>
          <a:lstStyle/>
          <a:p>
            <a:r>
              <a:rPr lang="es-AR" dirty="0"/>
              <a:t>Selector de clase</a:t>
            </a:r>
          </a:p>
        </p:txBody>
      </p:sp>
      <p:sp>
        <p:nvSpPr>
          <p:cNvPr id="3" name="Marcador de contenido 2"/>
          <p:cNvSpPr>
            <a:spLocks noGrp="1"/>
          </p:cNvSpPr>
          <p:nvPr>
            <p:ph idx="1"/>
          </p:nvPr>
        </p:nvSpPr>
        <p:spPr>
          <a:xfrm>
            <a:off x="646111" y="1227909"/>
            <a:ext cx="10857911" cy="5503817"/>
          </a:xfrm>
        </p:spPr>
        <p:txBody>
          <a:bodyPr>
            <a:normAutofit lnSpcReduction="10000"/>
          </a:bodyPr>
          <a:lstStyle/>
          <a:p>
            <a:r>
              <a:rPr lang="es-AR" dirty="0"/>
              <a:t>Si se considera el siguiente código HTML de ejemplo:</a:t>
            </a:r>
          </a:p>
          <a:p>
            <a:endParaRPr lang="es-AR" dirty="0"/>
          </a:p>
          <a:p>
            <a:endParaRPr lang="es-AR" dirty="0"/>
          </a:p>
          <a:p>
            <a:endParaRPr lang="es-AR" dirty="0"/>
          </a:p>
          <a:p>
            <a:endParaRPr lang="es-AR" dirty="0"/>
          </a:p>
          <a:p>
            <a:endParaRPr lang="es-AR" dirty="0"/>
          </a:p>
          <a:p>
            <a:endParaRPr lang="es-AR" dirty="0"/>
          </a:p>
          <a:p>
            <a:pPr algn="just"/>
            <a:r>
              <a:rPr lang="es-AR" dirty="0"/>
              <a:t>Cómo se pueden aplicar estilos CSS sólo al primer párrafo? El selector universal (*) no se puede utilizar porque selecciona todos los elementos de la página. El selector de tipo o etiqueta (p) tampoco se puede utilizar porque seleccionaría todos los párrafos. Por último, el selector descendente (body p) tampoco se puede utilizar porque todos los párrafos se encuentran en el mismo sitio.</a:t>
            </a:r>
          </a:p>
          <a:p>
            <a:pPr algn="just"/>
            <a:r>
              <a:rPr lang="es-AR" dirty="0"/>
              <a:t>Una de las soluciones más sencillas para aplicar estilos a un solo elemento de la página consiste en utilizar el atributo class de HTML sobre ese elemento para indicar directamente la regla CSS que se le debe aplicar</a:t>
            </a:r>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957" y="2079649"/>
            <a:ext cx="5982218" cy="1531753"/>
          </a:xfrm>
          <a:prstGeom prst="rect">
            <a:avLst/>
          </a:prstGeom>
        </p:spPr>
      </p:pic>
    </p:spTree>
    <p:extLst>
      <p:ext uri="{BB962C8B-B14F-4D97-AF65-F5344CB8AC3E}">
        <p14:creationId xmlns:p14="http://schemas.microsoft.com/office/powerpoint/2010/main" val="245028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14231"/>
          </a:xfrm>
        </p:spPr>
        <p:txBody>
          <a:bodyPr/>
          <a:lstStyle/>
          <a:p>
            <a:r>
              <a:rPr lang="es-AR" dirty="0"/>
              <a:t>Selector de clase II</a:t>
            </a:r>
          </a:p>
        </p:txBody>
      </p:sp>
      <p:sp>
        <p:nvSpPr>
          <p:cNvPr id="3" name="Marcador de contenido 2"/>
          <p:cNvSpPr>
            <a:spLocks noGrp="1"/>
          </p:cNvSpPr>
          <p:nvPr>
            <p:ph idx="1"/>
          </p:nvPr>
        </p:nvSpPr>
        <p:spPr>
          <a:xfrm>
            <a:off x="646111" y="1330107"/>
            <a:ext cx="11136586" cy="5366784"/>
          </a:xfrm>
        </p:spPr>
        <p:txBody>
          <a:bodyPr>
            <a:normAutofit lnSpcReduction="10000"/>
          </a:bodyPr>
          <a:lstStyle/>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A continuación, se crea en el archivo CSS una nueva regla llamada destacado con todos los estilos que se van a aplicar al elemento. Para que el navegador no confunda este selector con los otros tipos de selectores, se prefija el valor del atributo class con un punto (.) tal y como muestra el siguiente ejemplo:</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El selector .destacado se interpreta como "cualquier elemento de la página cuyo atributo class sea igual a destacado", por lo que solamente el primer párrafo cumple esa condición.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28" y="1330107"/>
            <a:ext cx="6287045" cy="157747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88" y="4371117"/>
            <a:ext cx="2110923" cy="937341"/>
          </a:xfrm>
          <a:prstGeom prst="rect">
            <a:avLst/>
          </a:prstGeom>
        </p:spPr>
      </p:pic>
    </p:spTree>
    <p:extLst>
      <p:ext uri="{BB962C8B-B14F-4D97-AF65-F5344CB8AC3E}">
        <p14:creationId xmlns:p14="http://schemas.microsoft.com/office/powerpoint/2010/main" val="205527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a:t>Selector de clase III</a:t>
            </a:r>
          </a:p>
        </p:txBody>
      </p:sp>
      <p:sp>
        <p:nvSpPr>
          <p:cNvPr id="3" name="Marcador de contenido 2"/>
          <p:cNvSpPr>
            <a:spLocks noGrp="1"/>
          </p:cNvSpPr>
          <p:nvPr>
            <p:ph idx="1"/>
          </p:nvPr>
        </p:nvSpPr>
        <p:spPr>
          <a:xfrm>
            <a:off x="646111" y="1417193"/>
            <a:ext cx="10901455" cy="5218738"/>
          </a:xfrm>
        </p:spPr>
        <p:txBody>
          <a:bodyPr>
            <a:normAutofit lnSpcReduction="10000"/>
          </a:bodyPr>
          <a:lstStyle/>
          <a:p>
            <a:endParaRPr lang="es-AR" dirty="0"/>
          </a:p>
          <a:p>
            <a:endParaRPr lang="es-AR" dirty="0"/>
          </a:p>
          <a:p>
            <a:endParaRPr lang="es-AR" dirty="0"/>
          </a:p>
          <a:p>
            <a:endParaRPr lang="es-AR" dirty="0"/>
          </a:p>
          <a:p>
            <a:endParaRPr lang="es-AR" dirty="0"/>
          </a:p>
          <a:p>
            <a:r>
              <a:rPr lang="es-AR" dirty="0"/>
              <a:t>Cómo es posible aplicar estilos solamente al párrafo cuyo atributo class sea igual a destacado? Combinando el selector de etiqueta y el selector de clase, se obtiene un selector mucho más específico:</a:t>
            </a:r>
          </a:p>
          <a:p>
            <a:endParaRPr lang="es-AR" dirty="0"/>
          </a:p>
          <a:p>
            <a:endParaRPr lang="es-AR" dirty="0"/>
          </a:p>
          <a:p>
            <a:r>
              <a:rPr lang="es-AR" dirty="0"/>
              <a:t>El selector p.destacado se interpreta como "aquellos elementos de tipo &lt;p&gt; que dispongan de un atributo class con valor destacado". De la misma forma, el selector a. destacado solamente selecciona los enlaces cuyo atributo class sea igual a destacado.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18" y="1761789"/>
            <a:ext cx="9480102" cy="147078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198" y="4207289"/>
            <a:ext cx="1966130" cy="899238"/>
          </a:xfrm>
          <a:prstGeom prst="rect">
            <a:avLst/>
          </a:prstGeom>
        </p:spPr>
      </p:pic>
    </p:spTree>
    <p:extLst>
      <p:ext uri="{BB962C8B-B14F-4D97-AF65-F5344CB8AC3E}">
        <p14:creationId xmlns:p14="http://schemas.microsoft.com/office/powerpoint/2010/main" val="147018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CSS</a:t>
            </a:r>
          </a:p>
        </p:txBody>
      </p:sp>
      <p:sp>
        <p:nvSpPr>
          <p:cNvPr id="3" name="Marcador de contenido 2"/>
          <p:cNvSpPr>
            <a:spLocks noGrp="1"/>
          </p:cNvSpPr>
          <p:nvPr>
            <p:ph idx="1"/>
          </p:nvPr>
        </p:nvSpPr>
        <p:spPr>
          <a:xfrm>
            <a:off x="801188" y="1741715"/>
            <a:ext cx="10154194" cy="4646022"/>
          </a:xfrm>
        </p:spPr>
        <p:txBody>
          <a:bodyPr/>
          <a:lstStyle/>
          <a:p>
            <a:pPr algn="just"/>
            <a:r>
              <a:rPr lang="es-AR" dirty="0"/>
              <a:t>CSS son las siglas de Cascade Style Sheet que traducido significa hojas de estilo en cascada.</a:t>
            </a:r>
          </a:p>
          <a:p>
            <a:pPr algn="just"/>
            <a:r>
              <a:rPr lang="es-AR" dirty="0"/>
              <a:t>Las hojas de estilo es una tecnología que nos permite controlar la apariencia de una página web. En un principio, los sitios web se concentraban más en su contenido que en su presentación.</a:t>
            </a:r>
          </a:p>
          <a:p>
            <a:pPr algn="just"/>
            <a:r>
              <a:rPr lang="es-AR" dirty="0"/>
              <a:t>HTML no pone atención en la apariencia del documento, sino en la estructura. CSS describe como los elementos dispuestos en la página son presentados al usuario. CSS es un gran avance que complementa el HTML y la Web en general.</a:t>
            </a:r>
          </a:p>
          <a:p>
            <a:pPr algn="just"/>
            <a:r>
              <a:rPr lang="es-AR" dirty="0"/>
              <a:t>Con CSS podemos especificar estilos como el tamaño, fuentes, color, espaciado entre textos y recuadros así como el lugar donde disponer texto e imágenes en la página.</a:t>
            </a:r>
          </a:p>
          <a:p>
            <a:pPr algn="just"/>
            <a:endParaRPr lang="es-AR" dirty="0"/>
          </a:p>
        </p:txBody>
      </p:sp>
    </p:spTree>
    <p:extLst>
      <p:ext uri="{BB962C8B-B14F-4D97-AF65-F5344CB8AC3E}">
        <p14:creationId xmlns:p14="http://schemas.microsoft.com/office/powerpoint/2010/main" val="306908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Id</a:t>
            </a:r>
          </a:p>
        </p:txBody>
      </p:sp>
      <p:sp>
        <p:nvSpPr>
          <p:cNvPr id="3" name="Marcador de contenido 2"/>
          <p:cNvSpPr>
            <a:spLocks noGrp="1"/>
          </p:cNvSpPr>
          <p:nvPr>
            <p:ph idx="1"/>
          </p:nvPr>
        </p:nvSpPr>
        <p:spPr>
          <a:xfrm>
            <a:off x="646111" y="1497874"/>
            <a:ext cx="11040791" cy="4990012"/>
          </a:xfrm>
        </p:spPr>
        <p:txBody>
          <a:bodyPr/>
          <a:lstStyle/>
          <a:p>
            <a:pPr algn="just"/>
            <a:r>
              <a:rPr lang="es-AR" dirty="0"/>
              <a:t>El selector de ID permite seleccionar un elemento de la página a través del valor de su atributo id.</a:t>
            </a:r>
          </a:p>
          <a:p>
            <a:pPr algn="just"/>
            <a:r>
              <a:rPr lang="es-AR" dirty="0"/>
              <a:t>La sintaxis de los selectores de ID es muy parecida a la de los selectores de clase, salvo que se utiliza el símbolo numeral (#) en vez del punto (.) como prefijo del nombre de la regla CSS: </a:t>
            </a:r>
          </a:p>
          <a:p>
            <a:endParaRPr lang="es-AR" dirty="0"/>
          </a:p>
          <a:p>
            <a:endParaRPr lang="es-AR" dirty="0"/>
          </a:p>
          <a:p>
            <a:endParaRPr lang="es-AR" dirty="0"/>
          </a:p>
          <a:p>
            <a:endParaRPr lang="es-AR" dirty="0"/>
          </a:p>
          <a:p>
            <a:pPr algn="just"/>
            <a:r>
              <a:rPr lang="es-AR" dirty="0"/>
              <a:t>La recomendación general es la de utilizar el selector de ID cuando se quiere aplicar un estilo a un solo elemento específico de la página y utilizar el selector de clase cuando se quiere aplicar un estilo a varios elementos diferentes de la página HTML.</a:t>
            </a:r>
          </a:p>
          <a:p>
            <a:endParaRPr lang="es-AR" dirty="0"/>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216" y="3513847"/>
            <a:ext cx="4077053" cy="1432684"/>
          </a:xfrm>
          <a:prstGeom prst="rect">
            <a:avLst/>
          </a:prstGeom>
        </p:spPr>
      </p:pic>
    </p:spTree>
    <p:extLst>
      <p:ext uri="{BB962C8B-B14F-4D97-AF65-F5344CB8AC3E}">
        <p14:creationId xmlns:p14="http://schemas.microsoft.com/office/powerpoint/2010/main" val="123025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Combinación de selectores básicos</a:t>
            </a:r>
          </a:p>
        </p:txBody>
      </p:sp>
      <p:sp>
        <p:nvSpPr>
          <p:cNvPr id="3" name="Marcador de contenido 2"/>
          <p:cNvSpPr>
            <a:spLocks noGrp="1"/>
          </p:cNvSpPr>
          <p:nvPr>
            <p:ph idx="1"/>
          </p:nvPr>
        </p:nvSpPr>
        <p:spPr>
          <a:xfrm>
            <a:off x="715781" y="1853248"/>
            <a:ext cx="10187352" cy="4904603"/>
          </a:xfrm>
        </p:spPr>
        <p:txBody>
          <a:bodyPr>
            <a:normAutofit fontScale="92500" lnSpcReduction="20000"/>
          </a:bodyPr>
          <a:lstStyle/>
          <a:p>
            <a:pPr algn="just"/>
            <a:r>
              <a:rPr lang="es-AR" dirty="0"/>
              <a:t>CSS permite la combinación de uno o más tipos de selectores para restringir el alcance de las reglas CSS. A continuación se muestran algunos ejemplos habituales de combinación de selectores.</a:t>
            </a:r>
          </a:p>
          <a:p>
            <a:endParaRPr lang="es-AR" dirty="0"/>
          </a:p>
          <a:p>
            <a:endParaRPr lang="es-AR" dirty="0"/>
          </a:p>
          <a:p>
            <a:pPr algn="just"/>
            <a:r>
              <a:rPr lang="es-AR" dirty="0"/>
              <a:t>El anterior selector solamente selecciona aquellos elementos con un class="especial" que se encuentren dentro de cualquier elemento con un class="aviso". </a:t>
            </a:r>
          </a:p>
          <a:p>
            <a:pPr algn="just"/>
            <a:r>
              <a:rPr lang="es-AR" dirty="0"/>
              <a:t>Si se modifica el anterior selector:</a:t>
            </a:r>
          </a:p>
          <a:p>
            <a:pPr algn="just"/>
            <a:endParaRPr lang="es-AR" dirty="0"/>
          </a:p>
          <a:p>
            <a:endParaRPr lang="es-AR" dirty="0"/>
          </a:p>
          <a:p>
            <a:endParaRPr lang="es-AR" dirty="0"/>
          </a:p>
          <a:p>
            <a:pPr algn="just"/>
            <a:r>
              <a:rPr lang="es-AR" dirty="0"/>
              <a:t>Ahora, el selector solamente selecciona aquellos elementos de tipo &lt;span&gt; con un atributo class="especial" que estén dentro de cualquier elemento de tipo &lt;div&gt; que tenga un atributo class="aviso". </a:t>
            </a:r>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09" y="2417394"/>
            <a:ext cx="2428604" cy="100437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594" y="4173932"/>
            <a:ext cx="3568367" cy="1296727"/>
          </a:xfrm>
          <a:prstGeom prst="rect">
            <a:avLst/>
          </a:prstGeom>
        </p:spPr>
      </p:pic>
    </p:spTree>
    <p:extLst>
      <p:ext uri="{BB962C8B-B14F-4D97-AF65-F5344CB8AC3E}">
        <p14:creationId xmlns:p14="http://schemas.microsoft.com/office/powerpoint/2010/main" val="111172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Combinación de selectores básicos II</a:t>
            </a:r>
          </a:p>
        </p:txBody>
      </p:sp>
      <p:sp>
        <p:nvSpPr>
          <p:cNvPr id="3" name="Marcador de contenido 2"/>
          <p:cNvSpPr>
            <a:spLocks noGrp="1"/>
          </p:cNvSpPr>
          <p:nvPr>
            <p:ph idx="1"/>
          </p:nvPr>
        </p:nvSpPr>
        <p:spPr/>
        <p:txBody>
          <a:bodyPr/>
          <a:lstStyle/>
          <a:p>
            <a:r>
              <a:rPr lang="es-AR" dirty="0"/>
              <a:t>La combinación de selectores puede llegar a ser todo lo compleja que sea necesario:</a:t>
            </a:r>
          </a:p>
          <a:p>
            <a:endParaRPr lang="es-AR" dirty="0"/>
          </a:p>
          <a:p>
            <a:endParaRPr lang="es-AR" dirty="0"/>
          </a:p>
          <a:p>
            <a:endParaRPr lang="es-AR" dirty="0"/>
          </a:p>
          <a:p>
            <a:endParaRPr lang="es-AR" dirty="0"/>
          </a:p>
          <a:p>
            <a:r>
              <a:rPr lang="es-AR" dirty="0"/>
              <a:t>El anterior selector hace referencia al enlace con un atributo id igual a inicio que se encuentra dentro de un elemento de tipo &lt;li&gt; con un atributo class igual a destacado, que forma parte de una lista &lt;ul&gt; con un atributo id igual a menuPrincipal.</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56" y="2997340"/>
            <a:ext cx="5834767" cy="1235026"/>
          </a:xfrm>
          <a:prstGeom prst="rect">
            <a:avLst/>
          </a:prstGeom>
        </p:spPr>
      </p:pic>
    </p:spTree>
    <p:extLst>
      <p:ext uri="{BB962C8B-B14F-4D97-AF65-F5344CB8AC3E}">
        <p14:creationId xmlns:p14="http://schemas.microsoft.com/office/powerpoint/2010/main" val="58329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 avanzados</a:t>
            </a:r>
          </a:p>
        </p:txBody>
      </p:sp>
    </p:spTree>
    <p:extLst>
      <p:ext uri="{BB962C8B-B14F-4D97-AF65-F5344CB8AC3E}">
        <p14:creationId xmlns:p14="http://schemas.microsoft.com/office/powerpoint/2010/main" val="129998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a:t>Selector de hijos</a:t>
            </a:r>
          </a:p>
        </p:txBody>
      </p:sp>
      <p:sp>
        <p:nvSpPr>
          <p:cNvPr id="3" name="Marcador de contenido 2"/>
          <p:cNvSpPr>
            <a:spLocks noGrp="1"/>
          </p:cNvSpPr>
          <p:nvPr>
            <p:ph idx="1"/>
          </p:nvPr>
        </p:nvSpPr>
        <p:spPr>
          <a:xfrm>
            <a:off x="929140" y="1675237"/>
            <a:ext cx="10513922" cy="4583013"/>
          </a:xfrm>
        </p:spPr>
        <p:txBody>
          <a:bodyPr>
            <a:normAutofit/>
          </a:bodyPr>
          <a:lstStyle/>
          <a:p>
            <a:r>
              <a:rPr lang="es-AR" dirty="0"/>
              <a:t>Se trata de un selector similar al selector descendente, pero muy diferente en su funcionamiento. Se utiliza para seleccionar un elemento que es hijo directo de otro elemento y se indica mediante el "signo de mayor que" (&gt;):</a:t>
            </a:r>
          </a:p>
          <a:p>
            <a:endParaRPr lang="es-AR" dirty="0"/>
          </a:p>
          <a:p>
            <a:endParaRPr lang="es-AR" dirty="0"/>
          </a:p>
          <a:p>
            <a:endParaRPr lang="es-AR" dirty="0"/>
          </a:p>
          <a:p>
            <a:endParaRPr lang="es-AR" dirty="0"/>
          </a:p>
          <a:p>
            <a:pPr algn="just"/>
            <a:r>
              <a:rPr lang="es-AR" dirty="0"/>
              <a:t>En el ejemplo anterior, el selector p &gt; span se interpreta como "cualquier elemento &lt;span&gt; que sea hijo directo de un elemento &lt;p&gt;", por lo que el primer elemento &lt;span&gt; cumple la condición del selector. Sin embargo, el segundo elemento &lt;span&gt; no la cumple porque es descendiente pero no es hijo directo de un elemento &lt;p&gt;.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10" y="2845397"/>
            <a:ext cx="4640982" cy="1356478"/>
          </a:xfrm>
          <a:prstGeom prst="rect">
            <a:avLst/>
          </a:prstGeom>
        </p:spPr>
      </p:pic>
    </p:spTree>
    <p:extLst>
      <p:ext uri="{BB962C8B-B14F-4D97-AF65-F5344CB8AC3E}">
        <p14:creationId xmlns:p14="http://schemas.microsoft.com/office/powerpoint/2010/main" val="2023644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hijos II</a:t>
            </a:r>
          </a:p>
        </p:txBody>
      </p:sp>
      <p:sp>
        <p:nvSpPr>
          <p:cNvPr id="3" name="Marcador de contenido 2"/>
          <p:cNvSpPr>
            <a:spLocks noGrp="1"/>
          </p:cNvSpPr>
          <p:nvPr>
            <p:ph idx="1"/>
          </p:nvPr>
        </p:nvSpPr>
        <p:spPr>
          <a:xfrm>
            <a:off x="714941" y="1532710"/>
            <a:ext cx="10762117" cy="5077096"/>
          </a:xfrm>
        </p:spPr>
        <p:txBody>
          <a:bodyPr/>
          <a:lstStyle/>
          <a:p>
            <a:r>
              <a:rPr lang="es-AR" dirty="0"/>
              <a:t>El siguiente ejemplo muestra las diferencias entre el selector descendente y el selector de hijos:</a:t>
            </a:r>
          </a:p>
          <a:p>
            <a:endParaRPr lang="es-AR" dirty="0"/>
          </a:p>
          <a:p>
            <a:endParaRPr lang="es-AR" dirty="0"/>
          </a:p>
          <a:p>
            <a:endParaRPr lang="es-AR" dirty="0"/>
          </a:p>
          <a:p>
            <a:endParaRPr lang="es-AR" dirty="0"/>
          </a:p>
          <a:p>
            <a:endParaRPr lang="es-AR" dirty="0"/>
          </a:p>
          <a:p>
            <a:r>
              <a:rPr lang="es-AR" dirty="0"/>
              <a:t>El primer selector es de tipo descendente y por tanto se aplica a todos los elementos &lt;a&gt; que se encuentran dentro de elementos &lt;p&gt;. En este caso, los estilos de este selector se aplican a los dos enlaces.</a:t>
            </a:r>
          </a:p>
          <a:p>
            <a:r>
              <a:rPr lang="es-AR" dirty="0"/>
              <a:t>Por otra parte, el selector de hijos obliga a que el elemento &lt;a&gt; sea hijo directo de un elemento &lt;p&gt;. Por lo tanto, los estilos del selector p &gt; a no se aplican al segundo enlace del ejemplo anterior.</a:t>
            </a:r>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122" y="2386150"/>
            <a:ext cx="5520893" cy="1840298"/>
          </a:xfrm>
          <a:prstGeom prst="rect">
            <a:avLst/>
          </a:prstGeom>
        </p:spPr>
      </p:pic>
    </p:spTree>
    <p:extLst>
      <p:ext uri="{BB962C8B-B14F-4D97-AF65-F5344CB8AC3E}">
        <p14:creationId xmlns:p14="http://schemas.microsoft.com/office/powerpoint/2010/main" val="324660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05522"/>
          </a:xfrm>
        </p:spPr>
        <p:txBody>
          <a:bodyPr/>
          <a:lstStyle/>
          <a:p>
            <a:r>
              <a:rPr lang="es-AR" dirty="0"/>
              <a:t>Unidades de medida</a:t>
            </a:r>
          </a:p>
        </p:txBody>
      </p:sp>
      <p:sp>
        <p:nvSpPr>
          <p:cNvPr id="3" name="Marcador de contenido 2"/>
          <p:cNvSpPr>
            <a:spLocks noGrp="1"/>
          </p:cNvSpPr>
          <p:nvPr>
            <p:ph idx="1"/>
          </p:nvPr>
        </p:nvSpPr>
        <p:spPr>
          <a:xfrm>
            <a:off x="380500" y="1338815"/>
            <a:ext cx="11506700" cy="5192614"/>
          </a:xfrm>
        </p:spPr>
        <p:txBody>
          <a:bodyPr>
            <a:normAutofit fontScale="92500" lnSpcReduction="10000"/>
          </a:bodyPr>
          <a:lstStyle/>
          <a:p>
            <a:pPr algn="just"/>
            <a:r>
              <a:rPr lang="es-AR" dirty="0"/>
              <a:t>Las medidas en CSS se emplean, entre otras, para definir la altura, anchura y márgenes de los elementos y para establecer el tamaño de letra del texto. Todas las medidas se indican como un valor numérico entero o decimal seguido de una unidad de medida (sin ningún espacio en blanco entre el número y la unidad de medida).</a:t>
            </a:r>
          </a:p>
          <a:p>
            <a:endParaRPr lang="es-AR" dirty="0"/>
          </a:p>
          <a:p>
            <a:pPr algn="just"/>
            <a:r>
              <a:rPr lang="es-AR" dirty="0"/>
              <a:t>CSS divide las unidades de medida en dos grupos: absolutas y relativas. Las medidas relativas definen su valor en relación con otra medida, por lo que para obtener su valor real, se debe realizar alguna operación con el valor indicado. Las unidades absolutas establecen de forma completa el valor de una medida, por lo que su valor real es directamente el valor indicado.</a:t>
            </a:r>
          </a:p>
          <a:p>
            <a:endParaRPr lang="es-AR" dirty="0"/>
          </a:p>
          <a:p>
            <a:pPr algn="just"/>
            <a:r>
              <a:rPr lang="es-AR" dirty="0"/>
              <a:t>Si el valor es 0, la unidad de medida es opcional. Si el valor es distinto a 0 y no se indica ninguna unidad, la medida se ignora completamente, lo que suele ser uno de los errores más habituales de los diseñadores que empiezan con CSS. Algunas propiedades permiten indicar medidas negativas, aunque habitualmente sus valores son positivos. Si el valor decimal de una medida es inferior a 1, se puede omitir el 0 de la izquierda (0.5em es equivalente a .5em).</a:t>
            </a:r>
          </a:p>
        </p:txBody>
      </p:sp>
    </p:spTree>
    <p:extLst>
      <p:ext uri="{BB962C8B-B14F-4D97-AF65-F5344CB8AC3E}">
        <p14:creationId xmlns:p14="http://schemas.microsoft.com/office/powerpoint/2010/main" val="123547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88105"/>
          </a:xfrm>
        </p:spPr>
        <p:txBody>
          <a:bodyPr/>
          <a:lstStyle/>
          <a:p>
            <a:r>
              <a:rPr lang="es-AR" dirty="0"/>
              <a:t>Unidades absolutas</a:t>
            </a:r>
          </a:p>
        </p:txBody>
      </p:sp>
      <p:sp>
        <p:nvSpPr>
          <p:cNvPr id="3" name="Marcador de contenido 2"/>
          <p:cNvSpPr>
            <a:spLocks noGrp="1"/>
          </p:cNvSpPr>
          <p:nvPr>
            <p:ph idx="1"/>
          </p:nvPr>
        </p:nvSpPr>
        <p:spPr>
          <a:xfrm>
            <a:off x="646111" y="1286564"/>
            <a:ext cx="11101752" cy="5497413"/>
          </a:xfrm>
        </p:spPr>
        <p:txBody>
          <a:bodyPr>
            <a:normAutofit/>
          </a:bodyPr>
          <a:lstStyle/>
          <a:p>
            <a:pPr marL="0" indent="0">
              <a:buNone/>
            </a:pPr>
            <a:r>
              <a:rPr lang="es-AR" dirty="0"/>
              <a:t>Una medida indicada mediante unidades absolutas está completamente definida, ya que su valor no depende de otro valor de referencia. A continuación se muestra la lista completa de unidades absolutas definidas por CSS y su significado:</a:t>
            </a:r>
          </a:p>
          <a:p>
            <a:pPr marL="0" indent="0">
              <a:buNone/>
            </a:pPr>
            <a:endParaRPr lang="es-AR" dirty="0"/>
          </a:p>
          <a:p>
            <a:r>
              <a:rPr lang="es-AR" dirty="0"/>
              <a:t>in, pulgadas ("inches", en inglés). Una pulgada equivale a 2.54 centímetros.</a:t>
            </a:r>
          </a:p>
          <a:p>
            <a:r>
              <a:rPr lang="es-AR" dirty="0"/>
              <a:t>cm, centímetros.</a:t>
            </a:r>
          </a:p>
          <a:p>
            <a:r>
              <a:rPr lang="es-AR" dirty="0"/>
              <a:t>mm, milímetros.</a:t>
            </a:r>
          </a:p>
          <a:p>
            <a:r>
              <a:rPr lang="es-AR" dirty="0"/>
              <a:t>pt, puntos. Un punto equivale a 1 pulgada/72, es decir, unos 0.35 milímetros.</a:t>
            </a:r>
          </a:p>
          <a:p>
            <a:r>
              <a:rPr lang="es-AR" dirty="0"/>
              <a:t>pc, picas. Una pica equivale a 12 puntos, es decir, unos 4.23 milímetros.</a:t>
            </a:r>
          </a:p>
          <a:p>
            <a:endParaRPr lang="es-AR" dirty="0"/>
          </a:p>
          <a:p>
            <a:pPr marL="0" indent="0">
              <a:buNone/>
            </a:pPr>
            <a:r>
              <a:rPr lang="es-AR" dirty="0"/>
              <a:t>La principal ventaja de las unidades absolutas es que su valor es directamente el valor que se debe utilizar, sin necesidad de realizar cálculos intermedios. Su principal desventaja es que son muy poco flexibles y no se adaptan fácilmente a los diferentes medios.</a:t>
            </a:r>
          </a:p>
        </p:txBody>
      </p:sp>
    </p:spTree>
    <p:extLst>
      <p:ext uri="{BB962C8B-B14F-4D97-AF65-F5344CB8AC3E}">
        <p14:creationId xmlns:p14="http://schemas.microsoft.com/office/powerpoint/2010/main" val="314315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0356"/>
          </a:xfrm>
        </p:spPr>
        <p:txBody>
          <a:bodyPr/>
          <a:lstStyle/>
          <a:p>
            <a:r>
              <a:rPr lang="es-AR" dirty="0"/>
              <a:t>Unidades relativas</a:t>
            </a:r>
          </a:p>
        </p:txBody>
      </p:sp>
      <p:sp>
        <p:nvSpPr>
          <p:cNvPr id="3" name="Marcador de contenido 2"/>
          <p:cNvSpPr>
            <a:spLocks noGrp="1"/>
          </p:cNvSpPr>
          <p:nvPr>
            <p:ph idx="1"/>
          </p:nvPr>
        </p:nvSpPr>
        <p:spPr>
          <a:xfrm>
            <a:off x="437105" y="1330106"/>
            <a:ext cx="11145295" cy="5096819"/>
          </a:xfrm>
        </p:spPr>
        <p:txBody>
          <a:bodyPr>
            <a:normAutofit fontScale="85000" lnSpcReduction="10000"/>
          </a:bodyPr>
          <a:lstStyle/>
          <a:p>
            <a:pPr marL="0" indent="0" algn="just">
              <a:buNone/>
            </a:pPr>
            <a:r>
              <a:rPr lang="es-AR" dirty="0"/>
              <a:t>La unidades relativas, a diferencia de las absolutas, no están completamente definidas, ya que su valor siempre está referenciado respecto a otro valor. A pesar de su aparente dificultad, son las más utilizadas en el diseño web por la flexibilidad con la que se adaptan a los diferentes medios.</a:t>
            </a:r>
          </a:p>
          <a:p>
            <a:pPr marL="0" indent="0">
              <a:buNone/>
            </a:pPr>
            <a:r>
              <a:rPr lang="es-AR" dirty="0"/>
              <a:t>A continuación se muestran las tres unidades de medida relativas definidas por CSS y la referencia que toma cada una para determinar su valor real:</a:t>
            </a:r>
          </a:p>
          <a:p>
            <a:endParaRPr lang="es-AR" dirty="0"/>
          </a:p>
          <a:p>
            <a:r>
              <a:rPr lang="es-AR" dirty="0"/>
              <a:t>em, (no confundir con la etiqueta &lt;em&gt; de HTML) relativa respecto del tamaño de letra del elemento.</a:t>
            </a:r>
          </a:p>
          <a:p>
            <a:r>
              <a:rPr lang="es-AR" dirty="0"/>
              <a:t>ex, relativa respecto de la altura de la letra x ("equis minúscula") del tipo y tamaño de letra del elemento.</a:t>
            </a:r>
          </a:p>
          <a:p>
            <a:r>
              <a:rPr lang="es-AR" dirty="0" err="1"/>
              <a:t>px</a:t>
            </a:r>
            <a:r>
              <a:rPr lang="es-AR" dirty="0"/>
              <a:t>, (píxel) relativa respecto de la resolución de la pantalla del dispositivo en el que se visualiza la página HTML.</a:t>
            </a:r>
          </a:p>
          <a:p>
            <a:pPr marL="0" indent="0" algn="just">
              <a:buNone/>
            </a:pPr>
            <a:r>
              <a:rPr lang="es-AR" dirty="0"/>
              <a:t>Las unidades em y ex no han sido creadas por CSS, sino que llevan décadas utilizándose en el campo de la tipografía. Aunque no es una definición exacta, la unidad 1em equivale a la anchura de la letra M ("eme mayúscula") del tipo y tamaño de letra del elemento.</a:t>
            </a:r>
          </a:p>
          <a:p>
            <a:pPr marL="0" indent="0">
              <a:buNone/>
            </a:pPr>
            <a:r>
              <a:rPr lang="es-AR" b="1" dirty="0"/>
              <a:t>La unidad em hace referencia al tamaño en puntos de la letra que se está utilizando. Si se utiliza una tipografía de 12 puntos, 1em equivale a 12 puntos. El valor de 1ex se puede aproximar por 0.5 em.</a:t>
            </a:r>
          </a:p>
        </p:txBody>
      </p:sp>
    </p:spTree>
    <p:extLst>
      <p:ext uri="{BB962C8B-B14F-4D97-AF65-F5344CB8AC3E}">
        <p14:creationId xmlns:p14="http://schemas.microsoft.com/office/powerpoint/2010/main" val="135643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Unidades relativas II</a:t>
            </a:r>
          </a:p>
        </p:txBody>
      </p:sp>
      <p:sp>
        <p:nvSpPr>
          <p:cNvPr id="3" name="Marcador de contenido 2"/>
          <p:cNvSpPr>
            <a:spLocks noGrp="1"/>
          </p:cNvSpPr>
          <p:nvPr>
            <p:ph idx="1"/>
          </p:nvPr>
        </p:nvSpPr>
        <p:spPr>
          <a:xfrm>
            <a:off x="646111" y="1452026"/>
            <a:ext cx="11049500" cy="5331951"/>
          </a:xfrm>
        </p:spPr>
        <p:txBody>
          <a:bodyPr>
            <a:normAutofit fontScale="85000" lnSpcReduction="10000"/>
          </a:bodyPr>
          <a:lstStyle/>
          <a:p>
            <a:pPr algn="just"/>
            <a:r>
              <a:rPr lang="es-AR" dirty="0"/>
              <a:t>La gran ventaja de las unidades relativas es que siempre mantienen las proporciones del diseño de la página. Establecer el margen de un elemento con el valor 1em equivale a indicar que "el margen del elemento debe ser del mismo tamaño que su letra y debe cambiar proporcionalmente".</a:t>
            </a:r>
          </a:p>
          <a:p>
            <a:pPr algn="just"/>
            <a:endParaRPr lang="es-AR" dirty="0"/>
          </a:p>
          <a:p>
            <a:pPr algn="just"/>
            <a:r>
              <a:rPr lang="es-AR" dirty="0"/>
              <a:t>En efecto, si el tamaño de letra de un elemento aumenta hasta un valor enorme, su margen de 1em también será enorme. Si su tamaño de letra se reduce hasta un valor diminuto, el margen de 1em también será diminuto. El uso de unidades relativas permite mantener las proporciones del diseño cuando se modifica el tamaño de letra de la página.</a:t>
            </a:r>
          </a:p>
          <a:p>
            <a:pPr algn="just"/>
            <a:endParaRPr lang="es-AR" dirty="0"/>
          </a:p>
          <a:p>
            <a:pPr algn="just"/>
            <a:r>
              <a:rPr lang="es-AR" dirty="0"/>
              <a:t>El funcionamiento de la unidad ex es idéntico a em, salvo que en este caso, la referencia es la altura de la letra x minúscula, por lo que su valor es aproximadamente la mitad que el de la unidad em.</a:t>
            </a:r>
          </a:p>
          <a:p>
            <a:pPr algn="just"/>
            <a:endParaRPr lang="es-AR" dirty="0"/>
          </a:p>
          <a:p>
            <a:pPr algn="just"/>
            <a:r>
              <a:rPr lang="es-AR" dirty="0"/>
              <a:t>Por último, las medidas indicadas en píxel también se consideran relativas, ya que el aspecto de los elementos dependerá de la resolución del dispositivo en el que se visualiza la página HTML. Si un elemento tiene una anchura de 400px, ocupará la mitad de una pantalla con una resolución de 800x600, pero ocupará menos de la tercera parte en una pantalla con resolución de 1440x900.</a:t>
            </a:r>
          </a:p>
        </p:txBody>
      </p:sp>
    </p:spTree>
    <p:extLst>
      <p:ext uri="{BB962C8B-B14F-4D97-AF65-F5344CB8AC3E}">
        <p14:creationId xmlns:p14="http://schemas.microsoft.com/office/powerpoint/2010/main" val="31452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a nivel de elemento</a:t>
            </a:r>
          </a:p>
        </p:txBody>
      </p:sp>
      <p:sp>
        <p:nvSpPr>
          <p:cNvPr id="3" name="Marcador de contenido 2"/>
          <p:cNvSpPr>
            <a:spLocks noGrp="1"/>
          </p:cNvSpPr>
          <p:nvPr>
            <p:ph idx="1"/>
          </p:nvPr>
        </p:nvSpPr>
        <p:spPr>
          <a:xfrm>
            <a:off x="1193075" y="2002971"/>
            <a:ext cx="9657967" cy="4855029"/>
          </a:xfrm>
        </p:spPr>
        <p:txBody>
          <a:bodyPr>
            <a:normAutofit fontScale="92500" lnSpcReduction="10000"/>
          </a:bodyPr>
          <a:lstStyle/>
          <a:p>
            <a:r>
              <a:rPr lang="es-AR" dirty="0"/>
              <a:t>Es la forma más fácil pero menos recomendada para aplicación de un estilo a un elemento HTML. Se define en la propiedad style los estilos para dicho elemento.</a:t>
            </a:r>
            <a:br>
              <a:rPr lang="es-AR" dirty="0"/>
            </a:br>
            <a:endParaRPr lang="es-AR" dirty="0"/>
          </a:p>
          <a:p>
            <a:r>
              <a:rPr lang="es-AR" dirty="0"/>
              <a:t>Es común a veces definir estilos directamente en los elementos HTML cuando estamos probando diseños de elementos particulares de la página y posteriormente trasladar el estilo creado a la zona de definición de estilos.</a:t>
            </a:r>
          </a:p>
          <a:p>
            <a:r>
              <a:rPr lang="es-AR" dirty="0"/>
              <a:t>La sintaxis para definir un estilo a un elemento HTML es la siguiente:</a:t>
            </a:r>
          </a:p>
          <a:p>
            <a:pPr marL="0" indent="0">
              <a:buNone/>
            </a:pPr>
            <a:endParaRPr lang="es-AR" dirty="0"/>
          </a:p>
          <a:p>
            <a:pPr marL="0" indent="0">
              <a:buNone/>
            </a:pPr>
            <a:r>
              <a:rPr lang="es-AR" dirty="0"/>
              <a:t>	               </a:t>
            </a:r>
            <a:r>
              <a:rPr lang="en-US" dirty="0"/>
              <a:t>&lt;h1 style="color: </a:t>
            </a:r>
            <a:r>
              <a:rPr lang="en-US" dirty="0" err="1"/>
              <a:t>red;background-color:blue</a:t>
            </a:r>
            <a:r>
              <a:rPr lang="en-US" dirty="0"/>
              <a:t>"&gt; </a:t>
            </a:r>
          </a:p>
          <a:p>
            <a:pPr marL="0" indent="0">
              <a:buNone/>
            </a:pPr>
            <a:endParaRPr lang="es-AR" dirty="0"/>
          </a:p>
          <a:p>
            <a:r>
              <a:rPr lang="es-AR" dirty="0"/>
              <a:t>Por defecto, todo navegador tiene un estilo definido para cada elemento HTML, lo que hacemos con la propiedad style es redefinir el estilo por defecto.                </a:t>
            </a:r>
            <a:endParaRPr lang="en-US" dirty="0"/>
          </a:p>
          <a:p>
            <a:pPr marL="0" indent="0">
              <a:buNone/>
            </a:pPr>
            <a:endParaRPr lang="es-AR" dirty="0"/>
          </a:p>
        </p:txBody>
      </p:sp>
    </p:spTree>
    <p:extLst>
      <p:ext uri="{BB962C8B-B14F-4D97-AF65-F5344CB8AC3E}">
        <p14:creationId xmlns:p14="http://schemas.microsoft.com/office/powerpoint/2010/main" val="27644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22939"/>
          </a:xfrm>
        </p:spPr>
        <p:txBody>
          <a:bodyPr/>
          <a:lstStyle/>
          <a:p>
            <a:r>
              <a:rPr lang="es-AR" dirty="0"/>
              <a:t>Porcentajes</a:t>
            </a:r>
          </a:p>
        </p:txBody>
      </p:sp>
      <p:sp>
        <p:nvSpPr>
          <p:cNvPr id="3" name="Marcador de contenido 2"/>
          <p:cNvSpPr>
            <a:spLocks noGrp="1"/>
          </p:cNvSpPr>
          <p:nvPr>
            <p:ph idx="1"/>
          </p:nvPr>
        </p:nvSpPr>
        <p:spPr>
          <a:xfrm>
            <a:off x="763678" y="1277855"/>
            <a:ext cx="10958059" cy="5244865"/>
          </a:xfrm>
        </p:spPr>
        <p:txBody>
          <a:bodyPr>
            <a:normAutofit lnSpcReduction="10000"/>
          </a:bodyPr>
          <a:lstStyle/>
          <a:p>
            <a:r>
              <a:rPr lang="es-AR" dirty="0"/>
              <a:t>El porcentaje también es una unidad de medida relativa, aunque por su importancia CSS la trata de forma separada a em, ex y </a:t>
            </a:r>
            <a:r>
              <a:rPr lang="es-AR" dirty="0" err="1"/>
              <a:t>px</a:t>
            </a:r>
            <a:r>
              <a:rPr lang="es-AR" dirty="0"/>
              <a:t>. Un porcentaje está formado por un valor numérico seguido del símbolo % y siempre está referenciado a otra medida. Cada una de las propiedades de CSS que permiten indicar como valor un porcentaje, define el valor al que hace referencia ese porcentaje.</a:t>
            </a:r>
          </a:p>
          <a:p>
            <a:r>
              <a:rPr lang="es-AR" dirty="0"/>
              <a:t>Los porcentajes se pueden utilizar por ejemplo para establecer el valor del tamaño de letra de los elementos:</a:t>
            </a:r>
          </a:p>
          <a:p>
            <a:endParaRPr lang="es-AR" dirty="0"/>
          </a:p>
          <a:p>
            <a:endParaRPr lang="es-AR" dirty="0"/>
          </a:p>
          <a:p>
            <a:endParaRPr lang="es-AR" dirty="0"/>
          </a:p>
          <a:p>
            <a:endParaRPr lang="es-AR" dirty="0"/>
          </a:p>
          <a:p>
            <a:endParaRPr lang="es-AR" dirty="0"/>
          </a:p>
          <a:p>
            <a:r>
              <a:rPr lang="es-AR" dirty="0"/>
              <a:t>Los tamaños establecidos para los elementos &lt;h1&gt; y &lt;h2&gt; mediante las reglas anteriores, son equivalentes a 2em y 1.5em respectivamente, por lo que es más habitual definirlos mediante em. </a:t>
            </a:r>
          </a:p>
          <a:p>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4" y="3223729"/>
            <a:ext cx="3462986" cy="2109961"/>
          </a:xfrm>
          <a:prstGeom prst="rect">
            <a:avLst/>
          </a:prstGeom>
        </p:spPr>
      </p:pic>
    </p:spTree>
    <p:extLst>
      <p:ext uri="{BB962C8B-B14F-4D97-AF65-F5344CB8AC3E}">
        <p14:creationId xmlns:p14="http://schemas.microsoft.com/office/powerpoint/2010/main" val="1754195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9"/>
            <a:ext cx="9404723" cy="792608"/>
          </a:xfrm>
        </p:spPr>
        <p:txBody>
          <a:bodyPr/>
          <a:lstStyle/>
          <a:p>
            <a:r>
              <a:rPr lang="es-AR" dirty="0"/>
              <a:t>Colores</a:t>
            </a:r>
          </a:p>
        </p:txBody>
      </p:sp>
      <p:sp>
        <p:nvSpPr>
          <p:cNvPr id="3" name="Marcador de contenido 2"/>
          <p:cNvSpPr>
            <a:spLocks noGrp="1"/>
          </p:cNvSpPr>
          <p:nvPr>
            <p:ph idx="1"/>
          </p:nvPr>
        </p:nvSpPr>
        <p:spPr>
          <a:xfrm>
            <a:off x="1826125" y="1983249"/>
            <a:ext cx="8441282" cy="4086625"/>
          </a:xfrm>
        </p:spPr>
        <p:txBody>
          <a:bodyPr/>
          <a:lstStyle/>
          <a:p>
            <a:pPr marL="0" indent="0">
              <a:buNone/>
            </a:pPr>
            <a:r>
              <a:rPr lang="es-AR" sz="2400" dirty="0"/>
              <a:t>Los colores en CSS se pueden indicar de cinco formas diferentes: </a:t>
            </a:r>
          </a:p>
          <a:p>
            <a:r>
              <a:rPr lang="es-AR" sz="2400" dirty="0"/>
              <a:t>palabras clave.</a:t>
            </a:r>
          </a:p>
          <a:p>
            <a:r>
              <a:rPr lang="es-AR" sz="2400" dirty="0"/>
              <a:t>Colores del sistema.</a:t>
            </a:r>
          </a:p>
          <a:p>
            <a:r>
              <a:rPr lang="es-AR" sz="2400" dirty="0"/>
              <a:t>RGB hexadecimal.</a:t>
            </a:r>
          </a:p>
          <a:p>
            <a:r>
              <a:rPr lang="es-AR" sz="2400" dirty="0"/>
              <a:t>RGB numérico.</a:t>
            </a:r>
          </a:p>
          <a:p>
            <a:r>
              <a:rPr lang="es-AR" sz="2400" dirty="0"/>
              <a:t>RGB porcentual. </a:t>
            </a:r>
          </a:p>
          <a:p>
            <a:pPr marL="0" indent="0">
              <a:buNone/>
            </a:pPr>
            <a:endParaRPr lang="es-AR" dirty="0"/>
          </a:p>
        </p:txBody>
      </p:sp>
    </p:spTree>
    <p:extLst>
      <p:ext uri="{BB962C8B-B14F-4D97-AF65-F5344CB8AC3E}">
        <p14:creationId xmlns:p14="http://schemas.microsoft.com/office/powerpoint/2010/main" val="307666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96813"/>
          </a:xfrm>
        </p:spPr>
        <p:txBody>
          <a:bodyPr/>
          <a:lstStyle/>
          <a:p>
            <a:r>
              <a:rPr lang="es-AR" dirty="0"/>
              <a:t>Palabras clave</a:t>
            </a:r>
          </a:p>
        </p:txBody>
      </p:sp>
      <p:sp>
        <p:nvSpPr>
          <p:cNvPr id="3" name="Marcador de contenido 2"/>
          <p:cNvSpPr>
            <a:spLocks noGrp="1"/>
          </p:cNvSpPr>
          <p:nvPr>
            <p:ph idx="1"/>
          </p:nvPr>
        </p:nvSpPr>
        <p:spPr>
          <a:xfrm>
            <a:off x="226423" y="1219200"/>
            <a:ext cx="11591108" cy="5638800"/>
          </a:xfrm>
        </p:spPr>
        <p:txBody>
          <a:bodyPr>
            <a:normAutofit lnSpcReduction="10000"/>
          </a:bodyPr>
          <a:lstStyle/>
          <a:p>
            <a:pPr marL="0" indent="0">
              <a:buNone/>
            </a:pPr>
            <a:r>
              <a:rPr lang="es-AR" dirty="0"/>
              <a:t>CSS define 17 palabras clave para referirse a los colores básicos. Las palabras se corresponden con el nombre en inglés de cada color:</a:t>
            </a:r>
          </a:p>
          <a:p>
            <a:pPr marL="0" indent="0">
              <a:buNone/>
            </a:pPr>
            <a:r>
              <a:rPr lang="es-AR" dirty="0"/>
              <a:t>aqua, black, blue, fuchsia, gray, green, lime, maroon, navy, olive, orange, purple, red, silver, teal, white, yellow</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La imagen anterior ha sido extraída de la </a:t>
            </a:r>
            <a:r>
              <a:rPr lang="es-AR" u="sng" dirty="0">
                <a:hlinkClick r:id="rId2"/>
              </a:rPr>
              <a:t>sección sobre colores de la especificación oficial de CSS</a:t>
            </a:r>
            <a:r>
              <a:rPr lang="es-AR" dirty="0"/>
              <a:t>.</a:t>
            </a:r>
          </a:p>
          <a:p>
            <a:pPr marL="0" indent="0">
              <a:buNone/>
            </a:pPr>
            <a:r>
              <a:rPr lang="es-AR" dirty="0"/>
              <a:t>Aunque es una forma muy sencilla de referirse a los colores básicos, este método prácticamente no se utiliza en las hojas de estilos de los sitios web reales, ya que se trata de una gama de colores muy limitada.</a:t>
            </a:r>
          </a:p>
          <a:p>
            <a:pPr marL="0" indent="0">
              <a:buNone/>
            </a:pPr>
            <a:r>
              <a:rPr lang="es-AR" dirty="0"/>
              <a:t>Además de la lista básica, los navegadores modernos soportan muchos otros nombres de colores. La lista completa se puede ver en </a:t>
            </a:r>
            <a:r>
              <a:rPr lang="es-AR" u="sng" dirty="0">
                <a:hlinkClick r:id="rId3"/>
              </a:rPr>
              <a:t>en.wikipedia.org/wiki/</a:t>
            </a:r>
            <a:r>
              <a:rPr lang="es-AR" u="sng" dirty="0" err="1">
                <a:hlinkClick r:id="rId3"/>
              </a:rPr>
              <a:t>Websafe</a:t>
            </a:r>
            <a:r>
              <a:rPr lang="es-AR" dirty="0"/>
              <a:t>.</a:t>
            </a:r>
          </a:p>
          <a:p>
            <a:pPr marL="0" indent="0">
              <a:buNone/>
            </a:pPr>
            <a:endParaRPr lang="es-AR"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172" y="2271576"/>
            <a:ext cx="2911792" cy="2333108"/>
          </a:xfrm>
          <a:prstGeom prst="rect">
            <a:avLst/>
          </a:prstGeom>
        </p:spPr>
      </p:pic>
    </p:spTree>
    <p:extLst>
      <p:ext uri="{BB962C8B-B14F-4D97-AF65-F5344CB8AC3E}">
        <p14:creationId xmlns:p14="http://schemas.microsoft.com/office/powerpoint/2010/main" val="337333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27145"/>
          </a:xfrm>
        </p:spPr>
        <p:txBody>
          <a:bodyPr/>
          <a:lstStyle/>
          <a:p>
            <a:r>
              <a:rPr lang="es-AR" dirty="0"/>
              <a:t>RGB decimal</a:t>
            </a:r>
          </a:p>
        </p:txBody>
      </p:sp>
      <p:sp>
        <p:nvSpPr>
          <p:cNvPr id="3" name="Marcador de contenido 2"/>
          <p:cNvSpPr>
            <a:spLocks noGrp="1"/>
          </p:cNvSpPr>
          <p:nvPr>
            <p:ph idx="1"/>
          </p:nvPr>
        </p:nvSpPr>
        <p:spPr>
          <a:xfrm>
            <a:off x="269966" y="1341120"/>
            <a:ext cx="11425645" cy="5207726"/>
          </a:xfrm>
        </p:spPr>
        <p:txBody>
          <a:bodyPr>
            <a:normAutofit fontScale="85000" lnSpcReduction="20000"/>
          </a:bodyPr>
          <a:lstStyle/>
          <a:p>
            <a:pPr marL="0" indent="0" algn="just">
              <a:buNone/>
            </a:pPr>
            <a:r>
              <a:rPr lang="es-AR" dirty="0"/>
              <a:t>En el campo del diseño gráfico, se han definido varios modelos para hacer referencia a los colores. Los dos modelos más conocidos son RGB y CMYK. Simplificando su explicación, el modelo RGB consiste en definir un color indicando la cantidad de color rojo, verde y azul que se debe mezclar para obtener ese color. Técnicamente, el modelo RGB es un modelo de tipo "aditivo", ya que los colores se obtienen sumando sus componentes.</a:t>
            </a:r>
          </a:p>
          <a:p>
            <a:pPr marL="0" indent="0" algn="just">
              <a:buNone/>
            </a:pPr>
            <a:r>
              <a:rPr lang="es-AR" dirty="0"/>
              <a:t>Por lo tanto, en el modelo RGB un color se define indicando sus tres componentes R (rojo), G (verde) y B (azul). Cada una de las componentes puede tomar un valor entre cero y un valor máximo. De esta forma, el color rojo puro en RGB se crea mediante el máximo valor de la componente R y un valor de 0 para las componentes G y B.</a:t>
            </a:r>
          </a:p>
          <a:p>
            <a:pPr marL="0" indent="0" algn="just">
              <a:buNone/>
            </a:pPr>
            <a:r>
              <a:rPr lang="es-AR" dirty="0"/>
              <a:t>Si todas las componentes valen 0, el color creado es el negro y si todas las componentes toman su valor máximo, el color obtenido es el blanco. En CSS, las componentes de los colores definidos mediante RGB decimal pueden tomar valores entre 0 y 255. El siguiente ejemplo establece el color del texto de un párrafo:</a:t>
            </a:r>
          </a:p>
          <a:p>
            <a:pPr marL="0" indent="0" algn="just">
              <a:buNone/>
            </a:pPr>
            <a:endParaRPr lang="es-AR" dirty="0"/>
          </a:p>
          <a:p>
            <a:pPr marL="0" indent="0" algn="just">
              <a:buNone/>
            </a:pPr>
            <a:endParaRPr lang="es-AR" dirty="0"/>
          </a:p>
          <a:p>
            <a:pPr marL="0" indent="0" algn="just">
              <a:buNone/>
            </a:pPr>
            <a:r>
              <a:rPr lang="es-AR" dirty="0"/>
              <a:t>La sintaxis que se utiliza para indicar los colores es </a:t>
            </a:r>
            <a:r>
              <a:rPr lang="es-AR" dirty="0" err="1"/>
              <a:t>rgb</a:t>
            </a:r>
            <a:r>
              <a:rPr lang="es-AR" dirty="0"/>
              <a:t>() y entre paréntesis se indican las tres componentes RGB, en ese mismo orden y separadas por comas. El color del ejemplo anterior se obtendría mezclando las componentes R=71, G=98, B=176, que se corresponde con un color azul claro.</a:t>
            </a:r>
          </a:p>
          <a:p>
            <a:pPr marL="0" indent="0" algn="just">
              <a:buNone/>
            </a:pPr>
            <a:r>
              <a:rPr lang="es-AR" dirty="0"/>
              <a:t>Si se indica un valor menor que 0 para una componente, automáticamente se transforma su valor en 0. Igualmente, si se indica un valor mayor que 255, se transforma automáticamente su valor a 255.</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811" y="4148505"/>
            <a:ext cx="3375953" cy="929721"/>
          </a:xfrm>
          <a:prstGeom prst="rect">
            <a:avLst/>
          </a:prstGeom>
        </p:spPr>
      </p:pic>
    </p:spTree>
    <p:extLst>
      <p:ext uri="{BB962C8B-B14F-4D97-AF65-F5344CB8AC3E}">
        <p14:creationId xmlns:p14="http://schemas.microsoft.com/office/powerpoint/2010/main" val="1001658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a:t>RGB porcentual</a:t>
            </a:r>
          </a:p>
        </p:txBody>
      </p:sp>
      <p:sp>
        <p:nvSpPr>
          <p:cNvPr id="3" name="Marcador de contenido 2"/>
          <p:cNvSpPr>
            <a:spLocks noGrp="1"/>
          </p:cNvSpPr>
          <p:nvPr>
            <p:ph idx="1"/>
          </p:nvPr>
        </p:nvSpPr>
        <p:spPr>
          <a:xfrm>
            <a:off x="235131" y="1417192"/>
            <a:ext cx="11582400" cy="5375494"/>
          </a:xfrm>
        </p:spPr>
        <p:txBody>
          <a:bodyPr/>
          <a:lstStyle/>
          <a:p>
            <a:pPr marL="0" indent="0" algn="just">
              <a:buNone/>
            </a:pPr>
            <a:r>
              <a:rPr lang="es-AR" dirty="0"/>
              <a:t>Las componentes RGB de un color también se pueden indicar mediante un porcentaje. El funcionamiento y la sintaxis de este método es el mismo que el del RGB decimal. La única diferencia es que en este caso el valor de las componentes RGB puede tomar valores entre 0% y 100%. Por tanto, para transformar un valor RGB decimal en un valor RGB porcentual, es preciso realizar una regla de tres considerando que 0 es igual a 0% y 255 es igual a 100%.</a:t>
            </a:r>
          </a:p>
          <a:p>
            <a:pPr marL="0" indent="0" algn="just">
              <a:buNone/>
            </a:pPr>
            <a:r>
              <a:rPr lang="es-AR" dirty="0"/>
              <a:t>El mismo color del ejemplo anterior se puede representar de forma porcentual:</a:t>
            </a:r>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Al igual que sucede con el RGB decimal, si se indica un valor inferior a 0%, se transforma automáticamente en 0% y si se indica un valor superior a 100%, se trunca su valor a 100%.</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204" y="3961247"/>
            <a:ext cx="3520745" cy="853514"/>
          </a:xfrm>
          <a:prstGeom prst="rect">
            <a:avLst/>
          </a:prstGeom>
        </p:spPr>
      </p:pic>
    </p:spTree>
    <p:extLst>
      <p:ext uri="{BB962C8B-B14F-4D97-AF65-F5344CB8AC3E}">
        <p14:creationId xmlns:p14="http://schemas.microsoft.com/office/powerpoint/2010/main" val="82280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7773"/>
          </a:xfrm>
        </p:spPr>
        <p:txBody>
          <a:bodyPr/>
          <a:lstStyle/>
          <a:p>
            <a:r>
              <a:rPr lang="es-AR" dirty="0"/>
              <a:t>RGB hexadecimal</a:t>
            </a:r>
          </a:p>
        </p:txBody>
      </p:sp>
      <p:sp>
        <p:nvSpPr>
          <p:cNvPr id="3" name="Marcador de contenido 2"/>
          <p:cNvSpPr>
            <a:spLocks noGrp="1"/>
          </p:cNvSpPr>
          <p:nvPr>
            <p:ph idx="1"/>
          </p:nvPr>
        </p:nvSpPr>
        <p:spPr>
          <a:xfrm>
            <a:off x="441460" y="1295272"/>
            <a:ext cx="11236734" cy="5157779"/>
          </a:xfrm>
        </p:spPr>
        <p:txBody>
          <a:bodyPr/>
          <a:lstStyle/>
          <a:p>
            <a:pPr marL="0" indent="0">
              <a:buNone/>
            </a:pPr>
            <a:r>
              <a:rPr lang="es-AR" dirty="0"/>
              <a:t>Aunque es el método más complicado para indicar los colores, se trata del método más utilizado con mucha diferencia. De hecho, prácticamente todos los sitios web reales utilizan exclusivamente este método.</a:t>
            </a:r>
          </a:p>
          <a:p>
            <a:pPr marL="0" indent="0">
              <a:buNone/>
            </a:pPr>
            <a:r>
              <a:rPr lang="es-AR" dirty="0"/>
              <a:t>Afortunadamente, todos los programas de diseño gráfico convierten de forma automática los valores RGB decimales a sus valores RGB hexadecimales, por lo que no tienes que hacer ninguna operación matemática: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16" y="3360555"/>
            <a:ext cx="4991100" cy="3324225"/>
          </a:xfrm>
          <a:prstGeom prst="rect">
            <a:avLst/>
          </a:prstGeom>
        </p:spPr>
      </p:pic>
      <p:sp>
        <p:nvSpPr>
          <p:cNvPr id="5" name="CuadroTexto 4"/>
          <p:cNvSpPr txBox="1"/>
          <p:nvPr/>
        </p:nvSpPr>
        <p:spPr>
          <a:xfrm>
            <a:off x="5584872" y="3360555"/>
            <a:ext cx="6308587" cy="1200329"/>
          </a:xfrm>
          <a:prstGeom prst="rect">
            <a:avLst/>
          </a:prstGeom>
          <a:noFill/>
        </p:spPr>
        <p:txBody>
          <a:bodyPr wrap="square" rtlCol="0">
            <a:spAutoFit/>
          </a:bodyPr>
          <a:lstStyle/>
          <a:p>
            <a:pPr algn="just"/>
            <a:r>
              <a:rPr lang="es-AR" dirty="0"/>
              <a:t>El formato RGB hexadecimal es la forma más compacta de indicar un color, ya que incluso es posible comprimir sus valores cuando todas sus componentes son iguales dos a 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185" y="4661094"/>
            <a:ext cx="1960951" cy="1876738"/>
          </a:xfrm>
          <a:prstGeom prst="rect">
            <a:avLst/>
          </a:prstGeom>
        </p:spPr>
      </p:pic>
    </p:spTree>
    <p:extLst>
      <p:ext uri="{BB962C8B-B14F-4D97-AF65-F5344CB8AC3E}">
        <p14:creationId xmlns:p14="http://schemas.microsoft.com/office/powerpoint/2010/main" val="1807755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a:t>Modelo de cajas</a:t>
            </a:r>
          </a:p>
        </p:txBody>
      </p:sp>
      <p:sp>
        <p:nvSpPr>
          <p:cNvPr id="3" name="Marcador de contenido 2"/>
          <p:cNvSpPr>
            <a:spLocks noGrp="1"/>
          </p:cNvSpPr>
          <p:nvPr>
            <p:ph idx="1"/>
          </p:nvPr>
        </p:nvSpPr>
        <p:spPr>
          <a:xfrm>
            <a:off x="554672" y="1382358"/>
            <a:ext cx="11236734" cy="5149071"/>
          </a:xfrm>
        </p:spPr>
        <p:txBody>
          <a:bodyPr/>
          <a:lstStyle/>
          <a:p>
            <a:r>
              <a:rPr lang="es-AR" dirty="0"/>
              <a:t>El modelo de cajas o </a:t>
            </a:r>
            <a:r>
              <a:rPr lang="es-AR" i="1" dirty="0"/>
              <a:t>"box model"</a:t>
            </a:r>
            <a:r>
              <a:rPr lang="es-AR" dirty="0"/>
              <a:t>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p>
          <a:p>
            <a:r>
              <a:rPr lang="es-AR" dirty="0"/>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p>
          <a:p>
            <a:pPr marL="0" indent="0">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637" y="4631054"/>
            <a:ext cx="7921197" cy="1682659"/>
          </a:xfrm>
          <a:prstGeom prst="rect">
            <a:avLst/>
          </a:prstGeom>
        </p:spPr>
      </p:pic>
    </p:spTree>
    <p:extLst>
      <p:ext uri="{BB962C8B-B14F-4D97-AF65-F5344CB8AC3E}">
        <p14:creationId xmlns:p14="http://schemas.microsoft.com/office/powerpoint/2010/main" val="421599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53271"/>
          </a:xfrm>
        </p:spPr>
        <p:txBody>
          <a:bodyPr/>
          <a:lstStyle/>
          <a:p>
            <a:r>
              <a:rPr lang="es-AR" dirty="0"/>
              <a:t>Modelo de cajas II</a:t>
            </a:r>
          </a:p>
        </p:txBody>
      </p:sp>
      <p:sp>
        <p:nvSpPr>
          <p:cNvPr id="3" name="Marcador de contenido 2"/>
          <p:cNvSpPr>
            <a:spLocks noGrp="1"/>
          </p:cNvSpPr>
          <p:nvPr>
            <p:ph idx="1"/>
          </p:nvPr>
        </p:nvSpPr>
        <p:spPr>
          <a:xfrm>
            <a:off x="646111" y="1338815"/>
            <a:ext cx="11058209" cy="5236156"/>
          </a:xfrm>
        </p:spPr>
        <p:txBody>
          <a:bodyPr/>
          <a:lstStyle/>
          <a:p>
            <a:r>
              <a:rPr lang="es-AR" dirty="0"/>
              <a:t>Los navegadores crean y colocan las cajas de forma automática, pero CSS permite modificar todas sus características. Cada una de las cajas está formada por seis partes, tal y como muestra la siguiente imagen: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77" y="2435822"/>
            <a:ext cx="6556466" cy="4371975"/>
          </a:xfrm>
          <a:prstGeom prst="rect">
            <a:avLst/>
          </a:prstGeom>
        </p:spPr>
      </p:pic>
    </p:spTree>
    <p:extLst>
      <p:ext uri="{BB962C8B-B14F-4D97-AF65-F5344CB8AC3E}">
        <p14:creationId xmlns:p14="http://schemas.microsoft.com/office/powerpoint/2010/main" val="4265508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70688"/>
          </a:xfrm>
        </p:spPr>
        <p:txBody>
          <a:bodyPr/>
          <a:lstStyle/>
          <a:p>
            <a:r>
              <a:rPr lang="es-AR" dirty="0"/>
              <a:t>Modelo de cajas III</a:t>
            </a:r>
          </a:p>
        </p:txBody>
      </p:sp>
      <p:sp>
        <p:nvSpPr>
          <p:cNvPr id="3" name="Marcador de contenido 2"/>
          <p:cNvSpPr>
            <a:spLocks noGrp="1"/>
          </p:cNvSpPr>
          <p:nvPr>
            <p:ph idx="1"/>
          </p:nvPr>
        </p:nvSpPr>
        <p:spPr>
          <a:xfrm>
            <a:off x="200297" y="1295273"/>
            <a:ext cx="11538857" cy="5479996"/>
          </a:xfrm>
        </p:spPr>
        <p:txBody>
          <a:bodyPr>
            <a:normAutofit fontScale="85000" lnSpcReduction="20000"/>
          </a:bodyPr>
          <a:lstStyle/>
          <a:p>
            <a:pPr marL="0" indent="0">
              <a:buNone/>
            </a:pPr>
            <a:r>
              <a:rPr lang="es-AR" dirty="0"/>
              <a:t>Las partes que componen cada caja y su orden de visualización desde el punto de vista del usuario son las siguientes:</a:t>
            </a:r>
          </a:p>
          <a:p>
            <a:r>
              <a:rPr lang="es-AR" dirty="0"/>
              <a:t>Contenido (</a:t>
            </a:r>
            <a:r>
              <a:rPr lang="es-AR" i="1" dirty="0"/>
              <a:t>content</a:t>
            </a:r>
            <a:r>
              <a:rPr lang="es-AR" dirty="0"/>
              <a:t>): se trata del contenido HTML del elemento (las palabras de un párrafo, una imagen, el texto de una lista de elementos, etc.)</a:t>
            </a:r>
          </a:p>
          <a:p>
            <a:r>
              <a:rPr lang="es-AR" dirty="0"/>
              <a:t>Relleno (</a:t>
            </a:r>
            <a:r>
              <a:rPr lang="es-AR" i="1" dirty="0"/>
              <a:t>padding</a:t>
            </a:r>
            <a:r>
              <a:rPr lang="es-AR" dirty="0"/>
              <a:t>): espacio libre opcional existente entre el contenido y el borde.</a:t>
            </a:r>
          </a:p>
          <a:p>
            <a:r>
              <a:rPr lang="es-AR" dirty="0"/>
              <a:t>Borde (</a:t>
            </a:r>
            <a:r>
              <a:rPr lang="es-AR" i="1" dirty="0"/>
              <a:t>border</a:t>
            </a:r>
            <a:r>
              <a:rPr lang="es-AR" dirty="0"/>
              <a:t>): línea que encierra completamente el contenido y su relleno.</a:t>
            </a:r>
          </a:p>
          <a:p>
            <a:r>
              <a:rPr lang="es-AR" dirty="0"/>
              <a:t>Imagen de fondo (</a:t>
            </a:r>
            <a:r>
              <a:rPr lang="es-AR" i="1" dirty="0"/>
              <a:t>background image</a:t>
            </a:r>
            <a:r>
              <a:rPr lang="es-AR" dirty="0"/>
              <a:t>): imagen que se muestra por detrás del contenido y el espacio de relleno.</a:t>
            </a:r>
          </a:p>
          <a:p>
            <a:r>
              <a:rPr lang="es-AR" dirty="0"/>
              <a:t>Color de fondo (</a:t>
            </a:r>
            <a:r>
              <a:rPr lang="es-AR" i="1" dirty="0"/>
              <a:t>background color</a:t>
            </a:r>
            <a:r>
              <a:rPr lang="es-AR" dirty="0"/>
              <a:t>): color que se muestra por detrás del contenido y el espacio de relleno.</a:t>
            </a:r>
          </a:p>
          <a:p>
            <a:r>
              <a:rPr lang="es-AR" dirty="0"/>
              <a:t>Margen (</a:t>
            </a:r>
            <a:r>
              <a:rPr lang="es-AR" i="1" dirty="0"/>
              <a:t>margin</a:t>
            </a:r>
            <a:r>
              <a:rPr lang="es-AR" dirty="0"/>
              <a:t>): separación opcional existente entre la caja y el resto de cajas adyacentes.</a:t>
            </a:r>
          </a:p>
          <a:p>
            <a:endParaRPr lang="es-AR" dirty="0"/>
          </a:p>
          <a:p>
            <a:pPr marL="0" indent="0" algn="just">
              <a:buNone/>
            </a:pPr>
            <a:r>
              <a:rPr lang="es-AR" dirty="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p>
          <a:p>
            <a:pPr marL="0" indent="0" algn="just">
              <a:buNone/>
            </a:pPr>
            <a:r>
              <a:rPr lang="es-AR" dirty="0"/>
              <a:t>Si una caja define tanto un color como una imagen de fondo, la imagen tiene más prioridad y es la que se visualiza. No obstante, si la imagen de fondo no cubre totalmente la caja del elemento o si la imagen tiene zonas transparentes, también se visualiza el color de fondo. Combinando imágenes transparentes y colores de fondo se pueden lograr efectos gráficos muy interesantes.</a:t>
            </a:r>
          </a:p>
        </p:txBody>
      </p:sp>
    </p:spTree>
    <p:extLst>
      <p:ext uri="{BB962C8B-B14F-4D97-AF65-F5344CB8AC3E}">
        <p14:creationId xmlns:p14="http://schemas.microsoft.com/office/powerpoint/2010/main" val="544872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Anchura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510842194"/>
              </p:ext>
            </p:extLst>
          </p:nvPr>
        </p:nvGraphicFramePr>
        <p:xfrm>
          <a:off x="528230" y="1812472"/>
          <a:ext cx="10979832" cy="2575560"/>
        </p:xfrm>
        <a:graphic>
          <a:graphicData uri="http://schemas.openxmlformats.org/drawingml/2006/table">
            <a:tbl>
              <a:tblPr/>
              <a:tblGrid>
                <a:gridCol w="5489916">
                  <a:extLst>
                    <a:ext uri="{9D8B030D-6E8A-4147-A177-3AD203B41FA5}">
                      <a16:colId xmlns:a16="http://schemas.microsoft.com/office/drawing/2014/main" val="20000"/>
                    </a:ext>
                  </a:extLst>
                </a:gridCol>
                <a:gridCol w="5489916">
                  <a:extLst>
                    <a:ext uri="{9D8B030D-6E8A-4147-A177-3AD203B41FA5}">
                      <a16:colId xmlns:a16="http://schemas.microsoft.com/office/drawing/2014/main" val="20001"/>
                    </a:ext>
                  </a:extLst>
                </a:gridCol>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a:solidFill>
                            <a:schemeClr val="bg1"/>
                          </a:solidFill>
                          <a:effectLst/>
                        </a:rPr>
                        <a:t>width</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filas de tabla y los grupos de filas 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anchura 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bl>
          </a:graphicData>
        </a:graphic>
      </p:graphicFrame>
      <p:sp>
        <p:nvSpPr>
          <p:cNvPr id="9" name="CuadroTexto 8"/>
          <p:cNvSpPr txBox="1"/>
          <p:nvPr/>
        </p:nvSpPr>
        <p:spPr>
          <a:xfrm>
            <a:off x="528230" y="4492534"/>
            <a:ext cx="11097713" cy="1631216"/>
          </a:xfrm>
          <a:prstGeom prst="rect">
            <a:avLst/>
          </a:prstGeom>
          <a:noFill/>
        </p:spPr>
        <p:txBody>
          <a:bodyPr wrap="square" rtlCol="0">
            <a:spAutoFit/>
          </a:bodyPr>
          <a:lstStyle/>
          <a:p>
            <a:pPr algn="just"/>
            <a:r>
              <a:rPr lang="es-AR" altLang="es-AR" sz="2000" dirty="0">
                <a:latin typeface="-apple-system"/>
              </a:rPr>
              <a:t>La propiedad </a:t>
            </a:r>
            <a:r>
              <a:rPr lang="es-AR" altLang="es-AR" sz="2000" dirty="0">
                <a:latin typeface="SFMono-Regular"/>
              </a:rPr>
              <a:t>width</a:t>
            </a:r>
            <a:r>
              <a:rPr lang="es-AR" altLang="es-AR" sz="2000" dirty="0">
                <a:latin typeface="-apple-system"/>
              </a:rPr>
              <a:t> no admite valores negativos y los valores en porcentaje se calculan a partir de la anchura de su elemento padre. El valor </a:t>
            </a:r>
            <a:r>
              <a:rPr lang="es-AR" altLang="es-AR" sz="2000" dirty="0">
                <a:latin typeface="SFMono-Regular"/>
              </a:rPr>
              <a:t>inherit</a:t>
            </a:r>
            <a:r>
              <a:rPr lang="es-AR" altLang="es-AR" sz="2000" dirty="0">
                <a:latin typeface="-apple-system"/>
              </a:rPr>
              <a:t> indica que la anchura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anchura del elemento, teniendo en cuenta sus contenidos y el sitio disponible en la página.</a:t>
            </a:r>
            <a:r>
              <a:rPr lang="es-AR" altLang="es-AR" sz="2000" dirty="0"/>
              <a:t> </a:t>
            </a:r>
            <a:endParaRPr lang="es-AR" sz="2000" dirty="0"/>
          </a:p>
        </p:txBody>
      </p:sp>
      <p:sp>
        <p:nvSpPr>
          <p:cNvPr id="10" name="CuadroTexto 9"/>
          <p:cNvSpPr txBox="1"/>
          <p:nvPr/>
        </p:nvSpPr>
        <p:spPr>
          <a:xfrm>
            <a:off x="528230" y="1326845"/>
            <a:ext cx="10557698" cy="707886"/>
          </a:xfrm>
          <a:prstGeom prst="rect">
            <a:avLst/>
          </a:prstGeom>
          <a:noFill/>
        </p:spPr>
        <p:txBody>
          <a:bodyPr wrap="none" rtlCol="0">
            <a:spAutoFit/>
          </a:bodyPr>
          <a:lstStyle/>
          <a:p>
            <a:r>
              <a:rPr lang="es-AR" altLang="es-AR" sz="2000" dirty="0">
                <a:latin typeface="-apple-system"/>
              </a:rPr>
              <a:t>La propiedad CSS que controla la anchura de la caja de los elementos se denomina width</a:t>
            </a:r>
            <a:r>
              <a:rPr lang="es-AR" altLang="es-AR" sz="2000" dirty="0">
                <a:latin typeface="+mj-lt"/>
              </a:rPr>
              <a:t>. </a:t>
            </a:r>
          </a:p>
          <a:p>
            <a:endParaRPr lang="es-AR" sz="2000" dirty="0">
              <a:latin typeface="+mj-lt"/>
            </a:endParaRPr>
          </a:p>
        </p:txBody>
      </p:sp>
    </p:spTree>
    <p:extLst>
      <p:ext uri="{BB962C8B-B14F-4D97-AF65-F5344CB8AC3E}">
        <p14:creationId xmlns:p14="http://schemas.microsoft.com/office/powerpoint/2010/main" val="3134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a nivel de página</a:t>
            </a:r>
          </a:p>
        </p:txBody>
      </p:sp>
      <p:sp>
        <p:nvSpPr>
          <p:cNvPr id="3" name="Marcador de contenido 2"/>
          <p:cNvSpPr>
            <a:spLocks noGrp="1"/>
          </p:cNvSpPr>
          <p:nvPr>
            <p:ph idx="1"/>
          </p:nvPr>
        </p:nvSpPr>
        <p:spPr>
          <a:xfrm>
            <a:off x="269965" y="1853248"/>
            <a:ext cx="11573692" cy="4863738"/>
          </a:xfrm>
        </p:spPr>
        <p:txBody>
          <a:bodyPr>
            <a:normAutofit lnSpcReduction="10000"/>
          </a:bodyPr>
          <a:lstStyle/>
          <a:p>
            <a:pPr algn="just"/>
            <a:r>
              <a:rPr lang="es-AR" dirty="0"/>
              <a:t>También podemos hacer la definición de estilos para los distintos elementos HTML de la página en una sección especial de la cabecera que la encerramos entre las marcas HTML (en su interior definimos los estilos para los elementos HTML que necesitemos):</a:t>
            </a:r>
          </a:p>
          <a:p>
            <a:pPr marL="0" indent="0">
              <a:buNone/>
            </a:pPr>
            <a:r>
              <a:rPr lang="es-AR" dirty="0"/>
              <a:t>                                  &lt;style&gt;</a:t>
            </a:r>
          </a:p>
          <a:p>
            <a:pPr marL="0" indent="0">
              <a:buNone/>
            </a:pPr>
            <a:r>
              <a:rPr lang="es-AR" dirty="0"/>
              <a:t>	                            	h1 {</a:t>
            </a:r>
          </a:p>
          <a:p>
            <a:pPr marL="0" indent="0">
              <a:buNone/>
            </a:pPr>
            <a:r>
              <a:rPr lang="es-AR" dirty="0"/>
              <a:t>                                                 color: red;</a:t>
            </a:r>
          </a:p>
          <a:p>
            <a:pPr marL="0" indent="0">
              <a:buNone/>
            </a:pPr>
            <a:r>
              <a:rPr lang="es-AR" dirty="0"/>
              <a:t>                                                 background-color: blue</a:t>
            </a:r>
          </a:p>
          <a:p>
            <a:pPr marL="0" indent="0">
              <a:buNone/>
            </a:pPr>
            <a:r>
              <a:rPr lang="es-AR" dirty="0"/>
              <a:t>                                              } </a:t>
            </a:r>
          </a:p>
          <a:p>
            <a:pPr marL="0" indent="0">
              <a:buNone/>
            </a:pPr>
            <a:r>
              <a:rPr lang="es-AR" dirty="0"/>
              <a:t>                                  &lt;/style&gt;</a:t>
            </a:r>
          </a:p>
          <a:p>
            <a:pPr algn="just"/>
            <a:r>
              <a:rPr lang="es-AR" dirty="0"/>
              <a:t>Debe estar encerrada por el elemento style. En este ejemplo indicamos al navegador que en todos los lugares de esta página donde se utilice el elemento h1 debe aplicar como estilo de color de texto el rojo y fondo el azul. Podemos observar que es mucho más eficiente que definir los estilos directamente sobre los elementos HTML dentro del cuerpo de la página.</a:t>
            </a:r>
          </a:p>
        </p:txBody>
      </p:sp>
    </p:spTree>
    <p:extLst>
      <p:ext uri="{BB962C8B-B14F-4D97-AF65-F5344CB8AC3E}">
        <p14:creationId xmlns:p14="http://schemas.microsoft.com/office/powerpoint/2010/main" val="2251649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Altura </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168562729"/>
              </p:ext>
            </p:extLst>
          </p:nvPr>
        </p:nvGraphicFramePr>
        <p:xfrm>
          <a:off x="528230" y="1812472"/>
          <a:ext cx="10979832" cy="2575560"/>
        </p:xfrm>
        <a:graphic>
          <a:graphicData uri="http://schemas.openxmlformats.org/drawingml/2006/table">
            <a:tbl>
              <a:tblPr/>
              <a:tblGrid>
                <a:gridCol w="5489916">
                  <a:extLst>
                    <a:ext uri="{9D8B030D-6E8A-4147-A177-3AD203B41FA5}">
                      <a16:colId xmlns:a16="http://schemas.microsoft.com/office/drawing/2014/main" val="20000"/>
                    </a:ext>
                  </a:extLst>
                </a:gridCol>
                <a:gridCol w="5489916">
                  <a:extLst>
                    <a:ext uri="{9D8B030D-6E8A-4147-A177-3AD203B41FA5}">
                      <a16:colId xmlns:a16="http://schemas.microsoft.com/office/drawing/2014/main" val="20001"/>
                    </a:ext>
                  </a:extLst>
                </a:gridCol>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a:solidFill>
                            <a:schemeClr val="bg1"/>
                          </a:solidFill>
                          <a:effectLst/>
                        </a:rPr>
                        <a:t>height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columnas de tabla y los grupos de columnas 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altura 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bl>
          </a:graphicData>
        </a:graphic>
      </p:graphicFrame>
      <p:sp>
        <p:nvSpPr>
          <p:cNvPr id="9" name="CuadroTexto 8"/>
          <p:cNvSpPr txBox="1"/>
          <p:nvPr/>
        </p:nvSpPr>
        <p:spPr>
          <a:xfrm>
            <a:off x="528230" y="4492534"/>
            <a:ext cx="11097713" cy="2246769"/>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latin typeface="-apple-system"/>
              </a:rPr>
              <a:t>Al igual que sucede con </a:t>
            </a:r>
            <a:r>
              <a:rPr lang="es-AR" altLang="es-AR" sz="2000" dirty="0">
                <a:latin typeface="SFMono-Regular"/>
              </a:rPr>
              <a:t>width</a:t>
            </a:r>
            <a:r>
              <a:rPr lang="es-AR" altLang="es-AR" sz="2000" dirty="0">
                <a:latin typeface="-apple-system"/>
              </a:rPr>
              <a:t>, la propiedad </a:t>
            </a:r>
            <a:r>
              <a:rPr lang="es-AR" altLang="es-AR" sz="2000" dirty="0">
                <a:latin typeface="SFMono-Regular"/>
              </a:rPr>
              <a:t>height</a:t>
            </a:r>
            <a:r>
              <a:rPr lang="es-AR" altLang="es-AR" sz="2000" dirty="0">
                <a:latin typeface="-apple-system"/>
              </a:rPr>
              <a:t> no admite valores negativos. Si se indica un porcentaje, se toma como referencia la altura del elemento padre. Si el elemento padre no tiene una altura definida explícitamente, se asigna el valor </a:t>
            </a:r>
            <a:r>
              <a:rPr lang="es-AR" altLang="es-AR" sz="2000" dirty="0">
                <a:latin typeface="SFMono-Regular"/>
              </a:rPr>
              <a:t>auto</a:t>
            </a:r>
            <a:r>
              <a:rPr lang="es-AR" altLang="es-AR" sz="2000" dirty="0">
                <a:latin typeface="-apple-system"/>
              </a:rPr>
              <a:t> a la altura.</a:t>
            </a:r>
            <a:endParaRPr lang="es-AR" altLang="es-AR" sz="2000" dirty="0"/>
          </a:p>
          <a:p>
            <a:pPr lvl="0" algn="just" defTabSz="914400" eaLnBrk="0" fontAlgn="base" hangingPunct="0">
              <a:spcBef>
                <a:spcPct val="0"/>
              </a:spcBef>
              <a:spcAft>
                <a:spcPct val="0"/>
              </a:spcAft>
            </a:pPr>
            <a:r>
              <a:rPr lang="es-AR" altLang="es-AR" sz="2000" dirty="0">
                <a:latin typeface="-apple-system"/>
              </a:rPr>
              <a:t>El valor </a:t>
            </a:r>
            <a:r>
              <a:rPr lang="es-AR" altLang="es-AR" sz="2000" dirty="0">
                <a:latin typeface="SFMono-Regular"/>
              </a:rPr>
              <a:t>inherit</a:t>
            </a:r>
            <a:r>
              <a:rPr lang="es-AR" altLang="es-AR" sz="2000" dirty="0">
                <a:latin typeface="-apple-system"/>
              </a:rPr>
              <a:t> indica que la altura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altura del elemento, teniendo en cuenta sus contenidos y el sitio disponible en la página.</a:t>
            </a:r>
            <a:endParaRPr lang="es-AR" altLang="es-AR" sz="2000" dirty="0">
              <a:latin typeface="Arial" panose="020B0604020202020204" pitchFamily="34" charset="0"/>
            </a:endParaRPr>
          </a:p>
        </p:txBody>
      </p:sp>
      <p:sp>
        <p:nvSpPr>
          <p:cNvPr id="10" name="CuadroTexto 9"/>
          <p:cNvSpPr txBox="1"/>
          <p:nvPr/>
        </p:nvSpPr>
        <p:spPr>
          <a:xfrm>
            <a:off x="528230" y="1326845"/>
            <a:ext cx="10371750" cy="707886"/>
          </a:xfrm>
          <a:prstGeom prst="rect">
            <a:avLst/>
          </a:prstGeom>
          <a:noFill/>
        </p:spPr>
        <p:txBody>
          <a:bodyPr wrap="none" rtlCol="0">
            <a:spAutoFit/>
          </a:bodyPr>
          <a:lstStyle/>
          <a:p>
            <a:r>
              <a:rPr lang="es-AR" altLang="es-AR" sz="2000" dirty="0">
                <a:latin typeface="-apple-system"/>
              </a:rPr>
              <a:t>La propiedad CSS que controla la altura de la caja de los elementos se denomina heigth</a:t>
            </a:r>
            <a:r>
              <a:rPr lang="es-AR" altLang="es-AR" sz="2000" dirty="0">
                <a:latin typeface="+mj-lt"/>
              </a:rPr>
              <a:t>. </a:t>
            </a:r>
          </a:p>
          <a:p>
            <a:endParaRPr lang="es-AR" sz="2000" dirty="0">
              <a:latin typeface="+mj-lt"/>
            </a:endParaRPr>
          </a:p>
        </p:txBody>
      </p:sp>
    </p:spTree>
    <p:extLst>
      <p:ext uri="{BB962C8B-B14F-4D97-AF65-F5344CB8AC3E}">
        <p14:creationId xmlns:p14="http://schemas.microsoft.com/office/powerpoint/2010/main" val="3448801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940BF-8759-4CA9-81EB-EBA855410463}"/>
              </a:ext>
            </a:extLst>
          </p:cNvPr>
          <p:cNvSpPr>
            <a:spLocks noGrp="1"/>
          </p:cNvSpPr>
          <p:nvPr>
            <p:ph type="title"/>
          </p:nvPr>
        </p:nvSpPr>
        <p:spPr>
          <a:xfrm>
            <a:off x="646111" y="452718"/>
            <a:ext cx="9404723" cy="776007"/>
          </a:xfrm>
        </p:spPr>
        <p:txBody>
          <a:bodyPr/>
          <a:lstStyle/>
          <a:p>
            <a:r>
              <a:rPr lang="es-AR" dirty="0"/>
              <a:t>Margen</a:t>
            </a:r>
          </a:p>
        </p:txBody>
      </p:sp>
      <p:sp>
        <p:nvSpPr>
          <p:cNvPr id="3" name="Marcador de contenido 2">
            <a:extLst>
              <a:ext uri="{FF2B5EF4-FFF2-40B4-BE49-F238E27FC236}">
                <a16:creationId xmlns:a16="http://schemas.microsoft.com/office/drawing/2014/main" id="{5D25C906-64A4-49B5-8429-3478C690E2BF}"/>
              </a:ext>
            </a:extLst>
          </p:cNvPr>
          <p:cNvSpPr>
            <a:spLocks noGrp="1"/>
          </p:cNvSpPr>
          <p:nvPr>
            <p:ph idx="1"/>
          </p:nvPr>
        </p:nvSpPr>
        <p:spPr>
          <a:xfrm>
            <a:off x="359380" y="1162050"/>
            <a:ext cx="11537345" cy="5572123"/>
          </a:xfrm>
        </p:spPr>
        <p:txBody>
          <a:bodyPr/>
          <a:lstStyle/>
          <a:p>
            <a:pPr algn="just"/>
            <a:r>
              <a:rPr lang="es-AR" dirty="0"/>
              <a:t>CSS define cuatro propiedades para controlar cada uno de los márgenes horizontales y verticales de un elemento.</a:t>
            </a:r>
          </a:p>
          <a:p>
            <a:pPr algn="just"/>
            <a:r>
              <a:rPr lang="es-AR" b="1" dirty="0"/>
              <a:t> margin-top, margin-</a:t>
            </a:r>
            <a:r>
              <a:rPr lang="es-AR" b="1" dirty="0" err="1"/>
              <a:t>right</a:t>
            </a:r>
            <a:r>
              <a:rPr lang="es-AR" b="1" dirty="0"/>
              <a:t>, margin-</a:t>
            </a:r>
            <a:r>
              <a:rPr lang="es-AR" b="1" dirty="0" err="1"/>
              <a:t>bottom</a:t>
            </a:r>
            <a:r>
              <a:rPr lang="es-AR" b="1" dirty="0"/>
              <a:t>, margin-</a:t>
            </a:r>
            <a:r>
              <a:rPr lang="es-AR" b="1" dirty="0" err="1"/>
              <a:t>left</a:t>
            </a:r>
            <a:endParaRPr lang="es-AR" b="1" dirty="0"/>
          </a:p>
          <a:p>
            <a:pPr algn="just"/>
            <a:r>
              <a:rPr lang="es-AR" dirty="0"/>
              <a:t>Cada una de las propiedades establece la separación entre el borde lateral de la caja y el resto de cajas adyacentes:</a:t>
            </a:r>
          </a:p>
          <a:p>
            <a:endParaRPr lang="es-AR" dirty="0"/>
          </a:p>
          <a:p>
            <a:endParaRPr lang="es-AR" dirty="0"/>
          </a:p>
          <a:p>
            <a:endParaRPr lang="es-AR" dirty="0"/>
          </a:p>
          <a:p>
            <a:endParaRPr lang="es-AR" dirty="0"/>
          </a:p>
          <a:p>
            <a:endParaRPr lang="es-AR" dirty="0"/>
          </a:p>
          <a:p>
            <a:endParaRPr lang="es-AR" dirty="0"/>
          </a:p>
          <a:p>
            <a:pPr algn="just"/>
            <a:r>
              <a:rPr lang="es-AR" dirty="0"/>
              <a:t>Los márgenes verticales (margin-top y margin-</a:t>
            </a:r>
            <a:r>
              <a:rPr lang="es-AR" dirty="0" err="1"/>
              <a:t>bottom</a:t>
            </a:r>
            <a:r>
              <a:rPr lang="es-AR" dirty="0"/>
              <a:t>) sólo se pueden aplicar a los elementos de bloque y las imágenes, mientras que los márgenes laterales (margin-</a:t>
            </a:r>
            <a:r>
              <a:rPr lang="es-AR" dirty="0" err="1"/>
              <a:t>left</a:t>
            </a:r>
            <a:r>
              <a:rPr lang="es-AR" dirty="0"/>
              <a:t> y margin-</a:t>
            </a:r>
            <a:r>
              <a:rPr lang="es-AR" dirty="0" err="1"/>
              <a:t>right</a:t>
            </a:r>
            <a:r>
              <a:rPr lang="es-AR" dirty="0"/>
              <a:t>) se pueden aplicar a cualquier elemento </a:t>
            </a:r>
          </a:p>
          <a:p>
            <a:endParaRPr lang="es-AR" dirty="0"/>
          </a:p>
          <a:p>
            <a:endParaRPr lang="es-AR" dirty="0"/>
          </a:p>
        </p:txBody>
      </p:sp>
      <p:pic>
        <p:nvPicPr>
          <p:cNvPr id="5" name="Imagen 4">
            <a:extLst>
              <a:ext uri="{FF2B5EF4-FFF2-40B4-BE49-F238E27FC236}">
                <a16:creationId xmlns:a16="http://schemas.microsoft.com/office/drawing/2014/main" id="{CA51BA51-9B1D-4047-8B05-EECC57AB1574}"/>
              </a:ext>
            </a:extLst>
          </p:cNvPr>
          <p:cNvPicPr>
            <a:picLocks noChangeAspect="1"/>
          </p:cNvPicPr>
          <p:nvPr/>
        </p:nvPicPr>
        <p:blipFill>
          <a:blip r:embed="rId2"/>
          <a:stretch>
            <a:fillRect/>
          </a:stretch>
        </p:blipFill>
        <p:spPr>
          <a:xfrm>
            <a:off x="5421272" y="2855933"/>
            <a:ext cx="3475078" cy="2573317"/>
          </a:xfrm>
          <a:prstGeom prst="rect">
            <a:avLst/>
          </a:prstGeom>
        </p:spPr>
      </p:pic>
    </p:spTree>
    <p:extLst>
      <p:ext uri="{BB962C8B-B14F-4D97-AF65-F5344CB8AC3E}">
        <p14:creationId xmlns:p14="http://schemas.microsoft.com/office/powerpoint/2010/main" val="486769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B895D-2B0C-45F7-9EA6-F239F2DD77C8}"/>
              </a:ext>
            </a:extLst>
          </p:cNvPr>
          <p:cNvSpPr>
            <a:spLocks noGrp="1"/>
          </p:cNvSpPr>
          <p:nvPr>
            <p:ph type="title"/>
          </p:nvPr>
        </p:nvSpPr>
        <p:spPr>
          <a:xfrm>
            <a:off x="646111" y="452718"/>
            <a:ext cx="9404723" cy="690282"/>
          </a:xfrm>
        </p:spPr>
        <p:txBody>
          <a:bodyPr/>
          <a:lstStyle/>
          <a:p>
            <a:r>
              <a:rPr lang="es-AR" dirty="0"/>
              <a:t>Margin</a:t>
            </a:r>
          </a:p>
        </p:txBody>
      </p:sp>
      <p:sp>
        <p:nvSpPr>
          <p:cNvPr id="3" name="Marcador de contenido 2">
            <a:extLst>
              <a:ext uri="{FF2B5EF4-FFF2-40B4-BE49-F238E27FC236}">
                <a16:creationId xmlns:a16="http://schemas.microsoft.com/office/drawing/2014/main" id="{C4626CBC-EEEC-457E-9958-A6BDC411CBC8}"/>
              </a:ext>
            </a:extLst>
          </p:cNvPr>
          <p:cNvSpPr>
            <a:spLocks noGrp="1"/>
          </p:cNvSpPr>
          <p:nvPr>
            <p:ph idx="1"/>
          </p:nvPr>
        </p:nvSpPr>
        <p:spPr>
          <a:xfrm>
            <a:off x="238125" y="1143000"/>
            <a:ext cx="11791949" cy="5638800"/>
          </a:xfrm>
        </p:spPr>
        <p:txBody>
          <a:bodyPr/>
          <a:lstStyle/>
          <a:p>
            <a:pPr algn="just"/>
            <a:r>
              <a:rPr lang="es-AR" dirty="0"/>
              <a:t>Además de las cuatro propiedades que controlan cada uno de los márgenes del elemento, CSS define una propiedad especial que permite establecer los cuatro márgenes de forma simultánea. Estas propiedades especiales se denominan </a:t>
            </a:r>
            <a:r>
              <a:rPr lang="es-AR" i="1" dirty="0"/>
              <a:t>"propiedades shorthand"</a:t>
            </a:r>
            <a:r>
              <a:rPr lang="es-AR" dirty="0"/>
              <a:t> y CSS define varias propiedades de este tipo, como se verá más adelante.</a:t>
            </a:r>
          </a:p>
          <a:p>
            <a:pPr algn="just"/>
            <a:r>
              <a:rPr lang="es-AR" dirty="0"/>
              <a:t>La propiedad que permite definir de forma simultanea los cuatro márgenes se denomina margin. </a:t>
            </a:r>
          </a:p>
          <a:p>
            <a:pPr algn="just"/>
            <a:endParaRPr lang="es-AR" dirty="0"/>
          </a:p>
          <a:p>
            <a:pPr algn="just"/>
            <a:endParaRPr lang="es-AR" dirty="0"/>
          </a:p>
          <a:p>
            <a:r>
              <a:rPr lang="es-AR" dirty="0"/>
              <a:t>Si solo se indica un valor, todos los márgenes tienen ese valor.</a:t>
            </a:r>
          </a:p>
          <a:p>
            <a:r>
              <a:rPr lang="es-AR" dirty="0"/>
              <a:t>Si se indican dos valores, el primero se asigna al margen superior e inferior y el segundo se asigna a los márgenes izquierdo y derecho.</a:t>
            </a:r>
          </a:p>
          <a:p>
            <a:r>
              <a:rPr lang="es-AR" dirty="0"/>
              <a:t>Si se indican tres valores, el primero se asigna al margen superior, el tercero se asigna al margen inferior y el segundo valor se asigna los márgenes izquierdo y derecho.</a:t>
            </a:r>
          </a:p>
          <a:p>
            <a:r>
              <a:rPr lang="es-AR" dirty="0"/>
              <a:t>Si se indican los cuatro valores, el orden de asignación es: margen superior, margen derecho, margen inferior y margen izquierdo.</a:t>
            </a:r>
          </a:p>
          <a:p>
            <a:pPr algn="just"/>
            <a:endParaRPr lang="es-AR" dirty="0"/>
          </a:p>
          <a:p>
            <a:pPr algn="just"/>
            <a:endParaRPr lang="es-AR" dirty="0"/>
          </a:p>
          <a:p>
            <a:pPr algn="just"/>
            <a:endParaRPr lang="es-AR" dirty="0"/>
          </a:p>
        </p:txBody>
      </p:sp>
      <p:pic>
        <p:nvPicPr>
          <p:cNvPr id="6" name="Imagen 5">
            <a:extLst>
              <a:ext uri="{FF2B5EF4-FFF2-40B4-BE49-F238E27FC236}">
                <a16:creationId xmlns:a16="http://schemas.microsoft.com/office/drawing/2014/main" id="{27ADDAD3-0695-43A4-9B43-A9E88BD0CC24}"/>
              </a:ext>
            </a:extLst>
          </p:cNvPr>
          <p:cNvPicPr>
            <a:picLocks noChangeAspect="1"/>
          </p:cNvPicPr>
          <p:nvPr/>
        </p:nvPicPr>
        <p:blipFill>
          <a:blip r:embed="rId2"/>
          <a:stretch>
            <a:fillRect/>
          </a:stretch>
        </p:blipFill>
        <p:spPr>
          <a:xfrm>
            <a:off x="3879810" y="2974954"/>
            <a:ext cx="4432379" cy="1137675"/>
          </a:xfrm>
          <a:prstGeom prst="rect">
            <a:avLst/>
          </a:prstGeom>
        </p:spPr>
      </p:pic>
    </p:spTree>
    <p:extLst>
      <p:ext uri="{BB962C8B-B14F-4D97-AF65-F5344CB8AC3E}">
        <p14:creationId xmlns:p14="http://schemas.microsoft.com/office/powerpoint/2010/main" val="381563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D1631-E978-4DEC-93E6-FAB06DE994FC}"/>
              </a:ext>
            </a:extLst>
          </p:cNvPr>
          <p:cNvSpPr>
            <a:spLocks noGrp="1"/>
          </p:cNvSpPr>
          <p:nvPr>
            <p:ph type="title"/>
          </p:nvPr>
        </p:nvSpPr>
        <p:spPr>
          <a:xfrm>
            <a:off x="646111" y="452718"/>
            <a:ext cx="9404723" cy="776007"/>
          </a:xfrm>
        </p:spPr>
        <p:txBody>
          <a:bodyPr/>
          <a:lstStyle/>
          <a:p>
            <a:r>
              <a:rPr lang="es-AR" dirty="0"/>
              <a:t>Margin II</a:t>
            </a:r>
          </a:p>
        </p:txBody>
      </p:sp>
      <p:sp>
        <p:nvSpPr>
          <p:cNvPr id="3" name="Marcador de contenido 2">
            <a:extLst>
              <a:ext uri="{FF2B5EF4-FFF2-40B4-BE49-F238E27FC236}">
                <a16:creationId xmlns:a16="http://schemas.microsoft.com/office/drawing/2014/main" id="{0CFBF974-1607-4340-956F-3D98249850F9}"/>
              </a:ext>
            </a:extLst>
          </p:cNvPr>
          <p:cNvSpPr>
            <a:spLocks noGrp="1"/>
          </p:cNvSpPr>
          <p:nvPr>
            <p:ph idx="1"/>
          </p:nvPr>
        </p:nvSpPr>
        <p:spPr>
          <a:xfrm>
            <a:off x="180976" y="1228726"/>
            <a:ext cx="11801474" cy="5400674"/>
          </a:xfrm>
        </p:spPr>
        <p:txBody>
          <a:bodyPr/>
          <a:lstStyle/>
          <a:p>
            <a:r>
              <a:rPr lang="es-AR" dirty="0"/>
              <a:t>Cuando se juntan dos o más márgenes verticales, se fusionan de forma automática y la altura del nuevo margen será igual a la altura del margen más alto de los que se han fusionado.</a:t>
            </a:r>
          </a:p>
          <a:p>
            <a:endParaRPr lang="es-AR" dirty="0"/>
          </a:p>
          <a:p>
            <a:endParaRPr lang="es-AR" dirty="0"/>
          </a:p>
          <a:p>
            <a:endParaRPr lang="es-AR" dirty="0"/>
          </a:p>
          <a:p>
            <a:endParaRPr lang="es-AR" dirty="0"/>
          </a:p>
          <a:p>
            <a:endParaRPr lang="es-AR" dirty="0"/>
          </a:p>
          <a:p>
            <a:endParaRPr lang="es-AR" dirty="0"/>
          </a:p>
          <a:p>
            <a:endParaRPr lang="es-AR" dirty="0"/>
          </a:p>
          <a:p>
            <a:r>
              <a:rPr lang="es-AR" dirty="0"/>
              <a:t>Si un elemento está contenido dentro de otro elemento, sus márgenes verticales se fusionan y resultan en un nuevo margen de la misma altura que el mayor margen de los que se han fusionado</a:t>
            </a:r>
          </a:p>
          <a:p>
            <a:endParaRPr lang="es-AR" dirty="0"/>
          </a:p>
        </p:txBody>
      </p:sp>
      <p:pic>
        <p:nvPicPr>
          <p:cNvPr id="5" name="Imagen 4">
            <a:extLst>
              <a:ext uri="{FF2B5EF4-FFF2-40B4-BE49-F238E27FC236}">
                <a16:creationId xmlns:a16="http://schemas.microsoft.com/office/drawing/2014/main" id="{F355D046-A778-46F0-B014-AA4CE894041A}"/>
              </a:ext>
            </a:extLst>
          </p:cNvPr>
          <p:cNvPicPr>
            <a:picLocks noChangeAspect="1"/>
          </p:cNvPicPr>
          <p:nvPr/>
        </p:nvPicPr>
        <p:blipFill>
          <a:blip r:embed="rId2"/>
          <a:stretch>
            <a:fillRect/>
          </a:stretch>
        </p:blipFill>
        <p:spPr>
          <a:xfrm>
            <a:off x="414337" y="2224087"/>
            <a:ext cx="4052888" cy="2583041"/>
          </a:xfrm>
          <a:prstGeom prst="rect">
            <a:avLst/>
          </a:prstGeom>
        </p:spPr>
      </p:pic>
      <p:pic>
        <p:nvPicPr>
          <p:cNvPr id="9" name="Imagen 8">
            <a:extLst>
              <a:ext uri="{FF2B5EF4-FFF2-40B4-BE49-F238E27FC236}">
                <a16:creationId xmlns:a16="http://schemas.microsoft.com/office/drawing/2014/main" id="{679A46C3-9EDE-4436-A35D-32CEF963B47C}"/>
              </a:ext>
            </a:extLst>
          </p:cNvPr>
          <p:cNvPicPr>
            <a:picLocks noChangeAspect="1"/>
          </p:cNvPicPr>
          <p:nvPr/>
        </p:nvPicPr>
        <p:blipFill>
          <a:blip r:embed="rId3"/>
          <a:stretch>
            <a:fillRect/>
          </a:stretch>
        </p:blipFill>
        <p:spPr>
          <a:xfrm>
            <a:off x="7372350" y="3305175"/>
            <a:ext cx="4476750" cy="1771650"/>
          </a:xfrm>
          <a:prstGeom prst="rect">
            <a:avLst/>
          </a:prstGeom>
        </p:spPr>
      </p:pic>
    </p:spTree>
    <p:extLst>
      <p:ext uri="{BB962C8B-B14F-4D97-AF65-F5344CB8AC3E}">
        <p14:creationId xmlns:p14="http://schemas.microsoft.com/office/powerpoint/2010/main" val="143054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C8DCB-DE18-4B6E-BB6F-F89080ED8A54}"/>
              </a:ext>
            </a:extLst>
          </p:cNvPr>
          <p:cNvSpPr>
            <a:spLocks noGrp="1"/>
          </p:cNvSpPr>
          <p:nvPr>
            <p:ph type="title"/>
          </p:nvPr>
        </p:nvSpPr>
        <p:spPr>
          <a:xfrm>
            <a:off x="646111" y="452718"/>
            <a:ext cx="9404723" cy="699807"/>
          </a:xfrm>
        </p:spPr>
        <p:txBody>
          <a:bodyPr/>
          <a:lstStyle/>
          <a:p>
            <a:r>
              <a:rPr lang="es-AR" dirty="0"/>
              <a:t>Relleno</a:t>
            </a:r>
          </a:p>
        </p:txBody>
      </p:sp>
      <p:sp>
        <p:nvSpPr>
          <p:cNvPr id="3" name="Marcador de contenido 2">
            <a:extLst>
              <a:ext uri="{FF2B5EF4-FFF2-40B4-BE49-F238E27FC236}">
                <a16:creationId xmlns:a16="http://schemas.microsoft.com/office/drawing/2014/main" id="{0C173C96-C509-41B9-A000-7377ADAF5A61}"/>
              </a:ext>
            </a:extLst>
          </p:cNvPr>
          <p:cNvSpPr>
            <a:spLocks noGrp="1"/>
          </p:cNvSpPr>
          <p:nvPr>
            <p:ph idx="1"/>
          </p:nvPr>
        </p:nvSpPr>
        <p:spPr>
          <a:xfrm>
            <a:off x="293687" y="1233768"/>
            <a:ext cx="11660188" cy="5395632"/>
          </a:xfrm>
        </p:spPr>
        <p:txBody>
          <a:bodyPr>
            <a:normAutofit lnSpcReduction="10000"/>
          </a:bodyPr>
          <a:lstStyle/>
          <a:p>
            <a:r>
              <a:rPr lang="es-AR" dirty="0"/>
              <a:t>CSS define cuatro propiedades para controlar cada uno de los espacios de relleno horizontales y verticales de un elemento.</a:t>
            </a:r>
          </a:p>
          <a:p>
            <a:r>
              <a:rPr lang="es-AR" b="1" dirty="0"/>
              <a:t>padding-top, padding-</a:t>
            </a:r>
            <a:r>
              <a:rPr lang="es-AR" b="1" dirty="0" err="1"/>
              <a:t>right</a:t>
            </a:r>
            <a:r>
              <a:rPr lang="es-AR" b="1" dirty="0"/>
              <a:t>, padding-</a:t>
            </a:r>
            <a:r>
              <a:rPr lang="es-AR" b="1" dirty="0" err="1"/>
              <a:t>bottom</a:t>
            </a:r>
            <a:r>
              <a:rPr lang="es-AR" b="1" dirty="0"/>
              <a:t>, padding-</a:t>
            </a:r>
            <a:r>
              <a:rPr lang="es-AR" b="1" dirty="0" err="1"/>
              <a:t>left</a:t>
            </a:r>
            <a:endParaRPr lang="es-AR" b="1" dirty="0"/>
          </a:p>
          <a:p>
            <a:r>
              <a:rPr lang="es-AR" dirty="0"/>
              <a:t>Cada una de estas propiedades establece la separación entre el contenido y los bordes laterales de la caja del elemento:</a:t>
            </a:r>
          </a:p>
          <a:p>
            <a:endParaRPr lang="es-AR" dirty="0"/>
          </a:p>
          <a:p>
            <a:endParaRPr lang="es-AR" dirty="0"/>
          </a:p>
          <a:p>
            <a:endParaRPr lang="es-AR" dirty="0"/>
          </a:p>
          <a:p>
            <a:endParaRPr lang="es-AR" dirty="0"/>
          </a:p>
          <a:p>
            <a:endParaRPr lang="es-AR" dirty="0"/>
          </a:p>
          <a:p>
            <a:endParaRPr lang="es-AR" dirty="0"/>
          </a:p>
          <a:p>
            <a:r>
              <a:rPr lang="es-AR" dirty="0"/>
              <a:t>Como sucede con los márgenes, CSS también define una propiedad de tipo "shorthand" llamada padding para establecer los cuatro rellenos de un elemento de forma simultánea. </a:t>
            </a:r>
          </a:p>
          <a:p>
            <a:endParaRPr lang="es-AR" dirty="0"/>
          </a:p>
        </p:txBody>
      </p:sp>
      <p:pic>
        <p:nvPicPr>
          <p:cNvPr id="6" name="Imagen 5">
            <a:extLst>
              <a:ext uri="{FF2B5EF4-FFF2-40B4-BE49-F238E27FC236}">
                <a16:creationId xmlns:a16="http://schemas.microsoft.com/office/drawing/2014/main" id="{A75E295B-D592-44F1-BA1C-677FB7CF6A8B}"/>
              </a:ext>
            </a:extLst>
          </p:cNvPr>
          <p:cNvPicPr>
            <a:picLocks noChangeAspect="1"/>
          </p:cNvPicPr>
          <p:nvPr/>
        </p:nvPicPr>
        <p:blipFill>
          <a:blip r:embed="rId2"/>
          <a:stretch>
            <a:fillRect/>
          </a:stretch>
        </p:blipFill>
        <p:spPr>
          <a:xfrm>
            <a:off x="6096000" y="2686050"/>
            <a:ext cx="3571875" cy="2644996"/>
          </a:xfrm>
          <a:prstGeom prst="rect">
            <a:avLst/>
          </a:prstGeom>
        </p:spPr>
      </p:pic>
    </p:spTree>
    <p:extLst>
      <p:ext uri="{BB962C8B-B14F-4D97-AF65-F5344CB8AC3E}">
        <p14:creationId xmlns:p14="http://schemas.microsoft.com/office/powerpoint/2010/main" val="2090402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1A549-43E0-4446-8A8F-A782C5B566D1}"/>
              </a:ext>
            </a:extLst>
          </p:cNvPr>
          <p:cNvSpPr>
            <a:spLocks noGrp="1"/>
          </p:cNvSpPr>
          <p:nvPr>
            <p:ph type="title"/>
          </p:nvPr>
        </p:nvSpPr>
        <p:spPr>
          <a:xfrm>
            <a:off x="646111" y="452718"/>
            <a:ext cx="9404723" cy="680757"/>
          </a:xfrm>
        </p:spPr>
        <p:txBody>
          <a:bodyPr/>
          <a:lstStyle/>
          <a:p>
            <a:r>
              <a:rPr lang="es-AR" dirty="0"/>
              <a:t>Bordes</a:t>
            </a:r>
          </a:p>
        </p:txBody>
      </p:sp>
      <p:sp>
        <p:nvSpPr>
          <p:cNvPr id="3" name="Marcador de contenido 2">
            <a:extLst>
              <a:ext uri="{FF2B5EF4-FFF2-40B4-BE49-F238E27FC236}">
                <a16:creationId xmlns:a16="http://schemas.microsoft.com/office/drawing/2014/main" id="{1C972BD1-03C1-41E5-BE53-5EE723B94D0D}"/>
              </a:ext>
            </a:extLst>
          </p:cNvPr>
          <p:cNvSpPr>
            <a:spLocks noGrp="1"/>
          </p:cNvSpPr>
          <p:nvPr>
            <p:ph idx="1"/>
          </p:nvPr>
        </p:nvSpPr>
        <p:spPr>
          <a:xfrm>
            <a:off x="236537" y="1252818"/>
            <a:ext cx="11688763" cy="5490882"/>
          </a:xfrm>
        </p:spPr>
        <p:txBody>
          <a:bodyPr>
            <a:normAutofit fontScale="92500" lnSpcReduction="10000"/>
          </a:bodyPr>
          <a:lstStyle/>
          <a:p>
            <a:r>
              <a:rPr lang="es-AR" dirty="0"/>
              <a:t>Para cada borde se puede establecer su ancho o grosor, su color y su estilo, por lo que en total CSS define 20 propiedades relacionadas con los bordes.</a:t>
            </a:r>
          </a:p>
          <a:p>
            <a:r>
              <a:rPr lang="es-AR" sz="3200" dirty="0"/>
              <a:t>Ancho</a:t>
            </a:r>
          </a:p>
          <a:p>
            <a:r>
              <a:rPr lang="es-AR" dirty="0"/>
              <a:t>El ancho de los bordes se controla con las cuatro propiedades siguientes:</a:t>
            </a:r>
          </a:p>
          <a:p>
            <a:r>
              <a:rPr lang="es-AR" b="1" dirty="0"/>
              <a:t>border-top-</a:t>
            </a:r>
            <a:r>
              <a:rPr lang="es-AR" b="1" dirty="0" err="1"/>
              <a:t>width</a:t>
            </a:r>
            <a:r>
              <a:rPr lang="es-AR" b="1" dirty="0"/>
              <a:t>, border-</a:t>
            </a:r>
            <a:r>
              <a:rPr lang="es-AR" b="1" dirty="0" err="1"/>
              <a:t>right</a:t>
            </a:r>
            <a:r>
              <a:rPr lang="es-AR" b="1" dirty="0"/>
              <a:t>-</a:t>
            </a:r>
            <a:r>
              <a:rPr lang="es-AR" b="1" dirty="0" err="1"/>
              <a:t>width</a:t>
            </a:r>
            <a:r>
              <a:rPr lang="es-AR" b="1" dirty="0"/>
              <a:t>, border-</a:t>
            </a:r>
            <a:r>
              <a:rPr lang="es-AR" b="1" dirty="0" err="1"/>
              <a:t>bottom</a:t>
            </a:r>
            <a:r>
              <a:rPr lang="es-AR" b="1" dirty="0"/>
              <a:t>-</a:t>
            </a:r>
            <a:r>
              <a:rPr lang="es-AR" b="1" dirty="0" err="1"/>
              <a:t>width</a:t>
            </a:r>
            <a:r>
              <a:rPr lang="es-AR" b="1" dirty="0"/>
              <a:t>, border-</a:t>
            </a:r>
            <a:r>
              <a:rPr lang="es-AR" b="1" dirty="0" err="1"/>
              <a:t>left</a:t>
            </a:r>
            <a:r>
              <a:rPr lang="es-AR" b="1" dirty="0"/>
              <a:t>-</a:t>
            </a:r>
            <a:r>
              <a:rPr lang="es-AR" b="1" dirty="0" err="1"/>
              <a:t>width</a:t>
            </a:r>
            <a:endParaRPr lang="es-AR" b="1" dirty="0"/>
          </a:p>
          <a:p>
            <a:endParaRPr lang="es-AR" b="1" dirty="0"/>
          </a:p>
          <a:p>
            <a:r>
              <a:rPr lang="es-AR" dirty="0"/>
              <a:t>El siguiente ejemplo muestra un elemento</a:t>
            </a:r>
          </a:p>
          <a:p>
            <a:pPr marL="0" indent="0">
              <a:buNone/>
            </a:pPr>
            <a:r>
              <a:rPr lang="es-AR" dirty="0"/>
              <a:t>     con cuatro anchos diferentes de borde:</a:t>
            </a:r>
            <a:endParaRPr lang="es-AR" b="1" dirty="0"/>
          </a:p>
          <a:p>
            <a:endParaRPr lang="es-AR" b="1" dirty="0"/>
          </a:p>
          <a:p>
            <a:endParaRPr lang="es-AR" b="1" dirty="0"/>
          </a:p>
          <a:p>
            <a:endParaRPr lang="es-AR" b="1" dirty="0"/>
          </a:p>
          <a:p>
            <a:endParaRPr lang="es-AR" b="1" dirty="0"/>
          </a:p>
          <a:p>
            <a:r>
              <a:rPr lang="es-AR" b="1" dirty="0"/>
              <a:t>Si se quiere establecer de forma simultánea la anchura de todos los bordes de una caja, es necesario utilizar una propiedad "shorthand" llamada </a:t>
            </a:r>
            <a:r>
              <a:rPr lang="es-AR" b="1" dirty="0" err="1"/>
              <a:t>border-width</a:t>
            </a:r>
            <a:endParaRPr lang="es-AR" b="1" dirty="0"/>
          </a:p>
          <a:p>
            <a:endParaRPr lang="es-AR" b="1" dirty="0"/>
          </a:p>
          <a:p>
            <a:endParaRPr lang="es-AR" dirty="0"/>
          </a:p>
          <a:p>
            <a:endParaRPr lang="es-AR" dirty="0"/>
          </a:p>
        </p:txBody>
      </p:sp>
      <p:pic>
        <p:nvPicPr>
          <p:cNvPr id="6" name="Imagen 5">
            <a:extLst>
              <a:ext uri="{FF2B5EF4-FFF2-40B4-BE49-F238E27FC236}">
                <a16:creationId xmlns:a16="http://schemas.microsoft.com/office/drawing/2014/main" id="{F0944A58-A1E5-43B3-9DD4-B3BB97F43B49}"/>
              </a:ext>
            </a:extLst>
          </p:cNvPr>
          <p:cNvPicPr>
            <a:picLocks noChangeAspect="1"/>
          </p:cNvPicPr>
          <p:nvPr/>
        </p:nvPicPr>
        <p:blipFill>
          <a:blip r:embed="rId2"/>
          <a:stretch>
            <a:fillRect/>
          </a:stretch>
        </p:blipFill>
        <p:spPr>
          <a:xfrm>
            <a:off x="6453187" y="3429000"/>
            <a:ext cx="3952875" cy="2371725"/>
          </a:xfrm>
          <a:prstGeom prst="rect">
            <a:avLst/>
          </a:prstGeom>
        </p:spPr>
      </p:pic>
    </p:spTree>
    <p:extLst>
      <p:ext uri="{BB962C8B-B14F-4D97-AF65-F5344CB8AC3E}">
        <p14:creationId xmlns:p14="http://schemas.microsoft.com/office/powerpoint/2010/main" val="298961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6F633-63A1-42D3-8E5B-F3A99B7A6BCD}"/>
              </a:ext>
            </a:extLst>
          </p:cNvPr>
          <p:cNvSpPr>
            <a:spLocks noGrp="1"/>
          </p:cNvSpPr>
          <p:nvPr>
            <p:ph type="title"/>
          </p:nvPr>
        </p:nvSpPr>
        <p:spPr>
          <a:xfrm>
            <a:off x="646111" y="452718"/>
            <a:ext cx="9404723" cy="766482"/>
          </a:xfrm>
        </p:spPr>
        <p:txBody>
          <a:bodyPr/>
          <a:lstStyle/>
          <a:p>
            <a:r>
              <a:rPr lang="es-AR" dirty="0"/>
              <a:t>Color</a:t>
            </a:r>
          </a:p>
        </p:txBody>
      </p:sp>
      <p:sp>
        <p:nvSpPr>
          <p:cNvPr id="3" name="Marcador de contenido 2">
            <a:extLst>
              <a:ext uri="{FF2B5EF4-FFF2-40B4-BE49-F238E27FC236}">
                <a16:creationId xmlns:a16="http://schemas.microsoft.com/office/drawing/2014/main" id="{811654B6-72F6-4D74-80CC-E2EF3D8DE07D}"/>
              </a:ext>
            </a:extLst>
          </p:cNvPr>
          <p:cNvSpPr>
            <a:spLocks noGrp="1"/>
          </p:cNvSpPr>
          <p:nvPr>
            <p:ph idx="1"/>
          </p:nvPr>
        </p:nvSpPr>
        <p:spPr>
          <a:xfrm>
            <a:off x="400050" y="1438276"/>
            <a:ext cx="11563350" cy="4967006"/>
          </a:xfrm>
        </p:spPr>
        <p:txBody>
          <a:bodyPr>
            <a:normAutofit lnSpcReduction="10000"/>
          </a:bodyPr>
          <a:lstStyle/>
          <a:p>
            <a:r>
              <a:rPr lang="es-AR" dirty="0"/>
              <a:t>El color de los bordes se controla con las cuatro propiedades siguientes:</a:t>
            </a:r>
          </a:p>
          <a:p>
            <a:r>
              <a:rPr lang="es-AR" b="1" dirty="0"/>
              <a:t>border-top-color, border-</a:t>
            </a:r>
            <a:r>
              <a:rPr lang="es-AR" b="1" dirty="0" err="1"/>
              <a:t>right</a:t>
            </a:r>
            <a:r>
              <a:rPr lang="es-AR" b="1" dirty="0"/>
              <a:t>-color, border-</a:t>
            </a:r>
            <a:r>
              <a:rPr lang="es-AR" b="1" dirty="0" err="1"/>
              <a:t>bottom</a:t>
            </a:r>
            <a:r>
              <a:rPr lang="es-AR" b="1" dirty="0"/>
              <a:t>-color, border-</a:t>
            </a:r>
            <a:r>
              <a:rPr lang="es-AR" b="1" dirty="0" err="1"/>
              <a:t>left</a:t>
            </a:r>
            <a:r>
              <a:rPr lang="es-AR" b="1" dirty="0"/>
              <a:t>-color</a:t>
            </a:r>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r>
              <a:rPr lang="es-AR" b="1" dirty="0"/>
              <a:t>CSS incluye una propiedad "shorthand" llamada border-color para establecer de forma simultánea el color de todos los bordes de una caja </a:t>
            </a:r>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pPr marL="0" indent="0">
              <a:buNone/>
            </a:pPr>
            <a:endParaRPr lang="es-AR" b="1" dirty="0"/>
          </a:p>
          <a:p>
            <a:endParaRPr lang="es-AR" dirty="0"/>
          </a:p>
        </p:txBody>
      </p:sp>
      <p:pic>
        <p:nvPicPr>
          <p:cNvPr id="6" name="Imagen 5">
            <a:extLst>
              <a:ext uri="{FF2B5EF4-FFF2-40B4-BE49-F238E27FC236}">
                <a16:creationId xmlns:a16="http://schemas.microsoft.com/office/drawing/2014/main" id="{122B8891-D989-4C5D-A461-81428ECC70D1}"/>
              </a:ext>
            </a:extLst>
          </p:cNvPr>
          <p:cNvPicPr>
            <a:picLocks noChangeAspect="1"/>
          </p:cNvPicPr>
          <p:nvPr/>
        </p:nvPicPr>
        <p:blipFill>
          <a:blip r:embed="rId2"/>
          <a:stretch>
            <a:fillRect/>
          </a:stretch>
        </p:blipFill>
        <p:spPr>
          <a:xfrm>
            <a:off x="3057525" y="2395537"/>
            <a:ext cx="4910137" cy="2946082"/>
          </a:xfrm>
          <a:prstGeom prst="rect">
            <a:avLst/>
          </a:prstGeom>
        </p:spPr>
      </p:pic>
    </p:spTree>
    <p:extLst>
      <p:ext uri="{BB962C8B-B14F-4D97-AF65-F5344CB8AC3E}">
        <p14:creationId xmlns:p14="http://schemas.microsoft.com/office/powerpoint/2010/main" val="1178815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BB9CA-68CF-4A19-8E95-3EB9E57F10F0}"/>
              </a:ext>
            </a:extLst>
          </p:cNvPr>
          <p:cNvSpPr>
            <a:spLocks noGrp="1"/>
          </p:cNvSpPr>
          <p:nvPr>
            <p:ph type="title"/>
          </p:nvPr>
        </p:nvSpPr>
        <p:spPr>
          <a:xfrm>
            <a:off x="646111" y="452718"/>
            <a:ext cx="9404723" cy="728382"/>
          </a:xfrm>
        </p:spPr>
        <p:txBody>
          <a:bodyPr/>
          <a:lstStyle/>
          <a:p>
            <a:r>
              <a:rPr lang="es-AR" dirty="0"/>
              <a:t>Estilo</a:t>
            </a:r>
          </a:p>
        </p:txBody>
      </p:sp>
      <p:sp>
        <p:nvSpPr>
          <p:cNvPr id="3" name="Marcador de contenido 2">
            <a:extLst>
              <a:ext uri="{FF2B5EF4-FFF2-40B4-BE49-F238E27FC236}">
                <a16:creationId xmlns:a16="http://schemas.microsoft.com/office/drawing/2014/main" id="{A0EFD608-2685-48A2-872D-371F1BFBFA59}"/>
              </a:ext>
            </a:extLst>
          </p:cNvPr>
          <p:cNvSpPr>
            <a:spLocks noGrp="1"/>
          </p:cNvSpPr>
          <p:nvPr>
            <p:ph idx="1"/>
          </p:nvPr>
        </p:nvSpPr>
        <p:spPr>
          <a:xfrm>
            <a:off x="245806" y="1415884"/>
            <a:ext cx="11621729" cy="4827599"/>
          </a:xfrm>
        </p:spPr>
        <p:txBody>
          <a:bodyPr/>
          <a:lstStyle/>
          <a:p>
            <a:r>
              <a:rPr lang="es-AR" dirty="0"/>
              <a:t>CSS permite establecer el estilo de cada uno de los bordes mediante las siguientes propiedades:</a:t>
            </a:r>
          </a:p>
          <a:p>
            <a:r>
              <a:rPr lang="es-AR" b="1" dirty="0"/>
              <a:t>border-top-style, border-</a:t>
            </a:r>
            <a:r>
              <a:rPr lang="es-AR" b="1" dirty="0" err="1"/>
              <a:t>right</a:t>
            </a:r>
            <a:r>
              <a:rPr lang="es-AR" b="1" dirty="0"/>
              <a:t>-style, border-</a:t>
            </a:r>
            <a:r>
              <a:rPr lang="es-AR" b="1" dirty="0" err="1"/>
              <a:t>bottom</a:t>
            </a:r>
            <a:r>
              <a:rPr lang="es-AR" b="1" dirty="0"/>
              <a:t>-style, border-</a:t>
            </a:r>
            <a:r>
              <a:rPr lang="es-AR" b="1" dirty="0" err="1"/>
              <a:t>left</a:t>
            </a:r>
            <a:r>
              <a:rPr lang="es-AR" b="1" dirty="0"/>
              <a:t>-style</a:t>
            </a:r>
          </a:p>
          <a:p>
            <a:r>
              <a:rPr lang="es-AR" dirty="0"/>
              <a:t>El estilo de los bordes sólo se puede indicar mediante alguna de las palabras reservadas definidas por CSS. Como el valor por defecto de esta propiedad es </a:t>
            </a:r>
            <a:r>
              <a:rPr lang="es-AR" dirty="0" err="1"/>
              <a:t>none</a:t>
            </a:r>
            <a:r>
              <a:rPr lang="es-AR" dirty="0"/>
              <a:t>, los elementos no muestran ningún borde visible a menos que se establezca explícitamente un estilo de borde</a:t>
            </a:r>
          </a:p>
          <a:p>
            <a:endParaRPr lang="es-AR" dirty="0"/>
          </a:p>
        </p:txBody>
      </p:sp>
      <p:pic>
        <p:nvPicPr>
          <p:cNvPr id="6" name="Imagen 5">
            <a:extLst>
              <a:ext uri="{FF2B5EF4-FFF2-40B4-BE49-F238E27FC236}">
                <a16:creationId xmlns:a16="http://schemas.microsoft.com/office/drawing/2014/main" id="{52F3A3CE-DF93-4F46-8F1A-69D81B931F51}"/>
              </a:ext>
            </a:extLst>
          </p:cNvPr>
          <p:cNvPicPr>
            <a:picLocks noChangeAspect="1"/>
          </p:cNvPicPr>
          <p:nvPr/>
        </p:nvPicPr>
        <p:blipFill>
          <a:blip r:embed="rId2"/>
          <a:stretch>
            <a:fillRect/>
          </a:stretch>
        </p:blipFill>
        <p:spPr>
          <a:xfrm>
            <a:off x="3048001" y="3871758"/>
            <a:ext cx="4778630" cy="2867178"/>
          </a:xfrm>
          <a:prstGeom prst="rect">
            <a:avLst/>
          </a:prstGeom>
        </p:spPr>
      </p:pic>
    </p:spTree>
    <p:extLst>
      <p:ext uri="{BB962C8B-B14F-4D97-AF65-F5344CB8AC3E}">
        <p14:creationId xmlns:p14="http://schemas.microsoft.com/office/powerpoint/2010/main" val="234615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D18F3-E3B3-4E63-832A-5F53D82B132F}"/>
              </a:ext>
            </a:extLst>
          </p:cNvPr>
          <p:cNvSpPr>
            <a:spLocks noGrp="1"/>
          </p:cNvSpPr>
          <p:nvPr>
            <p:ph type="title"/>
          </p:nvPr>
        </p:nvSpPr>
        <p:spPr>
          <a:xfrm>
            <a:off x="646111" y="452718"/>
            <a:ext cx="9404723" cy="680757"/>
          </a:xfrm>
        </p:spPr>
        <p:txBody>
          <a:bodyPr/>
          <a:lstStyle/>
          <a:p>
            <a:r>
              <a:rPr lang="es-AR" dirty="0"/>
              <a:t>Estilo II</a:t>
            </a:r>
          </a:p>
        </p:txBody>
      </p:sp>
      <p:sp>
        <p:nvSpPr>
          <p:cNvPr id="3" name="Marcador de contenido 2">
            <a:extLst>
              <a:ext uri="{FF2B5EF4-FFF2-40B4-BE49-F238E27FC236}">
                <a16:creationId xmlns:a16="http://schemas.microsoft.com/office/drawing/2014/main" id="{ED54E1EE-19CD-4B3F-99CC-62FBDDBE6FD0}"/>
              </a:ext>
            </a:extLst>
          </p:cNvPr>
          <p:cNvSpPr>
            <a:spLocks noGrp="1"/>
          </p:cNvSpPr>
          <p:nvPr>
            <p:ph idx="1"/>
          </p:nvPr>
        </p:nvSpPr>
        <p:spPr>
          <a:xfrm>
            <a:off x="369887" y="1372161"/>
            <a:ext cx="11479213" cy="5033121"/>
          </a:xfrm>
        </p:spPr>
        <p:txBody>
          <a:bodyPr>
            <a:normAutofit/>
          </a:bodyPr>
          <a:lstStyle/>
          <a:p>
            <a:r>
              <a:rPr lang="es-AR" dirty="0"/>
              <a:t>El aspecto con el que los navegadores </a:t>
            </a:r>
          </a:p>
          <a:p>
            <a:pPr marL="0" indent="0">
              <a:buNone/>
            </a:pPr>
            <a:r>
              <a:rPr lang="es-AR" dirty="0"/>
              <a:t>    muestran los diferentes tipos de borde</a:t>
            </a:r>
          </a:p>
          <a:p>
            <a:pPr marL="0" indent="0">
              <a:buNone/>
            </a:pPr>
            <a:r>
              <a:rPr lang="es-AR" dirty="0"/>
              <a:t>     se muestra a continuación</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Para establecer de forma simultánea los estilos de todos los bordes de una caja, es necesario utilizar la propiedad "shorthand" llamada border-style: </a:t>
            </a:r>
          </a:p>
          <a:p>
            <a:pPr marL="0" indent="0">
              <a:buNone/>
            </a:pPr>
            <a:endParaRPr lang="es-AR" dirty="0"/>
          </a:p>
        </p:txBody>
      </p:sp>
      <p:pic>
        <p:nvPicPr>
          <p:cNvPr id="5" name="Imagen 4">
            <a:extLst>
              <a:ext uri="{FF2B5EF4-FFF2-40B4-BE49-F238E27FC236}">
                <a16:creationId xmlns:a16="http://schemas.microsoft.com/office/drawing/2014/main" id="{BDE8BB12-4B14-4681-8D12-5E91F58ED449}"/>
              </a:ext>
            </a:extLst>
          </p:cNvPr>
          <p:cNvPicPr>
            <a:picLocks noChangeAspect="1"/>
          </p:cNvPicPr>
          <p:nvPr/>
        </p:nvPicPr>
        <p:blipFill>
          <a:blip r:embed="rId2"/>
          <a:stretch>
            <a:fillRect/>
          </a:stretch>
        </p:blipFill>
        <p:spPr>
          <a:xfrm>
            <a:off x="6459910" y="309563"/>
            <a:ext cx="3221006" cy="5100638"/>
          </a:xfrm>
          <a:prstGeom prst="rect">
            <a:avLst/>
          </a:prstGeom>
        </p:spPr>
      </p:pic>
    </p:spTree>
    <p:extLst>
      <p:ext uri="{BB962C8B-B14F-4D97-AF65-F5344CB8AC3E}">
        <p14:creationId xmlns:p14="http://schemas.microsoft.com/office/powerpoint/2010/main" val="631864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73637-7965-4177-B831-29D4307E1D19}"/>
              </a:ext>
            </a:extLst>
          </p:cNvPr>
          <p:cNvSpPr>
            <a:spLocks noGrp="1"/>
          </p:cNvSpPr>
          <p:nvPr>
            <p:ph type="title"/>
          </p:nvPr>
        </p:nvSpPr>
        <p:spPr>
          <a:xfrm>
            <a:off x="646111" y="452718"/>
            <a:ext cx="9404723" cy="756957"/>
          </a:xfrm>
        </p:spPr>
        <p:txBody>
          <a:bodyPr/>
          <a:lstStyle/>
          <a:p>
            <a:r>
              <a:rPr lang="es-AR" dirty="0"/>
              <a:t>Propiedades Shorthand</a:t>
            </a:r>
          </a:p>
        </p:txBody>
      </p:sp>
      <p:sp>
        <p:nvSpPr>
          <p:cNvPr id="3" name="Marcador de contenido 2">
            <a:extLst>
              <a:ext uri="{FF2B5EF4-FFF2-40B4-BE49-F238E27FC236}">
                <a16:creationId xmlns:a16="http://schemas.microsoft.com/office/drawing/2014/main" id="{B1CC5951-EDF8-412D-9685-AE821BB83D42}"/>
              </a:ext>
            </a:extLst>
          </p:cNvPr>
          <p:cNvSpPr>
            <a:spLocks noGrp="1"/>
          </p:cNvSpPr>
          <p:nvPr>
            <p:ph idx="1"/>
          </p:nvPr>
        </p:nvSpPr>
        <p:spPr>
          <a:xfrm>
            <a:off x="285750" y="1662393"/>
            <a:ext cx="11334750" cy="5071782"/>
          </a:xfrm>
        </p:spPr>
        <p:txBody>
          <a:bodyPr/>
          <a:lstStyle/>
          <a:p>
            <a:r>
              <a:rPr lang="es-AR" dirty="0"/>
              <a:t>Como sucede con los márgenes y los rellenos, CSS define una serie de propiedades de tipo </a:t>
            </a:r>
            <a:r>
              <a:rPr lang="es-AR" i="1" dirty="0"/>
              <a:t>"shorthand"</a:t>
            </a:r>
            <a:r>
              <a:rPr lang="es-AR" dirty="0"/>
              <a:t> que permiten establecer todos los atributos de los bordes de forma simultánea. CSS incluye una propiedad </a:t>
            </a:r>
            <a:r>
              <a:rPr lang="es-AR" i="1" dirty="0"/>
              <a:t>"shorthand"</a:t>
            </a:r>
            <a:r>
              <a:rPr lang="es-AR" dirty="0"/>
              <a:t> para cada uno de los cuatro bordes y una propiedad </a:t>
            </a:r>
            <a:r>
              <a:rPr lang="es-AR" i="1" dirty="0"/>
              <a:t>"shorthand"</a:t>
            </a:r>
            <a:r>
              <a:rPr lang="es-AR" dirty="0"/>
              <a:t> global.</a:t>
            </a:r>
          </a:p>
          <a:p>
            <a:r>
              <a:rPr lang="es-AR" dirty="0"/>
              <a:t>El significado de cada uno de los valores especiales es el siguiente:</a:t>
            </a:r>
          </a:p>
          <a:p>
            <a:r>
              <a:rPr lang="es-AR" dirty="0"/>
              <a:t>&lt;</a:t>
            </a:r>
            <a:r>
              <a:rPr lang="es-AR" dirty="0" err="1"/>
              <a:t>medida_borde</a:t>
            </a:r>
            <a:r>
              <a:rPr lang="es-AR" dirty="0"/>
              <a:t>&gt;: una medida CSS o alguna de las siguientes palabras clave: </a:t>
            </a:r>
            <a:r>
              <a:rPr lang="es-AR" dirty="0" err="1"/>
              <a:t>thin</a:t>
            </a:r>
            <a:r>
              <a:rPr lang="es-AR" dirty="0"/>
              <a:t>, </a:t>
            </a:r>
            <a:r>
              <a:rPr lang="es-AR" dirty="0" err="1"/>
              <a:t>medium</a:t>
            </a:r>
            <a:r>
              <a:rPr lang="es-AR" dirty="0"/>
              <a:t>, </a:t>
            </a:r>
            <a:r>
              <a:rPr lang="es-AR" dirty="0" err="1"/>
              <a:t>thick</a:t>
            </a:r>
            <a:r>
              <a:rPr lang="es-AR" dirty="0"/>
              <a:t>.</a:t>
            </a:r>
          </a:p>
          <a:p>
            <a:r>
              <a:rPr lang="es-AR" dirty="0"/>
              <a:t>&lt;</a:t>
            </a:r>
            <a:r>
              <a:rPr lang="es-AR" dirty="0" err="1"/>
              <a:t>color_borde</a:t>
            </a:r>
            <a:r>
              <a:rPr lang="es-AR" dirty="0"/>
              <a:t>&gt;: un color de CSS o la palabra clave transparent</a:t>
            </a:r>
          </a:p>
          <a:p>
            <a:r>
              <a:rPr lang="es-AR" dirty="0"/>
              <a:t>&lt;</a:t>
            </a:r>
            <a:r>
              <a:rPr lang="es-AR" dirty="0" err="1"/>
              <a:t>estilo_borde</a:t>
            </a:r>
            <a:r>
              <a:rPr lang="es-AR" dirty="0"/>
              <a:t>&gt;: una de las siguientes palabras clave: </a:t>
            </a:r>
            <a:r>
              <a:rPr lang="es-AR" dirty="0" err="1"/>
              <a:t>none</a:t>
            </a:r>
            <a:r>
              <a:rPr lang="es-AR" dirty="0"/>
              <a:t>, </a:t>
            </a:r>
            <a:r>
              <a:rPr lang="es-AR" dirty="0" err="1"/>
              <a:t>hidden</a:t>
            </a:r>
            <a:r>
              <a:rPr lang="es-AR" dirty="0"/>
              <a:t>, </a:t>
            </a:r>
            <a:r>
              <a:rPr lang="es-AR" dirty="0" err="1"/>
              <a:t>dotted</a:t>
            </a:r>
            <a:r>
              <a:rPr lang="es-AR" dirty="0"/>
              <a:t>, </a:t>
            </a:r>
            <a:r>
              <a:rPr lang="es-AR" dirty="0" err="1"/>
              <a:t>dashed</a:t>
            </a:r>
            <a:r>
              <a:rPr lang="es-AR" dirty="0"/>
              <a:t>, </a:t>
            </a:r>
            <a:r>
              <a:rPr lang="es-AR" dirty="0" err="1"/>
              <a:t>solid</a:t>
            </a:r>
            <a:r>
              <a:rPr lang="es-AR" dirty="0"/>
              <a:t>, double, groove, </a:t>
            </a:r>
            <a:r>
              <a:rPr lang="es-AR" dirty="0" err="1"/>
              <a:t>ridge</a:t>
            </a:r>
            <a:r>
              <a:rPr lang="es-AR" dirty="0"/>
              <a:t>, </a:t>
            </a:r>
            <a:r>
              <a:rPr lang="es-AR" dirty="0" err="1"/>
              <a:t>inset</a:t>
            </a:r>
            <a:r>
              <a:rPr lang="es-AR" dirty="0"/>
              <a:t>, </a:t>
            </a:r>
            <a:r>
              <a:rPr lang="es-AR" dirty="0" err="1"/>
              <a:t>outset</a:t>
            </a:r>
            <a:r>
              <a:rPr lang="es-AR" dirty="0"/>
              <a:t>.</a:t>
            </a:r>
          </a:p>
          <a:p>
            <a:endParaRPr lang="es-AR" dirty="0"/>
          </a:p>
        </p:txBody>
      </p:sp>
      <p:pic>
        <p:nvPicPr>
          <p:cNvPr id="6" name="Imagen 5">
            <a:extLst>
              <a:ext uri="{FF2B5EF4-FFF2-40B4-BE49-F238E27FC236}">
                <a16:creationId xmlns:a16="http://schemas.microsoft.com/office/drawing/2014/main" id="{57BB1097-DF9C-4BFE-B1B5-328C5F3D9621}"/>
              </a:ext>
            </a:extLst>
          </p:cNvPr>
          <p:cNvPicPr>
            <a:picLocks noChangeAspect="1"/>
          </p:cNvPicPr>
          <p:nvPr/>
        </p:nvPicPr>
        <p:blipFill>
          <a:blip r:embed="rId2"/>
          <a:stretch>
            <a:fillRect/>
          </a:stretch>
        </p:blipFill>
        <p:spPr>
          <a:xfrm>
            <a:off x="3883194" y="5387954"/>
            <a:ext cx="3657493" cy="1241446"/>
          </a:xfrm>
          <a:prstGeom prst="rect">
            <a:avLst/>
          </a:prstGeom>
        </p:spPr>
      </p:pic>
    </p:spTree>
    <p:extLst>
      <p:ext uri="{BB962C8B-B14F-4D97-AF65-F5344CB8AC3E}">
        <p14:creationId xmlns:p14="http://schemas.microsoft.com/office/powerpoint/2010/main" val="52098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en un archivo externo</a:t>
            </a:r>
          </a:p>
        </p:txBody>
      </p:sp>
      <p:sp>
        <p:nvSpPr>
          <p:cNvPr id="3" name="Marcador de contenido 2"/>
          <p:cNvSpPr>
            <a:spLocks noGrp="1"/>
          </p:cNvSpPr>
          <p:nvPr>
            <p:ph idx="1"/>
          </p:nvPr>
        </p:nvSpPr>
        <p:spPr>
          <a:xfrm>
            <a:off x="139338" y="1853248"/>
            <a:ext cx="11782696" cy="4678181"/>
          </a:xfrm>
        </p:spPr>
        <p:txBody>
          <a:bodyPr>
            <a:normAutofit/>
          </a:bodyPr>
          <a:lstStyle/>
          <a:p>
            <a:pPr algn="just"/>
            <a:r>
              <a:rPr lang="es-AR" dirty="0"/>
              <a:t> La metodología más empleada es la definición de una hoja de estilo en un archivo separado que deberá tener la extensión css.</a:t>
            </a:r>
          </a:p>
          <a:p>
            <a:pPr algn="just"/>
            <a:r>
              <a:rPr lang="es-AR" dirty="0"/>
              <a:t>La ventaja fundamental es que con esto podemos aplicar las mismas reglas de estilo a parte o a todas las páginas del sitio web. Veremos que esto será muy útil cuando necesitemos hacer cambios de estilo (cambiando las reglas de estilo de este archivo estaremos cambiando la apariencia de múltiples páginas del sitio).</a:t>
            </a:r>
          </a:p>
          <a:p>
            <a:pPr algn="just"/>
            <a:r>
              <a:rPr lang="es-AR" dirty="0"/>
              <a:t>También tiene como ventaja que al programador le resulta más ordenado tener lo referente a HTML en un archivo y las reglas de estilo en un archivo aparte.</a:t>
            </a:r>
          </a:p>
          <a:p>
            <a:pPr algn="just"/>
            <a:r>
              <a:rPr lang="es-AR" dirty="0"/>
              <a:t>Otra ventaja es que cuando un navegador solicita una página, se le envía el archivo HTML y el archivo CSS, quedando guardado este último archivo en la caché de la computadora, con lo cual, en las sucesivas páginas que requieran el mismo archivo de estilos, ese mismo archivo se rescata de la caché y no requiere que el servidor web se lo reenvíe (ahorrando tiempo de transferencia)</a:t>
            </a:r>
          </a:p>
          <a:p>
            <a:pPr algn="just"/>
            <a:endParaRPr lang="es-AR" dirty="0"/>
          </a:p>
        </p:txBody>
      </p:sp>
    </p:spTree>
    <p:extLst>
      <p:ext uri="{BB962C8B-B14F-4D97-AF65-F5344CB8AC3E}">
        <p14:creationId xmlns:p14="http://schemas.microsoft.com/office/powerpoint/2010/main" val="1586953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DBE-7528-4CF8-B49B-5B3D2C667DA8}"/>
              </a:ext>
            </a:extLst>
          </p:cNvPr>
          <p:cNvSpPr>
            <a:spLocks noGrp="1"/>
          </p:cNvSpPr>
          <p:nvPr>
            <p:ph type="title"/>
          </p:nvPr>
        </p:nvSpPr>
        <p:spPr>
          <a:xfrm>
            <a:off x="646111" y="452718"/>
            <a:ext cx="9404723" cy="680757"/>
          </a:xfrm>
        </p:spPr>
        <p:txBody>
          <a:bodyPr/>
          <a:lstStyle/>
          <a:p>
            <a:r>
              <a:rPr lang="es-AR" dirty="0"/>
              <a:t>Box Model</a:t>
            </a:r>
          </a:p>
        </p:txBody>
      </p:sp>
      <p:sp>
        <p:nvSpPr>
          <p:cNvPr id="3" name="Marcador de contenido 2">
            <a:extLst>
              <a:ext uri="{FF2B5EF4-FFF2-40B4-BE49-F238E27FC236}">
                <a16:creationId xmlns:a16="http://schemas.microsoft.com/office/drawing/2014/main" id="{0F3AECF8-1DC4-4C4F-A3E5-29B666855FEE}"/>
              </a:ext>
            </a:extLst>
          </p:cNvPr>
          <p:cNvSpPr>
            <a:spLocks noGrp="1"/>
          </p:cNvSpPr>
          <p:nvPr>
            <p:ph idx="1"/>
          </p:nvPr>
        </p:nvSpPr>
        <p:spPr>
          <a:xfrm>
            <a:off x="645131" y="1223717"/>
            <a:ext cx="11143745" cy="5181565"/>
          </a:xfrm>
        </p:spPr>
        <p:txBody>
          <a:bodyPr/>
          <a:lstStyle/>
          <a:p>
            <a:pPr algn="just"/>
            <a:r>
              <a:rPr lang="es-AR" dirty="0"/>
              <a:t> El ancho y el alto de un elemento no solamente se calculan teniendo en cuenta sus propiedades width y height. El margen, el relleno y los bordes establecidos a un elemento determinan la anchura y altura final del elemento. En el siguiente ejemplo se muestran los estilos CSS de un elemento: </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De esta forma, la anchura del elemento en pantalla sería igual a la suma de la anchura original, los márgenes, los bordes y los rellenos:</a:t>
            </a:r>
          </a:p>
        </p:txBody>
      </p:sp>
      <p:pic>
        <p:nvPicPr>
          <p:cNvPr id="7" name="Imagen 6">
            <a:extLst>
              <a:ext uri="{FF2B5EF4-FFF2-40B4-BE49-F238E27FC236}">
                <a16:creationId xmlns:a16="http://schemas.microsoft.com/office/drawing/2014/main" id="{624C4C8F-D69B-4904-ABA7-78F94F717E84}"/>
              </a:ext>
            </a:extLst>
          </p:cNvPr>
          <p:cNvPicPr>
            <a:picLocks noChangeAspect="1"/>
          </p:cNvPicPr>
          <p:nvPr/>
        </p:nvPicPr>
        <p:blipFill>
          <a:blip r:embed="rId2"/>
          <a:stretch>
            <a:fillRect/>
          </a:stretch>
        </p:blipFill>
        <p:spPr>
          <a:xfrm>
            <a:off x="645131" y="2682929"/>
            <a:ext cx="4171104" cy="2726212"/>
          </a:xfrm>
          <a:prstGeom prst="rect">
            <a:avLst/>
          </a:prstGeom>
        </p:spPr>
      </p:pic>
      <p:pic>
        <p:nvPicPr>
          <p:cNvPr id="9" name="Imagen 8">
            <a:extLst>
              <a:ext uri="{FF2B5EF4-FFF2-40B4-BE49-F238E27FC236}">
                <a16:creationId xmlns:a16="http://schemas.microsoft.com/office/drawing/2014/main" id="{67C55226-DAEA-4A52-BB5F-BC13DCC25718}"/>
              </a:ext>
            </a:extLst>
          </p:cNvPr>
          <p:cNvPicPr>
            <a:picLocks noChangeAspect="1"/>
          </p:cNvPicPr>
          <p:nvPr/>
        </p:nvPicPr>
        <p:blipFill>
          <a:blip r:embed="rId3"/>
          <a:stretch>
            <a:fillRect/>
          </a:stretch>
        </p:blipFill>
        <p:spPr>
          <a:xfrm>
            <a:off x="5013144" y="2682929"/>
            <a:ext cx="6578823" cy="2726212"/>
          </a:xfrm>
          <a:prstGeom prst="rect">
            <a:avLst/>
          </a:prstGeom>
        </p:spPr>
      </p:pic>
    </p:spTree>
    <p:extLst>
      <p:ext uri="{BB962C8B-B14F-4D97-AF65-F5344CB8AC3E}">
        <p14:creationId xmlns:p14="http://schemas.microsoft.com/office/powerpoint/2010/main" val="371547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880DB-DF12-4261-9821-838963A5EE3B}"/>
              </a:ext>
            </a:extLst>
          </p:cNvPr>
          <p:cNvSpPr>
            <a:spLocks noGrp="1"/>
          </p:cNvSpPr>
          <p:nvPr>
            <p:ph type="title"/>
          </p:nvPr>
        </p:nvSpPr>
        <p:spPr>
          <a:xfrm>
            <a:off x="646111" y="452718"/>
            <a:ext cx="9404723" cy="661707"/>
          </a:xfrm>
        </p:spPr>
        <p:txBody>
          <a:bodyPr/>
          <a:lstStyle/>
          <a:p>
            <a:r>
              <a:rPr lang="es-AR" dirty="0"/>
              <a:t>Fondos</a:t>
            </a:r>
          </a:p>
        </p:txBody>
      </p:sp>
      <p:sp>
        <p:nvSpPr>
          <p:cNvPr id="3" name="Marcador de contenido 2">
            <a:extLst>
              <a:ext uri="{FF2B5EF4-FFF2-40B4-BE49-F238E27FC236}">
                <a16:creationId xmlns:a16="http://schemas.microsoft.com/office/drawing/2014/main" id="{5A15894A-8659-47B0-9F66-D9A6DF4BD98D}"/>
              </a:ext>
            </a:extLst>
          </p:cNvPr>
          <p:cNvSpPr>
            <a:spLocks noGrp="1"/>
          </p:cNvSpPr>
          <p:nvPr>
            <p:ph idx="1"/>
          </p:nvPr>
        </p:nvSpPr>
        <p:spPr>
          <a:xfrm>
            <a:off x="348380" y="1460215"/>
            <a:ext cx="11243546" cy="4807235"/>
          </a:xfrm>
        </p:spPr>
        <p:txBody>
          <a:bodyPr/>
          <a:lstStyle/>
          <a:p>
            <a:pPr algn="just"/>
            <a:r>
              <a:rPr lang="es-AR" dirty="0"/>
              <a:t>El último elemento que forma el </a:t>
            </a:r>
            <a:r>
              <a:rPr lang="es-AR" i="1" dirty="0"/>
              <a:t>box model</a:t>
            </a:r>
            <a:r>
              <a:rPr lang="es-AR" dirty="0"/>
              <a:t> es el fondo de la caja del elemento. </a:t>
            </a:r>
          </a:p>
          <a:p>
            <a:pPr algn="just"/>
            <a:r>
              <a:rPr lang="es-AR" dirty="0"/>
              <a:t>El fondo puede ser un color simple o una imagen. </a:t>
            </a:r>
          </a:p>
          <a:p>
            <a:pPr algn="just"/>
            <a:r>
              <a:rPr lang="es-AR" dirty="0"/>
              <a:t>El fondo solamente se visualiza en el área ocupada por el contenido y su relleno, ya que el color de los bordes se controla directamente desde los bordes y las zonas de los márgenes siempre son transparentes.</a:t>
            </a:r>
          </a:p>
          <a:p>
            <a:pPr algn="just"/>
            <a:r>
              <a:rPr lang="es-AR" dirty="0"/>
              <a:t>Para establecer un color o imagen de fondo en la página entera, se debe establecer un fondo al elemento &lt;body&gt;. Si se establece un fondo a la página, como el valor inicial del fondo de los elementos es transparente, todos los elementos de la página se visualizan con el mismo fondo a menos que algún elemento especifique su propio fondo. </a:t>
            </a:r>
          </a:p>
          <a:p>
            <a:pPr algn="just"/>
            <a:r>
              <a:rPr lang="es-AR" dirty="0"/>
              <a:t>CSS define cinco propiedades para establecer el fondo de cada elemento background-color, background-</a:t>
            </a:r>
            <a:r>
              <a:rPr lang="es-AR" dirty="0" err="1"/>
              <a:t>image</a:t>
            </a:r>
            <a:r>
              <a:rPr lang="es-AR" dirty="0"/>
              <a:t>, background-</a:t>
            </a:r>
            <a:r>
              <a:rPr lang="es-AR" dirty="0" err="1"/>
              <a:t>repeat</a:t>
            </a:r>
            <a:r>
              <a:rPr lang="es-AR" dirty="0"/>
              <a:t>, background-</a:t>
            </a:r>
            <a:r>
              <a:rPr lang="es-AR" dirty="0" err="1"/>
              <a:t>attachment</a:t>
            </a:r>
            <a:r>
              <a:rPr lang="es-AR" dirty="0"/>
              <a:t>, background-position y otra propiedad de tipo "shorthand" (background).</a:t>
            </a:r>
          </a:p>
        </p:txBody>
      </p:sp>
    </p:spTree>
    <p:extLst>
      <p:ext uri="{BB962C8B-B14F-4D97-AF65-F5344CB8AC3E}">
        <p14:creationId xmlns:p14="http://schemas.microsoft.com/office/powerpoint/2010/main" val="813565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996F9-56BC-4294-8AE5-13DC5883DFCF}"/>
              </a:ext>
            </a:extLst>
          </p:cNvPr>
          <p:cNvSpPr>
            <a:spLocks noGrp="1"/>
          </p:cNvSpPr>
          <p:nvPr>
            <p:ph type="title"/>
          </p:nvPr>
        </p:nvSpPr>
        <p:spPr>
          <a:xfrm>
            <a:off x="646111" y="452718"/>
            <a:ext cx="9404723" cy="756957"/>
          </a:xfrm>
        </p:spPr>
        <p:txBody>
          <a:bodyPr/>
          <a:lstStyle/>
          <a:p>
            <a:r>
              <a:rPr lang="es-AR" dirty="0"/>
              <a:t>Propiedades de los fondos</a:t>
            </a:r>
          </a:p>
        </p:txBody>
      </p:sp>
      <p:sp>
        <p:nvSpPr>
          <p:cNvPr id="3" name="Marcador de contenido 2">
            <a:extLst>
              <a:ext uri="{FF2B5EF4-FFF2-40B4-BE49-F238E27FC236}">
                <a16:creationId xmlns:a16="http://schemas.microsoft.com/office/drawing/2014/main" id="{8B6C1FC0-A404-4A68-905B-C60641A5BD36}"/>
              </a:ext>
            </a:extLst>
          </p:cNvPr>
          <p:cNvSpPr>
            <a:spLocks noGrp="1"/>
          </p:cNvSpPr>
          <p:nvPr>
            <p:ph idx="1"/>
          </p:nvPr>
        </p:nvSpPr>
        <p:spPr>
          <a:xfrm>
            <a:off x="285750" y="1304926"/>
            <a:ext cx="11591925" cy="4943474"/>
          </a:xfrm>
        </p:spPr>
        <p:txBody>
          <a:bodyPr>
            <a:normAutofit fontScale="92500"/>
          </a:bodyPr>
          <a:lstStyle/>
          <a:p>
            <a:pPr algn="just"/>
            <a:r>
              <a:rPr lang="es-AR" dirty="0"/>
              <a:t>La propiedad background-color permite mostrar un color de fondo sólido en la caja de un elemento. Esta propiedad no permite crear degradados ni ningún otro efecto avanzado.</a:t>
            </a:r>
          </a:p>
          <a:p>
            <a:pPr algn="just"/>
            <a:r>
              <a:rPr lang="es-AR" dirty="0"/>
              <a:t>Para crear efectos gráficos avanzados, es necesario utilizar la propiedad background-</a:t>
            </a:r>
            <a:r>
              <a:rPr lang="es-AR" dirty="0" err="1"/>
              <a:t>image</a:t>
            </a:r>
            <a:r>
              <a:rPr lang="es-AR" dirty="0"/>
              <a:t>, que permite mostrar una imagen como fondo de la caja de cualquier elemento.</a:t>
            </a:r>
          </a:p>
          <a:p>
            <a:pPr algn="just"/>
            <a:r>
              <a:rPr lang="es-AR" dirty="0"/>
              <a:t>CSS permite establecer de forma simultánea un color y una imagen de fondo. En este caso, la imagen se muestra delante del color, por lo que solamente si la imagen contiene zonas transparentes es posible ver el color de fondo.</a:t>
            </a:r>
          </a:p>
          <a:p>
            <a:pPr algn="just"/>
            <a:r>
              <a:rPr lang="es-AR" dirty="0"/>
              <a:t>Suele ser habitual indicar un color de fondo siempre que se muestra una imagen de fondo. En caso de que la imagen no se pueda mostrar o contenga errores, el navegador mostrará el color indicado (que debería ser, en lo posible, similar a la imagen) y la página no parecerá que contiene errores.</a:t>
            </a:r>
          </a:p>
          <a:p>
            <a:pPr algn="just"/>
            <a:r>
              <a:rPr lang="es-AR" dirty="0"/>
              <a:t>Si la imagen que se quiere mostrar es demasiado grande para el fondo del elemento, solamente se muestra la parte de imagen comprendida en el tamaño del elemento. Si la imagen es más pequeña que el elemento, CSS la repite horizontal y verticalmente hasta llenar el fondo del elemento.</a:t>
            </a:r>
          </a:p>
          <a:p>
            <a:endParaRPr lang="es-AR" dirty="0"/>
          </a:p>
          <a:p>
            <a:endParaRPr lang="es-AR" dirty="0"/>
          </a:p>
        </p:txBody>
      </p:sp>
    </p:spTree>
    <p:extLst>
      <p:ext uri="{BB962C8B-B14F-4D97-AF65-F5344CB8AC3E}">
        <p14:creationId xmlns:p14="http://schemas.microsoft.com/office/powerpoint/2010/main" val="4267839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D554-E75D-4386-80BA-DD80E9BDEC92}"/>
              </a:ext>
            </a:extLst>
          </p:cNvPr>
          <p:cNvSpPr>
            <a:spLocks noGrp="1"/>
          </p:cNvSpPr>
          <p:nvPr>
            <p:ph type="title"/>
          </p:nvPr>
        </p:nvSpPr>
        <p:spPr>
          <a:xfrm>
            <a:off x="646111" y="452718"/>
            <a:ext cx="9404723" cy="699807"/>
          </a:xfrm>
        </p:spPr>
        <p:txBody>
          <a:bodyPr/>
          <a:lstStyle/>
          <a:p>
            <a:r>
              <a:rPr lang="es-AR" dirty="0"/>
              <a:t>Propiedades de los fondos II</a:t>
            </a:r>
          </a:p>
        </p:txBody>
      </p:sp>
      <p:sp>
        <p:nvSpPr>
          <p:cNvPr id="3" name="Marcador de contenido 2">
            <a:extLst>
              <a:ext uri="{FF2B5EF4-FFF2-40B4-BE49-F238E27FC236}">
                <a16:creationId xmlns:a16="http://schemas.microsoft.com/office/drawing/2014/main" id="{82251989-ABB7-4B3B-A22C-E446A6A6E9D0}"/>
              </a:ext>
            </a:extLst>
          </p:cNvPr>
          <p:cNvSpPr>
            <a:spLocks noGrp="1"/>
          </p:cNvSpPr>
          <p:nvPr>
            <p:ph idx="1"/>
          </p:nvPr>
        </p:nvSpPr>
        <p:spPr>
          <a:xfrm>
            <a:off x="550862" y="1424268"/>
            <a:ext cx="11231563" cy="5128932"/>
          </a:xfrm>
        </p:spPr>
        <p:txBody>
          <a:bodyPr/>
          <a:lstStyle/>
          <a:p>
            <a:r>
              <a:rPr lang="es-AR" dirty="0"/>
              <a:t>En ocasiones, no es conveniente que la imagen de fondo se repita horizontal y verticalmente. Para ello, CSS introduce la propiedad background-</a:t>
            </a:r>
            <a:r>
              <a:rPr lang="es-AR" dirty="0" err="1"/>
              <a:t>repeat</a:t>
            </a:r>
            <a:r>
              <a:rPr lang="es-AR" dirty="0"/>
              <a:t> que permite controlar la forma de repetición de las imágenes de fondo.</a:t>
            </a:r>
          </a:p>
          <a:p>
            <a:r>
              <a:rPr lang="es-AR" dirty="0"/>
              <a:t>Valores: </a:t>
            </a:r>
            <a:r>
              <a:rPr lang="es-AR" dirty="0" err="1"/>
              <a:t>repeat</a:t>
            </a:r>
            <a:r>
              <a:rPr lang="es-AR" dirty="0"/>
              <a:t> | </a:t>
            </a:r>
            <a:r>
              <a:rPr lang="es-AR" dirty="0" err="1"/>
              <a:t>repeat</a:t>
            </a:r>
            <a:r>
              <a:rPr lang="es-AR" dirty="0"/>
              <a:t>-x | </a:t>
            </a:r>
            <a:r>
              <a:rPr lang="es-AR" dirty="0" err="1"/>
              <a:t>repeat</a:t>
            </a:r>
            <a:r>
              <a:rPr lang="es-AR" dirty="0"/>
              <a:t>-y | no-</a:t>
            </a:r>
            <a:r>
              <a:rPr lang="es-AR" dirty="0" err="1"/>
              <a:t>repeat</a:t>
            </a:r>
            <a:r>
              <a:rPr lang="es-AR" dirty="0"/>
              <a:t> </a:t>
            </a:r>
          </a:p>
          <a:p>
            <a:r>
              <a:rPr lang="es-AR" dirty="0"/>
              <a:t>El valor </a:t>
            </a:r>
            <a:r>
              <a:rPr lang="es-AR" dirty="0" err="1"/>
              <a:t>repeat</a:t>
            </a:r>
            <a:r>
              <a:rPr lang="es-AR" dirty="0"/>
              <a:t> indica que la imagen se debe repetir en todas direcciones y por tanto, es el comportamiento por defecto. El valor no-</a:t>
            </a:r>
            <a:r>
              <a:rPr lang="es-AR" dirty="0" err="1"/>
              <a:t>repeat</a:t>
            </a:r>
            <a:r>
              <a:rPr lang="es-AR" dirty="0"/>
              <a:t> muestra una sola vez la imagen y no se repite en ninguna dirección. El valor </a:t>
            </a:r>
            <a:r>
              <a:rPr lang="es-AR" dirty="0" err="1"/>
              <a:t>repeat</a:t>
            </a:r>
            <a:r>
              <a:rPr lang="es-AR" dirty="0"/>
              <a:t>-x repite la imagen sólo horizontalmente y el valor </a:t>
            </a:r>
            <a:r>
              <a:rPr lang="es-AR" dirty="0" err="1"/>
              <a:t>repeat</a:t>
            </a:r>
            <a:r>
              <a:rPr lang="es-AR" dirty="0"/>
              <a:t>-y repite la imagen solamente de forma vertical. </a:t>
            </a:r>
          </a:p>
          <a:p>
            <a:r>
              <a:rPr lang="es-AR" dirty="0"/>
              <a:t>La propiedad background-position permite indicar la distancia que se desplaza la imagen de fondo respecto de su posición original situada en la esquina superior izquierda. </a:t>
            </a:r>
          </a:p>
          <a:p>
            <a:r>
              <a:rPr lang="es-AR" dirty="0"/>
              <a:t>Para hacer que una imagen de fondo se muestre fija al desplazar la ventana del navegador, se debe añadir la propiedad background-</a:t>
            </a:r>
            <a:r>
              <a:rPr lang="es-AR" dirty="0" err="1"/>
              <a:t>attachment</a:t>
            </a:r>
            <a:r>
              <a:rPr lang="es-AR" dirty="0"/>
              <a:t>: </a:t>
            </a:r>
            <a:r>
              <a:rPr lang="es-AR" dirty="0" err="1"/>
              <a:t>fixed</a:t>
            </a:r>
            <a:r>
              <a:rPr lang="es-AR" dirty="0"/>
              <a:t>. </a:t>
            </a:r>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1291928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7F5F-8DA1-423D-A07F-76506FE78808}"/>
              </a:ext>
            </a:extLst>
          </p:cNvPr>
          <p:cNvSpPr>
            <a:spLocks noGrp="1"/>
          </p:cNvSpPr>
          <p:nvPr>
            <p:ph type="title"/>
          </p:nvPr>
        </p:nvSpPr>
        <p:spPr>
          <a:xfrm>
            <a:off x="646111" y="452718"/>
            <a:ext cx="9404723" cy="814107"/>
          </a:xfrm>
        </p:spPr>
        <p:txBody>
          <a:bodyPr/>
          <a:lstStyle/>
          <a:p>
            <a:r>
              <a:rPr lang="es-AR" dirty="0"/>
              <a:t>Posicionamiento</a:t>
            </a:r>
          </a:p>
        </p:txBody>
      </p:sp>
      <p:sp>
        <p:nvSpPr>
          <p:cNvPr id="3" name="Marcador de contenido 2">
            <a:extLst>
              <a:ext uri="{FF2B5EF4-FFF2-40B4-BE49-F238E27FC236}">
                <a16:creationId xmlns:a16="http://schemas.microsoft.com/office/drawing/2014/main" id="{3F886072-2712-49DB-8354-B8AAB99F49F3}"/>
              </a:ext>
            </a:extLst>
          </p:cNvPr>
          <p:cNvSpPr>
            <a:spLocks noGrp="1"/>
          </p:cNvSpPr>
          <p:nvPr>
            <p:ph idx="1"/>
          </p:nvPr>
        </p:nvSpPr>
        <p:spPr>
          <a:xfrm>
            <a:off x="368904" y="1270466"/>
            <a:ext cx="11480195" cy="5282733"/>
          </a:xfrm>
        </p:spPr>
        <p:txBody>
          <a:bodyPr>
            <a:normAutofit lnSpcReduction="10000"/>
          </a:bodyPr>
          <a:lstStyle/>
          <a:p>
            <a:pPr algn="just"/>
            <a:r>
              <a:rPr lang="es-AR" dirty="0"/>
              <a:t>Cuando los navegadores descargan el contenido HTML y CSS de las páginas web, aplican un procesamiento muy complejo antes de mostrar las páginas en la pantalla del usuario.</a:t>
            </a:r>
          </a:p>
          <a:p>
            <a:pPr algn="just"/>
            <a:endParaRPr lang="es-AR" dirty="0"/>
          </a:p>
          <a:p>
            <a:pPr algn="just"/>
            <a:r>
              <a:rPr lang="es-AR" dirty="0"/>
              <a:t>Para cumplir con el modelo de cajas, los navegadores crean una caja para representar a cada elemento de la página HTML. Los factores que se tienen en cuenta para generar cada caja son:</a:t>
            </a:r>
          </a:p>
          <a:p>
            <a:pPr algn="just"/>
            <a:endParaRPr lang="es-AR" dirty="0"/>
          </a:p>
          <a:p>
            <a:pPr algn="just"/>
            <a:r>
              <a:rPr lang="es-AR" dirty="0"/>
              <a:t>Las propiedades width y height de la caja (si están establecidas).</a:t>
            </a:r>
          </a:p>
          <a:p>
            <a:pPr algn="just"/>
            <a:r>
              <a:rPr lang="es-AR" dirty="0"/>
              <a:t>El tipo de cada elemento HTML (elemento de bloque o elemento en línea).</a:t>
            </a:r>
          </a:p>
          <a:p>
            <a:pPr algn="just"/>
            <a:r>
              <a:rPr lang="es-AR" dirty="0"/>
              <a:t>Posicionamiento de la caja (normal, relativo, absoluto, fijo o flotante).</a:t>
            </a:r>
          </a:p>
          <a:p>
            <a:pPr algn="just"/>
            <a:r>
              <a:rPr lang="es-AR" dirty="0"/>
              <a:t>Las relaciones entre elementos (dónde se encuentra cada elemento, elementos descendientes, etc.)</a:t>
            </a:r>
          </a:p>
          <a:p>
            <a:pPr algn="just"/>
            <a:r>
              <a:rPr lang="es-AR" dirty="0"/>
              <a:t>Otro tipo de información, como por ejemplo el tamaño de las imágenes y el tamaño de la ventana del navegador.</a:t>
            </a:r>
          </a:p>
        </p:txBody>
      </p:sp>
    </p:spTree>
    <p:extLst>
      <p:ext uri="{BB962C8B-B14F-4D97-AF65-F5344CB8AC3E}">
        <p14:creationId xmlns:p14="http://schemas.microsoft.com/office/powerpoint/2010/main" val="3904107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8B337-6A7B-4C50-A9F9-E097D0C640CB}"/>
              </a:ext>
            </a:extLst>
          </p:cNvPr>
          <p:cNvSpPr>
            <a:spLocks noGrp="1"/>
          </p:cNvSpPr>
          <p:nvPr>
            <p:ph type="title"/>
          </p:nvPr>
        </p:nvSpPr>
        <p:spPr>
          <a:xfrm>
            <a:off x="646111" y="452718"/>
            <a:ext cx="9404723" cy="690282"/>
          </a:xfrm>
        </p:spPr>
        <p:txBody>
          <a:bodyPr/>
          <a:lstStyle/>
          <a:p>
            <a:r>
              <a:rPr lang="es-AR" dirty="0"/>
              <a:t>Posicionamiento II</a:t>
            </a:r>
          </a:p>
        </p:txBody>
      </p:sp>
      <p:sp>
        <p:nvSpPr>
          <p:cNvPr id="3" name="Marcador de contenido 2">
            <a:extLst>
              <a:ext uri="{FF2B5EF4-FFF2-40B4-BE49-F238E27FC236}">
                <a16:creationId xmlns:a16="http://schemas.microsoft.com/office/drawing/2014/main" id="{D52EAC52-5954-4DFD-8ED6-DB5F936F2D9A}"/>
              </a:ext>
            </a:extLst>
          </p:cNvPr>
          <p:cNvSpPr>
            <a:spLocks noGrp="1"/>
          </p:cNvSpPr>
          <p:nvPr>
            <p:ph idx="1"/>
          </p:nvPr>
        </p:nvSpPr>
        <p:spPr>
          <a:xfrm>
            <a:off x="645130" y="1481418"/>
            <a:ext cx="10946795" cy="4923864"/>
          </a:xfrm>
        </p:spPr>
        <p:txBody>
          <a:bodyPr>
            <a:normAutofit fontScale="92500" lnSpcReduction="10000"/>
          </a:bodyPr>
          <a:lstStyle/>
          <a:p>
            <a:pPr algn="just"/>
            <a:r>
              <a:rPr lang="es-AR" dirty="0"/>
              <a:t>El estándar de CSS define cinco modelos diferentes para posicionar una caja:</a:t>
            </a:r>
          </a:p>
          <a:p>
            <a:pPr algn="just"/>
            <a:r>
              <a:rPr lang="es-AR" dirty="0"/>
              <a:t>Posicionamiento normal o estático: se trata del posicionamiento que utilizan los navegadores si no se indica lo contrario.</a:t>
            </a:r>
          </a:p>
          <a:p>
            <a:pPr algn="just"/>
            <a:r>
              <a:rPr lang="es-AR" dirty="0"/>
              <a:t>Posicionamiento relativo: variante del posicionamiento normal que consiste en posicionar una caja según el posicionamiento normal y después desplazarla respecto de su posición original.</a:t>
            </a:r>
          </a:p>
          <a:p>
            <a:pPr algn="just"/>
            <a:r>
              <a:rPr lang="es-AR" dirty="0"/>
              <a:t>Posicionamiento absoluto: la posición de una caja se establece de forma absoluta respecto de su elemento contenedor y el resto de elementos de la página ignoran la nueva posición del elemento.</a:t>
            </a:r>
          </a:p>
          <a:p>
            <a:pPr algn="just"/>
            <a:r>
              <a:rPr lang="es-AR" dirty="0"/>
              <a:t>Posicionamiento fijo: 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algn="just"/>
            <a:r>
              <a:rPr lang="es-AR" dirty="0"/>
              <a:t>Posicionamiento flotante: se trata del modelo más especial de posicionamiento, ya que desplaza las cajas todo lo posible hacia la izquierda o hacia la derecha de la línea en la que se encuentran.</a:t>
            </a:r>
          </a:p>
          <a:p>
            <a:endParaRPr lang="es-AR" dirty="0"/>
          </a:p>
        </p:txBody>
      </p:sp>
    </p:spTree>
    <p:extLst>
      <p:ext uri="{BB962C8B-B14F-4D97-AF65-F5344CB8AC3E}">
        <p14:creationId xmlns:p14="http://schemas.microsoft.com/office/powerpoint/2010/main" val="14149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CFF57-7537-455F-AE6F-3CC3C03A9287}"/>
              </a:ext>
            </a:extLst>
          </p:cNvPr>
          <p:cNvSpPr>
            <a:spLocks noGrp="1"/>
          </p:cNvSpPr>
          <p:nvPr>
            <p:ph type="title"/>
          </p:nvPr>
        </p:nvSpPr>
        <p:spPr>
          <a:xfrm>
            <a:off x="646111" y="452718"/>
            <a:ext cx="9404723" cy="718857"/>
          </a:xfrm>
        </p:spPr>
        <p:txBody>
          <a:bodyPr/>
          <a:lstStyle/>
          <a:p>
            <a:r>
              <a:rPr lang="es-AR" dirty="0"/>
              <a:t>Propiedad position</a:t>
            </a:r>
          </a:p>
        </p:txBody>
      </p:sp>
      <p:sp>
        <p:nvSpPr>
          <p:cNvPr id="3" name="Marcador de contenido 2">
            <a:extLst>
              <a:ext uri="{FF2B5EF4-FFF2-40B4-BE49-F238E27FC236}">
                <a16:creationId xmlns:a16="http://schemas.microsoft.com/office/drawing/2014/main" id="{D348D67D-03C5-4404-9903-31FA1F270020}"/>
              </a:ext>
            </a:extLst>
          </p:cNvPr>
          <p:cNvSpPr>
            <a:spLocks noGrp="1"/>
          </p:cNvSpPr>
          <p:nvPr>
            <p:ph idx="1"/>
          </p:nvPr>
        </p:nvSpPr>
        <p:spPr>
          <a:xfrm>
            <a:off x="645130" y="1334061"/>
            <a:ext cx="10813445" cy="5071221"/>
          </a:xfrm>
        </p:spPr>
        <p:txBody>
          <a:bodyPr>
            <a:normAutofit fontScale="92500" lnSpcReduction="20000"/>
          </a:bodyPr>
          <a:lstStyle/>
          <a:p>
            <a:pPr algn="just"/>
            <a:r>
              <a:rPr lang="es-AR" dirty="0"/>
              <a:t>El significado de cada uno de los posibles valores de la propiedad position es el siguiente:</a:t>
            </a:r>
          </a:p>
          <a:p>
            <a:pPr algn="just"/>
            <a:endParaRPr lang="es-AR" dirty="0"/>
          </a:p>
          <a:p>
            <a:pPr algn="just"/>
            <a:r>
              <a:rPr lang="es-AR" dirty="0" err="1"/>
              <a:t>static</a:t>
            </a:r>
            <a:r>
              <a:rPr lang="es-AR" dirty="0"/>
              <a:t>: corresponde al posicionamiento normal o estático. Si se utiliza este valor, se ignoran los valores de las propiedades top, right, bottom y left que se verán a continuación.</a:t>
            </a:r>
          </a:p>
          <a:p>
            <a:pPr algn="just"/>
            <a:r>
              <a:rPr lang="es-AR" dirty="0" err="1"/>
              <a:t>relative</a:t>
            </a:r>
            <a:r>
              <a:rPr lang="es-AR" dirty="0"/>
              <a:t>: corresponde al posicionamiento relativo. El desplazamiento de la caja se controla con las propiedades top, right, bottom y left.</a:t>
            </a:r>
          </a:p>
          <a:p>
            <a:pPr algn="just"/>
            <a:r>
              <a:rPr lang="es-AR" dirty="0" err="1"/>
              <a:t>absolute</a:t>
            </a:r>
            <a:r>
              <a:rPr lang="es-AR" dirty="0"/>
              <a:t>: corresponde al posicionamiento absoluto. El desplazamiento de la caja también se controla con las propiedades top, right, bottom y left, pero su interpretación es mucho más compleja, ya que el origen de coordenadas del desplazamiento depende del posicionamiento de su elemento contenedor.</a:t>
            </a:r>
          </a:p>
          <a:p>
            <a:pPr algn="just"/>
            <a:r>
              <a:rPr lang="es-AR" dirty="0" err="1"/>
              <a:t>fixed</a:t>
            </a:r>
            <a:r>
              <a:rPr lang="es-AR" dirty="0"/>
              <a:t>: corresponde al posicionamiento fijo. El desplazamiento se establece de la misma forma que en el posicionamiento absoluto, pero en este caso el elemento permanece inamovible en la pantalla.</a:t>
            </a:r>
          </a:p>
          <a:p>
            <a:pPr algn="just"/>
            <a:r>
              <a:rPr lang="es-AR" dirty="0"/>
              <a:t>La propiedad position no permite controlar el posicionamiento flotante, que se establece con otra propiedad llamada float y que se explica más adelante. Además, la propiedad position sólo indica cómo se posiciona una caja, pero no la desplaza.</a:t>
            </a:r>
          </a:p>
          <a:p>
            <a:pPr algn="just"/>
            <a:endParaRPr lang="es-AR" dirty="0"/>
          </a:p>
        </p:txBody>
      </p:sp>
    </p:spTree>
    <p:extLst>
      <p:ext uri="{BB962C8B-B14F-4D97-AF65-F5344CB8AC3E}">
        <p14:creationId xmlns:p14="http://schemas.microsoft.com/office/powerpoint/2010/main" val="2234270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8D236-8B69-4113-9406-D175E0160211}"/>
              </a:ext>
            </a:extLst>
          </p:cNvPr>
          <p:cNvSpPr>
            <a:spLocks noGrp="1"/>
          </p:cNvSpPr>
          <p:nvPr>
            <p:ph type="title"/>
          </p:nvPr>
        </p:nvSpPr>
        <p:spPr>
          <a:xfrm>
            <a:off x="646111" y="452718"/>
            <a:ext cx="9404723" cy="823632"/>
          </a:xfrm>
        </p:spPr>
        <p:txBody>
          <a:bodyPr/>
          <a:lstStyle/>
          <a:p>
            <a:r>
              <a:rPr lang="es-AR" dirty="0"/>
              <a:t>Desplazamientos</a:t>
            </a:r>
            <a:br>
              <a:rPr lang="es-AR" dirty="0"/>
            </a:br>
            <a:r>
              <a:rPr lang="es-AR" dirty="0"/>
              <a:t>top, right, bottom, left</a:t>
            </a:r>
          </a:p>
        </p:txBody>
      </p:sp>
      <p:sp>
        <p:nvSpPr>
          <p:cNvPr id="3" name="Marcador de contenido 2">
            <a:extLst>
              <a:ext uri="{FF2B5EF4-FFF2-40B4-BE49-F238E27FC236}">
                <a16:creationId xmlns:a16="http://schemas.microsoft.com/office/drawing/2014/main" id="{BE14480C-96C5-451F-BD77-508AE57B4AA3}"/>
              </a:ext>
            </a:extLst>
          </p:cNvPr>
          <p:cNvSpPr>
            <a:spLocks noGrp="1"/>
          </p:cNvSpPr>
          <p:nvPr>
            <p:ph idx="1"/>
          </p:nvPr>
        </p:nvSpPr>
        <p:spPr>
          <a:xfrm>
            <a:off x="1409093" y="2919693"/>
            <a:ext cx="8946541" cy="2090457"/>
          </a:xfrm>
        </p:spPr>
        <p:txBody>
          <a:bodyPr/>
          <a:lstStyle/>
          <a:p>
            <a:r>
              <a:rPr lang="es-AR" dirty="0"/>
              <a:t>Cuando se posiciona una caja también es necesario desplazarla respecto de su posición original o respecto de otro origen de coordenadas. </a:t>
            </a:r>
          </a:p>
          <a:p>
            <a:r>
              <a:rPr lang="es-AR" dirty="0"/>
              <a:t>CSS define cuatro propiedades llamadas top, right, bottom y left para controlar el desplazamiento de las cajas posicionadas:</a:t>
            </a:r>
          </a:p>
        </p:txBody>
      </p:sp>
    </p:spTree>
    <p:extLst>
      <p:ext uri="{BB962C8B-B14F-4D97-AF65-F5344CB8AC3E}">
        <p14:creationId xmlns:p14="http://schemas.microsoft.com/office/powerpoint/2010/main" val="3876048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80F7A-5270-4E85-A2D4-DA63E5DAF6C3}"/>
              </a:ext>
            </a:extLst>
          </p:cNvPr>
          <p:cNvSpPr>
            <a:spLocks noGrp="1"/>
          </p:cNvSpPr>
          <p:nvPr>
            <p:ph type="title"/>
          </p:nvPr>
        </p:nvSpPr>
        <p:spPr>
          <a:xfrm>
            <a:off x="646111" y="452718"/>
            <a:ext cx="9404723" cy="766482"/>
          </a:xfrm>
        </p:spPr>
        <p:txBody>
          <a:bodyPr/>
          <a:lstStyle/>
          <a:p>
            <a:r>
              <a:rPr lang="es-AR" dirty="0"/>
              <a:t>Posicionamiento normal</a:t>
            </a:r>
          </a:p>
        </p:txBody>
      </p:sp>
      <p:sp>
        <p:nvSpPr>
          <p:cNvPr id="3" name="Marcador de contenido 2">
            <a:extLst>
              <a:ext uri="{FF2B5EF4-FFF2-40B4-BE49-F238E27FC236}">
                <a16:creationId xmlns:a16="http://schemas.microsoft.com/office/drawing/2014/main" id="{97318097-028E-400E-BD1E-B7CFA29247FD}"/>
              </a:ext>
            </a:extLst>
          </p:cNvPr>
          <p:cNvSpPr>
            <a:spLocks noGrp="1"/>
          </p:cNvSpPr>
          <p:nvPr>
            <p:ph idx="1"/>
          </p:nvPr>
        </p:nvSpPr>
        <p:spPr>
          <a:xfrm>
            <a:off x="645130" y="1331259"/>
            <a:ext cx="10984895" cy="5174316"/>
          </a:xfrm>
        </p:spPr>
        <p:txBody>
          <a:bodyPr>
            <a:normAutofit lnSpcReduction="10000"/>
          </a:bodyPr>
          <a:lstStyle/>
          <a:p>
            <a:pPr algn="just"/>
            <a:r>
              <a:rPr lang="es-AR" dirty="0"/>
              <a:t>El posicionamiento normal o estático es el modelo que utilizan por defecto los navegadores para mostrar los elementos de las páginas. En este modelo, sólo se tiene en cuenta si el elemento es de bloque o en línea, sus propiedades width y height y su contenido.</a:t>
            </a:r>
          </a:p>
          <a:p>
            <a:pPr algn="just"/>
            <a:r>
              <a:rPr lang="es-AR" dirty="0"/>
              <a:t>Las cajas se muestran una debajo de otra comenzando desde el principio del elemento contenedor. La distancia entre las cajas se controla mediante los márgenes verticales.</a:t>
            </a:r>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Si un elemento se encuentra dentro de otro, el elemento padre se llama </a:t>
            </a:r>
            <a:r>
              <a:rPr lang="es-AR" i="1" dirty="0"/>
              <a:t>"elemento contenedor"</a:t>
            </a:r>
            <a:r>
              <a:rPr lang="es-AR" dirty="0"/>
              <a:t> y determina tanto la posición como el tamaño de todas sus cajas interiores.</a:t>
            </a:r>
          </a:p>
        </p:txBody>
      </p:sp>
      <p:pic>
        <p:nvPicPr>
          <p:cNvPr id="6" name="Imagen 5">
            <a:extLst>
              <a:ext uri="{FF2B5EF4-FFF2-40B4-BE49-F238E27FC236}">
                <a16:creationId xmlns:a16="http://schemas.microsoft.com/office/drawing/2014/main" id="{EAE6B157-9295-4ACE-AE1F-7DB4F8293E62}"/>
              </a:ext>
            </a:extLst>
          </p:cNvPr>
          <p:cNvPicPr>
            <a:picLocks noChangeAspect="1"/>
          </p:cNvPicPr>
          <p:nvPr/>
        </p:nvPicPr>
        <p:blipFill>
          <a:blip r:embed="rId2"/>
          <a:stretch>
            <a:fillRect/>
          </a:stretch>
        </p:blipFill>
        <p:spPr>
          <a:xfrm>
            <a:off x="4533900" y="3286124"/>
            <a:ext cx="3820620" cy="2165365"/>
          </a:xfrm>
          <a:prstGeom prst="rect">
            <a:avLst/>
          </a:prstGeom>
        </p:spPr>
      </p:pic>
    </p:spTree>
    <p:extLst>
      <p:ext uri="{BB962C8B-B14F-4D97-AF65-F5344CB8AC3E}">
        <p14:creationId xmlns:p14="http://schemas.microsoft.com/office/powerpoint/2010/main" val="1869700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4FAE3-484D-4C63-9051-BE43D00C7DDD}"/>
              </a:ext>
            </a:extLst>
          </p:cNvPr>
          <p:cNvSpPr>
            <a:spLocks noGrp="1"/>
          </p:cNvSpPr>
          <p:nvPr>
            <p:ph type="title"/>
          </p:nvPr>
        </p:nvSpPr>
        <p:spPr>
          <a:xfrm>
            <a:off x="646111" y="452718"/>
            <a:ext cx="9404723" cy="842682"/>
          </a:xfrm>
        </p:spPr>
        <p:txBody>
          <a:bodyPr/>
          <a:lstStyle/>
          <a:p>
            <a:r>
              <a:rPr lang="es-AR" dirty="0"/>
              <a:t>Posicionamiento normal II</a:t>
            </a:r>
          </a:p>
        </p:txBody>
      </p:sp>
      <p:sp>
        <p:nvSpPr>
          <p:cNvPr id="3" name="Marcador de contenido 2">
            <a:extLst>
              <a:ext uri="{FF2B5EF4-FFF2-40B4-BE49-F238E27FC236}">
                <a16:creationId xmlns:a16="http://schemas.microsoft.com/office/drawing/2014/main" id="{63233439-37BF-4A80-83DE-09EDC0042DCD}"/>
              </a:ext>
            </a:extLst>
          </p:cNvPr>
          <p:cNvSpPr>
            <a:spLocks noGrp="1"/>
          </p:cNvSpPr>
          <p:nvPr>
            <p:ph idx="1"/>
          </p:nvPr>
        </p:nvSpPr>
        <p:spPr>
          <a:xfrm>
            <a:off x="646111" y="1831873"/>
            <a:ext cx="11447206" cy="4819649"/>
          </a:xfrm>
        </p:spPr>
        <p:txBody>
          <a:bodyPr>
            <a:normAutofit lnSpcReduction="10000"/>
          </a:bodyPr>
          <a:lstStyle/>
          <a:p>
            <a:r>
              <a:rPr lang="es-AR" dirty="0"/>
              <a:t>En los  elementos en línea, sus </a:t>
            </a:r>
            <a:r>
              <a:rPr lang="es-AR" dirty="0" err="1"/>
              <a:t>cajasse</a:t>
            </a:r>
            <a:r>
              <a:rPr lang="es-AR" dirty="0"/>
              <a:t> muestran una detrás de otra de forma horizontal comenzando desde la posición más a la izquierda de su elemento contenedor. La distancia entre las cajas se controla mediante los márgenes laterales.</a:t>
            </a:r>
          </a:p>
          <a:p>
            <a:endParaRPr lang="es-AR" dirty="0"/>
          </a:p>
          <a:p>
            <a:endParaRPr lang="es-AR" dirty="0"/>
          </a:p>
          <a:p>
            <a:endParaRPr lang="es-AR" dirty="0"/>
          </a:p>
          <a:p>
            <a:endParaRPr lang="es-AR" dirty="0"/>
          </a:p>
          <a:p>
            <a:endParaRPr lang="es-AR" dirty="0"/>
          </a:p>
          <a:p>
            <a:endParaRPr lang="es-AR" dirty="0"/>
          </a:p>
          <a:p>
            <a:r>
              <a:rPr lang="es-AR" dirty="0"/>
              <a:t>Si las cajas en línea ocupan más espacio del disponible en su propia línea, el resto de cajas se muestran en las líneas inferiores. Si las cajas en línea ocupan un espacio menor que su propia línea, se puede controlar la distribución de las cajas mediante la propiedad text-align para centrarlas, alinearlas a la derecha o justificarlas. </a:t>
            </a:r>
          </a:p>
          <a:p>
            <a:endParaRPr lang="es-AR" dirty="0"/>
          </a:p>
        </p:txBody>
      </p:sp>
      <p:pic>
        <p:nvPicPr>
          <p:cNvPr id="5" name="Imagen 4">
            <a:extLst>
              <a:ext uri="{FF2B5EF4-FFF2-40B4-BE49-F238E27FC236}">
                <a16:creationId xmlns:a16="http://schemas.microsoft.com/office/drawing/2014/main" id="{A1C3B373-DEC1-43CC-8A3B-0B413EA3546D}"/>
              </a:ext>
            </a:extLst>
          </p:cNvPr>
          <p:cNvPicPr>
            <a:picLocks noChangeAspect="1"/>
          </p:cNvPicPr>
          <p:nvPr/>
        </p:nvPicPr>
        <p:blipFill>
          <a:blip r:embed="rId2"/>
          <a:stretch>
            <a:fillRect/>
          </a:stretch>
        </p:blipFill>
        <p:spPr>
          <a:xfrm>
            <a:off x="4616587" y="2821858"/>
            <a:ext cx="3886011" cy="2202426"/>
          </a:xfrm>
          <a:prstGeom prst="rect">
            <a:avLst/>
          </a:prstGeom>
        </p:spPr>
      </p:pic>
    </p:spTree>
    <p:extLst>
      <p:ext uri="{BB962C8B-B14F-4D97-AF65-F5344CB8AC3E}">
        <p14:creationId xmlns:p14="http://schemas.microsoft.com/office/powerpoint/2010/main" val="255733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21" y="113056"/>
            <a:ext cx="5585944" cy="3063505"/>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294" y="181658"/>
            <a:ext cx="3749365" cy="128027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776" y="2275554"/>
            <a:ext cx="3688400" cy="2446232"/>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21" y="3284979"/>
            <a:ext cx="4435224" cy="3528366"/>
          </a:xfrm>
          <a:prstGeom prst="rect">
            <a:avLst/>
          </a:prstGeom>
        </p:spPr>
      </p:pic>
      <p:sp>
        <p:nvSpPr>
          <p:cNvPr id="6" name="CuadroTexto 5"/>
          <p:cNvSpPr txBox="1"/>
          <p:nvPr/>
        </p:nvSpPr>
        <p:spPr>
          <a:xfrm>
            <a:off x="4854577" y="6269841"/>
            <a:ext cx="2164375" cy="369332"/>
          </a:xfrm>
          <a:prstGeom prst="rect">
            <a:avLst/>
          </a:prstGeom>
          <a:noFill/>
        </p:spPr>
        <p:txBody>
          <a:bodyPr wrap="none" rtlCol="0">
            <a:spAutoFit/>
          </a:bodyPr>
          <a:lstStyle/>
          <a:p>
            <a:r>
              <a:rPr lang="es-AR" dirty="0"/>
              <a:t>Forma alternativa</a:t>
            </a:r>
          </a:p>
        </p:txBody>
      </p:sp>
    </p:spTree>
    <p:extLst>
      <p:ext uri="{BB962C8B-B14F-4D97-AF65-F5344CB8AC3E}">
        <p14:creationId xmlns:p14="http://schemas.microsoft.com/office/powerpoint/2010/main" val="2744887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888E1-4547-4208-8297-48FF7BABBB4A}"/>
              </a:ext>
            </a:extLst>
          </p:cNvPr>
          <p:cNvSpPr>
            <a:spLocks noGrp="1"/>
          </p:cNvSpPr>
          <p:nvPr>
            <p:ph type="title"/>
          </p:nvPr>
        </p:nvSpPr>
        <p:spPr>
          <a:xfrm>
            <a:off x="646111" y="452718"/>
            <a:ext cx="9404723" cy="699807"/>
          </a:xfrm>
        </p:spPr>
        <p:txBody>
          <a:bodyPr/>
          <a:lstStyle/>
          <a:p>
            <a:r>
              <a:rPr lang="es-AR" dirty="0"/>
              <a:t>Posicionamiento relativo</a:t>
            </a:r>
          </a:p>
        </p:txBody>
      </p:sp>
      <p:sp>
        <p:nvSpPr>
          <p:cNvPr id="3" name="Marcador de contenido 2">
            <a:extLst>
              <a:ext uri="{FF2B5EF4-FFF2-40B4-BE49-F238E27FC236}">
                <a16:creationId xmlns:a16="http://schemas.microsoft.com/office/drawing/2014/main" id="{7AF032B1-D451-4909-AAC7-A86B07535BCD}"/>
              </a:ext>
            </a:extLst>
          </p:cNvPr>
          <p:cNvSpPr>
            <a:spLocks noGrp="1"/>
          </p:cNvSpPr>
          <p:nvPr>
            <p:ph idx="1"/>
          </p:nvPr>
        </p:nvSpPr>
        <p:spPr>
          <a:xfrm>
            <a:off x="419100" y="1352550"/>
            <a:ext cx="11372849" cy="5052731"/>
          </a:xfrm>
        </p:spPr>
        <p:txBody>
          <a:bodyPr>
            <a:normAutofit fontScale="92500" lnSpcReduction="20000"/>
          </a:bodyPr>
          <a:lstStyle/>
          <a:p>
            <a:pPr algn="just"/>
            <a:r>
              <a:rPr lang="es-AR" dirty="0"/>
              <a:t>El posicionamiento relativo desplaza una caja respecto de su posición original establecida mediante el posicionamiento normal. El desplazamiento de la caja se controla con las propiedades top, right, bottom y left.</a:t>
            </a:r>
          </a:p>
          <a:p>
            <a:pPr algn="just"/>
            <a:endParaRPr lang="es-AR" dirty="0"/>
          </a:p>
          <a:p>
            <a:pPr algn="just"/>
            <a:r>
              <a:rPr lang="es-AR" dirty="0"/>
              <a:t>El valor de la propiedad top se interpreta como el desplazamiento entre el borde superior de la caja en su posición final y el borde superior de la misma caja en su posición original.</a:t>
            </a:r>
          </a:p>
          <a:p>
            <a:pPr algn="just"/>
            <a:endParaRPr lang="es-AR" dirty="0"/>
          </a:p>
          <a:p>
            <a:pPr algn="just"/>
            <a:r>
              <a:rPr lang="es-AR" dirty="0"/>
              <a:t>De la misma forma, el valor de las propiedades left, right y bottom indica respectivamente el desplazamiento entre el borde izquierdo/derecho/inferior de la caja en su posición final y el borde izquierdo/derecho/inferior de la caja original.</a:t>
            </a:r>
          </a:p>
          <a:p>
            <a:pPr algn="just"/>
            <a:endParaRPr lang="es-AR" dirty="0"/>
          </a:p>
          <a:p>
            <a:pPr algn="just"/>
            <a:r>
              <a:rPr lang="es-AR" dirty="0"/>
              <a:t>Por tanto, la propiedad top se emplea para mover las cajas de forma descendente, la propiedad bottom mueve las cajas de forma ascendente, la propiedad left se utiliza para desplazar las cajas hacia la derecha y la propiedad right mueve las cajas hacia la izquierda. Este comportamiento parece poco intuitivo y es causa de errores cuando se empiezan a diseñar páginas con CSS. Si se utilizan valores negativos en las propiedades top, right, bottom y left, su efecto es justamente el inverso.</a:t>
            </a:r>
          </a:p>
        </p:txBody>
      </p:sp>
    </p:spTree>
    <p:extLst>
      <p:ext uri="{BB962C8B-B14F-4D97-AF65-F5344CB8AC3E}">
        <p14:creationId xmlns:p14="http://schemas.microsoft.com/office/powerpoint/2010/main" val="2258216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BFE92-DC56-4995-AEA1-C0A2944B1B56}"/>
              </a:ext>
            </a:extLst>
          </p:cNvPr>
          <p:cNvSpPr>
            <a:spLocks noGrp="1"/>
          </p:cNvSpPr>
          <p:nvPr>
            <p:ph type="title"/>
          </p:nvPr>
        </p:nvSpPr>
        <p:spPr>
          <a:xfrm>
            <a:off x="646111" y="452718"/>
            <a:ext cx="9404723" cy="699807"/>
          </a:xfrm>
        </p:spPr>
        <p:txBody>
          <a:bodyPr/>
          <a:lstStyle/>
          <a:p>
            <a:r>
              <a:rPr lang="es-AR" dirty="0"/>
              <a:t>Posicionamiento relativo II</a:t>
            </a:r>
          </a:p>
        </p:txBody>
      </p:sp>
      <p:sp>
        <p:nvSpPr>
          <p:cNvPr id="3" name="Marcador de contenido 2">
            <a:extLst>
              <a:ext uri="{FF2B5EF4-FFF2-40B4-BE49-F238E27FC236}">
                <a16:creationId xmlns:a16="http://schemas.microsoft.com/office/drawing/2014/main" id="{CDF78ED4-1A23-404D-853D-13DA3261A154}"/>
              </a:ext>
            </a:extLst>
          </p:cNvPr>
          <p:cNvSpPr>
            <a:spLocks noGrp="1"/>
          </p:cNvSpPr>
          <p:nvPr>
            <p:ph idx="1"/>
          </p:nvPr>
        </p:nvSpPr>
        <p:spPr>
          <a:xfrm>
            <a:off x="409576" y="1600200"/>
            <a:ext cx="11439524" cy="5029200"/>
          </a:xfrm>
        </p:spPr>
        <p:txBody>
          <a:bodyPr>
            <a:normAutofit fontScale="92500" lnSpcReduction="10000"/>
          </a:bodyPr>
          <a:lstStyle/>
          <a:p>
            <a:pPr algn="just"/>
            <a:r>
              <a:rPr lang="es-AR" dirty="0"/>
              <a:t>El desplazamiento relativo de una caja no afecta al resto de cajas adyacentes, que se muestran en la misma posición que si la caja desplazada no se hubiera movido de su posición original.</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En la imagen anterior, la caja 2 se ha desplazado lateralmente hacia la derecha y verticalmente de forma descendente. Como el resto de cajas de la página no modifican su posición, se producen solapamientos entre los contenidos de las cajas.</a:t>
            </a:r>
          </a:p>
          <a:p>
            <a:pPr algn="just"/>
            <a:r>
              <a:rPr lang="es-AR" dirty="0"/>
              <a:t>Las cajas desplazadas de forma relativa no modifican su tamaño</a:t>
            </a:r>
          </a:p>
          <a:p>
            <a:endParaRPr lang="es-AR" dirty="0"/>
          </a:p>
        </p:txBody>
      </p:sp>
      <p:pic>
        <p:nvPicPr>
          <p:cNvPr id="5" name="Imagen 4">
            <a:extLst>
              <a:ext uri="{FF2B5EF4-FFF2-40B4-BE49-F238E27FC236}">
                <a16:creationId xmlns:a16="http://schemas.microsoft.com/office/drawing/2014/main" id="{E6587F1F-9937-4C01-A42B-14B85A5F0B0B}"/>
              </a:ext>
            </a:extLst>
          </p:cNvPr>
          <p:cNvPicPr>
            <a:picLocks noChangeAspect="1"/>
          </p:cNvPicPr>
          <p:nvPr/>
        </p:nvPicPr>
        <p:blipFill>
          <a:blip r:embed="rId2"/>
          <a:stretch>
            <a:fillRect/>
          </a:stretch>
        </p:blipFill>
        <p:spPr>
          <a:xfrm>
            <a:off x="2664190" y="2581274"/>
            <a:ext cx="6863619" cy="2428875"/>
          </a:xfrm>
          <a:prstGeom prst="rect">
            <a:avLst/>
          </a:prstGeom>
        </p:spPr>
      </p:pic>
    </p:spTree>
    <p:extLst>
      <p:ext uri="{BB962C8B-B14F-4D97-AF65-F5344CB8AC3E}">
        <p14:creationId xmlns:p14="http://schemas.microsoft.com/office/powerpoint/2010/main" val="3556985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B818C-BBCB-4FE9-9F6E-E282C7ACE6AF}"/>
              </a:ext>
            </a:extLst>
          </p:cNvPr>
          <p:cNvSpPr>
            <a:spLocks noGrp="1"/>
          </p:cNvSpPr>
          <p:nvPr>
            <p:ph type="title"/>
          </p:nvPr>
        </p:nvSpPr>
        <p:spPr>
          <a:xfrm>
            <a:off x="646111" y="452718"/>
            <a:ext cx="9404723" cy="804582"/>
          </a:xfrm>
        </p:spPr>
        <p:txBody>
          <a:bodyPr/>
          <a:lstStyle/>
          <a:p>
            <a:r>
              <a:rPr lang="es-AR" dirty="0"/>
              <a:t>Posicionamiento absoluto</a:t>
            </a:r>
          </a:p>
        </p:txBody>
      </p:sp>
      <p:sp>
        <p:nvSpPr>
          <p:cNvPr id="3" name="Marcador de contenido 2">
            <a:extLst>
              <a:ext uri="{FF2B5EF4-FFF2-40B4-BE49-F238E27FC236}">
                <a16:creationId xmlns:a16="http://schemas.microsoft.com/office/drawing/2014/main" id="{38592B06-0751-4FD2-A09A-E5649F36D804}"/>
              </a:ext>
            </a:extLst>
          </p:cNvPr>
          <p:cNvSpPr>
            <a:spLocks noGrp="1"/>
          </p:cNvSpPr>
          <p:nvPr>
            <p:ph idx="1"/>
          </p:nvPr>
        </p:nvSpPr>
        <p:spPr/>
        <p:txBody>
          <a:bodyPr>
            <a:normAutofit lnSpcReduction="10000"/>
          </a:bodyPr>
          <a:lstStyle/>
          <a:p>
            <a:pPr algn="just"/>
            <a:r>
              <a:rPr lang="es-AR" dirty="0"/>
              <a:t>El posicionamiento absoluto se emplea para establecer de forma exacta la posición en la que se muestra la caja de un elemento. La nueva posición de la caja se indica mediante las propiedades top, right, bottom y left. La interpretación de los valores de estas propiedades es mucho más compleja que en el posicionamiento relativo, ya que en este caso dependen del posicionamiento del elemento contenedor.</a:t>
            </a:r>
          </a:p>
          <a:p>
            <a:endParaRPr lang="es-AR" dirty="0"/>
          </a:p>
          <a:p>
            <a:pPr algn="just"/>
            <a:r>
              <a:rPr lang="es-AR" dirty="0"/>
              <a:t>Cuando una caja se posiciona de forma absoluta, el resto de elementos de la página se ven afectados y modifican su posición. Al igual que en el posicionamiento relativo, cuando se posiciona de forma absoluta una caja es probable que se produzcan solapamientos con otras cajas.</a:t>
            </a:r>
          </a:p>
        </p:txBody>
      </p:sp>
    </p:spTree>
    <p:extLst>
      <p:ext uri="{BB962C8B-B14F-4D97-AF65-F5344CB8AC3E}">
        <p14:creationId xmlns:p14="http://schemas.microsoft.com/office/powerpoint/2010/main" val="1711966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CBAA-7F9A-4C19-BFD7-6DD2DCFCB86B}"/>
              </a:ext>
            </a:extLst>
          </p:cNvPr>
          <p:cNvSpPr>
            <a:spLocks noGrp="1"/>
          </p:cNvSpPr>
          <p:nvPr>
            <p:ph type="title"/>
          </p:nvPr>
        </p:nvSpPr>
        <p:spPr>
          <a:xfrm>
            <a:off x="646111" y="452718"/>
            <a:ext cx="9404723" cy="728382"/>
          </a:xfrm>
        </p:spPr>
        <p:txBody>
          <a:bodyPr/>
          <a:lstStyle/>
          <a:p>
            <a:r>
              <a:rPr lang="es-AR" dirty="0"/>
              <a:t>Posicionamiento absoluto II</a:t>
            </a:r>
          </a:p>
        </p:txBody>
      </p:sp>
      <p:sp>
        <p:nvSpPr>
          <p:cNvPr id="3" name="Marcador de contenido 2">
            <a:extLst>
              <a:ext uri="{FF2B5EF4-FFF2-40B4-BE49-F238E27FC236}">
                <a16:creationId xmlns:a16="http://schemas.microsoft.com/office/drawing/2014/main" id="{D05F55DC-AA91-48A0-88FE-2E361E400309}"/>
              </a:ext>
            </a:extLst>
          </p:cNvPr>
          <p:cNvSpPr>
            <a:spLocks noGrp="1"/>
          </p:cNvSpPr>
          <p:nvPr>
            <p:ph idx="1"/>
          </p:nvPr>
        </p:nvSpPr>
        <p:spPr>
          <a:xfrm>
            <a:off x="645130" y="1400176"/>
            <a:ext cx="11070620" cy="5457824"/>
          </a:xfrm>
        </p:spPr>
        <p:txBody>
          <a:bodyPr>
            <a:normAutofit fontScale="92500" lnSpcReduction="10000"/>
          </a:bodyPr>
          <a:lstStyle/>
          <a:p>
            <a:r>
              <a:rPr lang="es-AR" dirty="0"/>
              <a:t>En el siguiente ejemplo, se posiciona de forma absoluta la caja 2:</a:t>
            </a:r>
          </a:p>
          <a:p>
            <a:endParaRPr lang="es-AR" dirty="0"/>
          </a:p>
          <a:p>
            <a:endParaRPr lang="es-AR" dirty="0"/>
          </a:p>
          <a:p>
            <a:endParaRPr lang="es-AR" dirty="0"/>
          </a:p>
          <a:p>
            <a:endParaRPr lang="es-AR" dirty="0"/>
          </a:p>
          <a:p>
            <a:endParaRPr lang="es-AR" dirty="0"/>
          </a:p>
          <a:p>
            <a:pPr algn="just"/>
            <a:r>
              <a:rPr lang="es-AR" dirty="0"/>
              <a:t>La caja 2 está posicionada de forma absoluta, lo que provoca que el resto de elementos de la página modifiquen su posición. En concreto, la caja 3 deja su lugar original y pasa a ocupar el hueco dejado por la caja 2.</a:t>
            </a:r>
          </a:p>
          <a:p>
            <a:pPr algn="just"/>
            <a:r>
              <a:rPr lang="es-AR" dirty="0"/>
              <a:t>Las cajas posicionadas de forma absoluta "salen del flujo normal de la página", lo que provoca que el resto de elementos de la página se muevan y en ocasiones, ocupen la posición original en la que se encontraba la caja.</a:t>
            </a:r>
          </a:p>
          <a:p>
            <a:pPr algn="just"/>
            <a:r>
              <a:rPr lang="es-AR" dirty="0"/>
              <a:t>El desplazamiento de una caja posicionada de forma absoluta se controla mediante las propiedades top, right, bottom y left. A diferencia del posicionamiento relativo, la interpretación de los valores de estas propiedades depende del elemento contenedor de la caja posicionada.</a:t>
            </a:r>
          </a:p>
          <a:p>
            <a:endParaRPr lang="es-AR" dirty="0"/>
          </a:p>
        </p:txBody>
      </p:sp>
      <p:pic>
        <p:nvPicPr>
          <p:cNvPr id="5" name="Imagen 4">
            <a:extLst>
              <a:ext uri="{FF2B5EF4-FFF2-40B4-BE49-F238E27FC236}">
                <a16:creationId xmlns:a16="http://schemas.microsoft.com/office/drawing/2014/main" id="{3738BAF3-929D-4C5D-92AC-7AFF41C3F433}"/>
              </a:ext>
            </a:extLst>
          </p:cNvPr>
          <p:cNvPicPr>
            <a:picLocks noChangeAspect="1"/>
          </p:cNvPicPr>
          <p:nvPr/>
        </p:nvPicPr>
        <p:blipFill>
          <a:blip r:embed="rId2"/>
          <a:stretch>
            <a:fillRect/>
          </a:stretch>
        </p:blipFill>
        <p:spPr>
          <a:xfrm>
            <a:off x="3776662" y="1885950"/>
            <a:ext cx="4791075" cy="1695450"/>
          </a:xfrm>
          <a:prstGeom prst="rect">
            <a:avLst/>
          </a:prstGeom>
        </p:spPr>
      </p:pic>
    </p:spTree>
    <p:extLst>
      <p:ext uri="{BB962C8B-B14F-4D97-AF65-F5344CB8AC3E}">
        <p14:creationId xmlns:p14="http://schemas.microsoft.com/office/powerpoint/2010/main" val="1276228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C86CE-6841-4BBA-B224-9A93C3792684}"/>
              </a:ext>
            </a:extLst>
          </p:cNvPr>
          <p:cNvSpPr>
            <a:spLocks noGrp="1"/>
          </p:cNvSpPr>
          <p:nvPr>
            <p:ph type="title"/>
          </p:nvPr>
        </p:nvSpPr>
        <p:spPr>
          <a:xfrm>
            <a:off x="646111" y="452718"/>
            <a:ext cx="9404723" cy="690282"/>
          </a:xfrm>
        </p:spPr>
        <p:txBody>
          <a:bodyPr/>
          <a:lstStyle/>
          <a:p>
            <a:r>
              <a:rPr lang="es-AR" dirty="0"/>
              <a:t>Posicionamiento absoluto III</a:t>
            </a:r>
          </a:p>
        </p:txBody>
      </p:sp>
      <p:sp>
        <p:nvSpPr>
          <p:cNvPr id="3" name="Marcador de contenido 2">
            <a:extLst>
              <a:ext uri="{FF2B5EF4-FFF2-40B4-BE49-F238E27FC236}">
                <a16:creationId xmlns:a16="http://schemas.microsoft.com/office/drawing/2014/main" id="{DC970B4D-47DA-447F-89BB-D386943A36B2}"/>
              </a:ext>
            </a:extLst>
          </p:cNvPr>
          <p:cNvSpPr>
            <a:spLocks noGrp="1"/>
          </p:cNvSpPr>
          <p:nvPr>
            <p:ph idx="1"/>
          </p:nvPr>
        </p:nvSpPr>
        <p:spPr>
          <a:xfrm>
            <a:off x="366713" y="1704975"/>
            <a:ext cx="11458574" cy="5238750"/>
          </a:xfrm>
        </p:spPr>
        <p:txBody>
          <a:bodyPr/>
          <a:lstStyle/>
          <a:p>
            <a:pPr algn="just"/>
            <a:r>
              <a:rPr lang="es-AR" dirty="0"/>
              <a:t>Determinar la referencia utilizada para interpretar los valores de top, right, bottom y left de una caja posicionada de forma absoluta es un proceso complejo que se compone de los siguientes pasos:</a:t>
            </a:r>
          </a:p>
          <a:p>
            <a:pPr algn="just"/>
            <a:endParaRPr lang="es-AR" dirty="0"/>
          </a:p>
          <a:p>
            <a:pPr algn="just"/>
            <a:r>
              <a:rPr lang="es-AR" dirty="0"/>
              <a:t>Se buscan todos los elementos contenedores de la caja hasta llegar al elemento &lt;body&gt; de la página.</a:t>
            </a:r>
          </a:p>
          <a:p>
            <a:pPr algn="just"/>
            <a:r>
              <a:rPr lang="es-AR" dirty="0"/>
              <a:t>Se recorren todos los elementos contenedores empezando por el más cercano a la caja y llegando hasta el &lt;body&gt;</a:t>
            </a:r>
          </a:p>
          <a:p>
            <a:pPr algn="just"/>
            <a:r>
              <a:rPr lang="es-AR" dirty="0"/>
              <a:t>El primer elemento contenedor que esté posicionado de cualquier forma diferente a position: </a:t>
            </a:r>
            <a:r>
              <a:rPr lang="es-AR" dirty="0" err="1"/>
              <a:t>static</a:t>
            </a:r>
            <a:r>
              <a:rPr lang="es-AR" dirty="0"/>
              <a:t> se convierte en la referencia que determina la posición de la caja posicionada de forma absoluta.</a:t>
            </a:r>
          </a:p>
          <a:p>
            <a:pPr algn="just"/>
            <a:r>
              <a:rPr lang="es-AR" dirty="0"/>
              <a:t>Si ningún elemento contenedor está posicionado, la referencia es la ventana del navegador, que no debe confundirse con el elemento &lt;body&gt; de la página.</a:t>
            </a:r>
          </a:p>
        </p:txBody>
      </p:sp>
    </p:spTree>
    <p:extLst>
      <p:ext uri="{BB962C8B-B14F-4D97-AF65-F5344CB8AC3E}">
        <p14:creationId xmlns:p14="http://schemas.microsoft.com/office/powerpoint/2010/main" val="4131500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3584A-5D81-4CD3-AC42-5A35ADF76172}"/>
              </a:ext>
            </a:extLst>
          </p:cNvPr>
          <p:cNvSpPr>
            <a:spLocks noGrp="1"/>
          </p:cNvSpPr>
          <p:nvPr>
            <p:ph type="title"/>
          </p:nvPr>
        </p:nvSpPr>
        <p:spPr>
          <a:xfrm>
            <a:off x="646111" y="452718"/>
            <a:ext cx="9404723" cy="737907"/>
          </a:xfrm>
        </p:spPr>
        <p:txBody>
          <a:bodyPr/>
          <a:lstStyle/>
          <a:p>
            <a:r>
              <a:rPr lang="es-AR" dirty="0"/>
              <a:t>Posicionamiento absoluto IV</a:t>
            </a:r>
          </a:p>
        </p:txBody>
      </p:sp>
      <p:sp>
        <p:nvSpPr>
          <p:cNvPr id="3" name="Marcador de contenido 2">
            <a:extLst>
              <a:ext uri="{FF2B5EF4-FFF2-40B4-BE49-F238E27FC236}">
                <a16:creationId xmlns:a16="http://schemas.microsoft.com/office/drawing/2014/main" id="{80EE6FA3-B425-4A86-AF54-C183BFB3E8A7}"/>
              </a:ext>
            </a:extLst>
          </p:cNvPr>
          <p:cNvSpPr>
            <a:spLocks noGrp="1"/>
          </p:cNvSpPr>
          <p:nvPr>
            <p:ph idx="1"/>
          </p:nvPr>
        </p:nvSpPr>
        <p:spPr>
          <a:xfrm>
            <a:off x="352425" y="1295401"/>
            <a:ext cx="11487149" cy="5353049"/>
          </a:xfrm>
        </p:spPr>
        <p:txBody>
          <a:bodyPr>
            <a:normAutofit fontScale="92500" lnSpcReduction="10000"/>
          </a:bodyPr>
          <a:lstStyle/>
          <a:p>
            <a:pPr algn="just"/>
            <a:r>
              <a:rPr lang="es-AR" dirty="0"/>
              <a:t>Una vez determinada la referencia del posicionamiento absoluto, la interpretación de los valores de las propiedades top, right, bottom y left se realiza como sigue:</a:t>
            </a:r>
          </a:p>
          <a:p>
            <a:pPr algn="just"/>
            <a:endParaRPr lang="es-AR" dirty="0"/>
          </a:p>
          <a:p>
            <a:pPr algn="just"/>
            <a:r>
              <a:rPr lang="es-AR" dirty="0"/>
              <a:t>top indica el desplazamiento desde el borde superior de la caja hasta el borde superior del elemento contenedor que se utiliza como referencia.</a:t>
            </a:r>
          </a:p>
          <a:p>
            <a:pPr algn="just"/>
            <a:r>
              <a:rPr lang="es-AR" dirty="0"/>
              <a:t>right indica el desplazamiento desde el borde derecho de la caja hasta el borde derecho del elemento contenedor que se utiliza como referencia.</a:t>
            </a:r>
          </a:p>
          <a:p>
            <a:pPr algn="just"/>
            <a:r>
              <a:rPr lang="es-AR" dirty="0"/>
              <a:t>bottom indica el desplazamiento desde el borde inferior de la caja hasta el borde inferior del elemento contenedor que se utiliza como referencia.</a:t>
            </a:r>
          </a:p>
          <a:p>
            <a:pPr algn="just"/>
            <a:r>
              <a:rPr lang="es-AR" dirty="0"/>
              <a:t>left indica el desplazamiento desde el borde izquierdo de la caja hasta el borde izquierdo del elemento contenedor que se utiliza como referencia.</a:t>
            </a:r>
          </a:p>
          <a:p>
            <a:pPr algn="just"/>
            <a:endParaRPr lang="es-AR" dirty="0"/>
          </a:p>
          <a:p>
            <a:pPr algn="just"/>
            <a:r>
              <a:rPr lang="es-AR" dirty="0"/>
              <a:t>Si se quiere posicionar un elemento de forma absoluta respecto de su elemento contenedor, es imprescindible posicionar este último. Para ello, sólo es necesario añadir la propiedad position: </a:t>
            </a:r>
            <a:r>
              <a:rPr lang="es-AR" dirty="0" err="1"/>
              <a:t>relative</a:t>
            </a:r>
            <a:r>
              <a:rPr lang="es-AR" dirty="0"/>
              <a:t>, por lo que no es obligatorio desplazar el elemento contenedor respecto de su posición original. </a:t>
            </a:r>
          </a:p>
          <a:p>
            <a:pPr algn="just"/>
            <a:endParaRPr lang="es-AR" dirty="0"/>
          </a:p>
        </p:txBody>
      </p:sp>
    </p:spTree>
    <p:extLst>
      <p:ext uri="{BB962C8B-B14F-4D97-AF65-F5344CB8AC3E}">
        <p14:creationId xmlns:p14="http://schemas.microsoft.com/office/powerpoint/2010/main" val="2158528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EFB0-CC4C-4CD9-A78F-5FE8BEFA3B52}"/>
              </a:ext>
            </a:extLst>
          </p:cNvPr>
          <p:cNvSpPr>
            <a:spLocks noGrp="1"/>
          </p:cNvSpPr>
          <p:nvPr>
            <p:ph type="title"/>
          </p:nvPr>
        </p:nvSpPr>
        <p:spPr>
          <a:xfrm>
            <a:off x="646111" y="452718"/>
            <a:ext cx="9404723" cy="747432"/>
          </a:xfrm>
        </p:spPr>
        <p:txBody>
          <a:bodyPr/>
          <a:lstStyle/>
          <a:p>
            <a:r>
              <a:rPr lang="es-AR" dirty="0"/>
              <a:t>Posicionamiento fijo</a:t>
            </a:r>
          </a:p>
        </p:txBody>
      </p:sp>
      <p:sp>
        <p:nvSpPr>
          <p:cNvPr id="3" name="Marcador de contenido 2">
            <a:extLst>
              <a:ext uri="{FF2B5EF4-FFF2-40B4-BE49-F238E27FC236}">
                <a16:creationId xmlns:a16="http://schemas.microsoft.com/office/drawing/2014/main" id="{6B94163D-F31C-414A-A2C8-2EFCD560FB73}"/>
              </a:ext>
            </a:extLst>
          </p:cNvPr>
          <p:cNvSpPr>
            <a:spLocks noGrp="1"/>
          </p:cNvSpPr>
          <p:nvPr>
            <p:ph idx="1"/>
          </p:nvPr>
        </p:nvSpPr>
        <p:spPr>
          <a:xfrm>
            <a:off x="314325" y="1457325"/>
            <a:ext cx="11487149" cy="5086349"/>
          </a:xfrm>
        </p:spPr>
        <p:txBody>
          <a:bodyPr/>
          <a:lstStyle/>
          <a:p>
            <a:pPr algn="just"/>
            <a:r>
              <a:rPr lang="es-AR" dirty="0"/>
              <a:t>El estándar CSS considera que el posicionamiento fijo es un caso particular del posicionamiento absoluto, ya que sólo se diferencian en el comportamiento de las cajas posicionadas.</a:t>
            </a:r>
          </a:p>
          <a:p>
            <a:pPr algn="just"/>
            <a:r>
              <a:rPr lang="es-AR" dirty="0"/>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p>
          <a:p>
            <a:pPr algn="just"/>
            <a:r>
              <a:rPr lang="es-AR" dirty="0"/>
              <a:t>La principal característica de una caja posicionada de forma fija es que su posición es inamovible dentro de la ventana del navegador. El posicionamiento fijo hace que las cajas no modifiquen su posición ni aunque el usuario suba o baje la página en la ventana de su navegador.</a:t>
            </a:r>
          </a:p>
          <a:p>
            <a:pPr algn="just"/>
            <a:r>
              <a:rPr lang="es-AR" dirty="0"/>
              <a:t>Si la página se visualiza en un medio paginado (por ejemplo en una impresora) las cajas posicionadas de forma fija se repiten en todas las páginas. Esta característica puede ser útil para crear encabezados o pies de página en páginas HTML preparadas para imprimir.</a:t>
            </a:r>
          </a:p>
          <a:p>
            <a:endParaRPr lang="es-AR" dirty="0"/>
          </a:p>
        </p:txBody>
      </p:sp>
    </p:spTree>
    <p:extLst>
      <p:ext uri="{BB962C8B-B14F-4D97-AF65-F5344CB8AC3E}">
        <p14:creationId xmlns:p14="http://schemas.microsoft.com/office/powerpoint/2010/main" val="506931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5F546-2C6A-41CE-8FDE-A054241DEFBC}"/>
              </a:ext>
            </a:extLst>
          </p:cNvPr>
          <p:cNvSpPr>
            <a:spLocks noGrp="1"/>
          </p:cNvSpPr>
          <p:nvPr>
            <p:ph type="title"/>
          </p:nvPr>
        </p:nvSpPr>
        <p:spPr>
          <a:xfrm>
            <a:off x="646111" y="452718"/>
            <a:ext cx="9404723" cy="728382"/>
          </a:xfrm>
        </p:spPr>
        <p:txBody>
          <a:bodyPr/>
          <a:lstStyle/>
          <a:p>
            <a:r>
              <a:rPr lang="es-AR" dirty="0"/>
              <a:t>Posicionamiento flotante</a:t>
            </a:r>
          </a:p>
        </p:txBody>
      </p:sp>
      <p:sp>
        <p:nvSpPr>
          <p:cNvPr id="3" name="Marcador de contenido 2">
            <a:extLst>
              <a:ext uri="{FF2B5EF4-FFF2-40B4-BE49-F238E27FC236}">
                <a16:creationId xmlns:a16="http://schemas.microsoft.com/office/drawing/2014/main" id="{8CF0F3F1-494E-4D48-9CD7-0CEFA73E003C}"/>
              </a:ext>
            </a:extLst>
          </p:cNvPr>
          <p:cNvSpPr>
            <a:spLocks noGrp="1"/>
          </p:cNvSpPr>
          <p:nvPr>
            <p:ph idx="1"/>
          </p:nvPr>
        </p:nvSpPr>
        <p:spPr>
          <a:xfrm>
            <a:off x="645130" y="1438276"/>
            <a:ext cx="11089670" cy="5076824"/>
          </a:xfrm>
        </p:spPr>
        <p:txBody>
          <a:bodyPr/>
          <a:lstStyle/>
          <a:p>
            <a:pPr algn="just"/>
            <a:r>
              <a:rPr lang="es-AR" dirty="0"/>
              <a:t>El posicionamiento flotante es el más difícil de comprender pero al mismo tiempo es el más utilizado. La mayoría de estructuras de las páginas web complejas están diseñadas con el posicionamiento flotante, como se verá más adelante.</a:t>
            </a:r>
          </a:p>
          <a:p>
            <a:pPr algn="just"/>
            <a:r>
              <a:rPr lang="es-AR" dirty="0"/>
              <a:t>Cuando una caja se posiciona con el modelo de posicionamiento flotante, automáticamente se convierte en una </a:t>
            </a:r>
            <a:r>
              <a:rPr lang="es-AR" i="1" dirty="0"/>
              <a:t>caja flotante</a:t>
            </a:r>
            <a:r>
              <a:rPr lang="es-AR" dirty="0"/>
              <a:t>, lo que significa que se desplaza hasta la zona más a la izquierda o más a la derecha de la posición en la que originalmente se encontraba.</a:t>
            </a:r>
          </a:p>
          <a:p>
            <a:pPr algn="just"/>
            <a:r>
              <a:rPr lang="es-AR" dirty="0"/>
              <a:t>La siguiente imagen muestra el resultado de posicionar de forma flotante hacia la derecha la caja 1:</a:t>
            </a:r>
          </a:p>
          <a:p>
            <a:endParaRPr lang="es-AR" dirty="0"/>
          </a:p>
        </p:txBody>
      </p:sp>
      <p:pic>
        <p:nvPicPr>
          <p:cNvPr id="5" name="Imagen 4">
            <a:extLst>
              <a:ext uri="{FF2B5EF4-FFF2-40B4-BE49-F238E27FC236}">
                <a16:creationId xmlns:a16="http://schemas.microsoft.com/office/drawing/2014/main" id="{17C69B9E-00F9-4C55-8FFC-496A368749A2}"/>
              </a:ext>
            </a:extLst>
          </p:cNvPr>
          <p:cNvPicPr>
            <a:picLocks noChangeAspect="1"/>
          </p:cNvPicPr>
          <p:nvPr/>
        </p:nvPicPr>
        <p:blipFill>
          <a:blip r:embed="rId2"/>
          <a:stretch>
            <a:fillRect/>
          </a:stretch>
        </p:blipFill>
        <p:spPr>
          <a:xfrm>
            <a:off x="3700462" y="4162426"/>
            <a:ext cx="4791075" cy="2609850"/>
          </a:xfrm>
          <a:prstGeom prst="rect">
            <a:avLst/>
          </a:prstGeom>
        </p:spPr>
      </p:pic>
    </p:spTree>
    <p:extLst>
      <p:ext uri="{BB962C8B-B14F-4D97-AF65-F5344CB8AC3E}">
        <p14:creationId xmlns:p14="http://schemas.microsoft.com/office/powerpoint/2010/main" val="11530874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2D12A-778B-403E-8A49-D10DE04D0C5C}"/>
              </a:ext>
            </a:extLst>
          </p:cNvPr>
          <p:cNvSpPr>
            <a:spLocks noGrp="1"/>
          </p:cNvSpPr>
          <p:nvPr>
            <p:ph type="title"/>
          </p:nvPr>
        </p:nvSpPr>
        <p:spPr>
          <a:xfrm>
            <a:off x="646111" y="452718"/>
            <a:ext cx="9404723" cy="756957"/>
          </a:xfrm>
        </p:spPr>
        <p:txBody>
          <a:bodyPr/>
          <a:lstStyle/>
          <a:p>
            <a:r>
              <a:rPr lang="es-AR" dirty="0"/>
              <a:t>Posicionamiento flotante II</a:t>
            </a:r>
          </a:p>
        </p:txBody>
      </p:sp>
      <p:sp>
        <p:nvSpPr>
          <p:cNvPr id="3" name="Marcador de contenido 2">
            <a:extLst>
              <a:ext uri="{FF2B5EF4-FFF2-40B4-BE49-F238E27FC236}">
                <a16:creationId xmlns:a16="http://schemas.microsoft.com/office/drawing/2014/main" id="{D8C06677-8241-46A5-9B79-49FBF179E118}"/>
              </a:ext>
            </a:extLst>
          </p:cNvPr>
          <p:cNvSpPr>
            <a:spLocks noGrp="1"/>
          </p:cNvSpPr>
          <p:nvPr>
            <p:ph idx="1"/>
          </p:nvPr>
        </p:nvSpPr>
        <p:spPr>
          <a:xfrm>
            <a:off x="342900" y="1209676"/>
            <a:ext cx="11477625" cy="5381624"/>
          </a:xfrm>
        </p:spPr>
        <p:txBody>
          <a:bodyPr/>
          <a:lstStyle/>
          <a:p>
            <a:r>
              <a:rPr lang="es-AR" dirty="0"/>
              <a:t>Cuando se posiciona una caja de forma flotante: * La caja deja de pertenecer al flujo normal de la página, lo que significa que el resto de cajas ocupan el lugar dejado por la caja flotante. * La caja flotante se posiciona lo más a la izquierda o lo más a la derecha posible de la posición en la que se encontraba originalmente.</a:t>
            </a:r>
          </a:p>
          <a:p>
            <a:r>
              <a:rPr lang="es-AR" dirty="0"/>
              <a:t>Si en el anterior ejemplo la caja 1 se posiciona de forma flotante hacia la izquierda, el resultado es el que muestra la siguiente imagen:</a:t>
            </a:r>
          </a:p>
          <a:p>
            <a:pPr marL="0" indent="0">
              <a:buNone/>
            </a:pPr>
            <a:endParaRPr lang="es-AR" dirty="0"/>
          </a:p>
        </p:txBody>
      </p:sp>
      <p:pic>
        <p:nvPicPr>
          <p:cNvPr id="5" name="Imagen 4">
            <a:extLst>
              <a:ext uri="{FF2B5EF4-FFF2-40B4-BE49-F238E27FC236}">
                <a16:creationId xmlns:a16="http://schemas.microsoft.com/office/drawing/2014/main" id="{28567D6E-0DF8-4537-BF92-81E5B4D396C4}"/>
              </a:ext>
            </a:extLst>
          </p:cNvPr>
          <p:cNvPicPr>
            <a:picLocks noChangeAspect="1"/>
          </p:cNvPicPr>
          <p:nvPr/>
        </p:nvPicPr>
        <p:blipFill>
          <a:blip r:embed="rId2"/>
          <a:stretch>
            <a:fillRect/>
          </a:stretch>
        </p:blipFill>
        <p:spPr>
          <a:xfrm>
            <a:off x="3116622" y="3429000"/>
            <a:ext cx="5717816" cy="3114675"/>
          </a:xfrm>
          <a:prstGeom prst="rect">
            <a:avLst/>
          </a:prstGeom>
        </p:spPr>
      </p:pic>
    </p:spTree>
    <p:extLst>
      <p:ext uri="{BB962C8B-B14F-4D97-AF65-F5344CB8AC3E}">
        <p14:creationId xmlns:p14="http://schemas.microsoft.com/office/powerpoint/2010/main" val="3430383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474F6-C17C-40DC-933D-84B1B293C89E}"/>
              </a:ext>
            </a:extLst>
          </p:cNvPr>
          <p:cNvSpPr>
            <a:spLocks noGrp="1"/>
          </p:cNvSpPr>
          <p:nvPr>
            <p:ph type="title"/>
          </p:nvPr>
        </p:nvSpPr>
        <p:spPr>
          <a:xfrm>
            <a:off x="646111" y="452718"/>
            <a:ext cx="9404723" cy="699807"/>
          </a:xfrm>
        </p:spPr>
        <p:txBody>
          <a:bodyPr/>
          <a:lstStyle/>
          <a:p>
            <a:r>
              <a:rPr lang="es-AR" dirty="0"/>
              <a:t>Posicionamiento flotante III</a:t>
            </a:r>
          </a:p>
        </p:txBody>
      </p:sp>
      <p:sp>
        <p:nvSpPr>
          <p:cNvPr id="3" name="Marcador de contenido 2">
            <a:extLst>
              <a:ext uri="{FF2B5EF4-FFF2-40B4-BE49-F238E27FC236}">
                <a16:creationId xmlns:a16="http://schemas.microsoft.com/office/drawing/2014/main" id="{94741C93-D39E-43B9-B23A-72CF836EEC43}"/>
              </a:ext>
            </a:extLst>
          </p:cNvPr>
          <p:cNvSpPr>
            <a:spLocks noGrp="1"/>
          </p:cNvSpPr>
          <p:nvPr>
            <p:ph idx="1"/>
          </p:nvPr>
        </p:nvSpPr>
        <p:spPr>
          <a:xfrm>
            <a:off x="828675" y="2028825"/>
            <a:ext cx="10315575" cy="4000500"/>
          </a:xfrm>
        </p:spPr>
        <p:txBody>
          <a:bodyPr/>
          <a:lstStyle/>
          <a:p>
            <a:r>
              <a:rPr lang="es-AR" dirty="0"/>
              <a:t>La caja 1 es de tipo flotante, por lo que </a:t>
            </a:r>
            <a:r>
              <a:rPr lang="es-AR" i="1" dirty="0"/>
              <a:t>desaparece del flujo normal</a:t>
            </a:r>
            <a:r>
              <a:rPr lang="es-AR" dirty="0"/>
              <a:t> de la página y el resto de cajas ocupan su lugar. El resultado es que la caja 2 ahora se muestra donde estaba la caja 1 y la caja 3 se muestra donde estaba la caja 2.</a:t>
            </a:r>
          </a:p>
          <a:p>
            <a:r>
              <a:rPr lang="es-AR" dirty="0"/>
              <a:t>Al mismo tiempo, la caja 1 se desplaza todo lo posible hacia la izquierda de la posición en la que se encontraba. El resultado es que la caja 1 se muestra encima de la nueva posición de la caja 2 y tapa todos sus contenidos.</a:t>
            </a:r>
          </a:p>
          <a:p>
            <a:r>
              <a:rPr lang="es-AR" dirty="0"/>
              <a:t>Si existen otras cajas flotantes, al posicionar de forma flotante otra caja, se tiene en cuenta el sitio disponible. </a:t>
            </a:r>
          </a:p>
          <a:p>
            <a:endParaRPr lang="es-AR" dirty="0"/>
          </a:p>
        </p:txBody>
      </p:sp>
    </p:spTree>
    <p:extLst>
      <p:ext uri="{BB962C8B-B14F-4D97-AF65-F5344CB8AC3E}">
        <p14:creationId xmlns:p14="http://schemas.microsoft.com/office/powerpoint/2010/main" val="327872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Glosario básico</a:t>
            </a:r>
          </a:p>
        </p:txBody>
      </p:sp>
      <p:sp>
        <p:nvSpPr>
          <p:cNvPr id="3" name="Marcador de contenido 2"/>
          <p:cNvSpPr>
            <a:spLocks noGrp="1"/>
          </p:cNvSpPr>
          <p:nvPr>
            <p:ph idx="1"/>
          </p:nvPr>
        </p:nvSpPr>
        <p:spPr>
          <a:xfrm>
            <a:off x="581977" y="1373649"/>
            <a:ext cx="11001602" cy="5140362"/>
          </a:xfrm>
        </p:spPr>
        <p:txBody>
          <a:bodyPr>
            <a:normAutofit fontScale="85000" lnSpcReduction="10000"/>
          </a:bodyPr>
          <a:lstStyle/>
          <a:p>
            <a:pPr marL="0" indent="0">
              <a:buNone/>
            </a:pPr>
            <a:r>
              <a:rPr lang="es-AR" dirty="0"/>
              <a:t>CSS define una serie de términos que permiten describir cada una de las partes que componen los estilos CSS. El siguiente esquema muestra las partes que forman un estilo CSS muy básico:</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Los diferentes términos se definen a continuación:</a:t>
            </a:r>
          </a:p>
          <a:p>
            <a:pPr>
              <a:buFont typeface="Wingdings" panose="05000000000000000000" pitchFamily="2" charset="2"/>
              <a:buChar char="Ø"/>
            </a:pPr>
            <a:r>
              <a:rPr lang="es-AR" dirty="0"/>
              <a:t>Regla: cada uno de los estilos que componen una hoja de estilos CSS. Cada regla está compuesta de una parte de "selectores", un símbolo de "llave de apertura" ({), otra parte denominada "declaración" y por último, un símbolo de "llave de cierre" (}).</a:t>
            </a:r>
          </a:p>
          <a:p>
            <a:pPr>
              <a:buFont typeface="Wingdings" panose="05000000000000000000" pitchFamily="2" charset="2"/>
              <a:buChar char="Ø"/>
            </a:pPr>
            <a:r>
              <a:rPr lang="es-AR" dirty="0"/>
              <a:t>Selector: indica el elemento o elementos HTML a los que se aplica la regla CSS.</a:t>
            </a:r>
          </a:p>
          <a:p>
            <a:pPr>
              <a:buFont typeface="Wingdings" panose="05000000000000000000" pitchFamily="2" charset="2"/>
              <a:buChar char="Ø"/>
            </a:pPr>
            <a:r>
              <a:rPr lang="es-AR" dirty="0"/>
              <a:t>Declaración: especifica los estilos que se aplican a los elementos. Está compuesta por una o más propiedades CSS.</a:t>
            </a:r>
          </a:p>
          <a:p>
            <a:pPr>
              <a:buFont typeface="Wingdings" panose="05000000000000000000" pitchFamily="2" charset="2"/>
              <a:buChar char="Ø"/>
            </a:pPr>
            <a:r>
              <a:rPr lang="es-AR" dirty="0"/>
              <a:t>Propiedad: característica que se modifica en el elemento seleccionado, como por ejemplo su tamaño de letra, su color de fondo, etc.</a:t>
            </a:r>
          </a:p>
          <a:p>
            <a:pPr>
              <a:buFont typeface="Wingdings" panose="05000000000000000000" pitchFamily="2" charset="2"/>
              <a:buChar char="Ø"/>
            </a:pPr>
            <a:r>
              <a:rPr lang="es-AR" dirty="0"/>
              <a:t>Valor: establece el nuevo valor de la característica modificada en el elemento.</a:t>
            </a:r>
          </a:p>
          <a:p>
            <a:pPr marL="0" indent="0">
              <a:buNone/>
            </a:pPr>
            <a:endParaRPr lang="es-AR" dirty="0"/>
          </a:p>
          <a:p>
            <a:pPr marL="0" indent="0">
              <a:buNone/>
            </a:pPr>
            <a:endParaRPr lang="es-AR" dirty="0"/>
          </a:p>
        </p:txBody>
      </p:sp>
      <p:pic>
        <p:nvPicPr>
          <p:cNvPr id="3077" name="Picture 5" descr="Componentes de un estilo CSS bÃ¡s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464" y="1893312"/>
            <a:ext cx="3173616" cy="176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37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E0FAE-1A50-4E5B-89AE-6FDF196DB48C}"/>
              </a:ext>
            </a:extLst>
          </p:cNvPr>
          <p:cNvSpPr>
            <a:spLocks noGrp="1"/>
          </p:cNvSpPr>
          <p:nvPr>
            <p:ph type="title"/>
          </p:nvPr>
        </p:nvSpPr>
        <p:spPr>
          <a:xfrm>
            <a:off x="646111" y="452718"/>
            <a:ext cx="9404723" cy="795057"/>
          </a:xfrm>
        </p:spPr>
        <p:txBody>
          <a:bodyPr/>
          <a:lstStyle/>
          <a:p>
            <a:r>
              <a:rPr lang="es-AR" dirty="0"/>
              <a:t>Posicionamiento flotante IV</a:t>
            </a:r>
          </a:p>
        </p:txBody>
      </p:sp>
      <p:sp>
        <p:nvSpPr>
          <p:cNvPr id="3" name="Marcador de contenido 2">
            <a:extLst>
              <a:ext uri="{FF2B5EF4-FFF2-40B4-BE49-F238E27FC236}">
                <a16:creationId xmlns:a16="http://schemas.microsoft.com/office/drawing/2014/main" id="{4D230071-26A9-4362-BE68-30880D3C715B}"/>
              </a:ext>
            </a:extLst>
          </p:cNvPr>
          <p:cNvSpPr>
            <a:spLocks noGrp="1"/>
          </p:cNvSpPr>
          <p:nvPr>
            <p:ph idx="1"/>
          </p:nvPr>
        </p:nvSpPr>
        <p:spPr>
          <a:xfrm>
            <a:off x="342900" y="1714501"/>
            <a:ext cx="11220449" cy="5143499"/>
          </a:xfrm>
        </p:spPr>
        <p:txBody>
          <a:bodyPr/>
          <a:lstStyle/>
          <a:p>
            <a:r>
              <a:rPr lang="es-AR" dirty="0"/>
              <a:t>En el siguiente ejemplo se posicionan de forma flotante hacia la izquierda las tres cajas:</a:t>
            </a:r>
          </a:p>
          <a:p>
            <a:endParaRPr lang="es-AR" dirty="0"/>
          </a:p>
          <a:p>
            <a:endParaRPr lang="es-AR" dirty="0"/>
          </a:p>
          <a:p>
            <a:endParaRPr lang="es-AR" dirty="0"/>
          </a:p>
          <a:p>
            <a:endParaRPr lang="es-AR" dirty="0"/>
          </a:p>
          <a:p>
            <a:endParaRPr lang="es-AR" dirty="0"/>
          </a:p>
          <a:p>
            <a:endParaRPr lang="es-AR" dirty="0"/>
          </a:p>
          <a:p>
            <a:pPr algn="just"/>
            <a:r>
              <a:rPr lang="es-AR" dirty="0"/>
              <a:t>Las cajas no se superponen entre sí porque las cajas flotantes tienen en cuenta las otras cajas flotantes existentes. Como la caja 1 ya estaba posicionada lo más a la izquierda posible, la caja 2 sólo puede colocarse al lado del borde derecho de la caja 1, que es el sitio más a la izquierda posible respecto de la zona en la que se encontraba.</a:t>
            </a:r>
          </a:p>
        </p:txBody>
      </p:sp>
      <p:pic>
        <p:nvPicPr>
          <p:cNvPr id="5" name="Imagen 4">
            <a:extLst>
              <a:ext uri="{FF2B5EF4-FFF2-40B4-BE49-F238E27FC236}">
                <a16:creationId xmlns:a16="http://schemas.microsoft.com/office/drawing/2014/main" id="{E73121EF-FDF1-416B-946D-B625AB369057}"/>
              </a:ext>
            </a:extLst>
          </p:cNvPr>
          <p:cNvPicPr>
            <a:picLocks noChangeAspect="1"/>
          </p:cNvPicPr>
          <p:nvPr/>
        </p:nvPicPr>
        <p:blipFill>
          <a:blip r:embed="rId2"/>
          <a:stretch>
            <a:fillRect/>
          </a:stretch>
        </p:blipFill>
        <p:spPr>
          <a:xfrm>
            <a:off x="3115127" y="2247900"/>
            <a:ext cx="5961745" cy="2619375"/>
          </a:xfrm>
          <a:prstGeom prst="rect">
            <a:avLst/>
          </a:prstGeom>
        </p:spPr>
      </p:pic>
    </p:spTree>
    <p:extLst>
      <p:ext uri="{BB962C8B-B14F-4D97-AF65-F5344CB8AC3E}">
        <p14:creationId xmlns:p14="http://schemas.microsoft.com/office/powerpoint/2010/main" val="139828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59E59-72CF-4D58-B43C-3D9A001A8694}"/>
              </a:ext>
            </a:extLst>
          </p:cNvPr>
          <p:cNvSpPr>
            <a:spLocks noGrp="1"/>
          </p:cNvSpPr>
          <p:nvPr>
            <p:ph type="title"/>
          </p:nvPr>
        </p:nvSpPr>
        <p:spPr>
          <a:xfrm>
            <a:off x="646111" y="452718"/>
            <a:ext cx="9404723" cy="680757"/>
          </a:xfrm>
        </p:spPr>
        <p:txBody>
          <a:bodyPr/>
          <a:lstStyle/>
          <a:p>
            <a:r>
              <a:rPr lang="es-AR" dirty="0"/>
              <a:t>Posicionamiento flotante V</a:t>
            </a:r>
          </a:p>
        </p:txBody>
      </p:sp>
      <p:sp>
        <p:nvSpPr>
          <p:cNvPr id="3" name="Marcador de contenido 2">
            <a:extLst>
              <a:ext uri="{FF2B5EF4-FFF2-40B4-BE49-F238E27FC236}">
                <a16:creationId xmlns:a16="http://schemas.microsoft.com/office/drawing/2014/main" id="{3529E63F-86E4-4456-8F5A-1E7F06B0E26D}"/>
              </a:ext>
            </a:extLst>
          </p:cNvPr>
          <p:cNvSpPr>
            <a:spLocks noGrp="1"/>
          </p:cNvSpPr>
          <p:nvPr>
            <p:ph idx="1"/>
          </p:nvPr>
        </p:nvSpPr>
        <p:spPr>
          <a:xfrm>
            <a:off x="276225" y="1257300"/>
            <a:ext cx="11410949" cy="5147982"/>
          </a:xfrm>
        </p:spPr>
        <p:txBody>
          <a:bodyPr/>
          <a:lstStyle/>
          <a:p>
            <a:r>
              <a:rPr lang="es-AR" dirty="0"/>
              <a:t>Si no existe sitio en la línea actual, la caja flotante baja a la línea inferior hasta que encuentra el sitio necesario para mostrarse lo más a la izquierda o lo más a la derecha posible en esa nueva línea:</a:t>
            </a:r>
          </a:p>
          <a:p>
            <a:endParaRPr lang="es-AR" dirty="0"/>
          </a:p>
          <a:p>
            <a:endParaRPr lang="es-AR" dirty="0"/>
          </a:p>
          <a:p>
            <a:endParaRPr lang="es-AR" dirty="0"/>
          </a:p>
          <a:p>
            <a:endParaRPr lang="es-AR" dirty="0"/>
          </a:p>
          <a:p>
            <a:endParaRPr lang="es-AR" dirty="0"/>
          </a:p>
          <a:p>
            <a:endParaRPr lang="es-AR" dirty="0"/>
          </a:p>
          <a:p>
            <a:r>
              <a:rPr lang="es-AR" dirty="0"/>
              <a:t>Las cajas flotantes influyen en la disposición de todas las demás cajas. Los elementos en línea </a:t>
            </a:r>
            <a:r>
              <a:rPr lang="es-AR" i="1" dirty="0"/>
              <a:t>hacen sitio</a:t>
            </a:r>
            <a:r>
              <a:rPr lang="es-AR" dirty="0"/>
              <a:t> a las cajas flotantes adaptando su anchura al espacio libre dejado por la caja desplazada. Los elementos de bloque no les hacen sitio, pero sí que adaptan sus contenidos para que no se solapen con las cajas flotantes.</a:t>
            </a:r>
          </a:p>
        </p:txBody>
      </p:sp>
      <p:pic>
        <p:nvPicPr>
          <p:cNvPr id="5" name="Imagen 4">
            <a:extLst>
              <a:ext uri="{FF2B5EF4-FFF2-40B4-BE49-F238E27FC236}">
                <a16:creationId xmlns:a16="http://schemas.microsoft.com/office/drawing/2014/main" id="{FDC4B1FB-2EE1-4605-9DB3-104BA546D277}"/>
              </a:ext>
            </a:extLst>
          </p:cNvPr>
          <p:cNvPicPr>
            <a:picLocks noChangeAspect="1"/>
          </p:cNvPicPr>
          <p:nvPr/>
        </p:nvPicPr>
        <p:blipFill>
          <a:blip r:embed="rId2"/>
          <a:stretch>
            <a:fillRect/>
          </a:stretch>
        </p:blipFill>
        <p:spPr>
          <a:xfrm>
            <a:off x="3700462" y="2233612"/>
            <a:ext cx="4791075" cy="2390775"/>
          </a:xfrm>
          <a:prstGeom prst="rect">
            <a:avLst/>
          </a:prstGeom>
        </p:spPr>
      </p:pic>
    </p:spTree>
    <p:extLst>
      <p:ext uri="{BB962C8B-B14F-4D97-AF65-F5344CB8AC3E}">
        <p14:creationId xmlns:p14="http://schemas.microsoft.com/office/powerpoint/2010/main" val="22737869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52942-3D7C-41D8-B565-B67BDB8EF40F}"/>
              </a:ext>
            </a:extLst>
          </p:cNvPr>
          <p:cNvSpPr>
            <a:spLocks noGrp="1"/>
          </p:cNvSpPr>
          <p:nvPr>
            <p:ph type="title"/>
          </p:nvPr>
        </p:nvSpPr>
        <p:spPr>
          <a:xfrm>
            <a:off x="646111" y="452718"/>
            <a:ext cx="9404723" cy="690282"/>
          </a:xfrm>
        </p:spPr>
        <p:txBody>
          <a:bodyPr/>
          <a:lstStyle/>
          <a:p>
            <a:r>
              <a:rPr lang="es-AR" dirty="0"/>
              <a:t>Clear</a:t>
            </a:r>
          </a:p>
        </p:txBody>
      </p:sp>
      <p:sp>
        <p:nvSpPr>
          <p:cNvPr id="3" name="Marcador de contenido 2">
            <a:extLst>
              <a:ext uri="{FF2B5EF4-FFF2-40B4-BE49-F238E27FC236}">
                <a16:creationId xmlns:a16="http://schemas.microsoft.com/office/drawing/2014/main" id="{9F3B136E-6295-4993-92C3-6A627245DDB6}"/>
              </a:ext>
            </a:extLst>
          </p:cNvPr>
          <p:cNvSpPr>
            <a:spLocks noGrp="1"/>
          </p:cNvSpPr>
          <p:nvPr>
            <p:ph idx="1"/>
          </p:nvPr>
        </p:nvSpPr>
        <p:spPr>
          <a:xfrm>
            <a:off x="381000" y="1238250"/>
            <a:ext cx="11420475" cy="5167032"/>
          </a:xfrm>
        </p:spPr>
        <p:txBody>
          <a:bodyPr>
            <a:normAutofit fontScale="85000" lnSpcReduction="10000"/>
          </a:bodyPr>
          <a:lstStyle/>
          <a:p>
            <a:pPr algn="just"/>
            <a:r>
              <a:rPr lang="es-AR" dirty="0"/>
              <a:t>La propiedad clear indica el lado del elemento HTML que no debe ser adyacente a ninguna caja posicionada de forma flotante. Si se indica el valor left, el elemento se desplaza de forma descendente hasta que pueda colocarse en una línea en la que no haya ninguna caja flotante en el lado izquierdo.</a:t>
            </a:r>
          </a:p>
          <a:p>
            <a:pPr algn="just"/>
            <a:endParaRPr lang="es-AR" dirty="0"/>
          </a:p>
          <a:p>
            <a:pPr algn="just"/>
            <a:r>
              <a:rPr lang="es-AR" dirty="0"/>
              <a:t>La especificación oficial de CSS explica este comportamiento como "un desplazamiento descendente hasta que el borde superior del elemento esté por debajo del borde inferior de cualquier elemento flotante hacia la izquierda".</a:t>
            </a:r>
          </a:p>
          <a:p>
            <a:pPr algn="just"/>
            <a:endParaRPr lang="es-AR" dirty="0"/>
          </a:p>
          <a:p>
            <a:pPr algn="just"/>
            <a:r>
              <a:rPr lang="es-AR" dirty="0"/>
              <a:t>Si se indica el valor right, el comportamiento es análogo, salvo que en este caso se tienen en cuenta los elementos desplazados hacia la derecha.</a:t>
            </a:r>
          </a:p>
          <a:p>
            <a:pPr algn="just"/>
            <a:endParaRPr lang="es-AR" dirty="0"/>
          </a:p>
          <a:p>
            <a:pPr algn="just"/>
            <a:r>
              <a:rPr lang="es-AR" dirty="0"/>
              <a:t>El valor </a:t>
            </a:r>
            <a:r>
              <a:rPr lang="es-AR" dirty="0" err="1"/>
              <a:t>both</a:t>
            </a:r>
            <a:r>
              <a:rPr lang="es-AR" dirty="0"/>
              <a:t> despeja los lados izquierdo y derecho del elemento, ya que desplaza el elemento de forma descendente hasta que el borde superior se encuentre por debajo del borde inferior de cualquier elemento flotante hacia la izquierda o hacia la derecha.</a:t>
            </a:r>
          </a:p>
          <a:p>
            <a:pPr algn="just"/>
            <a:endParaRPr lang="es-AR" dirty="0"/>
          </a:p>
          <a:p>
            <a:pPr algn="just"/>
            <a:r>
              <a:rPr lang="es-AR" dirty="0"/>
              <a:t>Como se verá más adelante, la propiedad clear es imprescindible cuando se crean las estructuras de las páginas web complejas.</a:t>
            </a:r>
          </a:p>
        </p:txBody>
      </p:sp>
    </p:spTree>
    <p:extLst>
      <p:ext uri="{BB962C8B-B14F-4D97-AF65-F5344CB8AC3E}">
        <p14:creationId xmlns:p14="http://schemas.microsoft.com/office/powerpoint/2010/main" val="2565526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D8045-A5E0-45C0-957F-AA3644E7E351}"/>
              </a:ext>
            </a:extLst>
          </p:cNvPr>
          <p:cNvSpPr>
            <a:spLocks noGrp="1"/>
          </p:cNvSpPr>
          <p:nvPr>
            <p:ph type="title"/>
          </p:nvPr>
        </p:nvSpPr>
        <p:spPr>
          <a:xfrm>
            <a:off x="646111" y="452718"/>
            <a:ext cx="9404723" cy="766482"/>
          </a:xfrm>
        </p:spPr>
        <p:txBody>
          <a:bodyPr/>
          <a:lstStyle/>
          <a:p>
            <a:r>
              <a:rPr lang="es-AR" dirty="0"/>
              <a:t>Display y Visibility</a:t>
            </a:r>
          </a:p>
        </p:txBody>
      </p:sp>
      <p:sp>
        <p:nvSpPr>
          <p:cNvPr id="3" name="Marcador de contenido 2">
            <a:extLst>
              <a:ext uri="{FF2B5EF4-FFF2-40B4-BE49-F238E27FC236}">
                <a16:creationId xmlns:a16="http://schemas.microsoft.com/office/drawing/2014/main" id="{13DB51FB-1A87-4075-9D53-ACE5E2C531A3}"/>
              </a:ext>
            </a:extLst>
          </p:cNvPr>
          <p:cNvSpPr>
            <a:spLocks noGrp="1"/>
          </p:cNvSpPr>
          <p:nvPr>
            <p:ph idx="1"/>
          </p:nvPr>
        </p:nvSpPr>
        <p:spPr>
          <a:xfrm>
            <a:off x="352425" y="1733550"/>
            <a:ext cx="11487149" cy="4810125"/>
          </a:xfrm>
        </p:spPr>
        <p:txBody>
          <a:bodyPr/>
          <a:lstStyle/>
          <a:p>
            <a:r>
              <a:rPr lang="es-AR" dirty="0"/>
              <a:t>Las propiedades display y visibility controlan la visualización de los elementos. Las dos propiedades permiten ocultar cualquier elemento de la página. Habitualmente se utilizan junto con JavaScript para crear efectos dinámicos como mostrar y ocultar determinados textos o imágenes cuando el usuario pincha sobre ellos.</a:t>
            </a:r>
          </a:p>
          <a:p>
            <a:endParaRPr lang="es-AR" dirty="0"/>
          </a:p>
          <a:p>
            <a:r>
              <a:rPr lang="es-AR" dirty="0"/>
              <a:t>La propiedad display permite ocultar completamente un elemento haciendo que desaparezca de la página. Como el elemento oculto no se muestra, el resto de elementos de la página se mueven para ocupar su lugar.</a:t>
            </a:r>
          </a:p>
          <a:p>
            <a:endParaRPr lang="es-AR" dirty="0"/>
          </a:p>
          <a:p>
            <a:r>
              <a:rPr lang="es-AR" dirty="0"/>
              <a:t>Por otra parte, la propiedad visibility permite hacer invisible un elemento, lo que significa que el navegador crea la caja del elemento pero no la muestra. En este caso, el resto de elementos de la página no modifican su posición, ya que aunque la caja no se ve, sigue ocupando sitio.</a:t>
            </a:r>
          </a:p>
        </p:txBody>
      </p:sp>
    </p:spTree>
    <p:extLst>
      <p:ext uri="{BB962C8B-B14F-4D97-AF65-F5344CB8AC3E}">
        <p14:creationId xmlns:p14="http://schemas.microsoft.com/office/powerpoint/2010/main" val="2661900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962FE-7F2C-45C4-97F3-2D8294BDA736}"/>
              </a:ext>
            </a:extLst>
          </p:cNvPr>
          <p:cNvSpPr>
            <a:spLocks noGrp="1"/>
          </p:cNvSpPr>
          <p:nvPr>
            <p:ph type="title"/>
          </p:nvPr>
        </p:nvSpPr>
        <p:spPr>
          <a:xfrm>
            <a:off x="646111" y="452718"/>
            <a:ext cx="9404723" cy="918882"/>
          </a:xfrm>
        </p:spPr>
        <p:txBody>
          <a:bodyPr/>
          <a:lstStyle/>
          <a:p>
            <a:r>
              <a:rPr lang="es-AR" dirty="0"/>
              <a:t>Display y Visibility II</a:t>
            </a:r>
          </a:p>
        </p:txBody>
      </p:sp>
      <p:sp>
        <p:nvSpPr>
          <p:cNvPr id="3" name="Marcador de contenido 2">
            <a:extLst>
              <a:ext uri="{FF2B5EF4-FFF2-40B4-BE49-F238E27FC236}">
                <a16:creationId xmlns:a16="http://schemas.microsoft.com/office/drawing/2014/main" id="{B8AAAC04-01EE-488A-A271-9514013942C1}"/>
              </a:ext>
            </a:extLst>
          </p:cNvPr>
          <p:cNvSpPr>
            <a:spLocks noGrp="1"/>
          </p:cNvSpPr>
          <p:nvPr>
            <p:ph idx="1"/>
          </p:nvPr>
        </p:nvSpPr>
        <p:spPr>
          <a:xfrm>
            <a:off x="295275" y="1552576"/>
            <a:ext cx="11534775" cy="5114924"/>
          </a:xfrm>
        </p:spPr>
        <p:txBody>
          <a:bodyPr/>
          <a:lstStyle/>
          <a:p>
            <a:r>
              <a:rPr lang="es-AR" dirty="0"/>
              <a:t>La siguiente imagen muestra la diferencia entre ocultar la caja número 5 mediante la propiedad display o hacerla invisible mediante la propiedad visibility:</a:t>
            </a:r>
          </a:p>
          <a:p>
            <a:endParaRPr lang="es-AR" dirty="0"/>
          </a:p>
          <a:p>
            <a:endParaRPr lang="es-AR" dirty="0"/>
          </a:p>
        </p:txBody>
      </p:sp>
      <p:pic>
        <p:nvPicPr>
          <p:cNvPr id="6" name="Imagen 5">
            <a:extLst>
              <a:ext uri="{FF2B5EF4-FFF2-40B4-BE49-F238E27FC236}">
                <a16:creationId xmlns:a16="http://schemas.microsoft.com/office/drawing/2014/main" id="{3E4B3668-47B5-409B-8AA6-B4F6ED492AA9}"/>
              </a:ext>
            </a:extLst>
          </p:cNvPr>
          <p:cNvPicPr>
            <a:picLocks noChangeAspect="1"/>
          </p:cNvPicPr>
          <p:nvPr/>
        </p:nvPicPr>
        <p:blipFill>
          <a:blip r:embed="rId2"/>
          <a:stretch>
            <a:fillRect/>
          </a:stretch>
        </p:blipFill>
        <p:spPr>
          <a:xfrm>
            <a:off x="2295525" y="2398707"/>
            <a:ext cx="7029450" cy="4268793"/>
          </a:xfrm>
          <a:prstGeom prst="rect">
            <a:avLst/>
          </a:prstGeom>
        </p:spPr>
      </p:pic>
    </p:spTree>
    <p:extLst>
      <p:ext uri="{BB962C8B-B14F-4D97-AF65-F5344CB8AC3E}">
        <p14:creationId xmlns:p14="http://schemas.microsoft.com/office/powerpoint/2010/main" val="4266710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C9EB-6856-4540-93F4-155943CB7AA6}"/>
              </a:ext>
            </a:extLst>
          </p:cNvPr>
          <p:cNvSpPr>
            <a:spLocks noGrp="1"/>
          </p:cNvSpPr>
          <p:nvPr>
            <p:ph type="title"/>
          </p:nvPr>
        </p:nvSpPr>
        <p:spPr>
          <a:xfrm>
            <a:off x="646111" y="452718"/>
            <a:ext cx="9404723" cy="642657"/>
          </a:xfrm>
        </p:spPr>
        <p:txBody>
          <a:bodyPr/>
          <a:lstStyle/>
          <a:p>
            <a:r>
              <a:rPr lang="es-AR" dirty="0"/>
              <a:t>Texto</a:t>
            </a:r>
          </a:p>
        </p:txBody>
      </p:sp>
      <p:sp>
        <p:nvSpPr>
          <p:cNvPr id="3" name="Marcador de contenido 2">
            <a:extLst>
              <a:ext uri="{FF2B5EF4-FFF2-40B4-BE49-F238E27FC236}">
                <a16:creationId xmlns:a16="http://schemas.microsoft.com/office/drawing/2014/main" id="{58E79769-7A00-4603-A221-FD703A097D82}"/>
              </a:ext>
            </a:extLst>
          </p:cNvPr>
          <p:cNvSpPr>
            <a:spLocks noGrp="1"/>
          </p:cNvSpPr>
          <p:nvPr>
            <p:ph idx="1"/>
          </p:nvPr>
        </p:nvSpPr>
        <p:spPr>
          <a:xfrm>
            <a:off x="645131" y="1266825"/>
            <a:ext cx="10622943" cy="5429249"/>
          </a:xfrm>
        </p:spPr>
        <p:txBody>
          <a:bodyPr>
            <a:normAutofit lnSpcReduction="10000"/>
          </a:bodyPr>
          <a:lstStyle/>
          <a:p>
            <a:pPr algn="just"/>
            <a:r>
              <a:rPr lang="es-AR" dirty="0"/>
              <a:t>CSS define numerosas propiedades que determinan la apariencia del texto en su conjunto. Estas propiedades adicionales permiten controlar al alineación del texto, el interlineado, la separación entre palabras, etc.</a:t>
            </a:r>
          </a:p>
          <a:p>
            <a:pPr algn="just"/>
            <a:r>
              <a:rPr lang="es-AR" dirty="0"/>
              <a:t>La propiedad que define la alineación del texto se denomina text-align.</a:t>
            </a:r>
          </a:p>
          <a:p>
            <a:pPr algn="just"/>
            <a:r>
              <a:rPr lang="es-AR" dirty="0"/>
              <a:t>La siguiente imagen muestra el efecto de establecer el valor left, right, center y justify respectivamente a cada uno de los párrafos de la página.</a:t>
            </a:r>
          </a:p>
          <a:p>
            <a:endParaRPr lang="es-AR" dirty="0"/>
          </a:p>
          <a:p>
            <a:endParaRPr lang="es-AR" dirty="0"/>
          </a:p>
          <a:p>
            <a:endParaRPr lang="es-AR" dirty="0"/>
          </a:p>
          <a:p>
            <a:endParaRPr lang="es-AR" dirty="0"/>
          </a:p>
          <a:p>
            <a:endParaRPr lang="es-AR" dirty="0"/>
          </a:p>
          <a:p>
            <a:endParaRPr lang="es-AR" dirty="0"/>
          </a:p>
          <a:p>
            <a:pPr algn="just"/>
            <a:r>
              <a:rPr lang="es-AR" dirty="0"/>
              <a:t>La propiedad text-align no sólo alinea el texto que contiene un elemento, sino que también alinea todos sus contenidos, como por ejemplo las imágenes</a:t>
            </a:r>
          </a:p>
          <a:p>
            <a:endParaRPr lang="es-AR" dirty="0"/>
          </a:p>
          <a:p>
            <a:endParaRPr lang="es-AR" dirty="0"/>
          </a:p>
          <a:p>
            <a:endParaRPr lang="es-AR" dirty="0"/>
          </a:p>
          <a:p>
            <a:endParaRPr lang="es-AR" dirty="0"/>
          </a:p>
          <a:p>
            <a:endParaRPr lang="es-AR" dirty="0"/>
          </a:p>
          <a:p>
            <a:endParaRPr lang="es-AR" dirty="0"/>
          </a:p>
        </p:txBody>
      </p:sp>
      <p:pic>
        <p:nvPicPr>
          <p:cNvPr id="7" name="Imagen 6">
            <a:extLst>
              <a:ext uri="{FF2B5EF4-FFF2-40B4-BE49-F238E27FC236}">
                <a16:creationId xmlns:a16="http://schemas.microsoft.com/office/drawing/2014/main" id="{CD88DCF2-E4AE-4F13-AA6D-E133A5BA4F8E}"/>
              </a:ext>
            </a:extLst>
          </p:cNvPr>
          <p:cNvPicPr>
            <a:picLocks noChangeAspect="1"/>
          </p:cNvPicPr>
          <p:nvPr/>
        </p:nvPicPr>
        <p:blipFill>
          <a:blip r:embed="rId2"/>
          <a:stretch>
            <a:fillRect/>
          </a:stretch>
        </p:blipFill>
        <p:spPr>
          <a:xfrm>
            <a:off x="3181351" y="3325560"/>
            <a:ext cx="6162674" cy="2341816"/>
          </a:xfrm>
          <a:prstGeom prst="rect">
            <a:avLst/>
          </a:prstGeom>
        </p:spPr>
      </p:pic>
    </p:spTree>
    <p:extLst>
      <p:ext uri="{BB962C8B-B14F-4D97-AF65-F5344CB8AC3E}">
        <p14:creationId xmlns:p14="http://schemas.microsoft.com/office/powerpoint/2010/main" val="2874377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047DE-AD37-465D-A25A-0E0CA17DE3A3}"/>
              </a:ext>
            </a:extLst>
          </p:cNvPr>
          <p:cNvSpPr>
            <a:spLocks noGrp="1"/>
          </p:cNvSpPr>
          <p:nvPr>
            <p:ph type="title"/>
          </p:nvPr>
        </p:nvSpPr>
        <p:spPr>
          <a:xfrm>
            <a:off x="646111" y="452718"/>
            <a:ext cx="9404723" cy="736985"/>
          </a:xfrm>
        </p:spPr>
        <p:txBody>
          <a:bodyPr/>
          <a:lstStyle/>
          <a:p>
            <a:r>
              <a:rPr lang="es-AR" dirty="0"/>
              <a:t>Interlineado</a:t>
            </a:r>
          </a:p>
        </p:txBody>
      </p:sp>
      <p:sp>
        <p:nvSpPr>
          <p:cNvPr id="3" name="Marcador de contenido 2">
            <a:extLst>
              <a:ext uri="{FF2B5EF4-FFF2-40B4-BE49-F238E27FC236}">
                <a16:creationId xmlns:a16="http://schemas.microsoft.com/office/drawing/2014/main" id="{2A289122-B137-488F-AC75-9C07FCE9D6CA}"/>
              </a:ext>
            </a:extLst>
          </p:cNvPr>
          <p:cNvSpPr>
            <a:spLocks noGrp="1"/>
          </p:cNvSpPr>
          <p:nvPr>
            <p:ph idx="1"/>
          </p:nvPr>
        </p:nvSpPr>
        <p:spPr>
          <a:xfrm>
            <a:off x="645131" y="1376516"/>
            <a:ext cx="10888107" cy="5299587"/>
          </a:xfrm>
        </p:spPr>
        <p:txBody>
          <a:bodyPr/>
          <a:lstStyle/>
          <a:p>
            <a:pPr algn="just"/>
            <a:r>
              <a:rPr lang="es-AR" dirty="0"/>
              <a:t>El interlineado de un texto se controla mediante la propiedad line-height, que permite controlar la altura ocupada por cada línea de texto.</a:t>
            </a:r>
          </a:p>
          <a:p>
            <a:pPr algn="just"/>
            <a:r>
              <a:rPr lang="es-AR" dirty="0"/>
              <a:t>Además de todas las unidades de medida y el uso de porcentajes, la propiedad line-height permite indicar un número sin unidades que se interpreta como el múltiplo del tamaño de letra del elemento. Por tanto, estas tres reglas CSS son equivalentes:</a:t>
            </a:r>
          </a:p>
          <a:p>
            <a:pPr marL="0" indent="0">
              <a:buNone/>
            </a:pPr>
            <a:r>
              <a:rPr lang="es-AR" dirty="0"/>
              <a:t>     </a:t>
            </a:r>
          </a:p>
          <a:p>
            <a:pPr marL="0" indent="0">
              <a:buNone/>
            </a:pPr>
            <a:r>
              <a:rPr lang="es-AR" dirty="0"/>
              <a:t>      p { line-height: 1.2; font-size: 1em }</a:t>
            </a:r>
          </a:p>
          <a:p>
            <a:pPr marL="0" indent="0">
              <a:buNone/>
            </a:pPr>
            <a:r>
              <a:rPr lang="es-AR" dirty="0"/>
              <a:t>      p { line-height: 1.2em; font-size: 1em }</a:t>
            </a:r>
          </a:p>
          <a:p>
            <a:pPr marL="0" indent="0">
              <a:buNone/>
            </a:pPr>
            <a:r>
              <a:rPr lang="es-AR" dirty="0"/>
              <a:t>      p { line-height: 120%; font-size: 1em }</a:t>
            </a:r>
          </a:p>
        </p:txBody>
      </p:sp>
    </p:spTree>
    <p:extLst>
      <p:ext uri="{BB962C8B-B14F-4D97-AF65-F5344CB8AC3E}">
        <p14:creationId xmlns:p14="http://schemas.microsoft.com/office/powerpoint/2010/main" val="379002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Comentarios</a:t>
            </a:r>
          </a:p>
        </p:txBody>
      </p:sp>
      <p:sp>
        <p:nvSpPr>
          <p:cNvPr id="3" name="Marcador de contenido 2"/>
          <p:cNvSpPr>
            <a:spLocks noGrp="1"/>
          </p:cNvSpPr>
          <p:nvPr>
            <p:ph idx="1"/>
          </p:nvPr>
        </p:nvSpPr>
        <p:spPr>
          <a:xfrm>
            <a:off x="627855" y="1532708"/>
            <a:ext cx="10936288" cy="5225143"/>
          </a:xfrm>
        </p:spPr>
        <p:txBody>
          <a:bodyPr>
            <a:normAutofit fontScale="92500" lnSpcReduction="20000"/>
          </a:bodyPr>
          <a:lstStyle/>
          <a:p>
            <a:pPr algn="just"/>
            <a:r>
              <a:rPr lang="es-AR" dirty="0"/>
              <a:t>CSS permite incluir comentarios entre sus reglas y estilos. Los comentarios son contenidos de texto que el diseñador incluye en el archivo CSS para su propia información y utilidad. Los navegadores ignoran por completo cualquier comentario de los archivos CSS, por lo que es común utilizarlos para estructurar de forma clara los archivos CSS complejos.</a:t>
            </a:r>
          </a:p>
          <a:p>
            <a:pPr algn="just"/>
            <a:r>
              <a:rPr lang="es-AR" dirty="0"/>
              <a:t>El comienzo de un comentario se indica mediante los caracteres /* y el final del comentario se indica mediante */, tal y como se muestra en el siguiente ejemplo:</a:t>
            </a:r>
          </a:p>
          <a:p>
            <a:pPr algn="just"/>
            <a:endParaRPr lang="es-AR" dirty="0"/>
          </a:p>
          <a:p>
            <a:pPr algn="just"/>
            <a:endParaRPr lang="es-AR" dirty="0"/>
          </a:p>
          <a:p>
            <a:pPr algn="just"/>
            <a:r>
              <a:rPr lang="es-AR" dirty="0"/>
              <a:t>Los comentarios pueden ocupar tantas líneas como sea necesario, pero no se puede incluir un comentario dentro de otro comentario:</a:t>
            </a:r>
          </a:p>
          <a:p>
            <a:pPr algn="just"/>
            <a:endParaRPr lang="es-AR" dirty="0"/>
          </a:p>
          <a:p>
            <a:pPr algn="just"/>
            <a:endParaRPr lang="es-AR" dirty="0"/>
          </a:p>
          <a:p>
            <a:pPr marL="0" indent="0">
              <a:buNone/>
            </a:pPr>
            <a:endParaRPr lang="es-AR" dirty="0"/>
          </a:p>
          <a:p>
            <a:pPr algn="just"/>
            <a:r>
              <a:rPr lang="es-AR" dirty="0"/>
              <a:t>Aunque los navegadores ignoran los comentarios, su contenido se envía junto con el resto de estilos, por lo que no se debe incluir en ellos ninguna información sensible o confidencial.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023" y="3493949"/>
            <a:ext cx="3817951" cy="54106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664" y="4705348"/>
            <a:ext cx="2865368" cy="1051651"/>
          </a:xfrm>
          <a:prstGeom prst="rect">
            <a:avLst/>
          </a:prstGeom>
        </p:spPr>
      </p:pic>
    </p:spTree>
    <p:extLst>
      <p:ext uri="{BB962C8B-B14F-4D97-AF65-F5344CB8AC3E}">
        <p14:creationId xmlns:p14="http://schemas.microsoft.com/office/powerpoint/2010/main" val="27741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a:t>
            </a:r>
          </a:p>
        </p:txBody>
      </p:sp>
      <p:sp>
        <p:nvSpPr>
          <p:cNvPr id="3" name="Marcador de contenido 2"/>
          <p:cNvSpPr>
            <a:spLocks noGrp="1"/>
          </p:cNvSpPr>
          <p:nvPr>
            <p:ph idx="1"/>
          </p:nvPr>
        </p:nvSpPr>
        <p:spPr>
          <a:xfrm>
            <a:off x="583474" y="1402080"/>
            <a:ext cx="10981509" cy="5120640"/>
          </a:xfrm>
        </p:spPr>
        <p:txBody>
          <a:bodyPr>
            <a:normAutofit/>
          </a:bodyPr>
          <a:lstStyle/>
          <a:p>
            <a:r>
              <a:rPr lang="es-AR" dirty="0"/>
              <a:t>Una regla de CSS está formada por una parte llamada "selector" y otra parte llamada "declaración".</a:t>
            </a:r>
          </a:p>
          <a:p>
            <a:r>
              <a:rPr lang="es-AR" dirty="0"/>
              <a:t>La declaración indica </a:t>
            </a:r>
            <a:r>
              <a:rPr lang="es-AR" i="1" dirty="0"/>
              <a:t>"qué hay que hacer"</a:t>
            </a:r>
            <a:r>
              <a:rPr lang="es-AR" dirty="0"/>
              <a:t> y el selector indica </a:t>
            </a:r>
            <a:r>
              <a:rPr lang="es-AR" i="1" dirty="0"/>
              <a:t>"a quién hay que hacérselo"</a:t>
            </a:r>
            <a:r>
              <a:rPr lang="es-AR" dirty="0"/>
              <a:t>. Por lo tanto, los selectores son imprescindibles para aplicar de forma correcta los estilos CSS en una página.</a:t>
            </a:r>
          </a:p>
          <a:p>
            <a:r>
              <a:rPr lang="es-AR" dirty="0"/>
              <a:t>A un mismo elemento HTML se le pueden aplicar varias reglas CSS y cada regla CSS puede aplicarse a un número ilimitado de elementos. En otras palabras, una misma regla puede aplicarse sobre varios selectores y un mismo selector se puede utilizar en varias reglas.</a:t>
            </a:r>
          </a:p>
          <a:p>
            <a:r>
              <a:rPr lang="es-AR" dirty="0"/>
              <a:t>El estándar de CSS 2.1 incluye una docena de tipos diferentes de selectores, que permiten seleccionar de forma muy precisa elementos individuales o conjuntos de elementos dentro de una página web.</a:t>
            </a:r>
          </a:p>
          <a:p>
            <a:r>
              <a:rPr lang="es-AR" dirty="0"/>
              <a:t>No obstante, la mayoría de páginas de los sitios web se pueden diseñar utilizando solamente los cinco selectores básicos.</a:t>
            </a:r>
          </a:p>
          <a:p>
            <a:endParaRPr lang="es-AR" dirty="0"/>
          </a:p>
        </p:txBody>
      </p:sp>
    </p:spTree>
    <p:extLst>
      <p:ext uri="{BB962C8B-B14F-4D97-AF65-F5344CB8AC3E}">
        <p14:creationId xmlns:p14="http://schemas.microsoft.com/office/powerpoint/2010/main" val="782133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1121</TotalTime>
  <Words>6845</Words>
  <Application>Microsoft Office PowerPoint</Application>
  <PresentationFormat>Panorámica</PresentationFormat>
  <Paragraphs>598</Paragraphs>
  <Slides>76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76</vt:i4>
      </vt:variant>
    </vt:vector>
  </HeadingPairs>
  <TitlesOfParts>
    <vt:vector size="83" baseType="lpstr">
      <vt:lpstr>-apple-system</vt:lpstr>
      <vt:lpstr>Arial</vt:lpstr>
      <vt:lpstr>Century Gothic</vt:lpstr>
      <vt:lpstr>SFMono-Regular</vt:lpstr>
      <vt:lpstr>Wingdings</vt:lpstr>
      <vt:lpstr>Wingdings 3</vt:lpstr>
      <vt:lpstr>Ion</vt:lpstr>
      <vt:lpstr>CSS</vt:lpstr>
      <vt:lpstr>CSS</vt:lpstr>
      <vt:lpstr>Definición de estilos a nivel de elemento</vt:lpstr>
      <vt:lpstr>Definición de estilos a nivel de página</vt:lpstr>
      <vt:lpstr>Definición de estilos en un archivo externo</vt:lpstr>
      <vt:lpstr>Presentación de PowerPoint</vt:lpstr>
      <vt:lpstr>Glosario básico</vt:lpstr>
      <vt:lpstr>Comentarios</vt:lpstr>
      <vt:lpstr>Selectores</vt:lpstr>
      <vt:lpstr>Selectores Básicos</vt:lpstr>
      <vt:lpstr>Selector universal </vt:lpstr>
      <vt:lpstr>Selector de etiqueta</vt:lpstr>
      <vt:lpstr>Selector de etiqueta II  encadenamiento</vt:lpstr>
      <vt:lpstr>Selector de etiqueta III  </vt:lpstr>
      <vt:lpstr>Selector descendente</vt:lpstr>
      <vt:lpstr>Selector descendente II</vt:lpstr>
      <vt:lpstr>Selector de clase</vt:lpstr>
      <vt:lpstr>Selector de clase II</vt:lpstr>
      <vt:lpstr>Selector de clase III</vt:lpstr>
      <vt:lpstr>Selector de Id</vt:lpstr>
      <vt:lpstr>Combinación de selectores básicos</vt:lpstr>
      <vt:lpstr>Combinación de selectores básicos II</vt:lpstr>
      <vt:lpstr>Selectores avanzados</vt:lpstr>
      <vt:lpstr>Selector de hijos</vt:lpstr>
      <vt:lpstr>Selector de hijos II</vt:lpstr>
      <vt:lpstr>Unidades de medida</vt:lpstr>
      <vt:lpstr>Unidades absolutas</vt:lpstr>
      <vt:lpstr>Unidades relativas</vt:lpstr>
      <vt:lpstr>Unidades relativas II</vt:lpstr>
      <vt:lpstr>Porcentajes</vt:lpstr>
      <vt:lpstr>Colores</vt:lpstr>
      <vt:lpstr>Palabras clave</vt:lpstr>
      <vt:lpstr>RGB decimal</vt:lpstr>
      <vt:lpstr>RGB porcentual</vt:lpstr>
      <vt:lpstr>RGB hexadecimal</vt:lpstr>
      <vt:lpstr>Modelo de cajas</vt:lpstr>
      <vt:lpstr>Modelo de cajas II</vt:lpstr>
      <vt:lpstr>Modelo de cajas III</vt:lpstr>
      <vt:lpstr>Anchura</vt:lpstr>
      <vt:lpstr>Altura </vt:lpstr>
      <vt:lpstr>Margen</vt:lpstr>
      <vt:lpstr>Margin</vt:lpstr>
      <vt:lpstr>Margin II</vt:lpstr>
      <vt:lpstr>Relleno</vt:lpstr>
      <vt:lpstr>Bordes</vt:lpstr>
      <vt:lpstr>Color</vt:lpstr>
      <vt:lpstr>Estilo</vt:lpstr>
      <vt:lpstr>Estilo II</vt:lpstr>
      <vt:lpstr>Propiedades Shorthand</vt:lpstr>
      <vt:lpstr>Box Model</vt:lpstr>
      <vt:lpstr>Fondos</vt:lpstr>
      <vt:lpstr>Propiedades de los fondos</vt:lpstr>
      <vt:lpstr>Propiedades de los fondos II</vt:lpstr>
      <vt:lpstr>Posicionamiento</vt:lpstr>
      <vt:lpstr>Posicionamiento II</vt:lpstr>
      <vt:lpstr>Propiedad position</vt:lpstr>
      <vt:lpstr>Desplazamientos top, right, bottom, left</vt:lpstr>
      <vt:lpstr>Posicionamiento normal</vt:lpstr>
      <vt:lpstr>Posicionamiento normal II</vt:lpstr>
      <vt:lpstr>Posicionamiento relativo</vt:lpstr>
      <vt:lpstr>Posicionamiento relativo II</vt:lpstr>
      <vt:lpstr>Posicionamiento absoluto</vt:lpstr>
      <vt:lpstr>Posicionamiento absoluto II</vt:lpstr>
      <vt:lpstr>Posicionamiento absoluto III</vt:lpstr>
      <vt:lpstr>Posicionamiento absoluto IV</vt:lpstr>
      <vt:lpstr>Posicionamiento fijo</vt:lpstr>
      <vt:lpstr>Posicionamiento flotante</vt:lpstr>
      <vt:lpstr>Posicionamiento flotante II</vt:lpstr>
      <vt:lpstr>Posicionamiento flotante III</vt:lpstr>
      <vt:lpstr>Posicionamiento flotante IV</vt:lpstr>
      <vt:lpstr>Posicionamiento flotante V</vt:lpstr>
      <vt:lpstr>Clear</vt:lpstr>
      <vt:lpstr>Display y Visibility</vt:lpstr>
      <vt:lpstr>Display y Visibility II</vt:lpstr>
      <vt:lpstr>Texto</vt:lpstr>
      <vt:lpstr>Interlineado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Christian Baus</dc:creator>
  <cp:lastModifiedBy>Christian Baus</cp:lastModifiedBy>
  <cp:revision>122</cp:revision>
  <dcterms:created xsi:type="dcterms:W3CDTF">2019-04-16T15:16:29Z</dcterms:created>
  <dcterms:modified xsi:type="dcterms:W3CDTF">2019-05-16T15:29:04Z</dcterms:modified>
</cp:coreProperties>
</file>