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97C71-1D8F-4A7B-6DD1-AC326595D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84F2AE-7C1E-A405-FF0A-ED3D36BE5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0C2AD-7900-5AB6-FE85-042A865D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3D88E-17D0-F309-3A3C-66A974CC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A5230D-B1F5-C60D-1DED-A74174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829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661E2-F643-91E1-D535-9FEB7B2D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644E0E-97D3-5A3F-4D5E-4C4528CD7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60830-CACB-DDF8-7EF1-22F8F5EA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FD1B5-EE61-4D65-84FE-14CE7599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81855F-DDB7-1B10-FD1E-F0F09E6C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288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78F43C-CAF3-FBA2-613A-E6C003201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3B56EB-1660-E805-D9B1-B2F33D892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DC4BA0-E55E-DB74-49D3-FFB8548A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ED40E2-C4B2-F422-7F23-C81F4F47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D6E23-D76A-1660-B5DF-64F12FE6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563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A452-FA61-99C2-AC36-BEB42130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1A3BC-1B54-78AB-0672-371E8C53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9BFBA-AE79-92DF-57A3-C2B3C79D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6F864-E53C-ADE9-6340-CCAFA752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3945B-882F-C7F0-BC59-3D01490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25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B0757-BA03-6373-83EB-0420C41A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E6B17D-819E-E0ED-594E-F7344A6B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AB905-D3FE-6DF0-2E3E-E493A6E6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3B7D3-D48C-F7AD-7D98-E775B292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15A3BA-CC88-99AD-F14B-89332E27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437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15F19-F5D6-28A7-3401-61EFD1A5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6AC1A-DC7E-FE90-9020-6FF7ECA5D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E0AC1D-F8D3-BA15-44B1-67FAAEE16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5FC622-3295-A932-6535-54F76081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111CF8-9B88-5DF2-45D7-4CB9FDE2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6AE37-9DA1-C10C-0304-ED49523F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13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8ECC7-0B5D-EA8A-2839-8BD585D3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3726C9-FB8E-AA49-7324-BEB53377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175A72-9154-EA85-EE70-D45DE304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EF8C1F-D8EC-5DA3-D5F8-7300943D7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0CE552-0932-E8B5-C719-4FFD4B88E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699599-FB96-4799-8596-05C54E0E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963519-234C-C4CC-D975-C189F1CC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40FFC1-9276-2A0F-56D6-184584C2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94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2C3C6-EB8F-774C-6B6F-C8EA7C17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CB0236-67E9-5285-99B4-6D3AA504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90FF85-8F6E-4D75-71C3-D6F2DB3F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6D06C4-764B-E3C8-6651-920CDE7F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601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DF197C-1C13-8E17-C7F9-6CC4CD53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46C0EF-FA88-49BE-14A4-46480136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613F51-3822-E940-2AD7-33C2F503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68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F5401-D5F2-6B6C-CC70-E1ECD71E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92008-5EF3-FF84-D682-2EFCD640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EF4ECF-9192-E778-856A-2F7438B7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E78C25-4557-B87E-8C6C-99F6807D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87AAD4-4769-5F26-FE40-6FCB8ABD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BE8239-2805-7819-BBF7-183DE6AA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39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E7FC3-6107-2E57-B73C-8AA1A7B5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2E5A58-19CB-6223-EF11-8862B9117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47C939-71AE-ED0E-02B3-0A1C9954A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01B781-28FA-1261-C529-042CA248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0BC374-00FB-E7D0-1739-95C2921C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FB8BB-FDE5-9853-E224-6CF3B8FA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691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DEC26A-9B7E-85F8-CE77-0B992E79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C32447-6DFC-BD9F-6879-A151E57D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993D09-06A7-C10F-B229-DF8F3C25F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04084-6604-4290-A49F-663188991474}" type="datetimeFigureOut">
              <a:rPr lang="es-AR" smtClean="0"/>
              <a:t>28/11/2024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BBB7D-32A0-08BB-1775-53C9040C7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41017-D98D-539D-1CBC-3DC464F1F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C2410C-1B1F-4B63-8EAC-348EE6E69E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609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urchofjesuschrist.org/study/scriptures/bofm/2-ne/2?lang=spa&amp;id=p17-p18#p17" TargetMode="External"/><Relationship Id="rId2" Type="http://schemas.openxmlformats.org/officeDocument/2006/relationships/hyperlink" Target="https://www.churchofjesuschrist.org/study/scriptures/pgp/moses/4?lang=spa&amp;id=p1,3-p4#p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churchofjesuschrist.org/study/scriptures/pgp/abr/3?lang=spa&amp;id=p22-p23#p2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urchofjesuschrist.org/study/scriptures/pgp/abr/3?lang=spa&amp;id=p22-p23#p2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urchofjesuschrist.org/study/scriptures/pgp/abr/3?lang=spa&amp;id=p27#p27" TargetMode="External"/><Relationship Id="rId2" Type="http://schemas.openxmlformats.org/officeDocument/2006/relationships/hyperlink" Target="https://www.churchofjesuschrist.org/study/scriptures/pgp/moses/4?lang=spa&amp;id=p2#p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churchofjesuschrist.org/study/scriptures/pgp/abr/3?lang=spa&amp;id=p22-p23#p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8B4A5FB-0EE4-6578-6925-0E82E7614B36}"/>
              </a:ext>
            </a:extLst>
          </p:cNvPr>
          <p:cNvSpPr txBox="1"/>
          <p:nvPr/>
        </p:nvSpPr>
        <p:spPr>
          <a:xfrm>
            <a:off x="1571348" y="2787588"/>
            <a:ext cx="8470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AR" sz="3200" b="1" i="0" dirty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Ensign:Sans"/>
              </a:rPr>
              <a:t>El templo enseña sobre el gran plan de redención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2633D1-2930-DA3B-CA4C-FA92C9FB1088}"/>
              </a:ext>
            </a:extLst>
          </p:cNvPr>
          <p:cNvSpPr txBox="1"/>
          <p:nvPr/>
        </p:nvSpPr>
        <p:spPr>
          <a:xfrm>
            <a:off x="2161058" y="4229755"/>
            <a:ext cx="72907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AR" sz="3200" b="1" i="0" dirty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Ensign:Sans"/>
              </a:rPr>
              <a:t>Debemos ser dignos de entrar en el templo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B370B2-D151-6712-746D-23340DFAE2EA}"/>
              </a:ext>
            </a:extLst>
          </p:cNvPr>
          <p:cNvSpPr txBox="1"/>
          <p:nvPr/>
        </p:nvSpPr>
        <p:spPr>
          <a:xfrm>
            <a:off x="1571348" y="1413029"/>
            <a:ext cx="847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s-AR" sz="3200" b="1" dirty="0">
                <a:solidFill>
                  <a:srgbClr val="00B0F0"/>
                </a:solidFill>
                <a:highlight>
                  <a:srgbClr val="FFFFFF"/>
                </a:highlight>
                <a:latin typeface="Ensign:Sans"/>
              </a:rPr>
              <a:t>Objetivos de hoy:</a:t>
            </a:r>
            <a:endParaRPr lang="es-AR" sz="3200" b="1" i="0" dirty="0">
              <a:solidFill>
                <a:srgbClr val="00B0F0"/>
              </a:solidFill>
              <a:effectLst/>
              <a:highlight>
                <a:srgbClr val="FFFFFF"/>
              </a:highlight>
              <a:latin typeface="Ensign:Sans"/>
            </a:endParaRPr>
          </a:p>
        </p:txBody>
      </p:sp>
    </p:spTree>
    <p:extLst>
      <p:ext uri="{BB962C8B-B14F-4D97-AF65-F5344CB8AC3E}">
        <p14:creationId xmlns:p14="http://schemas.microsoft.com/office/powerpoint/2010/main" val="104277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0AE86-95A3-B8C0-D612-705BA1D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Lucifer se rebeló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03FA0D-24C8-7485-339F-0DE66C30B5CC}"/>
              </a:ext>
            </a:extLst>
          </p:cNvPr>
          <p:cNvSpPr txBox="1"/>
          <p:nvPr/>
        </p:nvSpPr>
        <p:spPr>
          <a:xfrm>
            <a:off x="6197701" y="1613531"/>
            <a:ext cx="57427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s-AR" b="0" i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</a:rPr>
              <a:t>Lucifer, otro hijo de Dios, se rebeló en contra del plan de nuestro Padre Celestial y “pretendió destruir el albedrío del hombre”. Él y sus seguidores fueron expulsados del cielo, y se les negaron los privilegios de tener un cuerpo físico y experimentar la vida terrenal. A través de las edades, Satanás, como se le dice ahora a Lucifer, ha tratado de hacer que el género humano sea tan miserable como él, y por medio de la tentación intenta conducirlos a la iniquidad (véase </a:t>
            </a:r>
            <a:r>
              <a:rPr lang="es-AR" b="0" i="0" u="none" strike="noStrike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  <a:hlinkClick r:id="rId2"/>
              </a:rPr>
              <a:t>Moisés 4:1, 3–4</a:t>
            </a:r>
            <a:r>
              <a:rPr lang="es-AR" b="0" i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</a:rPr>
              <a:t>; </a:t>
            </a:r>
            <a:r>
              <a:rPr lang="es-AR" b="0" i="0" u="none" strike="noStrike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  <a:hlinkClick r:id="rId3"/>
              </a:rPr>
              <a:t>2 Nefi 2:17–18</a:t>
            </a:r>
            <a:r>
              <a:rPr lang="es-AR" b="0" i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</a:rPr>
              <a:t>).</a:t>
            </a:r>
          </a:p>
          <a:p>
            <a:pPr algn="l" fontAlgn="base"/>
            <a:endParaRPr lang="es-AR" b="1" i="0" u="none" strike="noStrike" dirty="0">
              <a:effectLst/>
              <a:highlight>
                <a:srgbClr val="F7F8F8"/>
              </a:highlight>
              <a:latin typeface="Ensign:Sans"/>
              <a:hlinkClick r:id="rId4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AA8EA0-D6B5-6B86-7578-F7DD33267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54174"/>
            <a:ext cx="4862804" cy="49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1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B1E91-10FD-A2D3-BE97-2DAE58D2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caída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C044CE-F0A8-71BC-8FBB-DD01311A5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5" y="1566375"/>
            <a:ext cx="9302621" cy="485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3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E4187-987D-500F-6047-B0180AC4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0A84D-57D5-651E-E309-3C7101A5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68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7EB0E-C0D2-49C2-99FA-083DDE4C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0" i="0" dirty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Ensign:Serif"/>
              </a:rPr>
              <a:t>El presidente Gordon B. Hinckley ha dicho que el templo pasa a ser “una escuela en la que se recibe instrucción sobre los asuntos sublimes y santos de Dios. Allí se nos da el bosquejo del plan que nuestro amoroso Padre Celestial creó para todos Sus hijos; se nos presenta un boceto de la odisea de la jornada eterna del hombre, desde su existencia premortal y su pasaje por este mundo, hasta la otra vida. Se enseñan grandes verdades fundamentales con claridad y sencillez, de modo que todos los que escuchen puedan entender” (“El Templo de Salt Lake”, </a:t>
            </a:r>
            <a:r>
              <a:rPr lang="es-AR" b="0" i="1" dirty="0" err="1">
                <a:solidFill>
                  <a:srgbClr val="212225"/>
                </a:solidFill>
                <a:effectLst/>
                <a:highlight>
                  <a:srgbClr val="FFFFFF"/>
                </a:highlight>
                <a:latin typeface="Ensign:Serif"/>
              </a:rPr>
              <a:t>Liahona</a:t>
            </a:r>
            <a:r>
              <a:rPr lang="es-AR" b="0" i="1" dirty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Ensign:Serif"/>
              </a:rPr>
              <a:t>,</a:t>
            </a:r>
            <a:r>
              <a:rPr lang="es-AR" b="0" i="0" dirty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Ensign:Serif"/>
              </a:rPr>
              <a:t> noviembre de 1993, pág. 6).</a:t>
            </a:r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C74F118-6F5F-2CE1-4301-4C4B8ED023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84428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AR" sz="32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Ensign:Sans"/>
              </a:rPr>
              <a:t>El templo es una escuela espiritual.</a:t>
            </a:r>
          </a:p>
        </p:txBody>
      </p:sp>
    </p:spTree>
    <p:extLst>
      <p:ext uri="{BB962C8B-B14F-4D97-AF65-F5344CB8AC3E}">
        <p14:creationId xmlns:p14="http://schemas.microsoft.com/office/powerpoint/2010/main" val="287681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7EB0E-C0D2-49C2-99FA-083DDE4C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i="0" dirty="0">
                <a:solidFill>
                  <a:srgbClr val="212225"/>
                </a:solidFill>
                <a:effectLst/>
                <a:highlight>
                  <a:srgbClr val="F7F8F8"/>
                </a:highlight>
                <a:latin typeface="Ensign:Serif"/>
              </a:rPr>
              <a:t>3 </a:t>
            </a:r>
            <a:r>
              <a:rPr lang="es-AR" b="0" i="0" dirty="0">
                <a:solidFill>
                  <a:srgbClr val="212225"/>
                </a:solidFill>
                <a:effectLst/>
                <a:highlight>
                  <a:srgbClr val="F7F8F8"/>
                </a:highlight>
                <a:latin typeface="Ensign:Serif"/>
              </a:rPr>
              <a:t>Y esta es la vida eterna: que te conozcan a ti, el único Dios verdadero, y a Jesucristo, a quien has enviado.</a:t>
            </a:r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C74F118-6F5F-2CE1-4301-4C4B8ED023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84428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AR" sz="32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Ensign:Sans"/>
              </a:rPr>
              <a:t>Juan 17:3</a:t>
            </a:r>
          </a:p>
        </p:txBody>
      </p:sp>
    </p:spTree>
    <p:extLst>
      <p:ext uri="{BB962C8B-B14F-4D97-AF65-F5344CB8AC3E}">
        <p14:creationId xmlns:p14="http://schemas.microsoft.com/office/powerpoint/2010/main" val="60429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7EB0E-C0D2-49C2-99FA-083DDE4C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0" i="0" dirty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Ensign:Serif"/>
              </a:rPr>
              <a:t>¿Qué enseña este pasaje de las Escrituras con respecto al conocimiento más importante que se pueda adquirir?</a:t>
            </a:r>
            <a:endParaRPr lang="es-A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C74F118-6F5F-2CE1-4301-4C4B8ED023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84428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AR" sz="32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Ensign:Sans"/>
              </a:rPr>
              <a:t>Pregunta:</a:t>
            </a:r>
          </a:p>
        </p:txBody>
      </p:sp>
    </p:spTree>
    <p:extLst>
      <p:ext uri="{BB962C8B-B14F-4D97-AF65-F5344CB8AC3E}">
        <p14:creationId xmlns:p14="http://schemas.microsoft.com/office/powerpoint/2010/main" val="280081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9B9C-E7A2-ECFF-2860-22CB1D67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400" b="1" i="0" dirty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Ensign:Sans"/>
              </a:rPr>
              <a:t>El templo enseña sobre el gran plan de redención</a:t>
            </a:r>
            <a:br>
              <a:rPr lang="es-AR" sz="4400" b="1" i="0" dirty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Ensign:Sans"/>
              </a:rPr>
            </a:b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8E08A9-FC1F-A541-4507-096EEEF9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364"/>
            <a:ext cx="12192000" cy="47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4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8A5C9-EEDC-360B-F336-F20FC802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vida preterrenal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164D64-BE8D-03C5-63AC-AFAFA49F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6115"/>
            <a:ext cx="10515600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0AE86-95A3-B8C0-D612-705BA1D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Somos hijos de Dios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F25D37-0F9C-E992-3417-F0866237F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s-AR" b="1" i="0" dirty="0">
                <a:solidFill>
                  <a:srgbClr val="212225"/>
                </a:solidFill>
                <a:effectLst/>
                <a:highlight>
                  <a:srgbClr val="F7F8F8"/>
                </a:highlight>
                <a:latin typeface="Ensign:Serif"/>
              </a:rPr>
              <a:t>Romanos 8:16-17</a:t>
            </a:r>
          </a:p>
          <a:p>
            <a:pPr algn="l" fontAlgn="base"/>
            <a:endParaRPr lang="es-AR" b="1" dirty="0">
              <a:solidFill>
                <a:srgbClr val="212225"/>
              </a:solidFill>
              <a:highlight>
                <a:srgbClr val="F7F8F8"/>
              </a:highlight>
              <a:latin typeface="Ensign:Serif"/>
            </a:endParaRPr>
          </a:p>
          <a:p>
            <a:pPr algn="l" fontAlgn="base"/>
            <a:r>
              <a:rPr lang="es-AR" b="1" i="0" dirty="0">
                <a:solidFill>
                  <a:srgbClr val="212225"/>
                </a:solidFill>
                <a:effectLst/>
                <a:highlight>
                  <a:srgbClr val="F7F8F8"/>
                </a:highlight>
                <a:latin typeface="Ensign:Serif"/>
              </a:rPr>
              <a:t>16 </a:t>
            </a:r>
            <a:r>
              <a:rPr lang="es-AR" b="0" i="0" dirty="0">
                <a:solidFill>
                  <a:srgbClr val="212225"/>
                </a:solidFill>
                <a:effectLst/>
                <a:highlight>
                  <a:srgbClr val="F7F8F8"/>
                </a:highlight>
                <a:latin typeface="Ensign:Serif"/>
              </a:rPr>
              <a:t>Porque el Espíritu mismo da testimonio a nuestro espíritu de que somos hijos de Dios.</a:t>
            </a:r>
          </a:p>
          <a:p>
            <a:pPr algn="l" fontAlgn="base"/>
            <a:r>
              <a:rPr lang="es-AR" b="1" i="0" dirty="0">
                <a:solidFill>
                  <a:srgbClr val="212225"/>
                </a:solidFill>
                <a:effectLst/>
                <a:highlight>
                  <a:srgbClr val="F7F8F8"/>
                </a:highlight>
                <a:latin typeface="Ensign:Serif"/>
              </a:rPr>
              <a:t>17 </a:t>
            </a:r>
            <a:r>
              <a:rPr lang="es-AR" b="0" i="0" dirty="0">
                <a:solidFill>
                  <a:srgbClr val="212225"/>
                </a:solidFill>
                <a:effectLst/>
                <a:highlight>
                  <a:srgbClr val="F7F8F8"/>
                </a:highlight>
                <a:latin typeface="Ensign:Serif"/>
              </a:rPr>
              <a:t>Y si hijos, también herederos; herederos de Dios, y coherederos con Cristo, si es que padecemos juntamente </a:t>
            </a:r>
            <a:r>
              <a:rPr lang="es-AR" b="0" i="1" dirty="0">
                <a:solidFill>
                  <a:srgbClr val="212225"/>
                </a:solidFill>
                <a:effectLst/>
                <a:highlight>
                  <a:srgbClr val="F7F8F8"/>
                </a:highlight>
                <a:latin typeface="Ensign:Serif"/>
              </a:rPr>
              <a:t>con él,</a:t>
            </a:r>
            <a:r>
              <a:rPr lang="es-AR" b="0" i="0" dirty="0">
                <a:solidFill>
                  <a:srgbClr val="212225"/>
                </a:solidFill>
                <a:effectLst/>
                <a:highlight>
                  <a:srgbClr val="F7F8F8"/>
                </a:highlight>
                <a:latin typeface="Ensign:Serif"/>
              </a:rPr>
              <a:t> para que juntamente </a:t>
            </a:r>
            <a:r>
              <a:rPr lang="es-AR" b="0" i="1" dirty="0">
                <a:solidFill>
                  <a:srgbClr val="212225"/>
                </a:solidFill>
                <a:effectLst/>
                <a:highlight>
                  <a:srgbClr val="F7F8F8"/>
                </a:highlight>
                <a:latin typeface="Ensign:Serif"/>
              </a:rPr>
              <a:t>con él</a:t>
            </a:r>
            <a:r>
              <a:rPr lang="es-AR" b="0" i="0" dirty="0">
                <a:solidFill>
                  <a:srgbClr val="212225"/>
                </a:solidFill>
                <a:effectLst/>
                <a:highlight>
                  <a:srgbClr val="F7F8F8"/>
                </a:highlight>
                <a:latin typeface="Ensign:Serif"/>
              </a:rPr>
              <a:t> seamos glorificados.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529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0AE86-95A3-B8C0-D612-705BA1D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El gran concilio de los Cielos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7CDE7B-B921-1A16-E4B6-3B187AAB5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5"/>
          <a:stretch/>
        </p:blipFill>
        <p:spPr>
          <a:xfrm>
            <a:off x="994299" y="1537029"/>
            <a:ext cx="4931460" cy="33190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03FA0D-24C8-7485-339F-0DE66C30B5CC}"/>
              </a:ext>
            </a:extLst>
          </p:cNvPr>
          <p:cNvSpPr txBox="1"/>
          <p:nvPr/>
        </p:nvSpPr>
        <p:spPr>
          <a:xfrm>
            <a:off x="6197701" y="1613531"/>
            <a:ext cx="574276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s-AR" b="0" i="0" dirty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</a:rPr>
              <a:t>Nuestro Padre Celestial convocó un gran concilio en los cielos (véase </a:t>
            </a:r>
            <a:r>
              <a:rPr lang="es-AR" b="0" i="0" u="none" strike="noStrike" dirty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  <a:hlinkClick r:id="rId3"/>
              </a:rPr>
              <a:t>Abraham 3:22–23</a:t>
            </a:r>
            <a:r>
              <a:rPr lang="es-AR" b="0" i="0" dirty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</a:rPr>
              <a:t>). Allí presentó un plan para nuestro desarrollo eterno y nuestra felicidad, el que se llama el plan de salvación. Por nuestra parte, elegimos seguir Su plan.</a:t>
            </a:r>
          </a:p>
          <a:p>
            <a:pPr algn="l" fontAlgn="base"/>
            <a:endParaRPr lang="es-AR" b="1" i="0" u="none" strike="noStrike" dirty="0">
              <a:effectLst/>
              <a:highlight>
                <a:srgbClr val="F7F8F8"/>
              </a:highlight>
              <a:latin typeface="Ensign:Sans"/>
              <a:hlinkClick r:id="rId3"/>
            </a:endParaRPr>
          </a:p>
          <a:p>
            <a:pPr algn="l" fontAlgn="base"/>
            <a:r>
              <a:rPr lang="es-AR" b="1" i="0" u="none" strike="noStrike" dirty="0">
                <a:effectLst/>
                <a:highlight>
                  <a:srgbClr val="F7F8F8"/>
                </a:highlight>
                <a:latin typeface="Ensign:Sans"/>
                <a:hlinkClick r:id="rId3"/>
              </a:rPr>
              <a:t>Abraham 3:22–23</a:t>
            </a:r>
          </a:p>
          <a:p>
            <a:pPr algn="l" fontAlgn="base"/>
            <a:r>
              <a:rPr lang="es-AR" b="0" i="0" dirty="0">
                <a:effectLst/>
                <a:highlight>
                  <a:srgbClr val="F7F8F8"/>
                </a:highlight>
                <a:latin typeface="Ensign:Sans"/>
              </a:rPr>
              <a:t>Perla de Gran Precio</a:t>
            </a:r>
          </a:p>
          <a:p>
            <a:pPr algn="l" fontAlgn="base"/>
            <a:r>
              <a:rPr lang="es-AR" b="1" i="0" dirty="0">
                <a:effectLst/>
                <a:latin typeface="Ensign:Serif"/>
              </a:rPr>
              <a:t>22 </a:t>
            </a:r>
            <a:r>
              <a:rPr lang="es-AR" i="0" dirty="0">
                <a:effectLst/>
                <a:latin typeface="Ensign:Serif"/>
              </a:rPr>
              <a:t>Y el Señor me había mostrado a mí, Abraham, las inteligencias que fueron organizadas antes que existiera el mundo; y entre todas estas había muchas de las nobles y grandes;</a:t>
            </a:r>
          </a:p>
          <a:p>
            <a:pPr algn="l" fontAlgn="base"/>
            <a:r>
              <a:rPr lang="es-AR" b="1" i="0" dirty="0">
                <a:effectLst/>
                <a:latin typeface="Ensign:Serif"/>
              </a:rPr>
              <a:t>23 </a:t>
            </a:r>
            <a:r>
              <a:rPr lang="es-AR" i="0" dirty="0">
                <a:effectLst/>
                <a:latin typeface="Ensign:Serif"/>
              </a:rPr>
              <a:t>y vio Dios que estas almas eran buenas, y estaba en medio de ellas, y dijo: A estos haré mis gobernantes; pues estaba entre aquellos que eran espíritus, y vio que eran buenos; y me dijo: Abraham, tú eres uno de ellos; fuiste escogido antes de nacer.</a:t>
            </a:r>
          </a:p>
        </p:txBody>
      </p:sp>
    </p:spTree>
    <p:extLst>
      <p:ext uri="{BB962C8B-B14F-4D97-AF65-F5344CB8AC3E}">
        <p14:creationId xmlns:p14="http://schemas.microsoft.com/office/powerpoint/2010/main" val="421867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0AE86-95A3-B8C0-D612-705BA1DA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Jesucristo fue elegido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03FA0D-24C8-7485-339F-0DE66C30B5CC}"/>
              </a:ext>
            </a:extLst>
          </p:cNvPr>
          <p:cNvSpPr txBox="1"/>
          <p:nvPr/>
        </p:nvSpPr>
        <p:spPr>
          <a:xfrm>
            <a:off x="6197701" y="1613531"/>
            <a:ext cx="57427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s-AR" b="0" i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</a:rPr>
              <a:t>Para cumplir con el plan, Jesucristo, el Hijo Primogénito de nuestro Padre Celestial, se ofreció para ser nuestro Salvador (véase </a:t>
            </a:r>
            <a:r>
              <a:rPr lang="es-AR" b="0" i="0" u="none" strike="noStrike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  <a:hlinkClick r:id="rId2"/>
              </a:rPr>
              <a:t>Moisés 4:2</a:t>
            </a:r>
            <a:r>
              <a:rPr lang="es-AR" b="0" i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</a:rPr>
              <a:t>; </a:t>
            </a:r>
            <a:r>
              <a:rPr lang="es-AR" b="0" i="0" u="none" strike="noStrike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  <a:hlinkClick r:id="rId3"/>
              </a:rPr>
              <a:t>Abraham 3:27</a:t>
            </a:r>
            <a:r>
              <a:rPr lang="es-AR" b="0" i="0">
                <a:solidFill>
                  <a:srgbClr val="212225"/>
                </a:solidFill>
                <a:effectLst/>
                <a:highlight>
                  <a:srgbClr val="FFFFFF"/>
                </a:highlight>
                <a:latin typeface="inherit"/>
              </a:rPr>
              <a:t>).</a:t>
            </a:r>
          </a:p>
          <a:p>
            <a:pPr algn="l" fontAlgn="base"/>
            <a:endParaRPr lang="es-AR" b="1" i="0" u="none" strike="noStrike" dirty="0">
              <a:effectLst/>
              <a:highlight>
                <a:srgbClr val="F7F8F8"/>
              </a:highlight>
              <a:latin typeface="Ensign:Sans"/>
              <a:hlinkClick r:id="rId4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5171EB-1C87-A69F-0C15-4F4517950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572253"/>
            <a:ext cx="4644053" cy="49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6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559</Words>
  <Application>Microsoft Office PowerPoint</Application>
  <PresentationFormat>Panorámica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Ensign:Sans</vt:lpstr>
      <vt:lpstr>Ensign:Serif</vt:lpstr>
      <vt:lpstr>inherit</vt:lpstr>
      <vt:lpstr>Tema de Office</vt:lpstr>
      <vt:lpstr>Presentación de PowerPoint</vt:lpstr>
      <vt:lpstr>El templo es una escuela espiritual.</vt:lpstr>
      <vt:lpstr>Juan 17:3</vt:lpstr>
      <vt:lpstr>Pregunta:</vt:lpstr>
      <vt:lpstr>El templo enseña sobre el gran plan de redención </vt:lpstr>
      <vt:lpstr>La vida preterrenal</vt:lpstr>
      <vt:lpstr>Somos hijos de Dios</vt:lpstr>
      <vt:lpstr>El gran concilio de los Cielos</vt:lpstr>
      <vt:lpstr>Jesucristo fue elegido</vt:lpstr>
      <vt:lpstr>Lucifer se rebeló</vt:lpstr>
      <vt:lpstr>La caída</vt:lpstr>
      <vt:lpstr>Presentación de PowerPoint</vt:lpstr>
    </vt:vector>
  </TitlesOfParts>
  <Company>VRIO DIRECTV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Orlando Quintero</dc:creator>
  <cp:lastModifiedBy>Martin Orlando Quintero</cp:lastModifiedBy>
  <cp:revision>2</cp:revision>
  <dcterms:created xsi:type="dcterms:W3CDTF">2024-11-28T17:03:17Z</dcterms:created>
  <dcterms:modified xsi:type="dcterms:W3CDTF">2024-11-28T17:57:53Z</dcterms:modified>
</cp:coreProperties>
</file>