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1" r:id="rId3"/>
    <p:sldId id="256" r:id="rId4"/>
    <p:sldId id="257" r:id="rId5"/>
    <p:sldId id="259" r:id="rId6"/>
    <p:sldId id="260" r:id="rId7"/>
    <p:sldId id="262" r:id="rId8"/>
    <p:sldId id="263" r:id="rId9"/>
    <p:sldId id="264" r:id="rId10"/>
    <p:sldId id="265" r:id="rId11"/>
    <p:sldId id="266" r:id="rId12"/>
    <p:sldId id="268" r:id="rId13"/>
    <p:sldId id="267" r:id="rId14"/>
    <p:sldId id="269" r:id="rId15"/>
    <p:sldId id="270" r:id="rId16"/>
    <p:sldId id="271" r:id="rId1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4BEB98-E215-4375-80E4-C27B9D0952A7}" v="30" dt="2024-12-07T17:21:54.5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6" d="100"/>
          <a:sy n="106"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6B11A-721C-451B-863B-62BC7EEEE2F3}" type="datetimeFigureOut">
              <a:rPr lang="es-AR" smtClean="0"/>
              <a:t>7/12/2024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674DA-4505-498C-BD3A-15654E95AEC4}" type="slidenum">
              <a:rPr lang="es-AR" smtClean="0"/>
              <a:t>‹Nº›</a:t>
            </a:fld>
            <a:endParaRPr lang="es-AR"/>
          </a:p>
        </p:txBody>
      </p:sp>
    </p:spTree>
    <p:extLst>
      <p:ext uri="{BB962C8B-B14F-4D97-AF65-F5344CB8AC3E}">
        <p14:creationId xmlns:p14="http://schemas.microsoft.com/office/powerpoint/2010/main" val="1504481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D1D674DA-4505-498C-BD3A-15654E95AEC4}" type="slidenum">
              <a:rPr lang="es-AR" smtClean="0"/>
              <a:t>4</a:t>
            </a:fld>
            <a:endParaRPr lang="es-AR"/>
          </a:p>
        </p:txBody>
      </p:sp>
    </p:spTree>
    <p:extLst>
      <p:ext uri="{BB962C8B-B14F-4D97-AF65-F5344CB8AC3E}">
        <p14:creationId xmlns:p14="http://schemas.microsoft.com/office/powerpoint/2010/main" val="94642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0C2F1D-183B-6507-691A-9E067671E75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521D110D-F67F-3189-2D87-9C99BF2DD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3DF0B7C4-0D73-A192-A130-8C79FE808417}"/>
              </a:ext>
            </a:extLst>
          </p:cNvPr>
          <p:cNvSpPr>
            <a:spLocks noGrp="1"/>
          </p:cNvSpPr>
          <p:nvPr>
            <p:ph type="dt" sz="half" idx="10"/>
          </p:nvPr>
        </p:nvSpPr>
        <p:spPr/>
        <p:txBody>
          <a:bodyPr/>
          <a:lstStyle/>
          <a:p>
            <a:fld id="{506D2B44-C981-4321-B243-2018A28125B5}" type="datetimeFigureOut">
              <a:rPr lang="es-AR" smtClean="0"/>
              <a:t>7/12/2024</a:t>
            </a:fld>
            <a:endParaRPr lang="es-AR"/>
          </a:p>
        </p:txBody>
      </p:sp>
      <p:sp>
        <p:nvSpPr>
          <p:cNvPr id="5" name="Marcador de pie de página 4">
            <a:extLst>
              <a:ext uri="{FF2B5EF4-FFF2-40B4-BE49-F238E27FC236}">
                <a16:creationId xmlns:a16="http://schemas.microsoft.com/office/drawing/2014/main" id="{6AB0012B-FB28-FE60-AE7C-736E3128998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5AE4AB9-96D6-E89D-B620-168BB77EC8CC}"/>
              </a:ext>
            </a:extLst>
          </p:cNvPr>
          <p:cNvSpPr>
            <a:spLocks noGrp="1"/>
          </p:cNvSpPr>
          <p:nvPr>
            <p:ph type="sldNum" sz="quarter" idx="12"/>
          </p:nvPr>
        </p:nvSpPr>
        <p:spPr/>
        <p:txBody>
          <a:bodyPr/>
          <a:lstStyle/>
          <a:p>
            <a:fld id="{B023E9DE-C932-4AC2-99F3-290808CDF543}" type="slidenum">
              <a:rPr lang="es-AR" smtClean="0"/>
              <a:t>‹Nº›</a:t>
            </a:fld>
            <a:endParaRPr lang="es-AR"/>
          </a:p>
        </p:txBody>
      </p:sp>
    </p:spTree>
    <p:extLst>
      <p:ext uri="{BB962C8B-B14F-4D97-AF65-F5344CB8AC3E}">
        <p14:creationId xmlns:p14="http://schemas.microsoft.com/office/powerpoint/2010/main" val="108638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E7288-824B-6106-836F-A86E5B76AFC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5EB88FB1-DEE7-23FD-D861-F40815B6867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754BB65C-9D75-8279-FB10-F960AD6CD776}"/>
              </a:ext>
            </a:extLst>
          </p:cNvPr>
          <p:cNvSpPr>
            <a:spLocks noGrp="1"/>
          </p:cNvSpPr>
          <p:nvPr>
            <p:ph type="dt" sz="half" idx="10"/>
          </p:nvPr>
        </p:nvSpPr>
        <p:spPr/>
        <p:txBody>
          <a:bodyPr/>
          <a:lstStyle/>
          <a:p>
            <a:fld id="{506D2B44-C981-4321-B243-2018A28125B5}" type="datetimeFigureOut">
              <a:rPr lang="es-AR" smtClean="0"/>
              <a:t>7/12/2024</a:t>
            </a:fld>
            <a:endParaRPr lang="es-AR"/>
          </a:p>
        </p:txBody>
      </p:sp>
      <p:sp>
        <p:nvSpPr>
          <p:cNvPr id="5" name="Marcador de pie de página 4">
            <a:extLst>
              <a:ext uri="{FF2B5EF4-FFF2-40B4-BE49-F238E27FC236}">
                <a16:creationId xmlns:a16="http://schemas.microsoft.com/office/drawing/2014/main" id="{5827608B-E0D1-0667-D38A-9BEF650C5062}"/>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31BB076-B628-9D25-698C-EFAE1AFBAFEE}"/>
              </a:ext>
            </a:extLst>
          </p:cNvPr>
          <p:cNvSpPr>
            <a:spLocks noGrp="1"/>
          </p:cNvSpPr>
          <p:nvPr>
            <p:ph type="sldNum" sz="quarter" idx="12"/>
          </p:nvPr>
        </p:nvSpPr>
        <p:spPr/>
        <p:txBody>
          <a:bodyPr/>
          <a:lstStyle/>
          <a:p>
            <a:fld id="{B023E9DE-C932-4AC2-99F3-290808CDF543}" type="slidenum">
              <a:rPr lang="es-AR" smtClean="0"/>
              <a:t>‹Nº›</a:t>
            </a:fld>
            <a:endParaRPr lang="es-AR"/>
          </a:p>
        </p:txBody>
      </p:sp>
    </p:spTree>
    <p:extLst>
      <p:ext uri="{BB962C8B-B14F-4D97-AF65-F5344CB8AC3E}">
        <p14:creationId xmlns:p14="http://schemas.microsoft.com/office/powerpoint/2010/main" val="3352273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3DC2543-EE66-B8AA-F911-D3584336D5B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B01E3B52-D54A-AD19-2AFD-1A8390F140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98736FA-7F0C-72A3-7BEB-C1249B24F5A1}"/>
              </a:ext>
            </a:extLst>
          </p:cNvPr>
          <p:cNvSpPr>
            <a:spLocks noGrp="1"/>
          </p:cNvSpPr>
          <p:nvPr>
            <p:ph type="dt" sz="half" idx="10"/>
          </p:nvPr>
        </p:nvSpPr>
        <p:spPr/>
        <p:txBody>
          <a:bodyPr/>
          <a:lstStyle/>
          <a:p>
            <a:fld id="{506D2B44-C981-4321-B243-2018A28125B5}" type="datetimeFigureOut">
              <a:rPr lang="es-AR" smtClean="0"/>
              <a:t>7/12/2024</a:t>
            </a:fld>
            <a:endParaRPr lang="es-AR"/>
          </a:p>
        </p:txBody>
      </p:sp>
      <p:sp>
        <p:nvSpPr>
          <p:cNvPr id="5" name="Marcador de pie de página 4">
            <a:extLst>
              <a:ext uri="{FF2B5EF4-FFF2-40B4-BE49-F238E27FC236}">
                <a16:creationId xmlns:a16="http://schemas.microsoft.com/office/drawing/2014/main" id="{F6505601-6088-ABA2-B901-3A7D901ACEB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5AC286E-3C58-A732-97D7-418C202D69B2}"/>
              </a:ext>
            </a:extLst>
          </p:cNvPr>
          <p:cNvSpPr>
            <a:spLocks noGrp="1"/>
          </p:cNvSpPr>
          <p:nvPr>
            <p:ph type="sldNum" sz="quarter" idx="12"/>
          </p:nvPr>
        </p:nvSpPr>
        <p:spPr/>
        <p:txBody>
          <a:bodyPr/>
          <a:lstStyle/>
          <a:p>
            <a:fld id="{B023E9DE-C932-4AC2-99F3-290808CDF543}" type="slidenum">
              <a:rPr lang="es-AR" smtClean="0"/>
              <a:t>‹Nº›</a:t>
            </a:fld>
            <a:endParaRPr lang="es-AR"/>
          </a:p>
        </p:txBody>
      </p:sp>
    </p:spTree>
    <p:extLst>
      <p:ext uri="{BB962C8B-B14F-4D97-AF65-F5344CB8AC3E}">
        <p14:creationId xmlns:p14="http://schemas.microsoft.com/office/powerpoint/2010/main" val="221807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7935C0-9F24-DDEB-4408-A9D2DD318820}"/>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2A41EE5-44A3-8065-1725-5A335976B95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BFB804F6-7EE7-25BC-5C2C-54677B27239E}"/>
              </a:ext>
            </a:extLst>
          </p:cNvPr>
          <p:cNvSpPr>
            <a:spLocks noGrp="1"/>
          </p:cNvSpPr>
          <p:nvPr>
            <p:ph type="dt" sz="half" idx="10"/>
          </p:nvPr>
        </p:nvSpPr>
        <p:spPr/>
        <p:txBody>
          <a:bodyPr/>
          <a:lstStyle/>
          <a:p>
            <a:fld id="{506D2B44-C981-4321-B243-2018A28125B5}" type="datetimeFigureOut">
              <a:rPr lang="es-AR" smtClean="0"/>
              <a:t>7/12/2024</a:t>
            </a:fld>
            <a:endParaRPr lang="es-AR"/>
          </a:p>
        </p:txBody>
      </p:sp>
      <p:sp>
        <p:nvSpPr>
          <p:cNvPr id="5" name="Marcador de pie de página 4">
            <a:extLst>
              <a:ext uri="{FF2B5EF4-FFF2-40B4-BE49-F238E27FC236}">
                <a16:creationId xmlns:a16="http://schemas.microsoft.com/office/drawing/2014/main" id="{0846DEBA-D88E-015D-6EC3-DCA5ACE9503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4429CC8B-5E20-DAF4-56F4-72147C54F6B4}"/>
              </a:ext>
            </a:extLst>
          </p:cNvPr>
          <p:cNvSpPr>
            <a:spLocks noGrp="1"/>
          </p:cNvSpPr>
          <p:nvPr>
            <p:ph type="sldNum" sz="quarter" idx="12"/>
          </p:nvPr>
        </p:nvSpPr>
        <p:spPr/>
        <p:txBody>
          <a:bodyPr/>
          <a:lstStyle/>
          <a:p>
            <a:fld id="{B023E9DE-C932-4AC2-99F3-290808CDF543}" type="slidenum">
              <a:rPr lang="es-AR" smtClean="0"/>
              <a:t>‹Nº›</a:t>
            </a:fld>
            <a:endParaRPr lang="es-AR"/>
          </a:p>
        </p:txBody>
      </p:sp>
    </p:spTree>
    <p:extLst>
      <p:ext uri="{BB962C8B-B14F-4D97-AF65-F5344CB8AC3E}">
        <p14:creationId xmlns:p14="http://schemas.microsoft.com/office/powerpoint/2010/main" val="2564033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C4362-A44F-5A3D-EF2D-3D887F57AF6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E0AC632A-431F-F2FD-3DCC-3D4F8F5845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677435E-78CE-7E02-9278-21226B49A19A}"/>
              </a:ext>
            </a:extLst>
          </p:cNvPr>
          <p:cNvSpPr>
            <a:spLocks noGrp="1"/>
          </p:cNvSpPr>
          <p:nvPr>
            <p:ph type="dt" sz="half" idx="10"/>
          </p:nvPr>
        </p:nvSpPr>
        <p:spPr/>
        <p:txBody>
          <a:bodyPr/>
          <a:lstStyle/>
          <a:p>
            <a:fld id="{506D2B44-C981-4321-B243-2018A28125B5}" type="datetimeFigureOut">
              <a:rPr lang="es-AR" smtClean="0"/>
              <a:t>7/12/2024</a:t>
            </a:fld>
            <a:endParaRPr lang="es-AR"/>
          </a:p>
        </p:txBody>
      </p:sp>
      <p:sp>
        <p:nvSpPr>
          <p:cNvPr id="5" name="Marcador de pie de página 4">
            <a:extLst>
              <a:ext uri="{FF2B5EF4-FFF2-40B4-BE49-F238E27FC236}">
                <a16:creationId xmlns:a16="http://schemas.microsoft.com/office/drawing/2014/main" id="{84C42C7B-BF78-319B-B245-CFE218B671D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444BC35-D370-CE2D-14E5-7C8C55418D7F}"/>
              </a:ext>
            </a:extLst>
          </p:cNvPr>
          <p:cNvSpPr>
            <a:spLocks noGrp="1"/>
          </p:cNvSpPr>
          <p:nvPr>
            <p:ph type="sldNum" sz="quarter" idx="12"/>
          </p:nvPr>
        </p:nvSpPr>
        <p:spPr/>
        <p:txBody>
          <a:bodyPr/>
          <a:lstStyle/>
          <a:p>
            <a:fld id="{B023E9DE-C932-4AC2-99F3-290808CDF543}" type="slidenum">
              <a:rPr lang="es-AR" smtClean="0"/>
              <a:t>‹Nº›</a:t>
            </a:fld>
            <a:endParaRPr lang="es-AR"/>
          </a:p>
        </p:txBody>
      </p:sp>
    </p:spTree>
    <p:extLst>
      <p:ext uri="{BB962C8B-B14F-4D97-AF65-F5344CB8AC3E}">
        <p14:creationId xmlns:p14="http://schemas.microsoft.com/office/powerpoint/2010/main" val="285288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A8DCD9-6CC9-2EA0-99DE-CDF0EB1966BB}"/>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C8AE2332-413B-CC03-7FD4-046A26935CE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36D1D015-A26D-2DA4-2E89-4CA0A875C32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FD2DD241-EBC4-81FA-48C5-409C4F418B86}"/>
              </a:ext>
            </a:extLst>
          </p:cNvPr>
          <p:cNvSpPr>
            <a:spLocks noGrp="1"/>
          </p:cNvSpPr>
          <p:nvPr>
            <p:ph type="dt" sz="half" idx="10"/>
          </p:nvPr>
        </p:nvSpPr>
        <p:spPr/>
        <p:txBody>
          <a:bodyPr/>
          <a:lstStyle/>
          <a:p>
            <a:fld id="{506D2B44-C981-4321-B243-2018A28125B5}" type="datetimeFigureOut">
              <a:rPr lang="es-AR" smtClean="0"/>
              <a:t>7/12/2024</a:t>
            </a:fld>
            <a:endParaRPr lang="es-AR"/>
          </a:p>
        </p:txBody>
      </p:sp>
      <p:sp>
        <p:nvSpPr>
          <p:cNvPr id="6" name="Marcador de pie de página 5">
            <a:extLst>
              <a:ext uri="{FF2B5EF4-FFF2-40B4-BE49-F238E27FC236}">
                <a16:creationId xmlns:a16="http://schemas.microsoft.com/office/drawing/2014/main" id="{F21214C7-4CDE-9ADE-B8C2-F81A1B8AE517}"/>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91B302E-8CEA-F291-225B-06B113CE7957}"/>
              </a:ext>
            </a:extLst>
          </p:cNvPr>
          <p:cNvSpPr>
            <a:spLocks noGrp="1"/>
          </p:cNvSpPr>
          <p:nvPr>
            <p:ph type="sldNum" sz="quarter" idx="12"/>
          </p:nvPr>
        </p:nvSpPr>
        <p:spPr/>
        <p:txBody>
          <a:bodyPr/>
          <a:lstStyle/>
          <a:p>
            <a:fld id="{B023E9DE-C932-4AC2-99F3-290808CDF543}" type="slidenum">
              <a:rPr lang="es-AR" smtClean="0"/>
              <a:t>‹Nº›</a:t>
            </a:fld>
            <a:endParaRPr lang="es-AR"/>
          </a:p>
        </p:txBody>
      </p:sp>
    </p:spTree>
    <p:extLst>
      <p:ext uri="{BB962C8B-B14F-4D97-AF65-F5344CB8AC3E}">
        <p14:creationId xmlns:p14="http://schemas.microsoft.com/office/powerpoint/2010/main" val="2545911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B5F49-2555-4D53-B63B-72A1B56FCE0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79064A1A-E362-A4FC-5025-16B91D04DD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ED695C9-F0F3-02CE-C9A9-82DD812AD03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05B14B0C-FE33-B38C-9252-D774B4B24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4A2F243-82DF-4408-36F1-2B346A0460C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1DBE39A4-ED06-86D8-BA53-DE4CEDE725EF}"/>
              </a:ext>
            </a:extLst>
          </p:cNvPr>
          <p:cNvSpPr>
            <a:spLocks noGrp="1"/>
          </p:cNvSpPr>
          <p:nvPr>
            <p:ph type="dt" sz="half" idx="10"/>
          </p:nvPr>
        </p:nvSpPr>
        <p:spPr/>
        <p:txBody>
          <a:bodyPr/>
          <a:lstStyle/>
          <a:p>
            <a:fld id="{506D2B44-C981-4321-B243-2018A28125B5}" type="datetimeFigureOut">
              <a:rPr lang="es-AR" smtClean="0"/>
              <a:t>7/12/2024</a:t>
            </a:fld>
            <a:endParaRPr lang="es-AR"/>
          </a:p>
        </p:txBody>
      </p:sp>
      <p:sp>
        <p:nvSpPr>
          <p:cNvPr id="8" name="Marcador de pie de página 7">
            <a:extLst>
              <a:ext uri="{FF2B5EF4-FFF2-40B4-BE49-F238E27FC236}">
                <a16:creationId xmlns:a16="http://schemas.microsoft.com/office/drawing/2014/main" id="{2F91E870-1A7B-2B2E-2E95-184B41048950}"/>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9122FA12-9B4C-9824-82F4-6B6B95E89816}"/>
              </a:ext>
            </a:extLst>
          </p:cNvPr>
          <p:cNvSpPr>
            <a:spLocks noGrp="1"/>
          </p:cNvSpPr>
          <p:nvPr>
            <p:ph type="sldNum" sz="quarter" idx="12"/>
          </p:nvPr>
        </p:nvSpPr>
        <p:spPr/>
        <p:txBody>
          <a:bodyPr/>
          <a:lstStyle/>
          <a:p>
            <a:fld id="{B023E9DE-C932-4AC2-99F3-290808CDF543}" type="slidenum">
              <a:rPr lang="es-AR" smtClean="0"/>
              <a:t>‹Nº›</a:t>
            </a:fld>
            <a:endParaRPr lang="es-AR"/>
          </a:p>
        </p:txBody>
      </p:sp>
    </p:spTree>
    <p:extLst>
      <p:ext uri="{BB962C8B-B14F-4D97-AF65-F5344CB8AC3E}">
        <p14:creationId xmlns:p14="http://schemas.microsoft.com/office/powerpoint/2010/main" val="2863363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F3283-2B11-9030-6C77-E6EE80C731E1}"/>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CE855148-1810-4698-02DF-0899FFAC3365}"/>
              </a:ext>
            </a:extLst>
          </p:cNvPr>
          <p:cNvSpPr>
            <a:spLocks noGrp="1"/>
          </p:cNvSpPr>
          <p:nvPr>
            <p:ph type="dt" sz="half" idx="10"/>
          </p:nvPr>
        </p:nvSpPr>
        <p:spPr/>
        <p:txBody>
          <a:bodyPr/>
          <a:lstStyle/>
          <a:p>
            <a:fld id="{506D2B44-C981-4321-B243-2018A28125B5}" type="datetimeFigureOut">
              <a:rPr lang="es-AR" smtClean="0"/>
              <a:t>7/12/2024</a:t>
            </a:fld>
            <a:endParaRPr lang="es-AR"/>
          </a:p>
        </p:txBody>
      </p:sp>
      <p:sp>
        <p:nvSpPr>
          <p:cNvPr id="4" name="Marcador de pie de página 3">
            <a:extLst>
              <a:ext uri="{FF2B5EF4-FFF2-40B4-BE49-F238E27FC236}">
                <a16:creationId xmlns:a16="http://schemas.microsoft.com/office/drawing/2014/main" id="{0533FE8D-B2C7-C250-D7E5-3F29BD066727}"/>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72EC218E-64C0-5055-3261-77A9D86AD166}"/>
              </a:ext>
            </a:extLst>
          </p:cNvPr>
          <p:cNvSpPr>
            <a:spLocks noGrp="1"/>
          </p:cNvSpPr>
          <p:nvPr>
            <p:ph type="sldNum" sz="quarter" idx="12"/>
          </p:nvPr>
        </p:nvSpPr>
        <p:spPr/>
        <p:txBody>
          <a:bodyPr/>
          <a:lstStyle/>
          <a:p>
            <a:fld id="{B023E9DE-C932-4AC2-99F3-290808CDF543}" type="slidenum">
              <a:rPr lang="es-AR" smtClean="0"/>
              <a:t>‹Nº›</a:t>
            </a:fld>
            <a:endParaRPr lang="es-AR"/>
          </a:p>
        </p:txBody>
      </p:sp>
    </p:spTree>
    <p:extLst>
      <p:ext uri="{BB962C8B-B14F-4D97-AF65-F5344CB8AC3E}">
        <p14:creationId xmlns:p14="http://schemas.microsoft.com/office/powerpoint/2010/main" val="20525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E26F05B-F4E2-2DC0-E783-DFC1471BA313}"/>
              </a:ext>
            </a:extLst>
          </p:cNvPr>
          <p:cNvSpPr>
            <a:spLocks noGrp="1"/>
          </p:cNvSpPr>
          <p:nvPr>
            <p:ph type="dt" sz="half" idx="10"/>
          </p:nvPr>
        </p:nvSpPr>
        <p:spPr/>
        <p:txBody>
          <a:bodyPr/>
          <a:lstStyle/>
          <a:p>
            <a:fld id="{506D2B44-C981-4321-B243-2018A28125B5}" type="datetimeFigureOut">
              <a:rPr lang="es-AR" smtClean="0"/>
              <a:t>7/12/2024</a:t>
            </a:fld>
            <a:endParaRPr lang="es-AR"/>
          </a:p>
        </p:txBody>
      </p:sp>
      <p:sp>
        <p:nvSpPr>
          <p:cNvPr id="3" name="Marcador de pie de página 2">
            <a:extLst>
              <a:ext uri="{FF2B5EF4-FFF2-40B4-BE49-F238E27FC236}">
                <a16:creationId xmlns:a16="http://schemas.microsoft.com/office/drawing/2014/main" id="{317EF8E7-1AA5-734F-9677-0EC35B01E82E}"/>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6FD01A5D-074E-70AA-3385-107CACEC910A}"/>
              </a:ext>
            </a:extLst>
          </p:cNvPr>
          <p:cNvSpPr>
            <a:spLocks noGrp="1"/>
          </p:cNvSpPr>
          <p:nvPr>
            <p:ph type="sldNum" sz="quarter" idx="12"/>
          </p:nvPr>
        </p:nvSpPr>
        <p:spPr/>
        <p:txBody>
          <a:bodyPr/>
          <a:lstStyle/>
          <a:p>
            <a:fld id="{B023E9DE-C932-4AC2-99F3-290808CDF543}" type="slidenum">
              <a:rPr lang="es-AR" smtClean="0"/>
              <a:t>‹Nº›</a:t>
            </a:fld>
            <a:endParaRPr lang="es-AR"/>
          </a:p>
        </p:txBody>
      </p:sp>
    </p:spTree>
    <p:extLst>
      <p:ext uri="{BB962C8B-B14F-4D97-AF65-F5344CB8AC3E}">
        <p14:creationId xmlns:p14="http://schemas.microsoft.com/office/powerpoint/2010/main" val="3906185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42BD12-FFC7-76C4-0ECF-E5B888025C2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99469A93-51EF-E819-F892-AC72F5D7BC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BC972650-8F91-911A-D94C-1B00E197D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1B27475-70DC-B3A9-DFC6-2A2A3A8F66BF}"/>
              </a:ext>
            </a:extLst>
          </p:cNvPr>
          <p:cNvSpPr>
            <a:spLocks noGrp="1"/>
          </p:cNvSpPr>
          <p:nvPr>
            <p:ph type="dt" sz="half" idx="10"/>
          </p:nvPr>
        </p:nvSpPr>
        <p:spPr/>
        <p:txBody>
          <a:bodyPr/>
          <a:lstStyle/>
          <a:p>
            <a:fld id="{506D2B44-C981-4321-B243-2018A28125B5}" type="datetimeFigureOut">
              <a:rPr lang="es-AR" smtClean="0"/>
              <a:t>7/12/2024</a:t>
            </a:fld>
            <a:endParaRPr lang="es-AR"/>
          </a:p>
        </p:txBody>
      </p:sp>
      <p:sp>
        <p:nvSpPr>
          <p:cNvPr id="6" name="Marcador de pie de página 5">
            <a:extLst>
              <a:ext uri="{FF2B5EF4-FFF2-40B4-BE49-F238E27FC236}">
                <a16:creationId xmlns:a16="http://schemas.microsoft.com/office/drawing/2014/main" id="{80E8A0DA-F680-AD8A-EC9D-16C9703CB8D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0C14ADD-7F60-BE1A-4F7E-80B0AF160D32}"/>
              </a:ext>
            </a:extLst>
          </p:cNvPr>
          <p:cNvSpPr>
            <a:spLocks noGrp="1"/>
          </p:cNvSpPr>
          <p:nvPr>
            <p:ph type="sldNum" sz="quarter" idx="12"/>
          </p:nvPr>
        </p:nvSpPr>
        <p:spPr/>
        <p:txBody>
          <a:bodyPr/>
          <a:lstStyle/>
          <a:p>
            <a:fld id="{B023E9DE-C932-4AC2-99F3-290808CDF543}" type="slidenum">
              <a:rPr lang="es-AR" smtClean="0"/>
              <a:t>‹Nº›</a:t>
            </a:fld>
            <a:endParaRPr lang="es-AR"/>
          </a:p>
        </p:txBody>
      </p:sp>
    </p:spTree>
    <p:extLst>
      <p:ext uri="{BB962C8B-B14F-4D97-AF65-F5344CB8AC3E}">
        <p14:creationId xmlns:p14="http://schemas.microsoft.com/office/powerpoint/2010/main" val="2622379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462161-443D-F1EF-457F-2BD9D87E3A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08A3736B-349F-85CA-388D-4B5806355E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23312AC7-971A-3932-D214-6750E842F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C7EFAB9-675B-1B4C-7919-DAC41E24F3C4}"/>
              </a:ext>
            </a:extLst>
          </p:cNvPr>
          <p:cNvSpPr>
            <a:spLocks noGrp="1"/>
          </p:cNvSpPr>
          <p:nvPr>
            <p:ph type="dt" sz="half" idx="10"/>
          </p:nvPr>
        </p:nvSpPr>
        <p:spPr/>
        <p:txBody>
          <a:bodyPr/>
          <a:lstStyle/>
          <a:p>
            <a:fld id="{506D2B44-C981-4321-B243-2018A28125B5}" type="datetimeFigureOut">
              <a:rPr lang="es-AR" smtClean="0"/>
              <a:t>7/12/2024</a:t>
            </a:fld>
            <a:endParaRPr lang="es-AR"/>
          </a:p>
        </p:txBody>
      </p:sp>
      <p:sp>
        <p:nvSpPr>
          <p:cNvPr id="6" name="Marcador de pie de página 5">
            <a:extLst>
              <a:ext uri="{FF2B5EF4-FFF2-40B4-BE49-F238E27FC236}">
                <a16:creationId xmlns:a16="http://schemas.microsoft.com/office/drawing/2014/main" id="{9DBF7C6B-1F48-0798-7A87-115438C87172}"/>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88A396CD-742E-2A10-3DE6-FD235BE8DD4F}"/>
              </a:ext>
            </a:extLst>
          </p:cNvPr>
          <p:cNvSpPr>
            <a:spLocks noGrp="1"/>
          </p:cNvSpPr>
          <p:nvPr>
            <p:ph type="sldNum" sz="quarter" idx="12"/>
          </p:nvPr>
        </p:nvSpPr>
        <p:spPr/>
        <p:txBody>
          <a:bodyPr/>
          <a:lstStyle/>
          <a:p>
            <a:fld id="{B023E9DE-C932-4AC2-99F3-290808CDF543}" type="slidenum">
              <a:rPr lang="es-AR" smtClean="0"/>
              <a:t>‹Nº›</a:t>
            </a:fld>
            <a:endParaRPr lang="es-AR"/>
          </a:p>
        </p:txBody>
      </p:sp>
    </p:spTree>
    <p:extLst>
      <p:ext uri="{BB962C8B-B14F-4D97-AF65-F5344CB8AC3E}">
        <p14:creationId xmlns:p14="http://schemas.microsoft.com/office/powerpoint/2010/main" val="21484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52ABEDC-DD08-B667-ACDC-DB90D98885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7F4544E-F9B9-BD97-E389-C01D4B694A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E6C258A6-0CED-E3B5-0DA3-A5A29AEAB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6D2B44-C981-4321-B243-2018A28125B5}" type="datetimeFigureOut">
              <a:rPr lang="es-AR" smtClean="0"/>
              <a:t>7/12/2024</a:t>
            </a:fld>
            <a:endParaRPr lang="es-AR"/>
          </a:p>
        </p:txBody>
      </p:sp>
      <p:sp>
        <p:nvSpPr>
          <p:cNvPr id="5" name="Marcador de pie de página 4">
            <a:extLst>
              <a:ext uri="{FF2B5EF4-FFF2-40B4-BE49-F238E27FC236}">
                <a16:creationId xmlns:a16="http://schemas.microsoft.com/office/drawing/2014/main" id="{9E646186-8E3B-85A5-5B46-FCAA1F09AB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AR"/>
          </a:p>
        </p:txBody>
      </p:sp>
      <p:sp>
        <p:nvSpPr>
          <p:cNvPr id="6" name="Marcador de número de diapositiva 5">
            <a:extLst>
              <a:ext uri="{FF2B5EF4-FFF2-40B4-BE49-F238E27FC236}">
                <a16:creationId xmlns:a16="http://schemas.microsoft.com/office/drawing/2014/main" id="{878085B2-9993-46EE-B16E-EF0959D28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23E9DE-C932-4AC2-99F3-290808CDF543}" type="slidenum">
              <a:rPr lang="es-AR" smtClean="0"/>
              <a:t>‹Nº›</a:t>
            </a:fld>
            <a:endParaRPr lang="es-AR"/>
          </a:p>
        </p:txBody>
      </p:sp>
    </p:spTree>
    <p:extLst>
      <p:ext uri="{BB962C8B-B14F-4D97-AF65-F5344CB8AC3E}">
        <p14:creationId xmlns:p14="http://schemas.microsoft.com/office/powerpoint/2010/main" val="2267482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2" Type="http://schemas.openxmlformats.org/officeDocument/2006/relationships/hyperlink" Target="https://www.churchofjesuschrist.org/study/scriptures/dc-testament/dc/109.10-12,22-23,59,67,72,75?lang=spa#p1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8ED86E-DFFC-4EE2-E84D-10C7C60CCCC7}"/>
              </a:ext>
            </a:extLst>
          </p:cNvPr>
          <p:cNvSpPr>
            <a:spLocks noGrp="1"/>
          </p:cNvSpPr>
          <p:nvPr>
            <p:ph idx="1"/>
          </p:nvPr>
        </p:nvSpPr>
        <p:spPr>
          <a:xfrm>
            <a:off x="838200" y="2058916"/>
            <a:ext cx="10515600" cy="1725432"/>
          </a:xfrm>
        </p:spPr>
        <p:txBody>
          <a:bodyPr>
            <a:noAutofit/>
          </a:bodyPr>
          <a:lstStyle/>
          <a:p>
            <a:pPr marL="0" indent="0" algn="ctr">
              <a:buNone/>
            </a:pPr>
            <a:r>
              <a:rPr lang="es-AR" sz="4800" b="1" i="0" dirty="0">
                <a:solidFill>
                  <a:srgbClr val="212225"/>
                </a:solidFill>
                <a:effectLst/>
                <a:highlight>
                  <a:srgbClr val="FFFFFF"/>
                </a:highlight>
                <a:latin typeface="Ensign:Sans"/>
              </a:rPr>
              <a:t>La obra del templo trae grandes bendiciones a nuestra vida</a:t>
            </a:r>
          </a:p>
          <a:p>
            <a:pPr algn="ctr"/>
            <a:endParaRPr lang="es-AR" sz="4800" dirty="0"/>
          </a:p>
        </p:txBody>
      </p:sp>
    </p:spTree>
    <p:extLst>
      <p:ext uri="{BB962C8B-B14F-4D97-AF65-F5344CB8AC3E}">
        <p14:creationId xmlns:p14="http://schemas.microsoft.com/office/powerpoint/2010/main" val="889122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C54691-A4EC-2FFE-DB7F-D2F3E9138297}"/>
              </a:ext>
            </a:extLst>
          </p:cNvPr>
          <p:cNvSpPr>
            <a:spLocks noGrp="1"/>
          </p:cNvSpPr>
          <p:nvPr>
            <p:ph type="title"/>
          </p:nvPr>
        </p:nvSpPr>
        <p:spPr>
          <a:xfrm>
            <a:off x="838200" y="93521"/>
            <a:ext cx="10515600" cy="1325563"/>
          </a:xfrm>
        </p:spPr>
        <p:txBody>
          <a:bodyPr/>
          <a:lstStyle/>
          <a:p>
            <a:r>
              <a:rPr lang="es-AR" b="0" i="0" u="none" strike="noStrike" dirty="0">
                <a:effectLst/>
                <a:latin typeface="Ensign:Serif"/>
              </a:rPr>
              <a:t>Doctrina y Convenios 97:15–21</a:t>
            </a:r>
            <a:r>
              <a:rPr lang="es-AR" b="0" i="0" dirty="0">
                <a:solidFill>
                  <a:srgbClr val="212225"/>
                </a:solidFill>
                <a:effectLst/>
                <a:latin typeface="Ensign:Serif"/>
              </a:rPr>
              <a:t>.</a:t>
            </a:r>
            <a:endParaRPr lang="es-AR" dirty="0"/>
          </a:p>
        </p:txBody>
      </p:sp>
      <p:sp>
        <p:nvSpPr>
          <p:cNvPr id="3" name="Marcador de contenido 2">
            <a:extLst>
              <a:ext uri="{FF2B5EF4-FFF2-40B4-BE49-F238E27FC236}">
                <a16:creationId xmlns:a16="http://schemas.microsoft.com/office/drawing/2014/main" id="{0F261D73-C82F-7A38-9257-59C15108C2B2}"/>
              </a:ext>
            </a:extLst>
          </p:cNvPr>
          <p:cNvSpPr>
            <a:spLocks noGrp="1"/>
          </p:cNvSpPr>
          <p:nvPr>
            <p:ph idx="1"/>
          </p:nvPr>
        </p:nvSpPr>
        <p:spPr>
          <a:xfrm>
            <a:off x="838200" y="1419083"/>
            <a:ext cx="10515600" cy="4999823"/>
          </a:xfrm>
        </p:spPr>
        <p:txBody>
          <a:bodyPr>
            <a:normAutofit/>
          </a:bodyPr>
          <a:lstStyle/>
          <a:p>
            <a:pPr marL="0" indent="0" algn="l" fontAlgn="base">
              <a:buNone/>
            </a:pPr>
            <a:r>
              <a:rPr lang="es-AR" sz="2400" b="1" i="0" dirty="0">
                <a:solidFill>
                  <a:srgbClr val="212225"/>
                </a:solidFill>
                <a:effectLst/>
                <a:latin typeface="Ensign:Serif"/>
              </a:rPr>
              <a:t>19 </a:t>
            </a:r>
            <a:r>
              <a:rPr lang="es-AR" sz="2400" b="0" i="0" dirty="0">
                <a:solidFill>
                  <a:srgbClr val="212225"/>
                </a:solidFill>
                <a:effectLst/>
                <a:latin typeface="Ensign:Serif"/>
              </a:rPr>
              <a:t>Y las naciones de la tierra la honrarán y dirán: Ciertamente Sion es la ciudad de nuestro Dios, e indudablemente Sion no puede caer ni ser quitada de su lugar, porque Dios está allí, y la mano del Señor está allí;</a:t>
            </a:r>
          </a:p>
          <a:p>
            <a:pPr marL="0" indent="0" algn="l" fontAlgn="base">
              <a:buNone/>
            </a:pPr>
            <a:endParaRPr lang="es-AR" sz="2400" b="0" i="0" dirty="0">
              <a:solidFill>
                <a:srgbClr val="212225"/>
              </a:solidFill>
              <a:effectLst/>
              <a:latin typeface="Ensign:Serif"/>
            </a:endParaRPr>
          </a:p>
          <a:p>
            <a:pPr marL="0" indent="0" algn="l" fontAlgn="base">
              <a:buNone/>
            </a:pPr>
            <a:r>
              <a:rPr lang="es-AR" sz="2400" b="1" i="0" dirty="0">
                <a:solidFill>
                  <a:srgbClr val="212225"/>
                </a:solidFill>
                <a:effectLst/>
                <a:latin typeface="Ensign:Serif"/>
              </a:rPr>
              <a:t>20 </a:t>
            </a:r>
            <a:r>
              <a:rPr lang="es-AR" sz="2400" b="0" i="0" dirty="0">
                <a:solidFill>
                  <a:srgbClr val="212225"/>
                </a:solidFill>
                <a:effectLst/>
                <a:latin typeface="Ensign:Serif"/>
              </a:rPr>
              <a:t>y él ha jurado por el poder de su fuerza ser su salvación y su alto refugio.</a:t>
            </a:r>
          </a:p>
          <a:p>
            <a:pPr marL="0" indent="0" algn="l" fontAlgn="base">
              <a:buNone/>
            </a:pPr>
            <a:endParaRPr lang="es-AR" sz="2400" b="0" i="0" dirty="0">
              <a:solidFill>
                <a:srgbClr val="212225"/>
              </a:solidFill>
              <a:effectLst/>
              <a:latin typeface="Ensign:Serif"/>
            </a:endParaRPr>
          </a:p>
          <a:p>
            <a:pPr marL="0" indent="0" algn="l" fontAlgn="base">
              <a:buNone/>
            </a:pPr>
            <a:r>
              <a:rPr lang="es-AR" sz="2400" b="1" i="0" dirty="0">
                <a:solidFill>
                  <a:srgbClr val="212225"/>
                </a:solidFill>
                <a:effectLst/>
                <a:latin typeface="Ensign:Serif"/>
              </a:rPr>
              <a:t>21 </a:t>
            </a:r>
            <a:r>
              <a:rPr lang="es-AR" sz="2400" b="0" i="0" dirty="0">
                <a:solidFill>
                  <a:srgbClr val="212225"/>
                </a:solidFill>
                <a:effectLst/>
                <a:latin typeface="Ensign:Serif"/>
              </a:rPr>
              <a:t>Por tanto, de cierto, así dice el Señor: Regocíjese Sion, porque esta es Sion: </a:t>
            </a:r>
            <a:r>
              <a:rPr lang="es-AR" sz="2400" b="0" i="0" cap="small" dirty="0">
                <a:solidFill>
                  <a:srgbClr val="212225"/>
                </a:solidFill>
                <a:effectLst/>
                <a:latin typeface="inherit"/>
              </a:rPr>
              <a:t>los puros de corazón</a:t>
            </a:r>
            <a:r>
              <a:rPr lang="es-AR" sz="2400" b="0" i="0" dirty="0">
                <a:solidFill>
                  <a:srgbClr val="212225"/>
                </a:solidFill>
                <a:effectLst/>
                <a:latin typeface="Ensign:Serif"/>
              </a:rPr>
              <a:t>; por consiguiente, regocíjese Sion mientras se lamentan todos los inicuos.</a:t>
            </a:r>
          </a:p>
          <a:p>
            <a:pPr marL="0" indent="0" algn="ctr" fontAlgn="base">
              <a:buNone/>
            </a:pPr>
            <a:endParaRPr lang="es-AR" sz="2400" b="0" i="0" dirty="0">
              <a:solidFill>
                <a:srgbClr val="212225"/>
              </a:solidFill>
              <a:effectLst/>
              <a:latin typeface="Ensign:Serif"/>
            </a:endParaRPr>
          </a:p>
          <a:p>
            <a:pPr marL="0" indent="0">
              <a:buNone/>
            </a:pPr>
            <a:endParaRPr lang="es-AR" sz="2400" dirty="0"/>
          </a:p>
        </p:txBody>
      </p:sp>
    </p:spTree>
    <p:extLst>
      <p:ext uri="{BB962C8B-B14F-4D97-AF65-F5344CB8AC3E}">
        <p14:creationId xmlns:p14="http://schemas.microsoft.com/office/powerpoint/2010/main" val="115457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6" name="Rectangle 307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A9021D-F482-E6C7-F25E-B28EC16D6CA8}"/>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err="1"/>
              <a:t>Sión</a:t>
            </a:r>
            <a:endParaRPr lang="en-US" sz="5400" dirty="0"/>
          </a:p>
        </p:txBody>
      </p:sp>
      <p:sp>
        <p:nvSpPr>
          <p:cNvPr id="308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EEF3837E-3FDF-D1E9-2845-7BF85D59D6C0}"/>
              </a:ext>
            </a:extLst>
          </p:cNvPr>
          <p:cNvSpPr txBox="1"/>
          <p:nvPr/>
        </p:nvSpPr>
        <p:spPr>
          <a:xfrm>
            <a:off x="640080" y="2872899"/>
            <a:ext cx="3819953"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dirty="0"/>
              <a:t>E</a:t>
            </a:r>
            <a:r>
              <a:rPr lang="en-US" sz="2200" b="0" i="0" dirty="0">
                <a:effectLst/>
              </a:rPr>
              <a:t>n los </a:t>
            </a:r>
            <a:r>
              <a:rPr lang="en-US" sz="2200" b="0" i="0" dirty="0" err="1">
                <a:effectLst/>
              </a:rPr>
              <a:t>tiempos</a:t>
            </a:r>
            <a:r>
              <a:rPr lang="en-US" sz="2200" b="0" i="0" dirty="0">
                <a:effectLst/>
              </a:rPr>
              <a:t> </a:t>
            </a:r>
            <a:r>
              <a:rPr lang="en-US" sz="2200" b="0" i="0" dirty="0" err="1">
                <a:effectLst/>
              </a:rPr>
              <a:t>antiguos</a:t>
            </a:r>
            <a:r>
              <a:rPr lang="en-US" sz="2200" b="0" i="0" dirty="0">
                <a:effectLst/>
              </a:rPr>
              <a:t> </a:t>
            </a:r>
            <a:r>
              <a:rPr lang="en-US" sz="2200" b="0" i="0" dirty="0" err="1">
                <a:effectLst/>
              </a:rPr>
              <a:t>existió</a:t>
            </a:r>
            <a:r>
              <a:rPr lang="en-US" sz="2200" b="0" i="0" dirty="0">
                <a:effectLst/>
              </a:rPr>
              <a:t> una ciudad </a:t>
            </a:r>
            <a:r>
              <a:rPr lang="en-US" sz="2200" b="0" i="0" dirty="0" err="1">
                <a:effectLst/>
              </a:rPr>
              <a:t>llamada</a:t>
            </a:r>
            <a:r>
              <a:rPr lang="en-US" sz="2200" b="0" i="0" dirty="0">
                <a:effectLst/>
              </a:rPr>
              <a:t> </a:t>
            </a:r>
            <a:r>
              <a:rPr lang="en-US" sz="2200" b="0" i="0" dirty="0" err="1">
                <a:effectLst/>
              </a:rPr>
              <a:t>Sión</a:t>
            </a:r>
            <a:r>
              <a:rPr lang="en-US" sz="2200" b="0" i="0" dirty="0">
                <a:effectLst/>
              </a:rPr>
              <a:t>. Esa ciudad, que </a:t>
            </a:r>
            <a:r>
              <a:rPr lang="en-US" sz="2200" b="0" i="0" dirty="0" err="1">
                <a:effectLst/>
              </a:rPr>
              <a:t>fue</a:t>
            </a:r>
            <a:r>
              <a:rPr lang="en-US" sz="2200" b="0" i="0" dirty="0">
                <a:effectLst/>
              </a:rPr>
              <a:t> </a:t>
            </a:r>
            <a:r>
              <a:rPr lang="en-US" sz="2200" b="0" i="0" dirty="0" err="1">
                <a:effectLst/>
              </a:rPr>
              <a:t>construida</a:t>
            </a:r>
            <a:r>
              <a:rPr lang="en-US" sz="2200" b="0" i="0" dirty="0">
                <a:effectLst/>
              </a:rPr>
              <a:t> </a:t>
            </a:r>
            <a:r>
              <a:rPr lang="en-US" sz="2200" b="0" i="0" dirty="0" err="1">
                <a:effectLst/>
              </a:rPr>
              <a:t>por</a:t>
            </a:r>
            <a:r>
              <a:rPr lang="en-US" sz="2200" b="0" i="0" dirty="0">
                <a:effectLst/>
              </a:rPr>
              <a:t> </a:t>
            </a:r>
            <a:r>
              <a:rPr lang="en-US" sz="2200" b="0" i="0" dirty="0" err="1">
                <a:effectLst/>
              </a:rPr>
              <a:t>el</a:t>
            </a:r>
            <a:r>
              <a:rPr lang="en-US" sz="2200" b="0" i="0" dirty="0">
                <a:effectLst/>
              </a:rPr>
              <a:t> </a:t>
            </a:r>
            <a:r>
              <a:rPr lang="en-US" sz="2200" b="0" i="0" dirty="0" err="1">
                <a:effectLst/>
              </a:rPr>
              <a:t>profeta</a:t>
            </a:r>
            <a:r>
              <a:rPr lang="en-US" sz="2200" b="0" i="0" dirty="0">
                <a:effectLst/>
              </a:rPr>
              <a:t> Enoc y </a:t>
            </a:r>
            <a:r>
              <a:rPr lang="en-US" sz="2200" b="0" i="0" dirty="0" err="1">
                <a:effectLst/>
              </a:rPr>
              <a:t>su</a:t>
            </a:r>
            <a:r>
              <a:rPr lang="en-US" sz="2200" b="0" i="0" dirty="0">
                <a:effectLst/>
              </a:rPr>
              <a:t> pueblo, </a:t>
            </a:r>
            <a:r>
              <a:rPr lang="en-US" sz="2200" b="0" i="0" dirty="0" err="1">
                <a:effectLst/>
              </a:rPr>
              <a:t>fue</a:t>
            </a:r>
            <a:r>
              <a:rPr lang="en-US" sz="2200" b="0" i="0" dirty="0">
                <a:effectLst/>
              </a:rPr>
              <a:t> </a:t>
            </a:r>
            <a:r>
              <a:rPr lang="en-US" sz="2200" b="0" i="0" dirty="0" err="1">
                <a:effectLst/>
              </a:rPr>
              <a:t>llevada</a:t>
            </a:r>
            <a:r>
              <a:rPr lang="en-US" sz="2200" b="0" i="0" dirty="0">
                <a:effectLst/>
              </a:rPr>
              <a:t> al </a:t>
            </a:r>
            <a:r>
              <a:rPr lang="en-US" sz="2200" b="0" i="0" dirty="0" err="1">
                <a:effectLst/>
              </a:rPr>
              <a:t>cielo</a:t>
            </a:r>
            <a:r>
              <a:rPr lang="en-US" sz="2200" b="0" i="0" dirty="0">
                <a:effectLst/>
              </a:rPr>
              <a:t> </a:t>
            </a:r>
            <a:r>
              <a:rPr lang="en-US" sz="2200" b="0" i="0" dirty="0" err="1">
                <a:effectLst/>
              </a:rPr>
              <a:t>debido</a:t>
            </a:r>
            <a:r>
              <a:rPr lang="en-US" sz="2200" b="0" i="0" dirty="0">
                <a:effectLst/>
              </a:rPr>
              <a:t> a la </a:t>
            </a:r>
            <a:r>
              <a:rPr lang="en-US" sz="2200" b="0" i="0" dirty="0" err="1">
                <a:effectLst/>
              </a:rPr>
              <a:t>rectitud</a:t>
            </a:r>
            <a:r>
              <a:rPr lang="en-US" sz="2200" b="0" i="0" dirty="0">
                <a:effectLst/>
              </a:rPr>
              <a:t> de sus </a:t>
            </a:r>
            <a:r>
              <a:rPr lang="en-US" sz="2200" b="0" i="0" dirty="0" err="1">
                <a:effectLst/>
              </a:rPr>
              <a:t>habitantes</a:t>
            </a:r>
            <a:r>
              <a:rPr lang="en-US" sz="2200" b="0" i="0" dirty="0">
                <a:effectLst/>
              </a:rPr>
              <a:t> (</a:t>
            </a:r>
            <a:r>
              <a:rPr lang="en-US" sz="2200" b="0" i="0" dirty="0" err="1">
                <a:effectLst/>
              </a:rPr>
              <a:t>véase</a:t>
            </a:r>
            <a:r>
              <a:rPr lang="en-US" sz="2200" b="0" i="0" dirty="0">
                <a:effectLst/>
              </a:rPr>
              <a:t> </a:t>
            </a:r>
            <a:r>
              <a:rPr lang="en-US" sz="2200" b="0" i="0" u="none" strike="noStrike" dirty="0">
                <a:effectLst/>
              </a:rPr>
              <a:t>D. y C. 38:4</a:t>
            </a:r>
            <a:r>
              <a:rPr lang="en-US" sz="2200" b="0" i="0" dirty="0">
                <a:effectLst/>
              </a:rPr>
              <a:t>; </a:t>
            </a:r>
            <a:r>
              <a:rPr lang="en-US" sz="2200" b="0" i="0" u="none" strike="noStrike" dirty="0" err="1">
                <a:effectLst/>
              </a:rPr>
              <a:t>Moisés</a:t>
            </a:r>
            <a:r>
              <a:rPr lang="en-US" sz="2200" b="0" i="0" u="none" strike="noStrike" dirty="0">
                <a:effectLst/>
              </a:rPr>
              <a:t> 7:18–21, 69</a:t>
            </a:r>
            <a:endParaRPr lang="en-US" sz="2200" dirty="0"/>
          </a:p>
        </p:txBody>
      </p:sp>
      <p:pic>
        <p:nvPicPr>
          <p:cNvPr id="3074" name="Picture 2" descr="default (1920×2401)">
            <a:extLst>
              <a:ext uri="{FF2B5EF4-FFF2-40B4-BE49-F238E27FC236}">
                <a16:creationId xmlns:a16="http://schemas.microsoft.com/office/drawing/2014/main" id="{2A08EFA4-E750-C67F-094B-BD2EDE1C7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407" r="-1" b="16834"/>
          <a:stretch/>
        </p:blipFill>
        <p:spPr bwMode="auto">
          <a:xfrm>
            <a:off x="5008682" y="10"/>
            <a:ext cx="718179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688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8ED86E-DFFC-4EE2-E84D-10C7C60CCCC7}"/>
              </a:ext>
            </a:extLst>
          </p:cNvPr>
          <p:cNvSpPr>
            <a:spLocks noGrp="1"/>
          </p:cNvSpPr>
          <p:nvPr>
            <p:ph idx="1"/>
          </p:nvPr>
        </p:nvSpPr>
        <p:spPr>
          <a:xfrm>
            <a:off x="838200" y="2058916"/>
            <a:ext cx="10515600" cy="1725432"/>
          </a:xfrm>
        </p:spPr>
        <p:txBody>
          <a:bodyPr>
            <a:noAutofit/>
          </a:bodyPr>
          <a:lstStyle/>
          <a:p>
            <a:pPr marL="0" indent="0" algn="ctr" fontAlgn="base">
              <a:buNone/>
            </a:pPr>
            <a:r>
              <a:rPr lang="es-AR" sz="4800" b="1" i="0" dirty="0">
                <a:solidFill>
                  <a:srgbClr val="212225"/>
                </a:solidFill>
                <a:effectLst/>
                <a:latin typeface="Ensign:Sans"/>
              </a:rPr>
              <a:t>Recibamos las ordenanzas y los convenios del templo</a:t>
            </a:r>
          </a:p>
          <a:p>
            <a:pPr marL="0" indent="0" algn="ctr">
              <a:buNone/>
            </a:pPr>
            <a:endParaRPr lang="es-AR" sz="6600" dirty="0"/>
          </a:p>
        </p:txBody>
      </p:sp>
    </p:spTree>
    <p:extLst>
      <p:ext uri="{BB962C8B-B14F-4D97-AF65-F5344CB8AC3E}">
        <p14:creationId xmlns:p14="http://schemas.microsoft.com/office/powerpoint/2010/main" val="26773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56DE6FD-B7F8-00EB-A33C-ACD141889EF2}"/>
              </a:ext>
            </a:extLst>
          </p:cNvPr>
          <p:cNvSpPr txBox="1"/>
          <p:nvPr/>
        </p:nvSpPr>
        <p:spPr>
          <a:xfrm>
            <a:off x="441357" y="775001"/>
            <a:ext cx="3831879" cy="523220"/>
          </a:xfrm>
          <a:prstGeom prst="rect">
            <a:avLst/>
          </a:prstGeom>
          <a:noFill/>
        </p:spPr>
        <p:txBody>
          <a:bodyPr wrap="square">
            <a:spAutoFit/>
          </a:bodyPr>
          <a:lstStyle/>
          <a:p>
            <a:pPr algn="l" fontAlgn="base"/>
            <a:r>
              <a:rPr lang="es-AR" sz="2800" b="1" i="1" dirty="0">
                <a:solidFill>
                  <a:srgbClr val="212225"/>
                </a:solidFill>
                <a:effectLst/>
                <a:latin typeface="Ensign:Sans"/>
              </a:rPr>
              <a:t>Ordenanzas</a:t>
            </a:r>
            <a:endParaRPr lang="es-AR" sz="2800" b="1" i="0" dirty="0">
              <a:solidFill>
                <a:srgbClr val="212225"/>
              </a:solidFill>
              <a:effectLst/>
              <a:latin typeface="Ensign:Sans"/>
            </a:endParaRPr>
          </a:p>
        </p:txBody>
      </p:sp>
      <p:sp>
        <p:nvSpPr>
          <p:cNvPr id="7" name="CuadroTexto 6">
            <a:extLst>
              <a:ext uri="{FF2B5EF4-FFF2-40B4-BE49-F238E27FC236}">
                <a16:creationId xmlns:a16="http://schemas.microsoft.com/office/drawing/2014/main" id="{4BA10392-02BA-AB56-9475-17183B5DFC54}"/>
              </a:ext>
            </a:extLst>
          </p:cNvPr>
          <p:cNvSpPr txBox="1"/>
          <p:nvPr/>
        </p:nvSpPr>
        <p:spPr>
          <a:xfrm>
            <a:off x="441357" y="1677651"/>
            <a:ext cx="3831879" cy="1446550"/>
          </a:xfrm>
          <a:prstGeom prst="rect">
            <a:avLst/>
          </a:prstGeom>
          <a:noFill/>
        </p:spPr>
        <p:txBody>
          <a:bodyPr wrap="square">
            <a:spAutoFit/>
          </a:bodyPr>
          <a:lstStyle/>
          <a:p>
            <a:r>
              <a:rPr lang="es-AR" sz="2200" b="0" i="0" dirty="0">
                <a:solidFill>
                  <a:srgbClr val="212225"/>
                </a:solidFill>
                <a:effectLst/>
                <a:latin typeface="Ensign:Serif"/>
              </a:rPr>
              <a:t>Una ordenanza es una ceremonia sagrada que tiene un significado y un efecto de índole espiritual.</a:t>
            </a:r>
            <a:endParaRPr lang="es-AR" sz="2200" dirty="0"/>
          </a:p>
        </p:txBody>
      </p:sp>
      <p:sp>
        <p:nvSpPr>
          <p:cNvPr id="9" name="CuadroTexto 8">
            <a:extLst>
              <a:ext uri="{FF2B5EF4-FFF2-40B4-BE49-F238E27FC236}">
                <a16:creationId xmlns:a16="http://schemas.microsoft.com/office/drawing/2014/main" id="{BBF71AA0-7F50-B2AA-3D43-A7B1A6913384}"/>
              </a:ext>
            </a:extLst>
          </p:cNvPr>
          <p:cNvSpPr txBox="1"/>
          <p:nvPr/>
        </p:nvSpPr>
        <p:spPr>
          <a:xfrm>
            <a:off x="441357" y="3429000"/>
            <a:ext cx="3831879" cy="2462213"/>
          </a:xfrm>
          <a:prstGeom prst="rect">
            <a:avLst/>
          </a:prstGeom>
          <a:noFill/>
        </p:spPr>
        <p:txBody>
          <a:bodyPr wrap="square">
            <a:spAutoFit/>
          </a:bodyPr>
          <a:lstStyle/>
          <a:p>
            <a:r>
              <a:rPr lang="es-AR" sz="2200" dirty="0">
                <a:solidFill>
                  <a:srgbClr val="212225"/>
                </a:solidFill>
                <a:latin typeface="Ensign:Serif"/>
              </a:rPr>
              <a:t>L</a:t>
            </a:r>
            <a:r>
              <a:rPr lang="es-AR" sz="2200" b="0" i="0" dirty="0">
                <a:solidFill>
                  <a:srgbClr val="212225"/>
                </a:solidFill>
                <a:effectLst/>
                <a:latin typeface="Ensign:Serif"/>
              </a:rPr>
              <a:t>as ordenanzas realizadas </a:t>
            </a:r>
            <a:r>
              <a:rPr lang="es-AR" sz="2200" b="0" i="0" dirty="0">
                <a:solidFill>
                  <a:schemeClr val="accent5">
                    <a:lumMod val="60000"/>
                    <a:lumOff val="40000"/>
                  </a:schemeClr>
                </a:solidFill>
                <a:effectLst/>
                <a:latin typeface="Ensign:Serif"/>
              </a:rPr>
              <a:t>mediante </a:t>
            </a:r>
            <a:r>
              <a:rPr lang="es-AR" sz="2200" b="1" i="1" dirty="0">
                <a:solidFill>
                  <a:schemeClr val="accent5">
                    <a:lumMod val="60000"/>
                    <a:lumOff val="40000"/>
                  </a:schemeClr>
                </a:solidFill>
                <a:effectLst/>
                <a:latin typeface="Ensign:Serif"/>
              </a:rPr>
              <a:t>el poder del sacerdocio</a:t>
            </a:r>
            <a:r>
              <a:rPr lang="es-AR" sz="2200" b="0" i="0" dirty="0">
                <a:solidFill>
                  <a:srgbClr val="212225"/>
                </a:solidFill>
                <a:effectLst/>
                <a:latin typeface="Ensign:Serif"/>
              </a:rPr>
              <a:t> son esenciales para nuestra exaltación. Es a través de dichas ordenanzas que recibimos el poder de Dios en nuestra vida.</a:t>
            </a:r>
            <a:endParaRPr lang="es-AR" sz="2200" dirty="0"/>
          </a:p>
        </p:txBody>
      </p:sp>
      <p:pic>
        <p:nvPicPr>
          <p:cNvPr id="4098" name="Picture 2">
            <a:extLst>
              <a:ext uri="{FF2B5EF4-FFF2-40B4-BE49-F238E27FC236}">
                <a16:creationId xmlns:a16="http://schemas.microsoft.com/office/drawing/2014/main" id="{74C91A8A-44DB-C609-DA6A-796EBD69E1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2470"/>
          <a:stretch/>
        </p:blipFill>
        <p:spPr bwMode="auto">
          <a:xfrm>
            <a:off x="4997513" y="721684"/>
            <a:ext cx="7219664" cy="490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481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56DE6FD-B7F8-00EB-A33C-ACD141889EF2}"/>
              </a:ext>
            </a:extLst>
          </p:cNvPr>
          <p:cNvSpPr txBox="1"/>
          <p:nvPr/>
        </p:nvSpPr>
        <p:spPr>
          <a:xfrm>
            <a:off x="585080" y="602985"/>
            <a:ext cx="3831879" cy="523220"/>
          </a:xfrm>
          <a:prstGeom prst="rect">
            <a:avLst/>
          </a:prstGeom>
          <a:noFill/>
        </p:spPr>
        <p:txBody>
          <a:bodyPr wrap="square">
            <a:spAutoFit/>
          </a:bodyPr>
          <a:lstStyle/>
          <a:p>
            <a:pPr algn="l" fontAlgn="base"/>
            <a:r>
              <a:rPr lang="es-AR" sz="2800" b="1" i="1" dirty="0">
                <a:solidFill>
                  <a:srgbClr val="212225"/>
                </a:solidFill>
                <a:effectLst/>
                <a:latin typeface="Ensign:Sans"/>
              </a:rPr>
              <a:t>Convenios</a:t>
            </a:r>
            <a:endParaRPr lang="es-AR" sz="2800" b="1" i="0" dirty="0">
              <a:solidFill>
                <a:srgbClr val="212225"/>
              </a:solidFill>
              <a:effectLst/>
              <a:latin typeface="Ensign:Sans"/>
            </a:endParaRPr>
          </a:p>
        </p:txBody>
      </p:sp>
      <p:sp>
        <p:nvSpPr>
          <p:cNvPr id="9" name="CuadroTexto 8">
            <a:extLst>
              <a:ext uri="{FF2B5EF4-FFF2-40B4-BE49-F238E27FC236}">
                <a16:creationId xmlns:a16="http://schemas.microsoft.com/office/drawing/2014/main" id="{BBF71AA0-7F50-B2AA-3D43-A7B1A6913384}"/>
              </a:ext>
            </a:extLst>
          </p:cNvPr>
          <p:cNvSpPr txBox="1"/>
          <p:nvPr/>
        </p:nvSpPr>
        <p:spPr>
          <a:xfrm>
            <a:off x="585080" y="1283330"/>
            <a:ext cx="4037846" cy="5170646"/>
          </a:xfrm>
          <a:prstGeom prst="rect">
            <a:avLst/>
          </a:prstGeom>
          <a:noFill/>
        </p:spPr>
        <p:txBody>
          <a:bodyPr wrap="square">
            <a:spAutoFit/>
          </a:bodyPr>
          <a:lstStyle/>
          <a:p>
            <a:r>
              <a:rPr lang="es-AR" sz="2200" b="0" i="0" dirty="0">
                <a:solidFill>
                  <a:srgbClr val="212225"/>
                </a:solidFill>
                <a:effectLst/>
                <a:latin typeface="Ensign:Serif"/>
              </a:rPr>
              <a:t>Un convenio es un </a:t>
            </a:r>
            <a:r>
              <a:rPr lang="es-AR" sz="2200" b="1" i="1" dirty="0">
                <a:solidFill>
                  <a:schemeClr val="accent5">
                    <a:lumMod val="60000"/>
                    <a:lumOff val="40000"/>
                  </a:schemeClr>
                </a:solidFill>
                <a:effectLst/>
                <a:latin typeface="Ensign:Serif"/>
              </a:rPr>
              <a:t>acuerdo sagrado</a:t>
            </a:r>
            <a:r>
              <a:rPr lang="es-AR" sz="2200" b="0" i="0" dirty="0">
                <a:solidFill>
                  <a:srgbClr val="212225"/>
                </a:solidFill>
                <a:effectLst/>
                <a:latin typeface="Ensign:Serif"/>
              </a:rPr>
              <a:t> entre Dios y un individuo o un grupo de personas. Dios establece condiciones específicas y nos promete bendiciones si cumplimos con dichas condiciones. Cuando decidimos no guardar los convenios, no podemos recibir las bendiciones, y en ciertos casos incluso somos castigados como consecuencia de haber desobedecido. Las ordenanzas salvadoras del Sacerdocio siempre van de la mano de los convenios.</a:t>
            </a:r>
            <a:endParaRPr lang="es-AR" sz="2200" dirty="0"/>
          </a:p>
        </p:txBody>
      </p:sp>
      <p:pic>
        <p:nvPicPr>
          <p:cNvPr id="4098" name="Picture 2">
            <a:extLst>
              <a:ext uri="{FF2B5EF4-FFF2-40B4-BE49-F238E27FC236}">
                <a16:creationId xmlns:a16="http://schemas.microsoft.com/office/drawing/2014/main" id="{74C91A8A-44DB-C609-DA6A-796EBD69E1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2470"/>
          <a:stretch/>
        </p:blipFill>
        <p:spPr bwMode="auto">
          <a:xfrm>
            <a:off x="4997513" y="721684"/>
            <a:ext cx="7219664" cy="490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080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4F1829C1-907F-6F01-C74A-AE8DE430A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56" r="7610" b="1"/>
          <a:stretch/>
        </p:blipFill>
        <p:spPr bwMode="auto">
          <a:xfrm>
            <a:off x="5176911" y="720190"/>
            <a:ext cx="6833848" cy="558435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692269EA-9D87-9904-48C2-190D6B18EA00}"/>
              </a:ext>
            </a:extLst>
          </p:cNvPr>
          <p:cNvSpPr txBox="1"/>
          <p:nvPr/>
        </p:nvSpPr>
        <p:spPr>
          <a:xfrm>
            <a:off x="314631" y="720190"/>
            <a:ext cx="4510866" cy="4893647"/>
          </a:xfrm>
          <a:prstGeom prst="rect">
            <a:avLst/>
          </a:prstGeom>
          <a:noFill/>
        </p:spPr>
        <p:txBody>
          <a:bodyPr wrap="square">
            <a:spAutoFit/>
          </a:bodyPr>
          <a:lstStyle/>
          <a:p>
            <a:r>
              <a:rPr lang="es-AR" sz="2400" dirty="0">
                <a:solidFill>
                  <a:srgbClr val="212225"/>
                </a:solidFill>
                <a:latin typeface="Ensign:Serif"/>
              </a:rPr>
              <a:t>E</a:t>
            </a:r>
            <a:r>
              <a:rPr lang="es-AR" sz="2400" b="0" i="0" dirty="0">
                <a:solidFill>
                  <a:srgbClr val="212225"/>
                </a:solidFill>
                <a:effectLst/>
                <a:latin typeface="Ensign:Serif"/>
              </a:rPr>
              <a:t>ntre las ordenanzas del templo figuran la investidura y el sellamiento (el casamiento en el templo y el sellamiento de padres a hijos), ya sea para los vivos o a favor de los muertos. Tal como otras ordenanzas del sacerdocio, el bautismo por los muertos se lleva a cabo en el templo. En las ordenanzas del templo hacemos convenios solemnes de dedicar nuestra vida a Dios y de edificar Su reino aquí en la tierra.</a:t>
            </a:r>
            <a:endParaRPr lang="es-AR" sz="2400" dirty="0"/>
          </a:p>
        </p:txBody>
      </p:sp>
    </p:spTree>
    <p:extLst>
      <p:ext uri="{BB962C8B-B14F-4D97-AF65-F5344CB8AC3E}">
        <p14:creationId xmlns:p14="http://schemas.microsoft.com/office/powerpoint/2010/main" val="3021175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4F1829C1-907F-6F01-C74A-AE8DE430A7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956" r="7610" b="1"/>
          <a:stretch/>
        </p:blipFill>
        <p:spPr bwMode="auto">
          <a:xfrm>
            <a:off x="5176911" y="720190"/>
            <a:ext cx="6833848" cy="558435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692269EA-9D87-9904-48C2-190D6B18EA00}"/>
              </a:ext>
            </a:extLst>
          </p:cNvPr>
          <p:cNvSpPr txBox="1"/>
          <p:nvPr/>
        </p:nvSpPr>
        <p:spPr>
          <a:xfrm>
            <a:off x="314631" y="720190"/>
            <a:ext cx="4510866" cy="5940088"/>
          </a:xfrm>
          <a:prstGeom prst="rect">
            <a:avLst/>
          </a:prstGeom>
          <a:noFill/>
        </p:spPr>
        <p:txBody>
          <a:bodyPr wrap="square">
            <a:spAutoFit/>
          </a:bodyPr>
          <a:lstStyle/>
          <a:p>
            <a:r>
              <a:rPr lang="es-AR" sz="2000" b="0" i="0" dirty="0">
                <a:solidFill>
                  <a:srgbClr val="212225"/>
                </a:solidFill>
                <a:effectLst/>
                <a:latin typeface="Ensign:Serif"/>
              </a:rPr>
              <a:t>“Las ordenanzas de la investidura comprenden ciertas obligaciones por parte del individuo, tales como el convenio y la promesa de observar la ley de absoluta virtud y castidad, ser caritativo, benevolente, tolerante y puro; consagrar su talento y medios a la propagación de la verdad y el ennoblecimiento de la raza humana; mantener su devoción a la causa de la verdad, y procurar en toda forma contribuir a la gran preparación, a fin de que la tierra quede lista para recibir a su Rey, el Señor Jesucristo. Con la aceptación de cada convenio y la asunción de cada obligación, se pronuncia una bendición prometida, basada en la fiel observancia de las condiciones expuestas”</a:t>
            </a:r>
            <a:endParaRPr lang="es-AR" sz="2000" dirty="0"/>
          </a:p>
        </p:txBody>
      </p:sp>
    </p:spTree>
    <p:extLst>
      <p:ext uri="{BB962C8B-B14F-4D97-AF65-F5344CB8AC3E}">
        <p14:creationId xmlns:p14="http://schemas.microsoft.com/office/powerpoint/2010/main" val="178239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9" name="Rectangle 1030">
            <a:extLst>
              <a:ext uri="{FF2B5EF4-FFF2-40B4-BE49-F238E27FC236}">
                <a16:creationId xmlns:a16="http://schemas.microsoft.com/office/drawing/2014/main" id="{7DA3C418-758E-4180-A5D0-8655D680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2">
            <a:extLst>
              <a:ext uri="{FF2B5EF4-FFF2-40B4-BE49-F238E27FC236}">
                <a16:creationId xmlns:a16="http://schemas.microsoft.com/office/drawing/2014/main" id="{28C8EF06-5EC3-4883-AFAF-D74FF4655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5135971" cy="687164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11CE58E-840D-9176-1470-5243E08C34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9709" b="-1"/>
          <a:stretch/>
        </p:blipFill>
        <p:spPr bwMode="auto">
          <a:xfrm>
            <a:off x="2915455" y="10"/>
            <a:ext cx="9276545"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03BA0F7-FBFC-6E35-CA72-C22723388362}"/>
              </a:ext>
            </a:extLst>
          </p:cNvPr>
          <p:cNvSpPr txBox="1"/>
          <p:nvPr/>
        </p:nvSpPr>
        <p:spPr>
          <a:xfrm>
            <a:off x="661916" y="2852381"/>
            <a:ext cx="3161940" cy="2640247"/>
          </a:xfrm>
          <a:prstGeom prst="rect">
            <a:avLst/>
          </a:prstGeom>
        </p:spPr>
        <p:txBody>
          <a:bodyPr vert="horz" lIns="91440" tIns="45720" rIns="91440" bIns="45720" rtlCol="0" anchor="b">
            <a:normAutofit/>
          </a:bodyPr>
          <a:lstStyle/>
          <a:p>
            <a:pPr fontAlgn="base">
              <a:lnSpc>
                <a:spcPct val="90000"/>
              </a:lnSpc>
              <a:spcBef>
                <a:spcPct val="0"/>
              </a:spcBef>
              <a:spcAft>
                <a:spcPts val="600"/>
              </a:spcAft>
            </a:pPr>
            <a:r>
              <a:rPr lang="en-US" sz="3600" b="1" i="0">
                <a:solidFill>
                  <a:schemeClr val="tx1">
                    <a:lumMod val="85000"/>
                    <a:lumOff val="15000"/>
                  </a:schemeClr>
                </a:solidFill>
                <a:effectLst/>
                <a:latin typeface="+mj-lt"/>
                <a:ea typeface="+mj-ea"/>
                <a:cs typeface="+mj-cs"/>
              </a:rPr>
              <a:t>La obra del templo ha existido desde la antigüedad</a:t>
            </a:r>
          </a:p>
        </p:txBody>
      </p:sp>
    </p:spTree>
    <p:extLst>
      <p:ext uri="{BB962C8B-B14F-4D97-AF65-F5344CB8AC3E}">
        <p14:creationId xmlns:p14="http://schemas.microsoft.com/office/powerpoint/2010/main" val="425531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43AE43F-6526-F201-B0D0-35FF1DA23495}"/>
              </a:ext>
            </a:extLst>
          </p:cNvPr>
          <p:cNvSpPr txBox="1"/>
          <p:nvPr/>
        </p:nvSpPr>
        <p:spPr>
          <a:xfrm>
            <a:off x="4300530" y="426492"/>
            <a:ext cx="6097554" cy="2739211"/>
          </a:xfrm>
          <a:prstGeom prst="rect">
            <a:avLst/>
          </a:prstGeom>
          <a:noFill/>
        </p:spPr>
        <p:txBody>
          <a:bodyPr wrap="square">
            <a:spAutoFit/>
          </a:bodyPr>
          <a:lstStyle/>
          <a:p>
            <a:r>
              <a:rPr lang="es-AR" sz="2800" b="0" i="0" dirty="0">
                <a:solidFill>
                  <a:srgbClr val="212225"/>
                </a:solidFill>
                <a:effectLst/>
                <a:highlight>
                  <a:srgbClr val="FFFFFF"/>
                </a:highlight>
                <a:latin typeface="Ensign:Sans"/>
              </a:rPr>
              <a:t>El </a:t>
            </a:r>
            <a:r>
              <a:rPr lang="es-AR" sz="2800" b="0" i="0" dirty="0">
                <a:solidFill>
                  <a:srgbClr val="212225"/>
                </a:solidFill>
                <a:effectLst/>
                <a:latin typeface="Ensign:Sans"/>
              </a:rPr>
              <a:t>templo</a:t>
            </a:r>
            <a:r>
              <a:rPr lang="es-AR" sz="2800" b="0" i="0" dirty="0">
                <a:solidFill>
                  <a:srgbClr val="212225"/>
                </a:solidFill>
                <a:effectLst/>
                <a:highlight>
                  <a:srgbClr val="FFFFFF"/>
                </a:highlight>
                <a:latin typeface="Ensign:Sans"/>
              </a:rPr>
              <a:t> </a:t>
            </a:r>
            <a:r>
              <a:rPr lang="es-AR" sz="2800" b="0" i="0" dirty="0">
                <a:solidFill>
                  <a:srgbClr val="212225"/>
                </a:solidFill>
                <a:effectLst/>
                <a:latin typeface="Ensign:Sans"/>
              </a:rPr>
              <a:t>de</a:t>
            </a:r>
            <a:r>
              <a:rPr lang="es-AR" sz="2800" b="0" i="0" dirty="0">
                <a:solidFill>
                  <a:srgbClr val="212225"/>
                </a:solidFill>
                <a:effectLst/>
                <a:highlight>
                  <a:srgbClr val="FFFFFF"/>
                </a:highlight>
                <a:latin typeface="Ensign:Sans"/>
              </a:rPr>
              <a:t> </a:t>
            </a:r>
            <a:r>
              <a:rPr lang="es-AR" sz="2800" b="0" i="0" dirty="0">
                <a:solidFill>
                  <a:srgbClr val="212225"/>
                </a:solidFill>
                <a:effectLst/>
                <a:latin typeface="Ensign:Sans"/>
              </a:rPr>
              <a:t>Herodes</a:t>
            </a:r>
            <a:r>
              <a:rPr lang="es-AR" sz="2800" dirty="0">
                <a:solidFill>
                  <a:srgbClr val="212225"/>
                </a:solidFill>
                <a:highlight>
                  <a:srgbClr val="FFFFFF"/>
                </a:highlight>
                <a:latin typeface="Ensign:Sans"/>
              </a:rPr>
              <a:t>.</a:t>
            </a:r>
            <a:endParaRPr lang="es-AR" sz="2800" b="0" i="0" dirty="0">
              <a:solidFill>
                <a:srgbClr val="212225"/>
              </a:solidFill>
              <a:effectLst/>
              <a:highlight>
                <a:srgbClr val="FFFFFF"/>
              </a:highlight>
              <a:latin typeface="Ensign:Sans"/>
            </a:endParaRPr>
          </a:p>
          <a:p>
            <a:r>
              <a:rPr lang="es-AR" sz="1600" dirty="0">
                <a:solidFill>
                  <a:srgbClr val="212225"/>
                </a:solidFill>
                <a:highlight>
                  <a:srgbClr val="FFFFFF"/>
                </a:highlight>
                <a:latin typeface="Ensign:Sans"/>
              </a:rPr>
              <a:t>T</a:t>
            </a:r>
            <a:r>
              <a:rPr lang="es-AR" sz="1600" b="0" i="0" dirty="0">
                <a:solidFill>
                  <a:srgbClr val="212225"/>
                </a:solidFill>
                <a:effectLst/>
                <a:highlight>
                  <a:srgbClr val="FFFFFF"/>
                </a:highlight>
                <a:latin typeface="Ensign:Sans"/>
              </a:rPr>
              <a:t>ercer </a:t>
            </a:r>
            <a:r>
              <a:rPr lang="es-AR" sz="1600" b="0" i="0" dirty="0">
                <a:solidFill>
                  <a:srgbClr val="212225"/>
                </a:solidFill>
                <a:effectLst/>
                <a:latin typeface="Ensign:Sans"/>
              </a:rPr>
              <a:t>templo</a:t>
            </a:r>
            <a:r>
              <a:rPr lang="es-AR" sz="1600" b="0" i="0" dirty="0">
                <a:solidFill>
                  <a:srgbClr val="212225"/>
                </a:solidFill>
                <a:effectLst/>
                <a:highlight>
                  <a:srgbClr val="FFFFFF"/>
                </a:highlight>
                <a:latin typeface="Ensign:Sans"/>
              </a:rPr>
              <a:t> en Jerusalén (después del </a:t>
            </a:r>
            <a:r>
              <a:rPr lang="es-AR" sz="1600" b="0" i="0" dirty="0">
                <a:solidFill>
                  <a:srgbClr val="212225"/>
                </a:solidFill>
                <a:effectLst/>
                <a:latin typeface="Ensign:Sans"/>
              </a:rPr>
              <a:t>templo</a:t>
            </a:r>
            <a:r>
              <a:rPr lang="es-AR" sz="1600" b="0" i="0" dirty="0">
                <a:solidFill>
                  <a:srgbClr val="212225"/>
                </a:solidFill>
                <a:effectLst/>
                <a:highlight>
                  <a:srgbClr val="FFFFFF"/>
                </a:highlight>
                <a:latin typeface="Ensign:Sans"/>
              </a:rPr>
              <a:t> </a:t>
            </a:r>
            <a:r>
              <a:rPr lang="es-AR" sz="1600" b="0" i="0" dirty="0">
                <a:solidFill>
                  <a:srgbClr val="212225"/>
                </a:solidFill>
                <a:effectLst/>
                <a:latin typeface="Ensign:Sans"/>
              </a:rPr>
              <a:t>de</a:t>
            </a:r>
            <a:r>
              <a:rPr lang="es-AR" sz="1600" b="0" i="0" dirty="0">
                <a:solidFill>
                  <a:srgbClr val="212225"/>
                </a:solidFill>
                <a:effectLst/>
                <a:highlight>
                  <a:srgbClr val="FFFFFF"/>
                </a:highlight>
                <a:latin typeface="Ensign:Sans"/>
              </a:rPr>
              <a:t> Salomón en el año 1000 A.C. y el </a:t>
            </a:r>
            <a:r>
              <a:rPr lang="es-AR" sz="1600" b="0" i="0" dirty="0">
                <a:solidFill>
                  <a:srgbClr val="212225"/>
                </a:solidFill>
                <a:effectLst/>
                <a:latin typeface="Ensign:Sans"/>
              </a:rPr>
              <a:t>de</a:t>
            </a:r>
            <a:r>
              <a:rPr lang="es-AR" sz="1600" b="0" i="0" dirty="0">
                <a:solidFill>
                  <a:srgbClr val="212225"/>
                </a:solidFill>
                <a:effectLst/>
                <a:highlight>
                  <a:srgbClr val="FFFFFF"/>
                </a:highlight>
                <a:latin typeface="Ensign:Sans"/>
              </a:rPr>
              <a:t> Zorobabel, edificado después del regreso, aproximadamente en el año 520 A.C.), era una estructura magnífica. Fue edificado por </a:t>
            </a:r>
            <a:r>
              <a:rPr lang="es-AR" sz="1600" b="0" i="0" dirty="0">
                <a:solidFill>
                  <a:srgbClr val="212225"/>
                </a:solidFill>
                <a:effectLst/>
                <a:latin typeface="Ensign:Sans"/>
              </a:rPr>
              <a:t>Herodes</a:t>
            </a:r>
            <a:r>
              <a:rPr lang="es-AR" sz="1600" b="0" i="0" dirty="0">
                <a:solidFill>
                  <a:srgbClr val="212225"/>
                </a:solidFill>
                <a:effectLst/>
                <a:highlight>
                  <a:srgbClr val="FFFFFF"/>
                </a:highlight>
                <a:latin typeface="Ensign:Sans"/>
              </a:rPr>
              <a:t> el Grande, probablemente en un intento </a:t>
            </a:r>
            <a:r>
              <a:rPr lang="es-AR" sz="1600" b="0" i="0" dirty="0">
                <a:solidFill>
                  <a:srgbClr val="212225"/>
                </a:solidFill>
                <a:effectLst/>
                <a:latin typeface="Ensign:Sans"/>
              </a:rPr>
              <a:t>de</a:t>
            </a:r>
            <a:r>
              <a:rPr lang="es-AR" sz="1600" b="0" i="0" dirty="0">
                <a:solidFill>
                  <a:srgbClr val="212225"/>
                </a:solidFill>
                <a:effectLst/>
                <a:highlight>
                  <a:srgbClr val="FFFFFF"/>
                </a:highlight>
                <a:latin typeface="Ensign:Sans"/>
              </a:rPr>
              <a:t> ganarse el favor </a:t>
            </a:r>
            <a:r>
              <a:rPr lang="es-AR" sz="1600" b="0" i="0" dirty="0">
                <a:solidFill>
                  <a:srgbClr val="212225"/>
                </a:solidFill>
                <a:effectLst/>
                <a:latin typeface="Ensign:Sans"/>
              </a:rPr>
              <a:t>de</a:t>
            </a:r>
            <a:r>
              <a:rPr lang="es-AR" sz="1600" b="0" i="0" dirty="0">
                <a:solidFill>
                  <a:srgbClr val="212225"/>
                </a:solidFill>
                <a:effectLst/>
                <a:highlight>
                  <a:srgbClr val="FFFFFF"/>
                </a:highlight>
                <a:latin typeface="Ensign:Sans"/>
              </a:rPr>
              <a:t> los judíos en Palestina. La mayor parte del trabajo fue completado antes del ministerio </a:t>
            </a:r>
            <a:r>
              <a:rPr lang="es-AR" sz="1600" b="0" i="0" dirty="0">
                <a:solidFill>
                  <a:srgbClr val="212225"/>
                </a:solidFill>
                <a:effectLst/>
                <a:latin typeface="Ensign:Sans"/>
              </a:rPr>
              <a:t>de</a:t>
            </a:r>
            <a:r>
              <a:rPr lang="es-AR" sz="1600" b="0" i="0" dirty="0">
                <a:solidFill>
                  <a:srgbClr val="212225"/>
                </a:solidFill>
                <a:effectLst/>
                <a:highlight>
                  <a:srgbClr val="FFFFFF"/>
                </a:highlight>
                <a:latin typeface="Ensign:Sans"/>
              </a:rPr>
              <a:t> Jesús. Fue allí que Jesús sorprendió a los doctores </a:t>
            </a:r>
            <a:r>
              <a:rPr lang="es-AR" sz="1600" b="0" i="0" dirty="0">
                <a:solidFill>
                  <a:srgbClr val="212225"/>
                </a:solidFill>
                <a:effectLst/>
                <a:latin typeface="Ensign:Sans"/>
              </a:rPr>
              <a:t>de</a:t>
            </a:r>
            <a:r>
              <a:rPr lang="es-AR" sz="1600" b="0" i="0" dirty="0">
                <a:solidFill>
                  <a:srgbClr val="212225"/>
                </a:solidFill>
                <a:effectLst/>
                <a:highlight>
                  <a:srgbClr val="FFFFFF"/>
                </a:highlight>
                <a:latin typeface="Ensign:Sans"/>
              </a:rPr>
              <a:t> la ley y a los maestros cuando tenía doce años </a:t>
            </a:r>
            <a:r>
              <a:rPr lang="es-AR" sz="1600" b="0" i="0" dirty="0">
                <a:solidFill>
                  <a:srgbClr val="212225"/>
                </a:solidFill>
                <a:effectLst/>
                <a:latin typeface="Ensign:Sans"/>
              </a:rPr>
              <a:t>de</a:t>
            </a:r>
            <a:r>
              <a:rPr lang="es-AR" sz="1600" b="0" i="0" dirty="0">
                <a:solidFill>
                  <a:srgbClr val="212225"/>
                </a:solidFill>
                <a:effectLst/>
                <a:highlight>
                  <a:srgbClr val="FFFFFF"/>
                </a:highlight>
                <a:latin typeface="Ensign:Sans"/>
              </a:rPr>
              <a:t> edad ; también allí finalizó su ministerio durante la última semana </a:t>
            </a:r>
            <a:r>
              <a:rPr lang="es-AR" sz="1600" b="0" i="0" dirty="0">
                <a:solidFill>
                  <a:srgbClr val="212225"/>
                </a:solidFill>
                <a:effectLst/>
                <a:latin typeface="Ensign:Sans"/>
              </a:rPr>
              <a:t>de</a:t>
            </a:r>
            <a:r>
              <a:rPr lang="es-AR" sz="1600" b="0" i="0" dirty="0">
                <a:solidFill>
                  <a:srgbClr val="212225"/>
                </a:solidFill>
                <a:effectLst/>
                <a:highlight>
                  <a:srgbClr val="FFFFFF"/>
                </a:highlight>
                <a:latin typeface="Ensign:Sans"/>
              </a:rPr>
              <a:t> su vida. </a:t>
            </a:r>
            <a:r>
              <a:rPr lang="es-AR" sz="1600" b="0" i="0" u="none" strike="noStrike" dirty="0">
                <a:effectLst/>
                <a:highlight>
                  <a:srgbClr val="FFFFFF"/>
                </a:highlight>
                <a:latin typeface="Ensign:Serif"/>
              </a:rPr>
              <a:t>Mateo 21:12–15</a:t>
            </a:r>
            <a:r>
              <a:rPr lang="es-AR" sz="1600" b="0" i="0" dirty="0">
                <a:solidFill>
                  <a:srgbClr val="212225"/>
                </a:solidFill>
                <a:effectLst/>
                <a:highlight>
                  <a:srgbClr val="FFFFFF"/>
                </a:highlight>
                <a:latin typeface="Ensign:Serif"/>
              </a:rPr>
              <a:t>.</a:t>
            </a:r>
            <a:endParaRPr lang="es-AR" sz="1600" dirty="0"/>
          </a:p>
        </p:txBody>
      </p:sp>
      <p:pic>
        <p:nvPicPr>
          <p:cNvPr id="1026" name="Picture 2" descr="El Templo de Herodes, Jerusalén - ¿Sabes cómo era? - Primeros Cristianos">
            <a:extLst>
              <a:ext uri="{FF2B5EF4-FFF2-40B4-BE49-F238E27FC236}">
                <a16:creationId xmlns:a16="http://schemas.microsoft.com/office/drawing/2014/main" id="{479C2A2C-26D9-9B1B-D70A-5D980ED0A4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928" y="556334"/>
            <a:ext cx="3621534" cy="24804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olomon’s temple">
            <a:extLst>
              <a:ext uri="{FF2B5EF4-FFF2-40B4-BE49-F238E27FC236}">
                <a16:creationId xmlns:a16="http://schemas.microsoft.com/office/drawing/2014/main" id="{1C970703-8F9D-7279-78BF-81BDF3FC33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28" y="3352134"/>
            <a:ext cx="3621534" cy="271615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A1D15C88-EB0F-B13F-6B2F-E68A4370114E}"/>
              </a:ext>
            </a:extLst>
          </p:cNvPr>
          <p:cNvSpPr txBox="1"/>
          <p:nvPr/>
        </p:nvSpPr>
        <p:spPr>
          <a:xfrm>
            <a:off x="4300530" y="3233102"/>
            <a:ext cx="6097554" cy="2739211"/>
          </a:xfrm>
          <a:prstGeom prst="rect">
            <a:avLst/>
          </a:prstGeom>
          <a:noFill/>
        </p:spPr>
        <p:txBody>
          <a:bodyPr wrap="square">
            <a:spAutoFit/>
          </a:bodyPr>
          <a:lstStyle/>
          <a:p>
            <a:r>
              <a:rPr lang="es-AR" sz="2800" b="0" i="0" dirty="0">
                <a:solidFill>
                  <a:srgbClr val="212225"/>
                </a:solidFill>
                <a:effectLst/>
                <a:highlight>
                  <a:srgbClr val="FFFFFF"/>
                </a:highlight>
                <a:latin typeface="Ensign:Sans"/>
              </a:rPr>
              <a:t>El </a:t>
            </a:r>
            <a:r>
              <a:rPr lang="es-AR" sz="2800" b="0" i="0" dirty="0">
                <a:solidFill>
                  <a:srgbClr val="212225"/>
                </a:solidFill>
                <a:effectLst/>
                <a:latin typeface="Ensign:Sans"/>
              </a:rPr>
              <a:t>templo</a:t>
            </a:r>
            <a:r>
              <a:rPr lang="es-AR" sz="2800" b="0" i="0" dirty="0">
                <a:solidFill>
                  <a:srgbClr val="212225"/>
                </a:solidFill>
                <a:effectLst/>
                <a:highlight>
                  <a:srgbClr val="FFFFFF"/>
                </a:highlight>
                <a:latin typeface="Ensign:Sans"/>
              </a:rPr>
              <a:t> </a:t>
            </a:r>
            <a:r>
              <a:rPr lang="es-AR" sz="2800" b="0" i="0" dirty="0">
                <a:solidFill>
                  <a:srgbClr val="212225"/>
                </a:solidFill>
                <a:effectLst/>
                <a:latin typeface="Ensign:Sans"/>
              </a:rPr>
              <a:t>de</a:t>
            </a:r>
            <a:r>
              <a:rPr lang="es-AR" sz="2800" b="0" i="0" dirty="0">
                <a:solidFill>
                  <a:srgbClr val="212225"/>
                </a:solidFill>
                <a:effectLst/>
                <a:highlight>
                  <a:srgbClr val="FFFFFF"/>
                </a:highlight>
                <a:latin typeface="Ensign:Sans"/>
              </a:rPr>
              <a:t> </a:t>
            </a:r>
            <a:r>
              <a:rPr lang="es-AR" sz="2800" dirty="0">
                <a:solidFill>
                  <a:srgbClr val="212225"/>
                </a:solidFill>
                <a:highlight>
                  <a:srgbClr val="FFFFFF"/>
                </a:highlight>
                <a:latin typeface="Ensign:Sans"/>
              </a:rPr>
              <a:t>Salomón.</a:t>
            </a:r>
            <a:endParaRPr lang="es-AR" sz="2800" b="0" i="0" dirty="0">
              <a:solidFill>
                <a:srgbClr val="212225"/>
              </a:solidFill>
              <a:effectLst/>
              <a:highlight>
                <a:srgbClr val="FFFFFF"/>
              </a:highlight>
              <a:latin typeface="Ensign:Sans"/>
            </a:endParaRPr>
          </a:p>
          <a:p>
            <a:r>
              <a:rPr lang="es-AR" sz="1600" b="0" i="0" dirty="0">
                <a:solidFill>
                  <a:srgbClr val="212225"/>
                </a:solidFill>
                <a:effectLst/>
                <a:highlight>
                  <a:srgbClr val="FFFFFF"/>
                </a:highlight>
                <a:latin typeface="Ensign:Serif"/>
              </a:rPr>
              <a:t>El templo de Salomón era diferente de nuestros templos hoy en día porque seguía el modelo del tabernáculo que los hijos de Israel llevaron consigo a través del desierto y funcionaba bajo la dirección del Sacerdocio Aarónico en lugar del Sacerdocio de Melquisedec. No obstante, al igual que el tabernáculo y los templos de hoy en día, el templo que Salomón edificó era la casa de Jehová —un lugar donde Su pueblo podía sentir Su presencia. Al esforzarnos todo lo posible por ser dignos de entrar y servir en el templo, demostramos nuestro deseo de disfrutar de Su presencia. </a:t>
            </a:r>
            <a:r>
              <a:rPr lang="es-AR" sz="1600" b="0" i="0" u="none" strike="noStrike" dirty="0">
                <a:effectLst/>
                <a:highlight>
                  <a:srgbClr val="FFFFFF"/>
                </a:highlight>
                <a:latin typeface="Ensign:Serif"/>
              </a:rPr>
              <a:t>2 Crónicas 3:1–2</a:t>
            </a:r>
            <a:r>
              <a:rPr lang="es-AR" sz="1600" b="0" i="0" dirty="0">
                <a:solidFill>
                  <a:srgbClr val="212225"/>
                </a:solidFill>
                <a:effectLst/>
                <a:highlight>
                  <a:srgbClr val="FFFFFF"/>
                </a:highlight>
                <a:latin typeface="Ensign:Serif"/>
              </a:rPr>
              <a:t>; </a:t>
            </a:r>
            <a:r>
              <a:rPr lang="es-AR" sz="1600" b="0" i="0" u="none" strike="noStrike" dirty="0">
                <a:effectLst/>
                <a:highlight>
                  <a:srgbClr val="FFFFFF"/>
                </a:highlight>
                <a:latin typeface="Ensign:Serif"/>
              </a:rPr>
              <a:t>5:1</a:t>
            </a:r>
            <a:r>
              <a:rPr lang="es-AR" sz="1600" b="0" i="0" dirty="0">
                <a:solidFill>
                  <a:srgbClr val="212225"/>
                </a:solidFill>
                <a:effectLst/>
                <a:highlight>
                  <a:srgbClr val="FFFFFF"/>
                </a:highlight>
                <a:latin typeface="Ensign:Serif"/>
              </a:rPr>
              <a:t>.</a:t>
            </a:r>
            <a:endParaRPr lang="es-AR" sz="1600" dirty="0"/>
          </a:p>
        </p:txBody>
      </p:sp>
    </p:spTree>
    <p:extLst>
      <p:ext uri="{BB962C8B-B14F-4D97-AF65-F5344CB8AC3E}">
        <p14:creationId xmlns:p14="http://schemas.microsoft.com/office/powerpoint/2010/main" val="90944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43AE43F-6526-F201-B0D0-35FF1DA23495}"/>
              </a:ext>
            </a:extLst>
          </p:cNvPr>
          <p:cNvSpPr txBox="1"/>
          <p:nvPr/>
        </p:nvSpPr>
        <p:spPr>
          <a:xfrm>
            <a:off x="4300530" y="426492"/>
            <a:ext cx="6097554" cy="1754326"/>
          </a:xfrm>
          <a:prstGeom prst="rect">
            <a:avLst/>
          </a:prstGeom>
          <a:noFill/>
        </p:spPr>
        <p:txBody>
          <a:bodyPr wrap="square">
            <a:spAutoFit/>
          </a:bodyPr>
          <a:lstStyle/>
          <a:p>
            <a:r>
              <a:rPr lang="es-AR" sz="2800" b="0" i="0" dirty="0">
                <a:solidFill>
                  <a:srgbClr val="212225"/>
                </a:solidFill>
                <a:effectLst/>
                <a:highlight>
                  <a:srgbClr val="FFFFFF"/>
                </a:highlight>
                <a:latin typeface="Ensign:Sans"/>
              </a:rPr>
              <a:t>El </a:t>
            </a:r>
            <a:r>
              <a:rPr lang="es-AR" sz="2800" b="0" i="0" dirty="0">
                <a:solidFill>
                  <a:srgbClr val="212225"/>
                </a:solidFill>
                <a:effectLst/>
                <a:latin typeface="Ensign:Sans"/>
              </a:rPr>
              <a:t>tabernáculo</a:t>
            </a:r>
            <a:r>
              <a:rPr lang="es-AR" sz="2800" dirty="0">
                <a:solidFill>
                  <a:srgbClr val="212225"/>
                </a:solidFill>
                <a:highlight>
                  <a:srgbClr val="FFFFFF"/>
                </a:highlight>
                <a:latin typeface="Ensign:Sans"/>
              </a:rPr>
              <a:t>.</a:t>
            </a:r>
            <a:endParaRPr lang="es-AR" sz="2800" b="0" i="0" dirty="0">
              <a:solidFill>
                <a:srgbClr val="212225"/>
              </a:solidFill>
              <a:effectLst/>
              <a:highlight>
                <a:srgbClr val="FFFFFF"/>
              </a:highlight>
              <a:latin typeface="Ensign:Sans"/>
            </a:endParaRPr>
          </a:p>
          <a:p>
            <a:r>
              <a:rPr lang="es-AR" sz="1600" b="0" i="0" dirty="0">
                <a:solidFill>
                  <a:srgbClr val="212225"/>
                </a:solidFill>
                <a:effectLst/>
                <a:highlight>
                  <a:srgbClr val="FFFFFF"/>
                </a:highlight>
                <a:latin typeface="Ensign:Serif"/>
              </a:rPr>
              <a:t>Una casa del Señor; centro de adoración de Israel durante el Éxodo de Egipto. En realidad, el tabernáculo era un templo portátil que podía desarmarse y volverse a armar. Los hijos de Israel utilizaron un tabernáculo hasta que se terminó la construcción del templo de Salomón (</a:t>
            </a:r>
            <a:r>
              <a:rPr lang="es-AR" sz="1600" b="0" i="0" u="none" strike="noStrike" dirty="0">
                <a:effectLst/>
                <a:highlight>
                  <a:srgbClr val="FFFFFF"/>
                </a:highlight>
                <a:latin typeface="Ensign:Serif"/>
              </a:rPr>
              <a:t>DyC 124:38</a:t>
            </a:r>
            <a:r>
              <a:rPr lang="es-AR" sz="1600" b="0" i="0" dirty="0">
                <a:solidFill>
                  <a:srgbClr val="212225"/>
                </a:solidFill>
                <a:effectLst/>
                <a:highlight>
                  <a:srgbClr val="FFFFFF"/>
                </a:highlight>
                <a:latin typeface="Ensign:Serif"/>
              </a:rPr>
              <a:t>)</a:t>
            </a:r>
            <a:r>
              <a:rPr lang="es-AR" sz="1600" b="0" i="0" dirty="0">
                <a:solidFill>
                  <a:srgbClr val="212225"/>
                </a:solidFill>
                <a:effectLst/>
                <a:highlight>
                  <a:srgbClr val="FFFFFF"/>
                </a:highlight>
                <a:latin typeface="Ensign:Sans"/>
              </a:rPr>
              <a:t>. </a:t>
            </a:r>
            <a:r>
              <a:rPr lang="es-AR" sz="1600" b="0" i="0" u="none" strike="noStrike" dirty="0">
                <a:effectLst/>
                <a:highlight>
                  <a:srgbClr val="FFFFFF"/>
                </a:highlight>
                <a:latin typeface="Ensign:Serif"/>
              </a:rPr>
              <a:t>Éxodo 40:1–2, 34–38</a:t>
            </a:r>
            <a:r>
              <a:rPr lang="es-AR" sz="1600" b="0" i="0" dirty="0">
                <a:solidFill>
                  <a:srgbClr val="212225"/>
                </a:solidFill>
                <a:effectLst/>
                <a:highlight>
                  <a:srgbClr val="FFFFFF"/>
                </a:highlight>
                <a:latin typeface="Ensign:Serif"/>
              </a:rPr>
              <a:t>..</a:t>
            </a:r>
            <a:endParaRPr lang="es-AR" sz="1600" dirty="0"/>
          </a:p>
        </p:txBody>
      </p:sp>
      <p:sp>
        <p:nvSpPr>
          <p:cNvPr id="6" name="CuadroTexto 5">
            <a:extLst>
              <a:ext uri="{FF2B5EF4-FFF2-40B4-BE49-F238E27FC236}">
                <a16:creationId xmlns:a16="http://schemas.microsoft.com/office/drawing/2014/main" id="{A1D15C88-EB0F-B13F-6B2F-E68A4370114E}"/>
              </a:ext>
            </a:extLst>
          </p:cNvPr>
          <p:cNvSpPr txBox="1"/>
          <p:nvPr/>
        </p:nvSpPr>
        <p:spPr>
          <a:xfrm>
            <a:off x="4300530" y="3037791"/>
            <a:ext cx="6097554" cy="2492990"/>
          </a:xfrm>
          <a:prstGeom prst="rect">
            <a:avLst/>
          </a:prstGeom>
          <a:noFill/>
        </p:spPr>
        <p:txBody>
          <a:bodyPr wrap="square">
            <a:spAutoFit/>
          </a:bodyPr>
          <a:lstStyle/>
          <a:p>
            <a:r>
              <a:rPr lang="es-AR" sz="2800" b="0" i="0" dirty="0">
                <a:solidFill>
                  <a:srgbClr val="212225"/>
                </a:solidFill>
                <a:effectLst/>
                <a:highlight>
                  <a:srgbClr val="FFFFFF"/>
                </a:highlight>
                <a:latin typeface="Ensign:Sans"/>
              </a:rPr>
              <a:t>El </a:t>
            </a:r>
            <a:r>
              <a:rPr lang="es-AR" sz="2800" b="0" i="0" dirty="0">
                <a:solidFill>
                  <a:srgbClr val="212225"/>
                </a:solidFill>
                <a:effectLst/>
                <a:latin typeface="Ensign:Sans"/>
              </a:rPr>
              <a:t>templo</a:t>
            </a:r>
            <a:r>
              <a:rPr lang="es-AR" sz="2800" b="0" i="0" dirty="0">
                <a:solidFill>
                  <a:srgbClr val="212225"/>
                </a:solidFill>
                <a:effectLst/>
                <a:highlight>
                  <a:srgbClr val="FFFFFF"/>
                </a:highlight>
                <a:latin typeface="Ensign:Sans"/>
              </a:rPr>
              <a:t> </a:t>
            </a:r>
            <a:r>
              <a:rPr lang="es-AR" sz="2800" b="0" i="0" dirty="0">
                <a:solidFill>
                  <a:srgbClr val="212225"/>
                </a:solidFill>
                <a:effectLst/>
                <a:latin typeface="Ensign:Sans"/>
              </a:rPr>
              <a:t>de</a:t>
            </a:r>
            <a:r>
              <a:rPr lang="es-AR" sz="2800" b="0" i="0" dirty="0">
                <a:solidFill>
                  <a:srgbClr val="212225"/>
                </a:solidFill>
                <a:effectLst/>
                <a:highlight>
                  <a:srgbClr val="FFFFFF"/>
                </a:highlight>
                <a:latin typeface="Ensign:Sans"/>
              </a:rPr>
              <a:t> los nefitas</a:t>
            </a:r>
            <a:r>
              <a:rPr lang="es-AR" sz="2800" dirty="0">
                <a:solidFill>
                  <a:srgbClr val="212225"/>
                </a:solidFill>
                <a:highlight>
                  <a:srgbClr val="FFFFFF"/>
                </a:highlight>
                <a:latin typeface="Ensign:Sans"/>
              </a:rPr>
              <a:t>.</a:t>
            </a:r>
            <a:endParaRPr lang="es-AR" sz="2800" b="0" i="0" dirty="0">
              <a:solidFill>
                <a:srgbClr val="212225"/>
              </a:solidFill>
              <a:effectLst/>
              <a:highlight>
                <a:srgbClr val="FFFFFF"/>
              </a:highlight>
              <a:latin typeface="Ensign:Sans"/>
            </a:endParaRPr>
          </a:p>
          <a:p>
            <a:pPr algn="l" fontAlgn="ctr"/>
            <a:r>
              <a:rPr lang="es-AR" sz="1600" b="0" i="0" dirty="0">
                <a:solidFill>
                  <a:srgbClr val="001D35"/>
                </a:solidFill>
                <a:effectLst/>
                <a:highlight>
                  <a:srgbClr val="FFFFFF"/>
                </a:highlight>
                <a:latin typeface="Google Sans"/>
              </a:rPr>
              <a:t>El templo de </a:t>
            </a:r>
            <a:r>
              <a:rPr lang="es-AR" sz="1600" b="0" i="0" dirty="0" err="1">
                <a:solidFill>
                  <a:srgbClr val="001D35"/>
                </a:solidFill>
                <a:effectLst/>
                <a:highlight>
                  <a:srgbClr val="FFFFFF"/>
                </a:highlight>
                <a:latin typeface="Google Sans"/>
              </a:rPr>
              <a:t>Zarahemla</a:t>
            </a:r>
            <a:r>
              <a:rPr lang="es-AR" sz="1600" b="0" i="0" dirty="0">
                <a:solidFill>
                  <a:srgbClr val="001D35"/>
                </a:solidFill>
                <a:effectLst/>
                <a:highlight>
                  <a:srgbClr val="FFFFFF"/>
                </a:highlight>
                <a:latin typeface="Google Sans"/>
              </a:rPr>
              <a:t> es un lugar mencionado en el Libro de Mormón, en el que se congregó el pueblo de los nefitas para escuchar al rey Benjamín. </a:t>
            </a:r>
          </a:p>
          <a:p>
            <a:pPr algn="l"/>
            <a:r>
              <a:rPr lang="es-AR" sz="1600" b="0" i="0" dirty="0" err="1">
                <a:solidFill>
                  <a:srgbClr val="001D35"/>
                </a:solidFill>
                <a:effectLst/>
                <a:highlight>
                  <a:srgbClr val="FFFFFF"/>
                </a:highlight>
                <a:latin typeface="Google Sans"/>
              </a:rPr>
              <a:t>Zarahemla</a:t>
            </a:r>
            <a:r>
              <a:rPr lang="es-AR" sz="1600" b="0" i="0" dirty="0">
                <a:solidFill>
                  <a:srgbClr val="001D35"/>
                </a:solidFill>
                <a:effectLst/>
                <a:highlight>
                  <a:srgbClr val="FFFFFF"/>
                </a:highlight>
                <a:latin typeface="Google Sans"/>
              </a:rPr>
              <a:t> es una ciudad que aparece en las creencias de los miembros de La Iglesia de Jesucristo de los Santos de los Últimos Días. En el Libro de Mormón se menciona que fue la capital de los nefitas durante muchos años y que fue descubierta por Mosíah alrededor del año 225 a. C </a:t>
            </a:r>
            <a:r>
              <a:rPr lang="en-US" sz="1600" b="0" i="0" u="none" strike="noStrike" dirty="0">
                <a:effectLst/>
                <a:highlight>
                  <a:srgbClr val="FFFFFF"/>
                </a:highlight>
                <a:latin typeface="Ensign:Serif"/>
              </a:rPr>
              <a:t>2 Nefi 5:16</a:t>
            </a:r>
            <a:r>
              <a:rPr lang="en-US" sz="1600" b="0" i="0" dirty="0">
                <a:solidFill>
                  <a:srgbClr val="212225"/>
                </a:solidFill>
                <a:effectLst/>
                <a:highlight>
                  <a:srgbClr val="FFFFFF"/>
                </a:highlight>
                <a:latin typeface="Ensign:Serif"/>
              </a:rPr>
              <a:t>; </a:t>
            </a:r>
            <a:r>
              <a:rPr lang="en-US" sz="1600" b="0" i="0" u="none" strike="noStrike" dirty="0">
                <a:effectLst/>
                <a:highlight>
                  <a:srgbClr val="FFFFFF"/>
                </a:highlight>
                <a:latin typeface="Ensign:Serif"/>
              </a:rPr>
              <a:t>Mosíah 1:18</a:t>
            </a:r>
            <a:r>
              <a:rPr lang="en-US" sz="1600" b="0" i="0" dirty="0">
                <a:solidFill>
                  <a:srgbClr val="212225"/>
                </a:solidFill>
                <a:effectLst/>
                <a:highlight>
                  <a:srgbClr val="FFFFFF"/>
                </a:highlight>
                <a:latin typeface="Ensign:Serif"/>
              </a:rPr>
              <a:t>; </a:t>
            </a:r>
            <a:r>
              <a:rPr lang="en-US" sz="1600" b="0" i="0" u="none" strike="noStrike" dirty="0">
                <a:effectLst/>
                <a:highlight>
                  <a:srgbClr val="FFFFFF"/>
                </a:highlight>
                <a:latin typeface="Ensign:Serif"/>
              </a:rPr>
              <a:t>3 Nefi 11:1</a:t>
            </a:r>
            <a:r>
              <a:rPr lang="en-US" sz="1600" b="0" i="0" dirty="0">
                <a:solidFill>
                  <a:srgbClr val="212225"/>
                </a:solidFill>
                <a:effectLst/>
                <a:highlight>
                  <a:srgbClr val="FFFFFF"/>
                </a:highlight>
                <a:latin typeface="Ensign:Serif"/>
              </a:rPr>
              <a:t>.</a:t>
            </a:r>
            <a:r>
              <a:rPr lang="es-AR" sz="1600" b="0" i="0" dirty="0">
                <a:solidFill>
                  <a:srgbClr val="212225"/>
                </a:solidFill>
                <a:effectLst/>
                <a:highlight>
                  <a:srgbClr val="FFFFFF"/>
                </a:highlight>
                <a:latin typeface="Ensign:Serif"/>
              </a:rPr>
              <a:t>.</a:t>
            </a:r>
            <a:endParaRPr lang="es-AR" sz="1600" dirty="0"/>
          </a:p>
        </p:txBody>
      </p:sp>
      <p:pic>
        <p:nvPicPr>
          <p:cNvPr id="2050" name="Picture 2" descr="Un recorrido por el antiguo tabernáculo">
            <a:extLst>
              <a:ext uri="{FF2B5EF4-FFF2-40B4-BE49-F238E27FC236}">
                <a16:creationId xmlns:a16="http://schemas.microsoft.com/office/drawing/2014/main" id="{8E3029B4-6767-B28B-F9AF-4FB1FF6E9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928" y="532430"/>
            <a:ext cx="3628384" cy="23439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emplos en America – Doctrina del Evangelio">
            <a:extLst>
              <a:ext uri="{FF2B5EF4-FFF2-40B4-BE49-F238E27FC236}">
                <a16:creationId xmlns:a16="http://schemas.microsoft.com/office/drawing/2014/main" id="{F1E1925D-C516-CD37-27C4-D590BDB52E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28" y="3188711"/>
            <a:ext cx="3627685" cy="2182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0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BC05186-8B81-06B2-A729-04D71DE39BA7}"/>
              </a:ext>
            </a:extLst>
          </p:cNvPr>
          <p:cNvSpPr txBox="1"/>
          <p:nvPr/>
        </p:nvSpPr>
        <p:spPr>
          <a:xfrm>
            <a:off x="1260629" y="1502947"/>
            <a:ext cx="9312676" cy="1569660"/>
          </a:xfrm>
          <a:prstGeom prst="rect">
            <a:avLst/>
          </a:prstGeom>
          <a:noFill/>
        </p:spPr>
        <p:txBody>
          <a:bodyPr wrap="square">
            <a:spAutoFit/>
          </a:bodyPr>
          <a:lstStyle/>
          <a:p>
            <a:r>
              <a:rPr lang="es-AR" sz="2400" dirty="0">
                <a:solidFill>
                  <a:srgbClr val="212225"/>
                </a:solidFill>
                <a:highlight>
                  <a:srgbClr val="FFFFFF"/>
                </a:highlight>
                <a:latin typeface="Ensign:Serif"/>
              </a:rPr>
              <a:t>D</a:t>
            </a:r>
            <a:r>
              <a:rPr lang="es-AR" sz="2400" b="0" i="0" dirty="0">
                <a:solidFill>
                  <a:srgbClr val="212225"/>
                </a:solidFill>
                <a:effectLst/>
                <a:highlight>
                  <a:srgbClr val="FFFFFF"/>
                </a:highlight>
                <a:latin typeface="Ensign:Serif"/>
              </a:rPr>
              <a:t>ebido a la apostasía, todos esos templos perdieron su propósito sagrado y fueron destruidos, pero la obra del templo ha sido restaurada en su plenitud en nuestra época a través del profeta José Smith, lo que brinda grandes bendiciones a nuestra vida.</a:t>
            </a:r>
            <a:endParaRPr lang="es-AR" sz="2400" dirty="0"/>
          </a:p>
        </p:txBody>
      </p:sp>
      <p:sp>
        <p:nvSpPr>
          <p:cNvPr id="6" name="CuadroTexto 5">
            <a:extLst>
              <a:ext uri="{FF2B5EF4-FFF2-40B4-BE49-F238E27FC236}">
                <a16:creationId xmlns:a16="http://schemas.microsoft.com/office/drawing/2014/main" id="{21B20024-52BC-E4DF-4588-962681EAEFB2}"/>
              </a:ext>
            </a:extLst>
          </p:cNvPr>
          <p:cNvSpPr txBox="1"/>
          <p:nvPr/>
        </p:nvSpPr>
        <p:spPr>
          <a:xfrm>
            <a:off x="1260629" y="692458"/>
            <a:ext cx="2715359" cy="646331"/>
          </a:xfrm>
          <a:prstGeom prst="rect">
            <a:avLst/>
          </a:prstGeom>
          <a:noFill/>
        </p:spPr>
        <p:txBody>
          <a:bodyPr wrap="none" rtlCol="0">
            <a:spAutoFit/>
          </a:bodyPr>
          <a:lstStyle/>
          <a:p>
            <a:r>
              <a:rPr lang="es-AR" sz="3600" dirty="0"/>
              <a:t>La apostasía</a:t>
            </a:r>
          </a:p>
        </p:txBody>
      </p:sp>
      <p:sp>
        <p:nvSpPr>
          <p:cNvPr id="8" name="CuadroTexto 7">
            <a:extLst>
              <a:ext uri="{FF2B5EF4-FFF2-40B4-BE49-F238E27FC236}">
                <a16:creationId xmlns:a16="http://schemas.microsoft.com/office/drawing/2014/main" id="{5935ACC3-ABBD-0B96-6772-B19EB7E289BD}"/>
              </a:ext>
            </a:extLst>
          </p:cNvPr>
          <p:cNvSpPr txBox="1"/>
          <p:nvPr/>
        </p:nvSpPr>
        <p:spPr>
          <a:xfrm>
            <a:off x="1260629" y="3487886"/>
            <a:ext cx="9010835" cy="2677656"/>
          </a:xfrm>
          <a:prstGeom prst="rect">
            <a:avLst/>
          </a:prstGeom>
          <a:noFill/>
        </p:spPr>
        <p:txBody>
          <a:bodyPr wrap="square">
            <a:spAutoFit/>
          </a:bodyPr>
          <a:lstStyle/>
          <a:p>
            <a:r>
              <a:rPr lang="es-AR" sz="2400" b="0" i="0" dirty="0">
                <a:solidFill>
                  <a:srgbClr val="212225"/>
                </a:solidFill>
                <a:effectLst/>
                <a:highlight>
                  <a:srgbClr val="FFFFFF"/>
                </a:highlight>
                <a:latin typeface="Ensign:Serif"/>
              </a:rPr>
              <a:t>El </a:t>
            </a:r>
            <a:r>
              <a:rPr lang="es-AR" sz="2400" b="0" i="0" dirty="0" err="1">
                <a:solidFill>
                  <a:srgbClr val="212225"/>
                </a:solidFill>
                <a:effectLst/>
                <a:highlight>
                  <a:srgbClr val="FFFFFF"/>
                </a:highlight>
                <a:latin typeface="Ensign:Serif"/>
              </a:rPr>
              <a:t>élder</a:t>
            </a:r>
            <a:r>
              <a:rPr lang="es-AR" sz="2400" b="0" i="0" dirty="0">
                <a:solidFill>
                  <a:srgbClr val="212225"/>
                </a:solidFill>
                <a:effectLst/>
                <a:highlight>
                  <a:srgbClr val="FFFFFF"/>
                </a:highlight>
                <a:latin typeface="Ensign:Serif"/>
              </a:rPr>
              <a:t> Bruce R. </a:t>
            </a:r>
            <a:r>
              <a:rPr lang="es-AR" sz="2400" b="0" i="0" dirty="0" err="1">
                <a:solidFill>
                  <a:srgbClr val="212225"/>
                </a:solidFill>
                <a:effectLst/>
                <a:highlight>
                  <a:srgbClr val="FFFFFF"/>
                </a:highlight>
                <a:latin typeface="Ensign:Serif"/>
              </a:rPr>
              <a:t>McConkie</a:t>
            </a:r>
            <a:r>
              <a:rPr lang="es-AR" sz="2400" b="0" i="0" dirty="0">
                <a:solidFill>
                  <a:srgbClr val="212225"/>
                </a:solidFill>
                <a:effectLst/>
                <a:highlight>
                  <a:srgbClr val="FFFFFF"/>
                </a:highlight>
                <a:latin typeface="Ensign:Serif"/>
              </a:rPr>
              <a:t> dijo: “La edificación inspirada y el uso apropiado de los templos es una de las grandes evidencias de la divinidad de la obra del Señor… Donde hay templos, en los que el espíritu de revelación descansa en quienes los dirigen, se encuentra el pueblo del Señor; por otra parte, donde no hay templos, no existe la Iglesia, ni el reino ni la verdad de los cielos” (</a:t>
            </a:r>
            <a:r>
              <a:rPr lang="es-AR" sz="2400" b="0" i="1" dirty="0" err="1">
                <a:solidFill>
                  <a:srgbClr val="212225"/>
                </a:solidFill>
                <a:effectLst/>
                <a:highlight>
                  <a:srgbClr val="FFFFFF"/>
                </a:highlight>
                <a:latin typeface="Ensign:Serif"/>
              </a:rPr>
              <a:t>Mormon</a:t>
            </a:r>
            <a:r>
              <a:rPr lang="es-AR" sz="2400" b="0" i="1" dirty="0">
                <a:solidFill>
                  <a:srgbClr val="212225"/>
                </a:solidFill>
                <a:effectLst/>
                <a:highlight>
                  <a:srgbClr val="FFFFFF"/>
                </a:highlight>
                <a:latin typeface="Ensign:Serif"/>
              </a:rPr>
              <a:t> Doctrine, </a:t>
            </a:r>
            <a:r>
              <a:rPr lang="es-AR" sz="2400" b="0" i="0" dirty="0">
                <a:solidFill>
                  <a:srgbClr val="212225"/>
                </a:solidFill>
                <a:effectLst/>
                <a:highlight>
                  <a:srgbClr val="FFFFFF"/>
                </a:highlight>
                <a:latin typeface="Ensign:Serif"/>
              </a:rPr>
              <a:t>segunda edición, pág. 781).</a:t>
            </a:r>
            <a:endParaRPr lang="es-AR" sz="2400" dirty="0"/>
          </a:p>
        </p:txBody>
      </p:sp>
    </p:spTree>
    <p:extLst>
      <p:ext uri="{BB962C8B-B14F-4D97-AF65-F5344CB8AC3E}">
        <p14:creationId xmlns:p14="http://schemas.microsoft.com/office/powerpoint/2010/main" val="2716964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Una torre de un edificio&#10;&#10;Descripción generada automáticamente">
            <a:extLst>
              <a:ext uri="{FF2B5EF4-FFF2-40B4-BE49-F238E27FC236}">
                <a16:creationId xmlns:a16="http://schemas.microsoft.com/office/drawing/2014/main" id="{B5CDF2FE-26FB-CED3-BC60-DD344B37A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884" r="-1" b="-1"/>
          <a:stretch/>
        </p:blipFill>
        <p:spPr bwMode="auto">
          <a:xfrm>
            <a:off x="2522356"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uadroTexto 4">
            <a:extLst>
              <a:ext uri="{FF2B5EF4-FFF2-40B4-BE49-F238E27FC236}">
                <a16:creationId xmlns:a16="http://schemas.microsoft.com/office/drawing/2014/main" id="{653D69DC-9E51-F267-D2B2-34DB384AF1A4}"/>
              </a:ext>
            </a:extLst>
          </p:cNvPr>
          <p:cNvSpPr txBox="1"/>
          <p:nvPr/>
        </p:nvSpPr>
        <p:spPr>
          <a:xfrm>
            <a:off x="467008" y="2072062"/>
            <a:ext cx="3380715" cy="3742762"/>
          </a:xfrm>
          <a:prstGeom prst="rect">
            <a:avLst/>
          </a:prstGeom>
        </p:spPr>
        <p:txBody>
          <a:bodyPr vert="horz" lIns="91440" tIns="45720" rIns="91440" bIns="45720" rtlCol="0">
            <a:normAutofit/>
          </a:bodyPr>
          <a:lstStyle/>
          <a:p>
            <a:pPr fontAlgn="base">
              <a:lnSpc>
                <a:spcPct val="90000"/>
              </a:lnSpc>
              <a:spcAft>
                <a:spcPts val="600"/>
              </a:spcAft>
            </a:pPr>
            <a:r>
              <a:rPr lang="en-US" sz="2800" b="1" i="0" dirty="0">
                <a:effectLst/>
              </a:rPr>
              <a:t>Se prometen grandes bendiciones a los que asistan al Templo dignamente</a:t>
            </a:r>
          </a:p>
        </p:txBody>
      </p:sp>
    </p:spTree>
    <p:extLst>
      <p:ext uri="{BB962C8B-B14F-4D97-AF65-F5344CB8AC3E}">
        <p14:creationId xmlns:p14="http://schemas.microsoft.com/office/powerpoint/2010/main" val="3661609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2D08C0A-BA3D-D76C-DE12-EFFC675DC503}"/>
              </a:ext>
            </a:extLst>
          </p:cNvPr>
          <p:cNvSpPr txBox="1"/>
          <p:nvPr/>
        </p:nvSpPr>
        <p:spPr>
          <a:xfrm>
            <a:off x="360629" y="1137408"/>
            <a:ext cx="11217242" cy="5374485"/>
          </a:xfrm>
          <a:prstGeom prst="rect">
            <a:avLst/>
          </a:prstGeom>
          <a:noFill/>
        </p:spPr>
        <p:txBody>
          <a:bodyPr wrap="square">
            <a:spAutoFit/>
          </a:bodyPr>
          <a:lstStyle/>
          <a:p>
            <a:pPr algn="l" fontAlgn="base">
              <a:lnSpc>
                <a:spcPct val="150000"/>
              </a:lnSpc>
              <a:buFont typeface="+mj-lt"/>
              <a:buAutoNum type="arabicPeriod"/>
            </a:pPr>
            <a:r>
              <a:rPr lang="es-AR" sz="2100" b="0" i="0" dirty="0">
                <a:solidFill>
                  <a:srgbClr val="212225"/>
                </a:solidFill>
                <a:effectLst/>
                <a:latin typeface="inherit"/>
              </a:rPr>
              <a:t>La gloria del Señor descansará sobre Su pueblo.</a:t>
            </a:r>
          </a:p>
          <a:p>
            <a:pPr algn="l" fontAlgn="base">
              <a:lnSpc>
                <a:spcPct val="150000"/>
              </a:lnSpc>
              <a:buFont typeface="+mj-lt"/>
              <a:buAutoNum type="arabicPeriod"/>
            </a:pPr>
            <a:r>
              <a:rPr lang="es-AR" sz="2100" b="0" i="0" dirty="0">
                <a:solidFill>
                  <a:srgbClr val="212225"/>
                </a:solidFill>
                <a:effectLst/>
                <a:latin typeface="inherit"/>
              </a:rPr>
              <a:t>Los siervos del Señor saldrán del templo armados con Su poder, nombre y gloria, y los ángeles los guardarán.</a:t>
            </a:r>
          </a:p>
          <a:p>
            <a:pPr algn="l" fontAlgn="base">
              <a:lnSpc>
                <a:spcPct val="150000"/>
              </a:lnSpc>
              <a:buFont typeface="+mj-lt"/>
              <a:buAutoNum type="arabicPeriod"/>
            </a:pPr>
            <a:r>
              <a:rPr lang="es-AR" sz="2100" b="0" i="0" dirty="0">
                <a:solidFill>
                  <a:srgbClr val="212225"/>
                </a:solidFill>
                <a:effectLst/>
                <a:latin typeface="inherit"/>
              </a:rPr>
              <a:t>Los siervos del Señor llevarán la verdad del Evangelio desde el templo hasta los cabos de la tierra.</a:t>
            </a:r>
          </a:p>
          <a:p>
            <a:pPr algn="l" fontAlgn="base">
              <a:lnSpc>
                <a:spcPct val="150000"/>
              </a:lnSpc>
              <a:buFont typeface="+mj-lt"/>
              <a:buAutoNum type="arabicPeriod"/>
            </a:pPr>
            <a:r>
              <a:rPr lang="es-AR" sz="2100" b="0" i="0" dirty="0">
                <a:solidFill>
                  <a:srgbClr val="212225"/>
                </a:solidFill>
                <a:effectLst/>
                <a:latin typeface="inherit"/>
              </a:rPr>
              <a:t>Se organizarán estacas para que el pueblo del Señor se pueda congregar.</a:t>
            </a:r>
          </a:p>
          <a:p>
            <a:pPr algn="l" fontAlgn="base">
              <a:lnSpc>
                <a:spcPct val="150000"/>
              </a:lnSpc>
              <a:buFont typeface="+mj-lt"/>
              <a:buAutoNum type="arabicPeriod"/>
            </a:pPr>
            <a:r>
              <a:rPr lang="es-AR" sz="2100" b="0" i="0" dirty="0">
                <a:solidFill>
                  <a:srgbClr val="212225"/>
                </a:solidFill>
                <a:effectLst/>
                <a:latin typeface="inherit"/>
              </a:rPr>
              <a:t>Todo el resto esparcido de Israel sabrá la verdad y se regocijará.</a:t>
            </a:r>
          </a:p>
          <a:p>
            <a:pPr algn="l" fontAlgn="base">
              <a:lnSpc>
                <a:spcPct val="150000"/>
              </a:lnSpc>
              <a:buFont typeface="+mj-lt"/>
              <a:buAutoNum type="arabicPeriod"/>
            </a:pPr>
            <a:r>
              <a:rPr lang="es-AR" sz="2100" b="0" i="0" dirty="0">
                <a:solidFill>
                  <a:srgbClr val="212225"/>
                </a:solidFill>
                <a:effectLst/>
                <a:latin typeface="inherit"/>
              </a:rPr>
              <a:t>Las familias de los santos, junto con todos sus enfermos y afligidos, serán recordados delante del Señor.</a:t>
            </a:r>
          </a:p>
          <a:p>
            <a:pPr algn="l" fontAlgn="base">
              <a:lnSpc>
                <a:spcPct val="150000"/>
              </a:lnSpc>
              <a:buFont typeface="+mj-lt"/>
              <a:buAutoNum type="arabicPeriod"/>
            </a:pPr>
            <a:r>
              <a:rPr lang="es-AR" sz="2100" b="0" i="0" dirty="0">
                <a:solidFill>
                  <a:srgbClr val="212225"/>
                </a:solidFill>
                <a:effectLst/>
                <a:latin typeface="inherit"/>
              </a:rPr>
              <a:t>El reino del Señor cubrirá toda la tierra.</a:t>
            </a:r>
          </a:p>
          <a:p>
            <a:pPr algn="l" fontAlgn="base">
              <a:lnSpc>
                <a:spcPct val="150000"/>
              </a:lnSpc>
              <a:buFont typeface="+mj-lt"/>
              <a:buAutoNum type="arabicPeriod"/>
            </a:pPr>
            <a:r>
              <a:rPr lang="es-AR" sz="2100" b="0" i="0" dirty="0">
                <a:solidFill>
                  <a:srgbClr val="212225"/>
                </a:solidFill>
                <a:effectLst/>
                <a:latin typeface="inherit"/>
              </a:rPr>
              <a:t>Algún día, los siervos del Señor serán arrebatados para recibir al Señor y estar junto a Él por siempre.</a:t>
            </a:r>
          </a:p>
        </p:txBody>
      </p:sp>
      <p:sp>
        <p:nvSpPr>
          <p:cNvPr id="7" name="CuadroTexto 6">
            <a:extLst>
              <a:ext uri="{FF2B5EF4-FFF2-40B4-BE49-F238E27FC236}">
                <a16:creationId xmlns:a16="http://schemas.microsoft.com/office/drawing/2014/main" id="{CC4DCD75-3B19-6232-9F32-6B6914A70F05}"/>
              </a:ext>
            </a:extLst>
          </p:cNvPr>
          <p:cNvSpPr txBox="1"/>
          <p:nvPr/>
        </p:nvSpPr>
        <p:spPr>
          <a:xfrm>
            <a:off x="1210523" y="346107"/>
            <a:ext cx="9517455" cy="584775"/>
          </a:xfrm>
          <a:prstGeom prst="rect">
            <a:avLst/>
          </a:prstGeom>
          <a:noFill/>
        </p:spPr>
        <p:txBody>
          <a:bodyPr wrap="square">
            <a:spAutoFit/>
          </a:bodyPr>
          <a:lstStyle/>
          <a:p>
            <a:r>
              <a:rPr lang="es-AR" sz="3200" b="0" i="0" u="none" strike="noStrike" dirty="0">
                <a:effectLst/>
                <a:latin typeface="Ensign:Serif"/>
                <a:hlinkClick r:id="rId2"/>
              </a:rPr>
              <a:t>Doctrina y Convenios 109:10–12, 22–23, 59, 67, 72, 75</a:t>
            </a:r>
            <a:r>
              <a:rPr lang="es-AR" sz="3200" b="0" i="0" dirty="0">
                <a:solidFill>
                  <a:srgbClr val="212225"/>
                </a:solidFill>
                <a:effectLst/>
                <a:latin typeface="Ensign:Serif"/>
              </a:rPr>
              <a:t>.</a:t>
            </a:r>
            <a:endParaRPr lang="es-AR" sz="3200" dirty="0"/>
          </a:p>
        </p:txBody>
      </p:sp>
    </p:spTree>
    <p:extLst>
      <p:ext uri="{BB962C8B-B14F-4D97-AF65-F5344CB8AC3E}">
        <p14:creationId xmlns:p14="http://schemas.microsoft.com/office/powerpoint/2010/main" val="3016141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C671F0-CF6E-D671-D0EE-89BD97F4ED98}"/>
              </a:ext>
            </a:extLst>
          </p:cNvPr>
          <p:cNvSpPr>
            <a:spLocks noGrp="1"/>
          </p:cNvSpPr>
          <p:nvPr>
            <p:ph type="title"/>
          </p:nvPr>
        </p:nvSpPr>
        <p:spPr/>
        <p:txBody>
          <a:bodyPr/>
          <a:lstStyle/>
          <a:p>
            <a:r>
              <a:rPr lang="es-AR" b="0" i="0" dirty="0">
                <a:solidFill>
                  <a:srgbClr val="212225"/>
                </a:solidFill>
                <a:effectLst/>
                <a:latin typeface="Ensign:Serif"/>
              </a:rPr>
              <a:t>El presidente Howard W. Hunter dijo:</a:t>
            </a:r>
            <a:endParaRPr lang="es-AR" dirty="0"/>
          </a:p>
        </p:txBody>
      </p:sp>
      <p:sp>
        <p:nvSpPr>
          <p:cNvPr id="3" name="Marcador de contenido 2">
            <a:extLst>
              <a:ext uri="{FF2B5EF4-FFF2-40B4-BE49-F238E27FC236}">
                <a16:creationId xmlns:a16="http://schemas.microsoft.com/office/drawing/2014/main" id="{16FA533B-F30F-C356-1D23-1E37D01B2AC6}"/>
              </a:ext>
            </a:extLst>
          </p:cNvPr>
          <p:cNvSpPr>
            <a:spLocks noGrp="1"/>
          </p:cNvSpPr>
          <p:nvPr>
            <p:ph idx="1"/>
          </p:nvPr>
        </p:nvSpPr>
        <p:spPr/>
        <p:txBody>
          <a:bodyPr/>
          <a:lstStyle/>
          <a:p>
            <a:pPr marL="0" indent="0">
              <a:buNone/>
            </a:pPr>
            <a:r>
              <a:rPr lang="es-AR" b="0" i="0" dirty="0">
                <a:solidFill>
                  <a:srgbClr val="212225"/>
                </a:solidFill>
                <a:effectLst/>
                <a:latin typeface="Ensign:Serif"/>
              </a:rPr>
              <a:t>“¡Nunca ha habido un pueblo que recibiera promesas tan conmovedoras y maravillosas! No es de extrañarse entonces que el Señor desee que Sus discípulos tengan como objetivo Su ejemplo y la asistencia al templo”</a:t>
            </a:r>
            <a:endParaRPr lang="es-AR" dirty="0"/>
          </a:p>
        </p:txBody>
      </p:sp>
    </p:spTree>
    <p:extLst>
      <p:ext uri="{BB962C8B-B14F-4D97-AF65-F5344CB8AC3E}">
        <p14:creationId xmlns:p14="http://schemas.microsoft.com/office/powerpoint/2010/main" val="402561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C54691-A4EC-2FFE-DB7F-D2F3E9138297}"/>
              </a:ext>
            </a:extLst>
          </p:cNvPr>
          <p:cNvSpPr>
            <a:spLocks noGrp="1"/>
          </p:cNvSpPr>
          <p:nvPr>
            <p:ph type="title"/>
          </p:nvPr>
        </p:nvSpPr>
        <p:spPr>
          <a:xfrm>
            <a:off x="838200" y="93521"/>
            <a:ext cx="10515600" cy="1325563"/>
          </a:xfrm>
        </p:spPr>
        <p:txBody>
          <a:bodyPr/>
          <a:lstStyle/>
          <a:p>
            <a:r>
              <a:rPr lang="es-AR" b="0" i="0" u="none" strike="noStrike" dirty="0">
                <a:effectLst/>
                <a:latin typeface="Ensign:Serif"/>
              </a:rPr>
              <a:t>Doctrina y Convenios 97:15–21</a:t>
            </a:r>
            <a:r>
              <a:rPr lang="es-AR" b="0" i="0" dirty="0">
                <a:solidFill>
                  <a:srgbClr val="212225"/>
                </a:solidFill>
                <a:effectLst/>
                <a:latin typeface="Ensign:Serif"/>
              </a:rPr>
              <a:t>.</a:t>
            </a:r>
            <a:endParaRPr lang="es-AR" dirty="0"/>
          </a:p>
        </p:txBody>
      </p:sp>
      <p:sp>
        <p:nvSpPr>
          <p:cNvPr id="3" name="Marcador de contenido 2">
            <a:extLst>
              <a:ext uri="{FF2B5EF4-FFF2-40B4-BE49-F238E27FC236}">
                <a16:creationId xmlns:a16="http://schemas.microsoft.com/office/drawing/2014/main" id="{0F261D73-C82F-7A38-9257-59C15108C2B2}"/>
              </a:ext>
            </a:extLst>
          </p:cNvPr>
          <p:cNvSpPr>
            <a:spLocks noGrp="1"/>
          </p:cNvSpPr>
          <p:nvPr>
            <p:ph idx="1"/>
          </p:nvPr>
        </p:nvSpPr>
        <p:spPr>
          <a:xfrm>
            <a:off x="838200" y="1419083"/>
            <a:ext cx="10515600" cy="4999823"/>
          </a:xfrm>
        </p:spPr>
        <p:txBody>
          <a:bodyPr>
            <a:normAutofit/>
          </a:bodyPr>
          <a:lstStyle/>
          <a:p>
            <a:pPr marL="0" indent="0" algn="l" fontAlgn="base">
              <a:buNone/>
            </a:pPr>
            <a:r>
              <a:rPr lang="es-AR" sz="2400" b="1" i="0" dirty="0">
                <a:solidFill>
                  <a:srgbClr val="212225"/>
                </a:solidFill>
                <a:effectLst/>
                <a:latin typeface="Ensign:Serif"/>
              </a:rPr>
              <a:t>15 </a:t>
            </a:r>
            <a:r>
              <a:rPr lang="es-AR" sz="2400" b="0" i="0" dirty="0">
                <a:solidFill>
                  <a:srgbClr val="212225"/>
                </a:solidFill>
                <a:effectLst/>
                <a:latin typeface="Ensign:Serif"/>
              </a:rPr>
              <a:t>Y si mi pueblo me edifica una casa en el nombre del Señor, y no permite que entre en ella ninguna cosa inmunda para profanarla, mi gloria descansará sobre ella.</a:t>
            </a:r>
          </a:p>
          <a:p>
            <a:pPr marL="0" indent="0" algn="ctr" fontAlgn="base">
              <a:buNone/>
            </a:pPr>
            <a:endParaRPr lang="es-AR" sz="2400" b="0" i="0" dirty="0">
              <a:solidFill>
                <a:srgbClr val="212225"/>
              </a:solidFill>
              <a:effectLst/>
              <a:latin typeface="Ensign:Serif"/>
            </a:endParaRPr>
          </a:p>
          <a:p>
            <a:pPr marL="0" indent="0" algn="l" fontAlgn="base">
              <a:buNone/>
            </a:pPr>
            <a:r>
              <a:rPr lang="es-AR" sz="2400" b="1" i="0" dirty="0">
                <a:solidFill>
                  <a:srgbClr val="212225"/>
                </a:solidFill>
                <a:effectLst/>
                <a:latin typeface="Ensign:Serif"/>
              </a:rPr>
              <a:t>16 </a:t>
            </a:r>
            <a:r>
              <a:rPr lang="es-AR" sz="2400" b="0" i="0" dirty="0">
                <a:solidFill>
                  <a:srgbClr val="212225"/>
                </a:solidFill>
                <a:effectLst/>
                <a:latin typeface="Ensign:Serif"/>
              </a:rPr>
              <a:t>Sí, y mi presencia estará allí, porque vendré a ella; y todos los de corazón puro que allí entren verán a Dios.</a:t>
            </a:r>
          </a:p>
          <a:p>
            <a:pPr marL="0" indent="0" algn="l" fontAlgn="base">
              <a:buNone/>
            </a:pPr>
            <a:endParaRPr lang="es-AR" sz="2400" b="0" i="0" dirty="0">
              <a:solidFill>
                <a:srgbClr val="212225"/>
              </a:solidFill>
              <a:effectLst/>
              <a:latin typeface="Ensign:Serif"/>
            </a:endParaRPr>
          </a:p>
          <a:p>
            <a:pPr marL="0" indent="0" algn="l" fontAlgn="base">
              <a:buNone/>
            </a:pPr>
            <a:r>
              <a:rPr lang="es-AR" sz="2400" b="1" i="0" dirty="0">
                <a:solidFill>
                  <a:srgbClr val="212225"/>
                </a:solidFill>
                <a:effectLst/>
                <a:latin typeface="Ensign:Serif"/>
              </a:rPr>
              <a:t>17 </a:t>
            </a:r>
            <a:r>
              <a:rPr lang="es-AR" sz="2400" b="0" i="0" dirty="0">
                <a:solidFill>
                  <a:srgbClr val="212225"/>
                </a:solidFill>
                <a:effectLst/>
                <a:latin typeface="Ensign:Serif"/>
              </a:rPr>
              <a:t>Mas si fuere profanada, no vendré a ella, ni mi gloria estará allí; porque no entraré en templos impuros.</a:t>
            </a:r>
          </a:p>
          <a:p>
            <a:pPr marL="0" indent="0" algn="l" fontAlgn="base">
              <a:buNone/>
            </a:pPr>
            <a:endParaRPr lang="es-AR" sz="2400" b="0" i="0" dirty="0">
              <a:solidFill>
                <a:srgbClr val="212225"/>
              </a:solidFill>
              <a:effectLst/>
              <a:latin typeface="Ensign:Serif"/>
            </a:endParaRPr>
          </a:p>
          <a:p>
            <a:pPr marL="0" indent="0" algn="l" fontAlgn="base">
              <a:buNone/>
            </a:pPr>
            <a:r>
              <a:rPr lang="es-AR" sz="2400" b="1" i="0" dirty="0">
                <a:solidFill>
                  <a:srgbClr val="212225"/>
                </a:solidFill>
                <a:effectLst/>
                <a:latin typeface="Ensign:Serif"/>
              </a:rPr>
              <a:t>18 </a:t>
            </a:r>
            <a:r>
              <a:rPr lang="es-AR" sz="2400" b="0" i="0" dirty="0">
                <a:solidFill>
                  <a:srgbClr val="212225"/>
                </a:solidFill>
                <a:effectLst/>
                <a:latin typeface="Ensign:Serif"/>
              </a:rPr>
              <a:t>Y ahora bien, he aquí, si Sion hace estas cosas, prosperará, y se ensanchará y llegará a ser gloriosa en extremo, y muy grande y muy terrible.</a:t>
            </a:r>
          </a:p>
          <a:p>
            <a:pPr marL="0" indent="0" algn="ctr" fontAlgn="base">
              <a:buNone/>
            </a:pPr>
            <a:endParaRPr lang="es-AR" sz="2400" b="0" i="0" dirty="0">
              <a:solidFill>
                <a:srgbClr val="212225"/>
              </a:solidFill>
              <a:effectLst/>
              <a:latin typeface="Ensign:Serif"/>
            </a:endParaRPr>
          </a:p>
          <a:p>
            <a:pPr marL="0" indent="0">
              <a:buNone/>
            </a:pPr>
            <a:endParaRPr lang="es-AR" sz="2400" dirty="0"/>
          </a:p>
        </p:txBody>
      </p:sp>
    </p:spTree>
    <p:extLst>
      <p:ext uri="{BB962C8B-B14F-4D97-AF65-F5344CB8AC3E}">
        <p14:creationId xmlns:p14="http://schemas.microsoft.com/office/powerpoint/2010/main" val="12164429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872</TotalTime>
  <Words>1376</Words>
  <Application>Microsoft Office PowerPoint</Application>
  <PresentationFormat>Panorámica</PresentationFormat>
  <Paragraphs>51</Paragraphs>
  <Slides>16</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Aptos</vt:lpstr>
      <vt:lpstr>Aptos Display</vt:lpstr>
      <vt:lpstr>Arial</vt:lpstr>
      <vt:lpstr>Ensign:Sans</vt:lpstr>
      <vt:lpstr>Ensign:Serif</vt:lpstr>
      <vt:lpstr>Google Sans</vt:lpstr>
      <vt:lpstr>inherit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El presidente Howard W. Hunter dijo:</vt:lpstr>
      <vt:lpstr>Doctrina y Convenios 97:15–21.</vt:lpstr>
      <vt:lpstr>Doctrina y Convenios 97:15–21.</vt:lpstr>
      <vt:lpstr>Sión</vt:lpstr>
      <vt:lpstr>Presentación de PowerPoint</vt:lpstr>
      <vt:lpstr>Presentación de PowerPoint</vt:lpstr>
      <vt:lpstr>Presentación de PowerPoint</vt:lpstr>
      <vt:lpstr>Presentación de PowerPoint</vt:lpstr>
      <vt:lpstr>Presentación de PowerPoint</vt:lpstr>
    </vt:vector>
  </TitlesOfParts>
  <Company>VRIO DIRECTV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 Orlando Quintero</dc:creator>
  <cp:lastModifiedBy>Martin Orlando Quintero</cp:lastModifiedBy>
  <cp:revision>2</cp:revision>
  <dcterms:created xsi:type="dcterms:W3CDTF">2024-12-05T16:41:19Z</dcterms:created>
  <dcterms:modified xsi:type="dcterms:W3CDTF">2024-12-07T17:25:16Z</dcterms:modified>
</cp:coreProperties>
</file>