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7B11"/>
    <a:srgbClr val="FF8F33"/>
    <a:srgbClr val="2B4D56"/>
    <a:srgbClr val="343A40"/>
    <a:srgbClr val="26424D"/>
    <a:srgbClr val="2E6F56"/>
    <a:srgbClr val="FF7A0D"/>
    <a:srgbClr val="EAEAEA"/>
    <a:srgbClr val="EFC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792" y="10644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4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7C9B-2E16-47C2-8ADD-85B607442087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F8D-3A90-4DE3-A45A-B5D57221365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768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7C9B-2E16-47C2-8ADD-85B607442087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F8D-3A90-4DE3-A45A-B5D57221365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51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2"/>
            <a:ext cx="1478756" cy="1033215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2"/>
            <a:ext cx="4350544" cy="1033215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7C9B-2E16-47C2-8ADD-85B607442087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F8D-3A90-4DE3-A45A-B5D57221365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096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7C9B-2E16-47C2-8ADD-85B607442087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F8D-3A90-4DE3-A45A-B5D57221365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71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3039538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8159049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7C9B-2E16-47C2-8ADD-85B607442087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F8D-3A90-4DE3-A45A-B5D57221365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179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7C9B-2E16-47C2-8ADD-85B607442087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F8D-3A90-4DE3-A45A-B5D57221365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929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649114"/>
            <a:ext cx="5915025" cy="23565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8"/>
            <a:ext cx="2901255" cy="65503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68"/>
            <a:ext cx="2915543" cy="65503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7C9B-2E16-47C2-8ADD-85B607442087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F8D-3A90-4DE3-A45A-B5D57221365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236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7C9B-2E16-47C2-8ADD-85B607442087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F8D-3A90-4DE3-A45A-B5D57221365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602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7C9B-2E16-47C2-8ADD-85B607442087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F8D-3A90-4DE3-A45A-B5D57221365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468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7C9B-2E16-47C2-8ADD-85B607442087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F8D-3A90-4DE3-A45A-B5D57221365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98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7C9B-2E16-47C2-8ADD-85B607442087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F8D-3A90-4DE3-A45A-B5D57221365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435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97C9B-2E16-47C2-8ADD-85B607442087}" type="datetimeFigureOut">
              <a:rPr lang="es-AR" smtClean="0"/>
              <a:t>29/10/2020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22F8D-3A90-4DE3-A45A-B5D57221365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602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jpeg"/><Relationship Id="rId21" Type="http://schemas.openxmlformats.org/officeDocument/2006/relationships/image" Target="../media/image19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23" Type="http://schemas.openxmlformats.org/officeDocument/2006/relationships/image" Target="../media/image21.jpeg"/><Relationship Id="rId10" Type="http://schemas.openxmlformats.org/officeDocument/2006/relationships/image" Target="../media/image8.jpg"/><Relationship Id="rId19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7.jpeg"/><Relationship Id="rId14" Type="http://schemas.openxmlformats.org/officeDocument/2006/relationships/image" Target="../media/image12.jp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ángulo 1027"/>
          <p:cNvSpPr/>
          <p:nvPr/>
        </p:nvSpPr>
        <p:spPr>
          <a:xfrm>
            <a:off x="0" y="-478611"/>
            <a:ext cx="6858000" cy="15214442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905958"/>
            <a:ext cx="6858000" cy="294813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24009"/>
            <a:ext cx="6858000" cy="3497943"/>
          </a:xfrm>
          <a:prstGeom prst="rect">
            <a:avLst/>
          </a:prstGeom>
        </p:spPr>
      </p:pic>
      <p:sp>
        <p:nvSpPr>
          <p:cNvPr id="93" name="CuadroTexto 92"/>
          <p:cNvSpPr txBox="1"/>
          <p:nvPr/>
        </p:nvSpPr>
        <p:spPr>
          <a:xfrm>
            <a:off x="5201765" y="-3769026"/>
            <a:ext cx="1469770" cy="302955"/>
          </a:xfrm>
          <a:prstGeom prst="roundRect">
            <a:avLst>
              <a:gd name="adj" fmla="val 50000"/>
            </a:avLst>
          </a:prstGeom>
          <a:solidFill>
            <a:srgbClr val="FF7B11"/>
          </a:solidFill>
          <a:ln>
            <a:solidFill>
              <a:srgbClr val="FF8F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AR"/>
            </a:defPPr>
            <a:lvl1pPr algn="r">
              <a:defRPr sz="800" i="1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s-AR" dirty="0"/>
              <a:t>Preguntas Frecuentes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3" y="-3235157"/>
            <a:ext cx="3404489" cy="29280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059"/>
            <a:ext cx="6858000" cy="306251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18" y="-3568534"/>
            <a:ext cx="2329318" cy="365327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098302" y="-2821511"/>
            <a:ext cx="2649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Bienvenido</a:t>
            </a:r>
            <a:endParaRPr lang="es-A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62319" y="-2353631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Blog</a:t>
            </a:r>
            <a:endParaRPr lang="es-A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901628" y="-1450067"/>
            <a:ext cx="183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Argentina</a:t>
            </a:r>
            <a:endParaRPr lang="es-A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197608" y="-1920843"/>
            <a:ext cx="2782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Ganancias</a:t>
            </a:r>
            <a:endParaRPr lang="es-A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682882" y="-220918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al</a:t>
            </a:r>
            <a:endParaRPr lang="es-AR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663036" y="-901445"/>
            <a:ext cx="1010900" cy="302955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800" dirty="0" smtClean="0">
                <a:latin typeface="Bahnschrift" pitchFamily="34" charset="0"/>
              </a:rPr>
              <a:t>Empezá ahora</a:t>
            </a:r>
            <a:endParaRPr lang="es-AR" sz="800" dirty="0">
              <a:latin typeface="Bahnschrift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729454" y="-3769026"/>
            <a:ext cx="860648" cy="302955"/>
          </a:xfrm>
          <a:prstGeom prst="roundRect">
            <a:avLst>
              <a:gd name="adj" fmla="val 50000"/>
            </a:avLst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8F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AR"/>
            </a:defPPr>
            <a:lvl1pPr algn="r">
              <a:defRPr sz="800" i="1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algn="ctr"/>
            <a:r>
              <a:rPr lang="es-AR" dirty="0"/>
              <a:t>Contacto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3" y="174546"/>
            <a:ext cx="5325447" cy="2218936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3565436" y="3266703"/>
            <a:ext cx="2930859" cy="18230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Triángulo isósceles 19"/>
          <p:cNvSpPr/>
          <p:nvPr/>
        </p:nvSpPr>
        <p:spPr>
          <a:xfrm rot="5400000">
            <a:off x="4876357" y="4035852"/>
            <a:ext cx="364617" cy="3143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 20"/>
          <p:cNvSpPr/>
          <p:nvPr/>
        </p:nvSpPr>
        <p:spPr>
          <a:xfrm>
            <a:off x="3562884" y="5089767"/>
            <a:ext cx="2933411" cy="244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800" dirty="0" smtClean="0">
                <a:latin typeface="Bahnschrift" pitchFamily="34" charset="0"/>
              </a:rPr>
              <a:t>Hacé tu consulta aquí…</a:t>
            </a:r>
            <a:endParaRPr lang="es-AR" sz="800" dirty="0">
              <a:latin typeface="Bahnschrift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82908" y="3734992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/>
                </a:solidFill>
                <a:latin typeface="Impact" panose="020B0806030902050204" pitchFamily="34" charset="0"/>
              </a:rPr>
              <a:t>Llegaste al lugar correcto!</a:t>
            </a:r>
          </a:p>
        </p:txBody>
      </p:sp>
      <p:pic>
        <p:nvPicPr>
          <p:cNvPr id="1026" name="Picture 2" descr="C:\Users\Martin\Desktop\Images\logoGrand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50" y="3191583"/>
            <a:ext cx="1275260" cy="41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0" name="Grupo 1029"/>
          <p:cNvGrpSpPr/>
          <p:nvPr/>
        </p:nvGrpSpPr>
        <p:grpSpPr>
          <a:xfrm>
            <a:off x="889384" y="6767277"/>
            <a:ext cx="1501896" cy="2032729"/>
            <a:chOff x="707904" y="6920771"/>
            <a:chExt cx="1501896" cy="20327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ctángulo redondeado 27"/>
            <p:cNvSpPr/>
            <p:nvPr/>
          </p:nvSpPr>
          <p:spPr>
            <a:xfrm>
              <a:off x="707904" y="6920771"/>
              <a:ext cx="1501896" cy="2032729"/>
            </a:xfrm>
            <a:prstGeom prst="roundRect">
              <a:avLst/>
            </a:prstGeom>
            <a:solidFill>
              <a:srgbClr val="EAEAE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6" name="Rectángulo redondeado 65"/>
            <p:cNvSpPr/>
            <p:nvPr/>
          </p:nvSpPr>
          <p:spPr>
            <a:xfrm>
              <a:off x="707904" y="6920771"/>
              <a:ext cx="1501896" cy="1193967"/>
            </a:xfrm>
            <a:prstGeom prst="roundRect">
              <a:avLst>
                <a:gd name="adj" fmla="val 18566"/>
              </a:avLst>
            </a:prstGeom>
            <a:solidFill>
              <a:srgbClr val="FF7A0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707904" y="7421377"/>
              <a:ext cx="1501895" cy="11939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097407" y="7001797"/>
              <a:ext cx="719749" cy="338554"/>
            </a:xfrm>
            <a:prstGeom prst="rect">
              <a:avLst/>
            </a:prstGeom>
            <a:solidFill>
              <a:srgbClr val="FF7A0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AR" sz="1600" i="1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PASO 1</a:t>
              </a:r>
              <a:endParaRPr lang="es-AR" sz="1600" i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2703663" y="6767277"/>
            <a:ext cx="1501896" cy="2032729"/>
            <a:chOff x="707904" y="6920771"/>
            <a:chExt cx="1501896" cy="2032729"/>
          </a:xfrm>
          <a:effectLst>
            <a:glow rad="228600">
              <a:srgbClr val="FF8F33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Rectángulo redondeado 74"/>
            <p:cNvSpPr/>
            <p:nvPr/>
          </p:nvSpPr>
          <p:spPr>
            <a:xfrm>
              <a:off x="707904" y="6920771"/>
              <a:ext cx="1501896" cy="2032729"/>
            </a:xfrm>
            <a:prstGeom prst="roundRect">
              <a:avLst/>
            </a:prstGeom>
            <a:solidFill>
              <a:srgbClr val="EAEAE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6" name="Rectángulo redondeado 75"/>
            <p:cNvSpPr/>
            <p:nvPr/>
          </p:nvSpPr>
          <p:spPr>
            <a:xfrm>
              <a:off x="707904" y="6920771"/>
              <a:ext cx="1501896" cy="1193967"/>
            </a:xfrm>
            <a:prstGeom prst="roundRect">
              <a:avLst>
                <a:gd name="adj" fmla="val 18566"/>
              </a:avLst>
            </a:prstGeom>
            <a:solidFill>
              <a:srgbClr val="FF7A0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707904" y="7421377"/>
              <a:ext cx="1501895" cy="11939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1097407" y="7001797"/>
              <a:ext cx="743793" cy="338554"/>
            </a:xfrm>
            <a:prstGeom prst="rect">
              <a:avLst/>
            </a:prstGeom>
            <a:solidFill>
              <a:srgbClr val="FF7A0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AR" sz="1600" i="1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PASO 2</a:t>
              </a:r>
              <a:endParaRPr lang="es-AR" sz="1600" i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4530643" y="6767277"/>
            <a:ext cx="1501896" cy="2032729"/>
            <a:chOff x="707904" y="6920771"/>
            <a:chExt cx="1501896" cy="20327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Rectángulo redondeado 79"/>
            <p:cNvSpPr/>
            <p:nvPr/>
          </p:nvSpPr>
          <p:spPr>
            <a:xfrm>
              <a:off x="707904" y="6920771"/>
              <a:ext cx="1501896" cy="2032729"/>
            </a:xfrm>
            <a:prstGeom prst="roundRect">
              <a:avLst/>
            </a:prstGeom>
            <a:solidFill>
              <a:srgbClr val="EAEAE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1" name="Rectángulo redondeado 80"/>
            <p:cNvSpPr/>
            <p:nvPr/>
          </p:nvSpPr>
          <p:spPr>
            <a:xfrm>
              <a:off x="707904" y="6920771"/>
              <a:ext cx="1501896" cy="1193967"/>
            </a:xfrm>
            <a:prstGeom prst="roundRect">
              <a:avLst>
                <a:gd name="adj" fmla="val 18566"/>
              </a:avLst>
            </a:prstGeom>
            <a:solidFill>
              <a:srgbClr val="FF7A0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707904" y="7421377"/>
              <a:ext cx="1501895" cy="11939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1097407" y="7001797"/>
              <a:ext cx="750205" cy="338554"/>
            </a:xfrm>
            <a:prstGeom prst="rect">
              <a:avLst/>
            </a:prstGeom>
            <a:solidFill>
              <a:srgbClr val="FF7A0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AR" sz="1600" i="1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PASO 3</a:t>
              </a:r>
              <a:endParaRPr lang="es-AR" sz="1600" i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031" name="CuadroTexto 1030"/>
          <p:cNvSpPr txBox="1"/>
          <p:nvPr/>
        </p:nvSpPr>
        <p:spPr>
          <a:xfrm>
            <a:off x="949166" y="7431004"/>
            <a:ext cx="1368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R</a:t>
            </a:r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egistráte en la plataforma.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2774412" y="7431004"/>
            <a:ext cx="136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Creá una cuenta en tu billetera virtual.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4612561" y="7431004"/>
            <a:ext cx="136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Comprá tu centro de negocio y</a:t>
            </a:r>
          </a:p>
          <a:p>
            <a:pPr algn="ctr"/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paquetes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1661452" y="6063226"/>
            <a:ext cx="3550079" cy="432792"/>
          </a:xfrm>
          <a:prstGeom prst="roundRect">
            <a:avLst>
              <a:gd name="adj" fmla="val 50000"/>
            </a:avLst>
          </a:prstGeom>
          <a:solidFill>
            <a:srgbClr val="FF7A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AR" sz="1400" i="1" dirty="0" smtClean="0">
                <a:solidFill>
                  <a:schemeClr val="bg1"/>
                </a:solidFill>
                <a:latin typeface="Impact" panose="020B0806030902050204" pitchFamily="34" charset="0"/>
              </a:rPr>
              <a:t>Solo tenés que seguir estos simples pasos… </a:t>
            </a:r>
            <a:endParaRPr lang="es-AR" sz="1400" i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1230940" y="8434912"/>
            <a:ext cx="805050" cy="227945"/>
          </a:xfrm>
          <a:prstGeom prst="roundRect">
            <a:avLst>
              <a:gd name="adj" fmla="val 10839"/>
            </a:avLst>
          </a:prstGeom>
          <a:solidFill>
            <a:srgbClr val="FF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800" dirty="0" smtClean="0"/>
              <a:t>Empezá ahora</a:t>
            </a:r>
            <a:endParaRPr lang="es-AR" sz="800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101741" y="9133078"/>
            <a:ext cx="2726641" cy="43279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1400" i="1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       Preguntas frecuentes . . . </a:t>
            </a:r>
            <a:endParaRPr lang="es-AR" sz="1400" i="1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313657" y="9818363"/>
            <a:ext cx="3046763" cy="255032"/>
          </a:xfrm>
          <a:prstGeom prst="roundRect">
            <a:avLst>
              <a:gd name="adj" fmla="val 272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8F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800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Que es una billetera virtual ? Es gratuita ?</a:t>
            </a:r>
            <a:endParaRPr lang="es-AR" sz="8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6" name="CuadroTexto 95"/>
          <p:cNvSpPr txBox="1"/>
          <p:nvPr/>
        </p:nvSpPr>
        <p:spPr>
          <a:xfrm>
            <a:off x="3428999" y="9818363"/>
            <a:ext cx="3046763" cy="255032"/>
          </a:xfrm>
          <a:prstGeom prst="roundRect">
            <a:avLst>
              <a:gd name="adj" fmla="val 272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800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No se nada de tecnología, me pueden ayudar con esto ?</a:t>
            </a:r>
            <a:endParaRPr lang="es-AR" sz="8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7" name="CuadroTexto 96"/>
          <p:cNvSpPr txBox="1"/>
          <p:nvPr/>
        </p:nvSpPr>
        <p:spPr>
          <a:xfrm>
            <a:off x="313657" y="10112251"/>
            <a:ext cx="3046763" cy="255032"/>
          </a:xfrm>
          <a:prstGeom prst="roundRect">
            <a:avLst>
              <a:gd name="adj" fmla="val 2725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800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Como puedo ver mis ganancias ?</a:t>
            </a:r>
            <a:endParaRPr lang="es-AR" sz="8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3429000" y="10114155"/>
            <a:ext cx="3046763" cy="255032"/>
          </a:xfrm>
          <a:prstGeom prst="roundRect">
            <a:avLst>
              <a:gd name="adj" fmla="val 2725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800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Que hace la empresa con el dinero ?</a:t>
            </a:r>
            <a:endParaRPr lang="es-AR" sz="8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35" name="Imagen 10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81" y="9180091"/>
            <a:ext cx="353386" cy="353386"/>
          </a:xfrm>
          <a:prstGeom prst="rect">
            <a:avLst/>
          </a:prstGeom>
        </p:spPr>
      </p:pic>
      <p:sp>
        <p:nvSpPr>
          <p:cNvPr id="100" name="CuadroTexto 99"/>
          <p:cNvSpPr txBox="1"/>
          <p:nvPr/>
        </p:nvSpPr>
        <p:spPr>
          <a:xfrm>
            <a:off x="313657" y="10398283"/>
            <a:ext cx="3046763" cy="255032"/>
          </a:xfrm>
          <a:prstGeom prst="roundRect">
            <a:avLst>
              <a:gd name="adj" fmla="val 2725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800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Mi dinero esta seguro? Cuándo lo puedo retirar y cómo?</a:t>
            </a:r>
            <a:endParaRPr lang="es-AR" sz="8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3436492" y="10405329"/>
            <a:ext cx="3046763" cy="255032"/>
          </a:xfrm>
          <a:prstGeom prst="roundRect">
            <a:avLst>
              <a:gd name="adj" fmla="val 2725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800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Donde esta ubicada la empresa ? </a:t>
            </a:r>
            <a:endParaRPr lang="es-AR" sz="8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313657" y="10690031"/>
            <a:ext cx="3046763" cy="255032"/>
          </a:xfrm>
          <a:prstGeom prst="roundRect">
            <a:avLst>
              <a:gd name="adj" fmla="val 2725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800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O sea que no tengo que hacer nada para ganar el 20% ?</a:t>
            </a:r>
            <a:endParaRPr lang="es-AR" sz="8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313657" y="10977969"/>
            <a:ext cx="3046763" cy="255032"/>
          </a:xfrm>
          <a:prstGeom prst="roundRect">
            <a:avLst>
              <a:gd name="adj" fmla="val 2725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800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Qué pasa si la empresa no gana dinero, yo también pierdo ?</a:t>
            </a:r>
            <a:endParaRPr lang="es-AR" sz="8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3428999" y="10690031"/>
            <a:ext cx="3046763" cy="255032"/>
          </a:xfrm>
          <a:prstGeom prst="roundRect">
            <a:avLst>
              <a:gd name="adj" fmla="val 2725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800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Cuanta plata en pesos $$$ necesito para empezar ?</a:t>
            </a:r>
            <a:endParaRPr lang="es-AR" sz="8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5" name="CuadroTexto 104"/>
          <p:cNvSpPr txBox="1"/>
          <p:nvPr/>
        </p:nvSpPr>
        <p:spPr>
          <a:xfrm>
            <a:off x="3428999" y="10971040"/>
            <a:ext cx="3046763" cy="255032"/>
          </a:xfrm>
          <a:prstGeom prst="roundRect">
            <a:avLst>
              <a:gd name="adj" fmla="val 2725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800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Tengo que trabajar o vender algo ?</a:t>
            </a:r>
            <a:endParaRPr lang="es-AR" sz="8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8" name="CuadroTexto 102"/>
          <p:cNvSpPr txBox="1"/>
          <p:nvPr/>
        </p:nvSpPr>
        <p:spPr>
          <a:xfrm>
            <a:off x="313656" y="11272515"/>
            <a:ext cx="3046763" cy="255032"/>
          </a:xfrm>
          <a:prstGeom prst="roundRect">
            <a:avLst>
              <a:gd name="adj" fmla="val 2725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800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Hay algún beneficio además del dinero.</a:t>
            </a:r>
            <a:endParaRPr lang="es-AR" sz="8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0" name="CuadroTexto 102"/>
          <p:cNvSpPr txBox="1"/>
          <p:nvPr/>
        </p:nvSpPr>
        <p:spPr>
          <a:xfrm>
            <a:off x="3436491" y="11255458"/>
            <a:ext cx="3046763" cy="255032"/>
          </a:xfrm>
          <a:prstGeom prst="roundRect">
            <a:avLst>
              <a:gd name="adj" fmla="val 2725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800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Se pagan impuestos del gobierno ? Es legal ?  </a:t>
            </a:r>
            <a:endParaRPr lang="es-AR" sz="8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11701607"/>
            <a:ext cx="6858000" cy="3040574"/>
          </a:xfrm>
          <a:prstGeom prst="rect">
            <a:avLst/>
          </a:prstGeom>
          <a:solidFill>
            <a:srgbClr val="343A4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29138" y="11787500"/>
            <a:ext cx="399722" cy="236058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2B4D5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5832"/>
            <a:ext cx="6846570" cy="2857500"/>
          </a:xfrm>
          <a:prstGeom prst="rect">
            <a:avLst/>
          </a:prstGeom>
        </p:spPr>
      </p:pic>
      <p:sp>
        <p:nvSpPr>
          <p:cNvPr id="29" name="CuadroTexto 28"/>
          <p:cNvSpPr txBox="1"/>
          <p:nvPr/>
        </p:nvSpPr>
        <p:spPr>
          <a:xfrm>
            <a:off x="313656" y="1485799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Deja</a:t>
            </a:r>
            <a:endParaRPr lang="es-AR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13656" y="15246914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AR"/>
            </a:defPPr>
            <a:lvl1pPr>
              <a:defRPr sz="2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AR" dirty="0"/>
              <a:t>tus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312759" y="15628430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AR"/>
            </a:defPPr>
            <a:lvl1pPr>
              <a:defRPr sz="2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AR" dirty="0"/>
              <a:t>escalen 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774988" y="15314003"/>
            <a:ext cx="197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Ganancias</a:t>
            </a:r>
            <a:endParaRPr lang="es-A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231115" y="14954090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que</a:t>
            </a:r>
            <a:endParaRPr lang="es-AR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468183" y="1562843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AR"/>
            </a:defPPr>
            <a:lvl1pPr>
              <a:defRPr sz="2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AR" dirty="0" smtClean="0"/>
              <a:t>x</a:t>
            </a:r>
            <a:endParaRPr lang="es-AR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712325" y="15628430"/>
            <a:ext cx="66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AR"/>
            </a:defPPr>
            <a:lvl1pPr>
              <a:defRPr sz="2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AR" dirty="0"/>
              <a:t>vos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399251" y="16149790"/>
            <a:ext cx="935696" cy="260509"/>
          </a:xfrm>
          <a:prstGeom prst="roundRect">
            <a:avLst>
              <a:gd name="adj" fmla="val 10839"/>
            </a:avLst>
          </a:prstGeom>
          <a:solidFill>
            <a:srgbClr val="FF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000" dirty="0" smtClean="0"/>
              <a:t>Empezá ahora</a:t>
            </a:r>
            <a:endParaRPr lang="es-AR" sz="10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495125" y="4064337"/>
            <a:ext cx="2797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No permitas que tu dinero se devalúe. Invertí comprando</a:t>
            </a:r>
          </a:p>
          <a:p>
            <a:r>
              <a:rPr lang="es-AR" sz="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e</a:t>
            </a:r>
            <a:r>
              <a:rPr lang="es-AR" sz="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n Euros y obtené un 20 porciento de ganancias </a:t>
            </a:r>
          </a:p>
          <a:p>
            <a:r>
              <a:rPr lang="es-AR" sz="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</a:t>
            </a:r>
            <a:r>
              <a:rPr lang="es-AR" sz="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segurada. </a:t>
            </a:r>
          </a:p>
          <a:p>
            <a:endParaRPr lang="es-AR" sz="8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s-AR" sz="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Sumáte a esta increíble empresa con miles de usuarios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y convertite en inversor desde la comodidad de tu casa.</a:t>
            </a:r>
          </a:p>
          <a:p>
            <a:endParaRPr lang="es-AR" sz="8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s-AR" sz="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Mirá el video express de presentación e informáte con 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nosotros.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3768408" y="12891391"/>
            <a:ext cx="2353529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AR"/>
            </a:defPPr>
            <a:lvl1pPr>
              <a:defRPr sz="800">
                <a:solidFill>
                  <a:srgbClr val="FFC000"/>
                </a:solidFill>
                <a:latin typeface="Bahnschrift Condensed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s-AR" sz="900" dirty="0">
                <a:solidFill>
                  <a:srgbClr val="FF8F33"/>
                </a:solidFill>
              </a:rPr>
              <a:t>Beneficios </a:t>
            </a:r>
            <a:r>
              <a:rPr lang="es-AR" sz="900" dirty="0" smtClean="0">
                <a:solidFill>
                  <a:srgbClr val="FF8F33"/>
                </a:solidFill>
              </a:rPr>
              <a:t>Adicionales.</a:t>
            </a:r>
            <a:endParaRPr lang="es-AR" sz="900" dirty="0">
              <a:solidFill>
                <a:srgbClr val="FF8F33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900" dirty="0">
                <a:solidFill>
                  <a:srgbClr val="FF8F33"/>
                </a:solidFill>
              </a:rPr>
              <a:t>Salas de </a:t>
            </a:r>
            <a:r>
              <a:rPr lang="es-AR" sz="900" dirty="0" smtClean="0">
                <a:solidFill>
                  <a:srgbClr val="FF8F33"/>
                </a:solidFill>
              </a:rPr>
              <a:t>Zoom internacionales.</a:t>
            </a:r>
            <a:endParaRPr lang="es-AR" sz="900" dirty="0">
              <a:solidFill>
                <a:srgbClr val="FF8F33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900" dirty="0">
                <a:solidFill>
                  <a:srgbClr val="FF8F33"/>
                </a:solidFill>
              </a:rPr>
              <a:t>Información las 24 </a:t>
            </a:r>
            <a:r>
              <a:rPr lang="es-AR" sz="900" dirty="0" smtClean="0">
                <a:solidFill>
                  <a:srgbClr val="FF8F33"/>
                </a:solidFill>
              </a:rPr>
              <a:t>horas.</a:t>
            </a:r>
            <a:endParaRPr lang="es-AR" sz="900" dirty="0">
              <a:solidFill>
                <a:srgbClr val="FF8F33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900" dirty="0">
                <a:solidFill>
                  <a:srgbClr val="FF8F33"/>
                </a:solidFill>
              </a:rPr>
              <a:t>Grupos Sociales en Facebook y </a:t>
            </a:r>
            <a:r>
              <a:rPr lang="es-AR" sz="900" dirty="0" smtClean="0">
                <a:solidFill>
                  <a:srgbClr val="FF8F33"/>
                </a:solidFill>
              </a:rPr>
              <a:t>WhatsApp.</a:t>
            </a:r>
            <a:endParaRPr lang="es-AR" sz="900" dirty="0">
              <a:solidFill>
                <a:srgbClr val="FF8F33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900" dirty="0" smtClean="0">
                <a:solidFill>
                  <a:srgbClr val="FF8F33"/>
                </a:solidFill>
              </a:rPr>
              <a:t>Total transparencia. </a:t>
            </a:r>
            <a:endParaRPr lang="es-AR" sz="900" dirty="0">
              <a:solidFill>
                <a:srgbClr val="FF8F33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789277" y="16474452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Impact" pitchFamily="34" charset="0"/>
              </a:rPr>
              <a:t>Blog de Ganancias Argentina</a:t>
            </a:r>
            <a:endParaRPr lang="es-AR" dirty="0">
              <a:latin typeface="Impact" pitchFamily="34" charset="0"/>
            </a:endParaRPr>
          </a:p>
        </p:txBody>
      </p:sp>
      <p:pic>
        <p:nvPicPr>
          <p:cNvPr id="1032" name="Picture 8" descr="C:\Users\Martin\Desktop\Images\Logo Favicon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44" y="16480318"/>
            <a:ext cx="556718" cy="37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38 CuadroTexto"/>
          <p:cNvSpPr txBox="1"/>
          <p:nvPr/>
        </p:nvSpPr>
        <p:spPr>
          <a:xfrm>
            <a:off x="794039" y="16764529"/>
            <a:ext cx="1555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 smtClean="0">
                <a:latin typeface="Bahnschrift Condensed" pitchFamily="34" charset="0"/>
              </a:rPr>
              <a:t>contacto@ganancias-argentinas.com.ar</a:t>
            </a:r>
            <a:endParaRPr lang="es-AR" sz="800" dirty="0">
              <a:latin typeface="Bahnschrift Condensed" pitchFamily="34" charset="0"/>
            </a:endParaRPr>
          </a:p>
        </p:txBody>
      </p:sp>
      <p:sp>
        <p:nvSpPr>
          <p:cNvPr id="112" name="111 CuadroTexto"/>
          <p:cNvSpPr txBox="1"/>
          <p:nvPr/>
        </p:nvSpPr>
        <p:spPr>
          <a:xfrm>
            <a:off x="1773527" y="12114542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  <a:latin typeface="Impact" pitchFamily="34" charset="0"/>
              </a:rPr>
              <a:t>Unite a nuestros grupos de información</a:t>
            </a:r>
            <a:endParaRPr lang="es-AR" dirty="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113" name="Picture 8" descr="C:\Users\Martin\Desktop\Images\Logo Favicon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94" y="12120408"/>
            <a:ext cx="556718" cy="37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113 CuadroTexto"/>
          <p:cNvSpPr txBox="1"/>
          <p:nvPr/>
        </p:nvSpPr>
        <p:spPr>
          <a:xfrm>
            <a:off x="3761155" y="12696047"/>
            <a:ext cx="22333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00" dirty="0" smtClean="0">
                <a:solidFill>
                  <a:srgbClr val="FF8F33"/>
                </a:solidFill>
                <a:latin typeface="Bahnschrift Condensed" pitchFamily="34" charset="0"/>
              </a:rPr>
              <a:t>contacto@ganancias-argentinas.com.ar</a:t>
            </a:r>
            <a:endParaRPr lang="es-AR" sz="900" dirty="0">
              <a:solidFill>
                <a:srgbClr val="FF8F33"/>
              </a:solidFill>
              <a:latin typeface="Bahnschrift Condensed" pitchFamily="34" charset="0"/>
            </a:endParaRPr>
          </a:p>
        </p:txBody>
      </p:sp>
      <p:pic>
        <p:nvPicPr>
          <p:cNvPr id="1033" name="Picture 9" descr="C:\Users\Martin\Desktop\Images\whatsapp_icon.png"/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34" y="1422380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Martin\Desktop\Images\mail_icon.png"/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94" y="1422380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1" descr="C:\Users\Martin\Desktop\Images\facebook_icon.png"/>
          <p:cNvPicPr>
            <a:picLocks noChangeAspect="1" noChangeArrowheads="1"/>
          </p:cNvPicPr>
          <p:nvPr/>
        </p:nvPicPr>
        <p:blipFill>
          <a:blip r:embed="rId1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853" y="1422380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Martin\Desktop\Images\telegram_icon.png"/>
          <p:cNvPicPr>
            <a:picLocks noChangeAspect="1" noChangeArrowheads="1"/>
          </p:cNvPicPr>
          <p:nvPr/>
        </p:nvPicPr>
        <p:blipFill>
          <a:blip r:embed="rId1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60" y="1422380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114 CuadroTexto"/>
          <p:cNvSpPr txBox="1"/>
          <p:nvPr/>
        </p:nvSpPr>
        <p:spPr>
          <a:xfrm>
            <a:off x="1972675" y="17336029"/>
            <a:ext cx="18309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 smtClean="0">
                <a:latin typeface="Bahnschrift Condensed" pitchFamily="34" charset="0"/>
              </a:rPr>
              <a:t>Copyright 2020 – Todos los derechos reservados</a:t>
            </a:r>
            <a:endParaRPr lang="es-AR" sz="800" dirty="0">
              <a:latin typeface="Bahnschrift Condensed" pitchFamily="34" charset="0"/>
            </a:endParaRPr>
          </a:p>
        </p:txBody>
      </p:sp>
      <p:sp>
        <p:nvSpPr>
          <p:cNvPr id="116" name="115 CuadroTexto"/>
          <p:cNvSpPr txBox="1"/>
          <p:nvPr/>
        </p:nvSpPr>
        <p:spPr>
          <a:xfrm>
            <a:off x="3641448" y="17329679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 smtClean="0">
                <a:latin typeface="Bahnschrift Condensed" pitchFamily="34" charset="0"/>
              </a:rPr>
              <a:t>Powered by </a:t>
            </a:r>
            <a:r>
              <a:rPr lang="es-AR" sz="800" dirty="0" err="1" smtClean="0">
                <a:latin typeface="Bahnschrift Condensed" pitchFamily="34" charset="0"/>
              </a:rPr>
              <a:t>Queenly</a:t>
            </a:r>
            <a:endParaRPr lang="es-AR" sz="800" dirty="0">
              <a:latin typeface="Bahnschrift Condensed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005"/>
          <a:stretch/>
        </p:blipFill>
        <p:spPr>
          <a:xfrm>
            <a:off x="608338" y="12700772"/>
            <a:ext cx="2728674" cy="1948973"/>
          </a:xfrm>
          <a:prstGeom prst="rect">
            <a:avLst/>
          </a:prstGeom>
        </p:spPr>
      </p:pic>
      <p:grpSp>
        <p:nvGrpSpPr>
          <p:cNvPr id="5" name="4 Grupo"/>
          <p:cNvGrpSpPr/>
          <p:nvPr/>
        </p:nvGrpSpPr>
        <p:grpSpPr>
          <a:xfrm>
            <a:off x="1401316" y="12620183"/>
            <a:ext cx="1018393" cy="267938"/>
            <a:chOff x="1401316" y="12620183"/>
            <a:chExt cx="1018393" cy="267938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740" y="12683450"/>
              <a:ext cx="681969" cy="153443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1316" y="12620183"/>
              <a:ext cx="358828" cy="267938"/>
            </a:xfrm>
            <a:prstGeom prst="rect">
              <a:avLst/>
            </a:prstGeom>
          </p:spPr>
        </p:pic>
      </p:grpSp>
      <p:sp>
        <p:nvSpPr>
          <p:cNvPr id="84" name="CuadroTexto 14"/>
          <p:cNvSpPr txBox="1"/>
          <p:nvPr/>
        </p:nvSpPr>
        <p:spPr>
          <a:xfrm>
            <a:off x="6153542" y="-2209187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</a:t>
            </a:r>
            <a:endParaRPr lang="es-AR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CuadroTexto 89"/>
          <p:cNvSpPr txBox="1"/>
          <p:nvPr/>
        </p:nvSpPr>
        <p:spPr>
          <a:xfrm>
            <a:off x="3532015" y="-3769026"/>
            <a:ext cx="1403896" cy="302955"/>
          </a:xfrm>
          <a:prstGeom prst="roundRect">
            <a:avLst>
              <a:gd name="adj" fmla="val 50000"/>
            </a:avLst>
          </a:prstGeom>
          <a:blipFill dpi="0"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8F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s-AR" sz="800" i="1" dirty="0" smtClean="0">
                <a:solidFill>
                  <a:schemeClr val="bg1"/>
                </a:solidFill>
                <a:latin typeface="Impact" panose="020B0806030902050204" pitchFamily="34" charset="0"/>
              </a:rPr>
              <a:t>Seguinos en </a:t>
            </a:r>
            <a:r>
              <a:rPr lang="es-AR" sz="800" i="1" dirty="0">
                <a:solidFill>
                  <a:schemeClr val="bg1"/>
                </a:solidFill>
                <a:latin typeface="Impact" panose="020B0806030902050204" pitchFamily="34" charset="0"/>
              </a:rPr>
              <a:t>F</a:t>
            </a:r>
            <a:r>
              <a:rPr lang="es-AR" sz="800" i="1" dirty="0" smtClean="0">
                <a:solidFill>
                  <a:schemeClr val="bg1"/>
                </a:solidFill>
                <a:latin typeface="Impact" panose="020B0806030902050204" pitchFamily="34" charset="0"/>
              </a:rPr>
              <a:t>acebook</a:t>
            </a:r>
            <a:endParaRPr lang="es-AR" sz="800" i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3" name="Picture 2" descr="C:\Users\Martin\AppData\Local\Microsoft\Windows\INetCache\IE\CF1CUKUV\ICONCRAZE-COM-Facebook-Icon-PNG[1]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69" y="-3763029"/>
            <a:ext cx="289643" cy="28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9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4176</TotalTime>
  <Words>284</Words>
  <Application>Microsoft Office PowerPoint</Application>
  <PresentationFormat>Personalizado</PresentationFormat>
  <Paragraphs>62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Usuario de Windows</cp:lastModifiedBy>
  <cp:revision>111</cp:revision>
  <dcterms:created xsi:type="dcterms:W3CDTF">2020-10-14T15:12:54Z</dcterms:created>
  <dcterms:modified xsi:type="dcterms:W3CDTF">2020-10-30T09:53:42Z</dcterms:modified>
</cp:coreProperties>
</file>